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2" r:id="rId5"/>
    <p:sldId id="264" r:id="rId6"/>
    <p:sldId id="263" r:id="rId7"/>
    <p:sldId id="265" r:id="rId8"/>
    <p:sldId id="267" r:id="rId9"/>
    <p:sldId id="258" r:id="rId10"/>
    <p:sldId id="268" r:id="rId11"/>
    <p:sldId id="269" r:id="rId12"/>
    <p:sldId id="259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54"/>
  </p:normalViewPr>
  <p:slideViewPr>
    <p:cSldViewPr snapToGrid="0" snapToObjects="1">
      <p:cViewPr>
        <p:scale>
          <a:sx n="94" d="100"/>
          <a:sy n="94" d="100"/>
        </p:scale>
        <p:origin x="144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6B821-0571-DE44-9354-F0F442428C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90F746-3A5A-EB42-A081-8C2699B52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1FFB9-06D8-8E47-A123-DB81097E0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37A88-065F-2F41-A49E-3B383E282808}" type="datetimeFigureOut">
              <a:rPr lang="en-US" smtClean="0"/>
              <a:t>9/2/20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633EA-0230-0B40-9B4D-849C4F3E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5956C-7C6A-A346-A424-DAFAC4BE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E424E-8959-3F4C-98C1-3AC86C4B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15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B3250-BA6C-FB4A-8130-8B3E76A5D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FF9AA0-F8A6-2D42-912F-29DC48C2F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FF5CC-FAB3-F945-BBC3-DC8280EE5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37A88-065F-2F41-A49E-3B383E282808}" type="datetimeFigureOut">
              <a:rPr lang="en-US" smtClean="0"/>
              <a:t>9/2/20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01C7F-18D2-CC40-A230-C4F0CD9C2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7944F-F75C-0E43-B5AC-403E81CD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E424E-8959-3F4C-98C1-3AC86C4B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1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E2A30D-434A-7444-A4E2-663297B71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302C5-2C6F-CE4F-B89B-9BB9ACD57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54930-222A-0E42-A826-F53A11582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37A88-065F-2F41-A49E-3B383E282808}" type="datetimeFigureOut">
              <a:rPr lang="en-US" smtClean="0"/>
              <a:t>9/2/20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9900B-2C69-024B-8076-4A415A694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E3D89-9955-4A49-89F3-95A50F93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E424E-8959-3F4C-98C1-3AC86C4B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82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227F6-5DDA-E143-A3F4-84CAF71D5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E3E12-D8E9-8248-8818-A673F6D96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CC706-3615-9C46-B8B3-3CCED5224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37A88-065F-2F41-A49E-3B383E282808}" type="datetimeFigureOut">
              <a:rPr lang="en-US" smtClean="0"/>
              <a:t>9/2/20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FDCA6-752F-3240-A510-602954572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D607D-FEB8-AA49-B2F2-12EBDD74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E424E-8959-3F4C-98C1-3AC86C4B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6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E5BF6-CDC7-D54C-AD69-036AF0BFF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3A1CC-36F0-D14E-9D02-F43DF58BE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41ADB-F102-3B48-A3B1-F609C599C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37A88-065F-2F41-A49E-3B383E282808}" type="datetimeFigureOut">
              <a:rPr lang="en-US" smtClean="0"/>
              <a:t>9/2/20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87BC4-DBD4-8E4E-BF27-EF72D696F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D7C03-CA68-8440-9008-F46CD887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E424E-8959-3F4C-98C1-3AC86C4B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38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E9CC8-F258-BE4D-8AB4-B0B453FBD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24CFE-12B9-D842-A06E-83211A36F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E39BE-6C28-1C40-A016-4255B0655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122F5-93FD-1543-BB8E-E05C685E1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37A88-065F-2F41-A49E-3B383E282808}" type="datetimeFigureOut">
              <a:rPr lang="en-US" smtClean="0"/>
              <a:t>9/2/20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92A8C-806F-3D42-B887-58D5FFD2E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4D9A2-9DB0-744A-9A9E-3E52436AF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E424E-8959-3F4C-98C1-3AC86C4B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32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1331E-C722-D042-AF72-44DAD5BA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B442B-628C-8943-8A21-E08FA3636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E3E7DC-76B7-3046-980F-83C71E84C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A412D7-2757-7849-A658-53B0DEFB3B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617E96-8C87-BF4A-B506-B8085D2A5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8A3D17-54C8-8147-BB37-54B4A6F2B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37A88-065F-2F41-A49E-3B383E282808}" type="datetimeFigureOut">
              <a:rPr lang="en-US" smtClean="0"/>
              <a:t>9/2/20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68BAF6-25D7-9449-AE8A-5B6F88937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4A8BE0-CFDF-C24A-8D46-355ED4DC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E424E-8959-3F4C-98C1-3AC86C4B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12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15A40-8A9D-684E-8AC7-1AFB6CA6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A1D247-75BF-E749-AE3C-041E59B97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37A88-065F-2F41-A49E-3B383E282808}" type="datetimeFigureOut">
              <a:rPr lang="en-US" smtClean="0"/>
              <a:t>9/2/20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0F680A-B841-E44F-AD59-FB5EBDAC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6BB258-7344-F74E-92F1-E41764D79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E424E-8959-3F4C-98C1-3AC86C4B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D4E1C6-A2AF-184E-9D0D-E9A763D08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37A88-065F-2F41-A49E-3B383E282808}" type="datetimeFigureOut">
              <a:rPr lang="en-US" smtClean="0"/>
              <a:t>9/2/20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829E7D-BBA0-EF49-893D-1DBD97380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B86F7-3747-784C-9CFB-C83B7F860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E424E-8959-3F4C-98C1-3AC86C4B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7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55792-2273-EE4D-A19A-35482CAB9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5F9C6-B7B2-CE48-BD1E-6DAB3D322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F1DB0-81CC-624C-BDFD-6DAAAFC93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11BC7-1C80-B244-BA60-CA42D758F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37A88-065F-2F41-A49E-3B383E282808}" type="datetimeFigureOut">
              <a:rPr lang="en-US" smtClean="0"/>
              <a:t>9/2/20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69985-489C-C949-B612-0C71DB71B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DA3A3-13D2-0D4B-9670-C7232E2FC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E424E-8959-3F4C-98C1-3AC86C4B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02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0E0DB-D0DE-C042-B5CF-7C792DD5D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5DF7C8-4753-384E-A0BB-9F8B5B660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1A7F99-8E58-E84B-BC46-CD7796CCB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9B2BB-E917-3841-BA3B-E64B367C3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37A88-065F-2F41-A49E-3B383E282808}" type="datetimeFigureOut">
              <a:rPr lang="en-US" smtClean="0"/>
              <a:t>9/2/20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1C752-2367-134A-B2BA-81FE1CC88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F9CCA-AC49-A14D-BBF1-0A5748C8B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E424E-8959-3F4C-98C1-3AC86C4B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84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A0B7FB-959D-A04A-B444-C7603F318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3CC24-9C20-C744-86CD-C36254612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30922-49B1-0A43-83DF-3B7428631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37A88-065F-2F41-A49E-3B383E282808}" type="datetimeFigureOut">
              <a:rPr lang="en-US" smtClean="0"/>
              <a:t>9/2/20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32C5D-FA48-5B43-8461-F228056440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B1A77-01FE-BC4C-9961-9BE75B29F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E424E-8959-3F4C-98C1-3AC86C4B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strair@brynmawr.edu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61E2F-2F98-084F-9711-E5DD89D25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7416"/>
            <a:ext cx="9144000" cy="7350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Herzlich</a:t>
            </a:r>
            <a:r>
              <a:rPr lang="en-US" dirty="0"/>
              <a:t> </a:t>
            </a:r>
            <a:r>
              <a:rPr lang="en-US" dirty="0" err="1"/>
              <a:t>Willkommen</a:t>
            </a:r>
            <a:r>
              <a:rPr lang="en-US" dirty="0"/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C4C9B-FF80-2640-9DD4-D994CF269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460"/>
            <a:ext cx="12192000" cy="1933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4965C1-9883-3049-B510-481FD1B886FD}"/>
              </a:ext>
            </a:extLst>
          </p:cNvPr>
          <p:cNvSpPr txBox="1"/>
          <p:nvPr/>
        </p:nvSpPr>
        <p:spPr>
          <a:xfrm>
            <a:off x="3749117" y="3429000"/>
            <a:ext cx="548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GERM 001 – Elementary German </a:t>
            </a:r>
          </a:p>
          <a:p>
            <a:pPr algn="ctr"/>
            <a:r>
              <a:rPr lang="en-US" dirty="0"/>
              <a:t>Bryn </a:t>
            </a:r>
            <a:r>
              <a:rPr lang="en-US" dirty="0" err="1"/>
              <a:t>Mawr</a:t>
            </a:r>
            <a:r>
              <a:rPr lang="en-US" dirty="0"/>
              <a:t> College </a:t>
            </a:r>
          </a:p>
          <a:p>
            <a:pPr algn="ctr"/>
            <a:r>
              <a:rPr lang="en-US" dirty="0"/>
              <a:t>Fall 2020</a:t>
            </a:r>
          </a:p>
          <a:p>
            <a:pPr algn="ctr"/>
            <a:r>
              <a:rPr lang="en-US" dirty="0"/>
              <a:t>M/W: In-Person, Taylor Hall D </a:t>
            </a:r>
          </a:p>
          <a:p>
            <a:pPr algn="ctr"/>
            <a:r>
              <a:rPr lang="en-US" dirty="0"/>
              <a:t>T/Th: Asynchronous </a:t>
            </a:r>
          </a:p>
          <a:p>
            <a:pPr algn="ctr"/>
            <a:r>
              <a:rPr lang="en-US" dirty="0"/>
              <a:t>F: Remote, </a:t>
            </a:r>
            <a:r>
              <a:rPr lang="en-US" dirty="0" err="1"/>
              <a:t>Syncrhonous</a:t>
            </a:r>
            <a:r>
              <a:rPr lang="en-US" dirty="0"/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883981-1412-B84B-8DFA-7BECFA6C5153}"/>
              </a:ext>
            </a:extLst>
          </p:cNvPr>
          <p:cNvSpPr txBox="1"/>
          <p:nvPr/>
        </p:nvSpPr>
        <p:spPr>
          <a:xfrm>
            <a:off x="234778" y="4953256"/>
            <a:ext cx="48067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Margaret </a:t>
            </a:r>
            <a:r>
              <a:rPr lang="en-US" dirty="0" err="1"/>
              <a:t>Strair</a:t>
            </a:r>
            <a:r>
              <a:rPr lang="en-US" dirty="0"/>
              <a:t>, M.A (</a:t>
            </a:r>
            <a:r>
              <a:rPr lang="en-US" dirty="0" err="1"/>
              <a:t>Cand</a:t>
            </a:r>
            <a:r>
              <a:rPr lang="en-US" dirty="0"/>
              <a:t>. Phil., ABD) </a:t>
            </a:r>
          </a:p>
          <a:p>
            <a:r>
              <a:rPr lang="en-US" dirty="0"/>
              <a:t>Instructor of German</a:t>
            </a:r>
          </a:p>
          <a:p>
            <a:r>
              <a:rPr lang="en-US" dirty="0"/>
              <a:t>Bryn </a:t>
            </a:r>
            <a:r>
              <a:rPr lang="en-US" dirty="0" err="1"/>
              <a:t>Mawr</a:t>
            </a:r>
            <a:r>
              <a:rPr lang="en-US" dirty="0"/>
              <a:t> College </a:t>
            </a:r>
          </a:p>
          <a:p>
            <a:r>
              <a:rPr lang="en-US" dirty="0">
                <a:hlinkClick r:id="rId3"/>
              </a:rPr>
              <a:t>mstrair@brynmawr.edu</a:t>
            </a:r>
            <a:endParaRPr lang="en-US" dirty="0"/>
          </a:p>
          <a:p>
            <a:r>
              <a:rPr lang="en-US" dirty="0"/>
              <a:t>OL 135</a:t>
            </a:r>
          </a:p>
          <a:p>
            <a:r>
              <a:rPr lang="en-US" dirty="0"/>
              <a:t>T/TH 2-3 PM &amp; by appt over Zoom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97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1EF486-2589-854A-AA02-2C06161A9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55" y="987424"/>
            <a:ext cx="3705880" cy="4627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CD2F02-0767-684F-8152-F8BD859E2D2C}"/>
              </a:ext>
            </a:extLst>
          </p:cNvPr>
          <p:cNvSpPr txBox="1"/>
          <p:nvPr/>
        </p:nvSpPr>
        <p:spPr>
          <a:xfrm>
            <a:off x="4986338" y="1114425"/>
            <a:ext cx="601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Auf Deutsch! (Name)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F256A0-556A-094F-9BAC-198F5F893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678" y="2528889"/>
            <a:ext cx="3998425" cy="265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74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16CCE6-30E5-FE45-AAA8-5DC5FB424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3" y="754856"/>
            <a:ext cx="8228134" cy="53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1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466CB-527E-4E46-8FFF-880CB0830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 </a:t>
            </a:r>
            <a:r>
              <a:rPr lang="en-US" dirty="0" err="1"/>
              <a:t>sind</a:t>
            </a:r>
            <a:r>
              <a:rPr lang="en-US" dirty="0"/>
              <a:t> Sie?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E08E80-7B3B-A344-B997-46E2CCF16982}"/>
              </a:ext>
            </a:extLst>
          </p:cNvPr>
          <p:cNvSpPr txBox="1"/>
          <p:nvPr/>
        </p:nvSpPr>
        <p:spPr>
          <a:xfrm>
            <a:off x="449991" y="1659751"/>
            <a:ext cx="451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Hause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7BD91C-3DEB-B848-ADBE-FFE59C6CF6E4}"/>
              </a:ext>
            </a:extLst>
          </p:cNvPr>
          <p:cNvSpPr txBox="1"/>
          <p:nvPr/>
        </p:nvSpPr>
        <p:spPr>
          <a:xfrm>
            <a:off x="4372233" y="1516102"/>
            <a:ext cx="358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Studentenwohnheim</a:t>
            </a:r>
            <a:r>
              <a:rPr lang="en-US" dirty="0"/>
              <a:t>/ in </a:t>
            </a:r>
            <a:r>
              <a:rPr lang="en-US" dirty="0" err="1"/>
              <a:t>meinem</a:t>
            </a:r>
            <a:r>
              <a:rPr lang="en-US" dirty="0"/>
              <a:t> Zimmer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E7429D-B8B3-8241-B04C-AD2905613494}"/>
              </a:ext>
            </a:extLst>
          </p:cNvPr>
          <p:cNvSpPr txBox="1"/>
          <p:nvPr/>
        </p:nvSpPr>
        <p:spPr>
          <a:xfrm>
            <a:off x="8793892" y="1493813"/>
            <a:ext cx="339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der </a:t>
            </a:r>
            <a:r>
              <a:rPr lang="en-US" dirty="0" err="1"/>
              <a:t>Bibliothek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479A25-76BF-9842-92D0-23EC58C17589}"/>
              </a:ext>
            </a:extLst>
          </p:cNvPr>
          <p:cNvSpPr txBox="1"/>
          <p:nvPr/>
        </p:nvSpPr>
        <p:spPr>
          <a:xfrm>
            <a:off x="716692" y="4828917"/>
            <a:ext cx="2681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draußen</a:t>
            </a: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9BD912-5700-3440-B447-8AEC5511A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83" y="2199095"/>
            <a:ext cx="2977525" cy="2230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2F71D-EFB2-084E-ABB1-7573D9D49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375" y="2162433"/>
            <a:ext cx="3583459" cy="23919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ED398F-E8FB-FE41-84E2-26F640A54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4475" y="2168270"/>
            <a:ext cx="3583459" cy="23861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330835-171C-D941-AB85-CB1B45875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2" y="5198249"/>
            <a:ext cx="4160838" cy="1903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0F1004-72BB-EB4D-B795-3814E9621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018" y="4828917"/>
            <a:ext cx="2287888" cy="18486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F2C370-C479-6845-8BA9-DC58CCDB426A}"/>
              </a:ext>
            </a:extLst>
          </p:cNvPr>
          <p:cNvSpPr txBox="1"/>
          <p:nvPr/>
        </p:nvSpPr>
        <p:spPr>
          <a:xfrm>
            <a:off x="7679659" y="5568558"/>
            <a:ext cx="2500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Büro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546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6C670-9A55-064D-8B9E-93874BDE9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Deutsche </a:t>
            </a:r>
            <a:r>
              <a:rPr lang="en-US" dirty="0" err="1"/>
              <a:t>Wörter</a:t>
            </a:r>
            <a:r>
              <a:rPr lang="en-US" dirty="0"/>
              <a:t>? (google doc)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69DF0-F7A1-6B4E-92B7-8C247E298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heißen</a:t>
            </a:r>
            <a:r>
              <a:rPr lang="en-US" dirty="0"/>
              <a:t> </a:t>
            </a:r>
          </a:p>
          <a:p>
            <a:r>
              <a:rPr lang="en-US" dirty="0" err="1"/>
              <a:t>kommen</a:t>
            </a:r>
            <a:r>
              <a:rPr lang="en-US" dirty="0"/>
              <a:t> </a:t>
            </a:r>
          </a:p>
          <a:p>
            <a:r>
              <a:rPr lang="en-US" dirty="0"/>
              <a:t>sein </a:t>
            </a:r>
          </a:p>
          <a:p>
            <a:r>
              <a:rPr lang="en-US" dirty="0" err="1"/>
              <a:t>sprechen</a:t>
            </a:r>
            <a:endParaRPr lang="en-US" dirty="0"/>
          </a:p>
          <a:p>
            <a:r>
              <a:rPr lang="en-US" dirty="0" err="1"/>
              <a:t>schreiben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819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48933C-513C-3449-BC75-499589B5FB99}"/>
              </a:ext>
            </a:extLst>
          </p:cNvPr>
          <p:cNvSpPr txBox="1"/>
          <p:nvPr/>
        </p:nvSpPr>
        <p:spPr>
          <a:xfrm>
            <a:off x="689276" y="265670"/>
            <a:ext cx="95405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Das </a:t>
            </a:r>
            <a:r>
              <a:rPr lang="en-US" b="1" dirty="0" err="1"/>
              <a:t>Programm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Mittwoch</a:t>
            </a:r>
            <a:r>
              <a:rPr lang="en-US" b="1" dirty="0"/>
              <a:t>, 2. September </a:t>
            </a:r>
          </a:p>
          <a:p>
            <a:pPr algn="ctr"/>
            <a:r>
              <a:rPr lang="en-US" b="1" dirty="0"/>
              <a:t>++Try to be in a location where you can speak++</a:t>
            </a:r>
          </a:p>
          <a:p>
            <a:endParaRPr lang="en-US" b="1" dirty="0"/>
          </a:p>
          <a:p>
            <a:r>
              <a:rPr lang="en-US" b="1" dirty="0"/>
              <a:t>-</a:t>
            </a:r>
            <a:r>
              <a:rPr lang="en-US" b="1" dirty="0" err="1"/>
              <a:t>Organisatorisches</a:t>
            </a:r>
            <a:r>
              <a:rPr lang="en-US" b="1" dirty="0"/>
              <a:t>   </a:t>
            </a:r>
          </a:p>
          <a:p>
            <a:r>
              <a:rPr lang="en-US" b="1" dirty="0"/>
              <a:t>-Introductions/Ring um das Zoom </a:t>
            </a:r>
          </a:p>
          <a:p>
            <a:r>
              <a:rPr lang="en-US" b="1" dirty="0"/>
              <a:t>-</a:t>
            </a:r>
            <a:r>
              <a:rPr lang="en-US" b="1" dirty="0" err="1"/>
              <a:t>Kursplan</a:t>
            </a:r>
            <a:r>
              <a:rPr lang="en-US" b="1" dirty="0"/>
              <a:t>/Course Policies and Procedures (Remote Learning and In-Person Instruction) </a:t>
            </a:r>
          </a:p>
          <a:p>
            <a:r>
              <a:rPr lang="en-US" b="1" dirty="0"/>
              <a:t>- in Breakout Rooms </a:t>
            </a:r>
            <a:r>
              <a:rPr lang="en-US" b="1" dirty="0" err="1"/>
              <a:t>quatschen</a:t>
            </a:r>
            <a:r>
              <a:rPr lang="en-US" b="1" dirty="0"/>
              <a:t> (auf </a:t>
            </a:r>
            <a:r>
              <a:rPr lang="en-US" b="1" dirty="0" err="1"/>
              <a:t>Englisch</a:t>
            </a:r>
            <a:r>
              <a:rPr lang="en-US" b="1" dirty="0"/>
              <a:t>!) </a:t>
            </a:r>
          </a:p>
          <a:p>
            <a:r>
              <a:rPr lang="en-US" b="1" dirty="0"/>
              <a:t>-</a:t>
            </a:r>
            <a:r>
              <a:rPr lang="en-US" b="1" dirty="0" err="1"/>
              <a:t>Grüßen</a:t>
            </a:r>
            <a:r>
              <a:rPr lang="en-US" b="1" dirty="0"/>
              <a:t> </a:t>
            </a:r>
          </a:p>
          <a:p>
            <a:r>
              <a:rPr lang="en-US" b="1" dirty="0"/>
              <a:t>-What do you know about the German language? </a:t>
            </a:r>
          </a:p>
          <a:p>
            <a:r>
              <a:rPr lang="en-US" b="1" dirty="0"/>
              <a:t>-Plan for our Next Meeting 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HAUSAUFGABEN (HA): </a:t>
            </a:r>
          </a:p>
          <a:p>
            <a:r>
              <a:rPr lang="en-US" b="1" dirty="0"/>
              <a:t>-Course Survey/</a:t>
            </a:r>
            <a:r>
              <a:rPr lang="en-US" b="1" dirty="0" err="1"/>
              <a:t>Kurs</a:t>
            </a:r>
            <a:r>
              <a:rPr lang="en-US" b="1" dirty="0"/>
              <a:t> </a:t>
            </a:r>
            <a:r>
              <a:rPr lang="en-US" b="1" dirty="0" err="1"/>
              <a:t>Umfrage</a:t>
            </a:r>
            <a:r>
              <a:rPr lang="en-US" b="1" dirty="0"/>
              <a:t> </a:t>
            </a:r>
            <a:r>
              <a:rPr lang="en-US" b="1" dirty="0" err="1"/>
              <a:t>ausfüllen</a:t>
            </a:r>
            <a:endParaRPr lang="en-US" b="1" dirty="0"/>
          </a:p>
          <a:p>
            <a:r>
              <a:rPr lang="en-US" b="1" dirty="0"/>
              <a:t>-E-Mail about preferences for in-Person instruction </a:t>
            </a:r>
          </a:p>
          <a:p>
            <a:r>
              <a:rPr lang="en-US" b="1" dirty="0"/>
              <a:t>-Syllabus </a:t>
            </a:r>
            <a:r>
              <a:rPr lang="en-US" b="1" dirty="0" err="1"/>
              <a:t>lesen</a:t>
            </a:r>
            <a:r>
              <a:rPr lang="en-US" b="1" dirty="0"/>
              <a:t> (ab Freitag) </a:t>
            </a:r>
          </a:p>
          <a:p>
            <a:r>
              <a:rPr lang="en-US" b="1" dirty="0"/>
              <a:t>-</a:t>
            </a:r>
            <a:r>
              <a:rPr lang="en-US" b="1" dirty="0" err="1"/>
              <a:t>Asynchrone</a:t>
            </a:r>
            <a:r>
              <a:rPr lang="en-US" b="1" dirty="0"/>
              <a:t> </a:t>
            </a:r>
            <a:r>
              <a:rPr lang="en-US" b="1" dirty="0" err="1"/>
              <a:t>Aktivitäten</a:t>
            </a:r>
            <a:r>
              <a:rPr lang="en-US" b="1" dirty="0"/>
              <a:t> in Moodle am </a:t>
            </a:r>
            <a:r>
              <a:rPr lang="en-US" b="1" dirty="0" err="1"/>
              <a:t>Dienstag</a:t>
            </a:r>
            <a:r>
              <a:rPr lang="en-US" b="1" dirty="0"/>
              <a:t> 8. September </a:t>
            </a:r>
            <a:r>
              <a:rPr lang="en-US" b="1" dirty="0" err="1"/>
              <a:t>gepostet</a:t>
            </a:r>
            <a:r>
              <a:rPr lang="en-US" b="1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45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C4EF58-73EE-DE48-96F1-474F7229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776015"/>
          </a:xfrm>
        </p:spPr>
        <p:txBody>
          <a:bodyPr anchor="ctr">
            <a:normAutofit/>
          </a:bodyPr>
          <a:lstStyle/>
          <a:p>
            <a:r>
              <a:rPr lang="en-US" sz="4800" dirty="0" err="1"/>
              <a:t>Organisatorisches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88EC0-D3B7-D845-B62B-B479E88E7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1781857"/>
            <a:ext cx="9941319" cy="4703452"/>
          </a:xfrm>
        </p:spPr>
        <p:txBody>
          <a:bodyPr anchor="ctr">
            <a:normAutofit fontScale="92500"/>
          </a:bodyPr>
          <a:lstStyle/>
          <a:p>
            <a:r>
              <a:rPr lang="en-US" dirty="0"/>
              <a:t>Have tech ready! </a:t>
            </a:r>
          </a:p>
          <a:p>
            <a:r>
              <a:rPr lang="en-US" dirty="0"/>
              <a:t>Open Moodle </a:t>
            </a:r>
          </a:p>
          <a:p>
            <a:r>
              <a:rPr lang="en-US" dirty="0"/>
              <a:t>Open Google Doc : </a:t>
            </a:r>
          </a:p>
          <a:p>
            <a:r>
              <a:rPr lang="en-US" dirty="0"/>
              <a:t>Bring book or E-book </a:t>
            </a:r>
          </a:p>
          <a:p>
            <a:r>
              <a:rPr lang="en-US" dirty="0"/>
              <a:t>Mute when not speaking (if on Zoom) </a:t>
            </a:r>
          </a:p>
          <a:p>
            <a:r>
              <a:rPr lang="en-US" dirty="0"/>
              <a:t>For today: use the hand raise feature in Zoom if you have a question </a:t>
            </a:r>
          </a:p>
          <a:p>
            <a:r>
              <a:rPr lang="en-US" dirty="0"/>
              <a:t>Unmute when you want to speak or are asked to speak </a:t>
            </a:r>
          </a:p>
          <a:p>
            <a:r>
              <a:rPr lang="en-US" dirty="0"/>
              <a:t>Do not use chat unless asked to </a:t>
            </a:r>
          </a:p>
          <a:p>
            <a:r>
              <a:rPr lang="en-US" dirty="0"/>
              <a:t>Take note of vocabulary covered in class (</a:t>
            </a:r>
            <a:r>
              <a:rPr lang="en-US" dirty="0" err="1"/>
              <a:t>Notizen</a:t>
            </a:r>
            <a:r>
              <a:rPr lang="en-US" dirty="0"/>
              <a:t> </a:t>
            </a:r>
            <a:r>
              <a:rPr lang="en-US" dirty="0" err="1"/>
              <a:t>schreiben</a:t>
            </a:r>
            <a:r>
              <a:rPr lang="en-US" dirty="0"/>
              <a:t>/</a:t>
            </a:r>
            <a:r>
              <a:rPr lang="en-US" dirty="0" err="1"/>
              <a:t>tippen</a:t>
            </a:r>
            <a:r>
              <a:rPr lang="en-US" sz="1900" dirty="0"/>
              <a:t>)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519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9353A-78BC-BA44-997E-3602397A0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49" y="0"/>
            <a:ext cx="10515600" cy="1325563"/>
          </a:xfrm>
        </p:spPr>
        <p:txBody>
          <a:bodyPr/>
          <a:lstStyle/>
          <a:p>
            <a:r>
              <a:rPr lang="en-US" dirty="0"/>
              <a:t>Course Format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128F2D-21AC-BF43-80F9-8D5A148A5A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5974198"/>
              </p:ext>
            </p:extLst>
          </p:nvPr>
        </p:nvGraphicFramePr>
        <p:xfrm>
          <a:off x="220364" y="1181617"/>
          <a:ext cx="9343765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8753">
                  <a:extLst>
                    <a:ext uri="{9D8B030D-6E8A-4147-A177-3AD203B41FA5}">
                      <a16:colId xmlns:a16="http://schemas.microsoft.com/office/drawing/2014/main" val="1114298485"/>
                    </a:ext>
                  </a:extLst>
                </a:gridCol>
                <a:gridCol w="1868753">
                  <a:extLst>
                    <a:ext uri="{9D8B030D-6E8A-4147-A177-3AD203B41FA5}">
                      <a16:colId xmlns:a16="http://schemas.microsoft.com/office/drawing/2014/main" val="2729427327"/>
                    </a:ext>
                  </a:extLst>
                </a:gridCol>
                <a:gridCol w="1868753">
                  <a:extLst>
                    <a:ext uri="{9D8B030D-6E8A-4147-A177-3AD203B41FA5}">
                      <a16:colId xmlns:a16="http://schemas.microsoft.com/office/drawing/2014/main" val="2662565309"/>
                    </a:ext>
                  </a:extLst>
                </a:gridCol>
                <a:gridCol w="1868753">
                  <a:extLst>
                    <a:ext uri="{9D8B030D-6E8A-4147-A177-3AD203B41FA5}">
                      <a16:colId xmlns:a16="http://schemas.microsoft.com/office/drawing/2014/main" val="2060433944"/>
                    </a:ext>
                  </a:extLst>
                </a:gridCol>
                <a:gridCol w="1868753">
                  <a:extLst>
                    <a:ext uri="{9D8B030D-6E8A-4147-A177-3AD203B41FA5}">
                      <a16:colId xmlns:a16="http://schemas.microsoft.com/office/drawing/2014/main" val="2435861952"/>
                    </a:ext>
                  </a:extLst>
                </a:gridCol>
              </a:tblGrid>
              <a:tr h="2371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Montag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Präsenzunterricht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Taylor Hall 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Gruppe 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Dienstag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Asynchroner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Unterricht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Asynchronous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Mittwoch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Präsenzunterricht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Taylor Hall D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Gruppe B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Donnerstag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Asynchroner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Unterricht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Asynchronous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Freitag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Fernunterricht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Zoom 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Synchronous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732233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B06D957-C56B-B449-B96A-F406E6D649EF}"/>
              </a:ext>
            </a:extLst>
          </p:cNvPr>
          <p:cNvSpPr txBox="1"/>
          <p:nvPr/>
        </p:nvSpPr>
        <p:spPr>
          <a:xfrm>
            <a:off x="9920414" y="662781"/>
            <a:ext cx="16434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 Registered </a:t>
            </a:r>
          </a:p>
          <a:p>
            <a:r>
              <a:rPr lang="en-US" dirty="0"/>
              <a:t>3 Remote </a:t>
            </a:r>
          </a:p>
          <a:p>
            <a:r>
              <a:rPr lang="en-US" dirty="0"/>
              <a:t>15 in-person </a:t>
            </a:r>
          </a:p>
          <a:p>
            <a:endParaRPr lang="en-US" dirty="0"/>
          </a:p>
          <a:p>
            <a:r>
              <a:rPr lang="en-US" dirty="0"/>
              <a:t>11 Seats in Taylor D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Group A: 7</a:t>
            </a:r>
          </a:p>
          <a:p>
            <a:r>
              <a:rPr lang="en-US" dirty="0"/>
              <a:t>(+4 Group B)</a:t>
            </a:r>
          </a:p>
          <a:p>
            <a:r>
              <a:rPr lang="en-US" dirty="0"/>
              <a:t>Group B: 8 </a:t>
            </a:r>
          </a:p>
          <a:p>
            <a:r>
              <a:rPr lang="en-US" dirty="0"/>
              <a:t>(+3 Group A)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E128C-71B8-F147-90DE-E9AA513A5506}"/>
              </a:ext>
            </a:extLst>
          </p:cNvPr>
          <p:cNvSpPr txBox="1"/>
          <p:nvPr/>
        </p:nvSpPr>
        <p:spPr>
          <a:xfrm>
            <a:off x="8499390" y="4430468"/>
            <a:ext cx="3523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Indicate on course survey if you want to attend in-person both days 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57B0D-35F6-D144-8F82-B981343A65E1}"/>
              </a:ext>
            </a:extLst>
          </p:cNvPr>
          <p:cNvSpPr/>
          <p:nvPr/>
        </p:nvSpPr>
        <p:spPr>
          <a:xfrm>
            <a:off x="2669059" y="4399005"/>
            <a:ext cx="5498757" cy="166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C2145-3A56-0A43-87DE-5344448CB6B3}"/>
              </a:ext>
            </a:extLst>
          </p:cNvPr>
          <p:cNvSpPr txBox="1"/>
          <p:nvPr/>
        </p:nvSpPr>
        <p:spPr>
          <a:xfrm>
            <a:off x="3000633" y="4503192"/>
            <a:ext cx="45472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Montag – </a:t>
            </a:r>
            <a:r>
              <a:rPr lang="en-US" dirty="0" err="1">
                <a:solidFill>
                  <a:schemeClr val="bg1"/>
                </a:solidFill>
              </a:rPr>
              <a:t>Samstag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TA </a:t>
            </a:r>
            <a:r>
              <a:rPr lang="en-US" dirty="0" err="1">
                <a:solidFill>
                  <a:schemeClr val="bg1"/>
                </a:solidFill>
              </a:rPr>
              <a:t>Sitzungen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rgbClr val="800080"/>
                </a:highlight>
              </a:rPr>
              <a:t>Nora Cahill </a:t>
            </a:r>
            <a:r>
              <a:rPr lang="en-US" dirty="0" err="1">
                <a:solidFill>
                  <a:schemeClr val="bg1"/>
                </a:solidFill>
              </a:rPr>
              <a:t>oder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rgbClr val="800080"/>
                </a:highlight>
              </a:rPr>
              <a:t>Tova Just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 </a:t>
            </a:r>
            <a:r>
              <a:rPr lang="en-US" dirty="0" err="1">
                <a:solidFill>
                  <a:schemeClr val="bg1"/>
                </a:solidFill>
              </a:rPr>
              <a:t>Stunde</a:t>
            </a:r>
            <a:r>
              <a:rPr lang="en-US" dirty="0">
                <a:solidFill>
                  <a:schemeClr val="bg1"/>
                </a:solidFill>
              </a:rPr>
              <a:t> (60 </a:t>
            </a:r>
            <a:r>
              <a:rPr lang="en-US" dirty="0" err="1">
                <a:solidFill>
                  <a:schemeClr val="bg1"/>
                </a:solidFill>
              </a:rPr>
              <a:t>Minuten</a:t>
            </a:r>
            <a:r>
              <a:rPr lang="en-US" dirty="0">
                <a:solidFill>
                  <a:schemeClr val="bg1"/>
                </a:solidFill>
              </a:rPr>
              <a:t>)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1F4D4C-DEDE-CA44-9262-B6679EC4EB10}"/>
              </a:ext>
            </a:extLst>
          </p:cNvPr>
          <p:cNvSpPr txBox="1"/>
          <p:nvPr/>
        </p:nvSpPr>
        <p:spPr>
          <a:xfrm>
            <a:off x="220364" y="6341301"/>
            <a:ext cx="11244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Course format subject to change due to conditions on campus </a:t>
            </a:r>
          </a:p>
        </p:txBody>
      </p:sp>
    </p:spTree>
    <p:extLst>
      <p:ext uri="{BB962C8B-B14F-4D97-AF65-F5344CB8AC3E}">
        <p14:creationId xmlns:p14="http://schemas.microsoft.com/office/powerpoint/2010/main" val="3041071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597D0-679E-9841-A6CB-F6CE9F890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277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Kursbuch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3A4B47-14FC-1346-B188-F99F458BE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1044875"/>
            <a:ext cx="3748088" cy="46990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06FF79-6FA1-5C40-A312-6C304B67BA37}"/>
              </a:ext>
            </a:extLst>
          </p:cNvPr>
          <p:cNvSpPr txBox="1"/>
          <p:nvPr/>
        </p:nvSpPr>
        <p:spPr>
          <a:xfrm>
            <a:off x="4800600" y="218364"/>
            <a:ext cx="63007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Bryn </a:t>
            </a:r>
            <a:r>
              <a:rPr lang="en-US" dirty="0" err="1"/>
              <a:t>Mawr</a:t>
            </a:r>
            <a:r>
              <a:rPr lang="en-US" dirty="0"/>
              <a:t> Bookstore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Lovik</a:t>
            </a:r>
            <a:r>
              <a:rPr lang="en-US" dirty="0"/>
              <a:t>, Thomas A., J. Douglas Guy and Monika Chavez: </a:t>
            </a:r>
            <a:r>
              <a:rPr lang="en-US" i="1" dirty="0" err="1"/>
              <a:t>Vorsprung</a:t>
            </a:r>
            <a:r>
              <a:rPr lang="en-US" i="1" dirty="0"/>
              <a:t> , </a:t>
            </a:r>
            <a:r>
              <a:rPr lang="en-US" dirty="0"/>
              <a:t>4th edition, bundle of loose-leaf print + MindTap 4 term access </a:t>
            </a:r>
          </a:p>
          <a:p>
            <a:r>
              <a:rPr lang="en-US" dirty="0"/>
              <a:t>ISBN: 9780357014257 </a:t>
            </a:r>
          </a:p>
          <a:p>
            <a:r>
              <a:rPr lang="en-US" dirty="0"/>
              <a:t> . </a:t>
            </a:r>
          </a:p>
          <a:p>
            <a:r>
              <a:rPr lang="en-US" dirty="0"/>
              <a:t> </a:t>
            </a:r>
          </a:p>
          <a:p>
            <a:pPr fontAlgn="base"/>
            <a:r>
              <a:rPr lang="en-US" b="1" dirty="0"/>
              <a:t>Course Key: MTPP5GFQ3V4W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0BA38-0AAE-7B45-9D78-F63E03D7983E}"/>
              </a:ext>
            </a:extLst>
          </p:cNvPr>
          <p:cNvSpPr/>
          <p:nvPr/>
        </p:nvSpPr>
        <p:spPr>
          <a:xfrm>
            <a:off x="4800600" y="2579906"/>
            <a:ext cx="473868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bundle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can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purchased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with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or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without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Cengage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Unlimited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students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Cengage Unlimited option for students.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If students have multiple textbooks from Cengage, Cengage Unlimited includes unlimited access to their eBooks, up to 4 print rentals, brand new bound copies. Students can feel free to highlight in the books. Students only pay $7.99 for shipping. Cengage Unlimited is $119.99 a semester, $170.99 a year, $239.99 for 2 years. For more information, please visit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cengage.com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968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7036B-5D36-2B41-B905-B6C1C07B7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772"/>
          </a:xfrm>
        </p:spPr>
        <p:txBody>
          <a:bodyPr>
            <a:normAutofit fontScale="90000"/>
          </a:bodyPr>
          <a:lstStyle/>
          <a:p>
            <a:r>
              <a:rPr lang="en-US" dirty="0"/>
              <a:t>Course Policies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8E7FF-5445-0445-A54C-ACBC96323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8" y="100089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7CD682-E78A-3846-A128-F5CBD9C00039}"/>
              </a:ext>
            </a:extLst>
          </p:cNvPr>
          <p:cNvSpPr txBox="1"/>
          <p:nvPr/>
        </p:nvSpPr>
        <p:spPr>
          <a:xfrm>
            <a:off x="420907" y="908300"/>
            <a:ext cx="539926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  <a:r>
              <a:rPr lang="en-US" sz="2400" dirty="0"/>
              <a:t>Attendance (in class/TA Sessions)</a:t>
            </a:r>
          </a:p>
          <a:p>
            <a:endParaRPr lang="en-US" sz="2400" dirty="0"/>
          </a:p>
          <a:p>
            <a:r>
              <a:rPr lang="en-US" sz="2400" dirty="0"/>
              <a:t>+Homework/Preparation </a:t>
            </a:r>
          </a:p>
          <a:p>
            <a:r>
              <a:rPr lang="en-US" sz="2400" dirty="0"/>
              <a:t>-Moodle Layout </a:t>
            </a:r>
          </a:p>
          <a:p>
            <a:r>
              <a:rPr lang="en-US" sz="2400" dirty="0"/>
              <a:t>-MindTap (Cengage) </a:t>
            </a:r>
          </a:p>
          <a:p>
            <a:endParaRPr lang="en-US" sz="2400" dirty="0"/>
          </a:p>
          <a:p>
            <a:r>
              <a:rPr lang="en-US" sz="2400" dirty="0"/>
              <a:t>+Active Participation (questions, engagement, synchronous/asynchronous, format of asynchronous days)</a:t>
            </a:r>
          </a:p>
          <a:p>
            <a:endParaRPr lang="en-US" sz="2400" dirty="0"/>
          </a:p>
          <a:p>
            <a:r>
              <a:rPr lang="en-US" sz="2400" dirty="0"/>
              <a:t>+Interviews (2x Semester for grade + 1 x informal office hours in 3</a:t>
            </a:r>
            <a:r>
              <a:rPr lang="en-US" sz="2400" baseline="30000" dirty="0"/>
              <a:t>rd</a:t>
            </a:r>
            <a:r>
              <a:rPr lang="en-US" sz="2400" dirty="0"/>
              <a:t> week) </a:t>
            </a:r>
          </a:p>
          <a:p>
            <a:endParaRPr lang="en-US" sz="2400" dirty="0"/>
          </a:p>
          <a:p>
            <a:r>
              <a:rPr lang="en-US" sz="2400" dirty="0"/>
              <a:t>+Tests and Quizzes</a:t>
            </a:r>
          </a:p>
          <a:p>
            <a:endParaRPr lang="en-US" sz="2400" dirty="0"/>
          </a:p>
          <a:p>
            <a:r>
              <a:rPr lang="en-US" sz="2400" dirty="0"/>
              <a:t>+Writing Assignments </a:t>
            </a:r>
          </a:p>
          <a:p>
            <a:endParaRPr lang="en-US" sz="2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7ABCBA7-BDDF-104C-B20E-04908443B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939167"/>
              </p:ext>
            </p:extLst>
          </p:nvPr>
        </p:nvGraphicFramePr>
        <p:xfrm>
          <a:off x="5964881" y="908300"/>
          <a:ext cx="5506082" cy="330638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993266">
                  <a:extLst>
                    <a:ext uri="{9D8B030D-6E8A-4147-A177-3AD203B41FA5}">
                      <a16:colId xmlns:a16="http://schemas.microsoft.com/office/drawing/2014/main" val="3044382642"/>
                    </a:ext>
                  </a:extLst>
                </a:gridCol>
                <a:gridCol w="1512816">
                  <a:extLst>
                    <a:ext uri="{9D8B030D-6E8A-4147-A177-3AD203B41FA5}">
                      <a16:colId xmlns:a16="http://schemas.microsoft.com/office/drawing/2014/main" val="4238627378"/>
                    </a:ext>
                  </a:extLst>
                </a:gridCol>
              </a:tblGrid>
              <a:tr h="3155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Active Participation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15%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472137"/>
                  </a:ext>
                </a:extLst>
              </a:tr>
              <a:tr h="3155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Homework/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Preparation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2912078"/>
                  </a:ext>
                </a:extLst>
              </a:tr>
              <a:tr h="3155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Chapter Tests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25%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8403944"/>
                  </a:ext>
                </a:extLst>
              </a:tr>
              <a:tr h="3155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Quizzes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15%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0921533"/>
                  </a:ext>
                </a:extLst>
              </a:tr>
              <a:tr h="3155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Weekly Writing Assignments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4644368"/>
                  </a:ext>
                </a:extLst>
              </a:tr>
              <a:tr h="3155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Interviews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8550267"/>
                  </a:ext>
                </a:extLst>
              </a:tr>
              <a:tr h="3155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Projects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610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6408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253E21-9370-C442-989B-D6D757DBE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908745"/>
              </p:ext>
            </p:extLst>
          </p:nvPr>
        </p:nvGraphicFramePr>
        <p:xfrm>
          <a:off x="2407534" y="916435"/>
          <a:ext cx="6404117" cy="59080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13053">
                  <a:extLst>
                    <a:ext uri="{9D8B030D-6E8A-4147-A177-3AD203B41FA5}">
                      <a16:colId xmlns:a16="http://schemas.microsoft.com/office/drawing/2014/main" val="237742330"/>
                    </a:ext>
                  </a:extLst>
                </a:gridCol>
                <a:gridCol w="2013995">
                  <a:extLst>
                    <a:ext uri="{9D8B030D-6E8A-4147-A177-3AD203B41FA5}">
                      <a16:colId xmlns:a16="http://schemas.microsoft.com/office/drawing/2014/main" val="658425520"/>
                    </a:ext>
                  </a:extLst>
                </a:gridCol>
                <a:gridCol w="2677069">
                  <a:extLst>
                    <a:ext uri="{9D8B030D-6E8A-4147-A177-3AD203B41FA5}">
                      <a16:colId xmlns:a16="http://schemas.microsoft.com/office/drawing/2014/main" val="40880862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WOCHE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AUFGABE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GEÖFFNET IN MOODLE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72103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b="1" dirty="0" err="1"/>
                        <a:t>Woche</a:t>
                      </a:r>
                      <a:r>
                        <a:rPr lang="en-US" b="1" dirty="0"/>
                        <a:t>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Quiz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21. 9  (Montag)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8762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Test 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24.9 (</a:t>
                      </a:r>
                      <a:r>
                        <a:rPr lang="en-US" b="1" dirty="0" err="1"/>
                        <a:t>Donnerstag</a:t>
                      </a:r>
                      <a:r>
                        <a:rPr lang="en-US" b="1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91764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b="1" dirty="0" err="1"/>
                        <a:t>Woche</a:t>
                      </a:r>
                      <a:r>
                        <a:rPr lang="en-US" b="1" dirty="0"/>
                        <a:t> 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Quiz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5.10 (Montag)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8187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Test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7.10 (</a:t>
                      </a:r>
                      <a:r>
                        <a:rPr lang="en-US" b="1" dirty="0" err="1"/>
                        <a:t>Mittwoch</a:t>
                      </a:r>
                      <a:r>
                        <a:rPr lang="en-US" b="1" dirty="0"/>
                        <a:t>)*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46584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b="1" dirty="0" err="1"/>
                        <a:t>Woche</a:t>
                      </a:r>
                      <a:r>
                        <a:rPr lang="en-US" b="1" dirty="0"/>
                        <a:t>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Quiz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19.10 (Montag)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083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Test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21.10 (</a:t>
                      </a:r>
                      <a:r>
                        <a:rPr lang="en-US" b="1" dirty="0" err="1"/>
                        <a:t>Mittwoch</a:t>
                      </a:r>
                      <a:r>
                        <a:rPr lang="en-US" b="1" dirty="0"/>
                        <a:t>)*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413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Woche</a:t>
                      </a:r>
                      <a:r>
                        <a:rPr lang="en-US" b="1" dirty="0"/>
                        <a:t> 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Quiz 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4.11 (</a:t>
                      </a:r>
                      <a:r>
                        <a:rPr lang="en-US" b="1" dirty="0" err="1"/>
                        <a:t>Mittwoch</a:t>
                      </a:r>
                      <a:r>
                        <a:rPr lang="en-US" b="1" dirty="0"/>
                        <a:t>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852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Woche</a:t>
                      </a:r>
                      <a:r>
                        <a:rPr lang="en-US" b="1" dirty="0"/>
                        <a:t> 10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Test 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10. 11 (</a:t>
                      </a:r>
                      <a:r>
                        <a:rPr lang="en-US" b="1" dirty="0" err="1"/>
                        <a:t>Dienstag</a:t>
                      </a:r>
                      <a:r>
                        <a:rPr lang="en-US" b="1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93776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b="1" dirty="0" err="1"/>
                        <a:t>Woche</a:t>
                      </a:r>
                      <a:r>
                        <a:rPr lang="en-US" b="1" dirty="0"/>
                        <a:t> 13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Quiz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1. 12 (</a:t>
                      </a:r>
                      <a:r>
                        <a:rPr lang="en-US" b="1" dirty="0" err="1"/>
                        <a:t>Dienstag</a:t>
                      </a:r>
                      <a:r>
                        <a:rPr lang="en-US" b="1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6083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Test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3. 12 (</a:t>
                      </a:r>
                      <a:r>
                        <a:rPr lang="en-US" b="1" dirty="0" err="1"/>
                        <a:t>Donnerstag</a:t>
                      </a:r>
                      <a:r>
                        <a:rPr lang="en-US" b="1" dirty="0"/>
                        <a:t>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634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Woche</a:t>
                      </a:r>
                      <a:r>
                        <a:rPr lang="en-US" b="1" dirty="0"/>
                        <a:t> 14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Quiz 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8. 12 (</a:t>
                      </a:r>
                      <a:r>
                        <a:rPr lang="en-US" b="1" dirty="0" err="1"/>
                        <a:t>Dienstag</a:t>
                      </a:r>
                      <a:r>
                        <a:rPr lang="en-US" b="1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892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Examen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Test 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geöffnet</a:t>
                      </a:r>
                      <a:r>
                        <a:rPr lang="en-US" b="1" dirty="0"/>
                        <a:t>: </a:t>
                      </a:r>
                      <a:r>
                        <a:rPr lang="en-US" b="1" dirty="0" err="1"/>
                        <a:t>Anfang</a:t>
                      </a:r>
                      <a:r>
                        <a:rPr lang="en-US" b="1" dirty="0"/>
                        <a:t> der </a:t>
                      </a:r>
                      <a:r>
                        <a:rPr lang="en-US" b="1" dirty="0" err="1"/>
                        <a:t>Examenwoche</a:t>
                      </a:r>
                      <a:r>
                        <a:rPr lang="en-US" b="1" dirty="0"/>
                        <a:t> </a:t>
                      </a:r>
                    </a:p>
                    <a:p>
                      <a:endParaRPr lang="en-US" b="1" dirty="0"/>
                    </a:p>
                    <a:p>
                      <a:r>
                        <a:rPr lang="en-US" b="1" dirty="0" err="1"/>
                        <a:t>geschlossen</a:t>
                      </a:r>
                      <a:r>
                        <a:rPr lang="en-US" b="1" dirty="0"/>
                        <a:t>: Ende der </a:t>
                      </a:r>
                      <a:r>
                        <a:rPr lang="en-US" b="1" dirty="0" err="1"/>
                        <a:t>Examenwoche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5413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EE70D13-D945-8F4A-9361-722E3E15E564}"/>
              </a:ext>
            </a:extLst>
          </p:cNvPr>
          <p:cNvSpPr txBox="1"/>
          <p:nvPr/>
        </p:nvSpPr>
        <p:spPr>
          <a:xfrm>
            <a:off x="9375494" y="1090055"/>
            <a:ext cx="17014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Quiz: c. 20 </a:t>
            </a:r>
            <a:r>
              <a:rPr lang="en-US" dirty="0" err="1"/>
              <a:t>Minuten</a:t>
            </a:r>
            <a:r>
              <a:rPr lang="en-US" dirty="0"/>
              <a:t>, open at 5 PM due by start of next class 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Tests: 75 </a:t>
            </a:r>
            <a:r>
              <a:rPr lang="en-US" dirty="0" err="1"/>
              <a:t>Minuten</a:t>
            </a:r>
            <a:r>
              <a:rPr lang="en-US" dirty="0"/>
              <a:t>, open 8 AM, due by noon next day  </a:t>
            </a:r>
          </a:p>
        </p:txBody>
      </p:sp>
    </p:spTree>
    <p:extLst>
      <p:ext uri="{BB962C8B-B14F-4D97-AF65-F5344CB8AC3E}">
        <p14:creationId xmlns:p14="http://schemas.microsoft.com/office/powerpoint/2010/main" val="641615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9BCB9-3B89-3046-9808-8F205E316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4491"/>
            <a:ext cx="10515600" cy="59213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Weekly writing Assignments/</a:t>
            </a:r>
            <a:r>
              <a:rPr lang="en-US" b="1" dirty="0" err="1"/>
              <a:t>Schreibaufgaben</a:t>
            </a:r>
            <a:r>
              <a:rPr lang="en-US" b="1" dirty="0"/>
              <a:t>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B9A0CC4-F121-CD4B-BE4B-96ECE70E5A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862966"/>
              </p:ext>
            </p:extLst>
          </p:nvPr>
        </p:nvGraphicFramePr>
        <p:xfrm>
          <a:off x="1219200" y="1376679"/>
          <a:ext cx="9753600" cy="353250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14475">
                  <a:extLst>
                    <a:ext uri="{9D8B030D-6E8A-4147-A177-3AD203B41FA5}">
                      <a16:colId xmlns:a16="http://schemas.microsoft.com/office/drawing/2014/main" val="3909298990"/>
                    </a:ext>
                  </a:extLst>
                </a:gridCol>
                <a:gridCol w="2428875">
                  <a:extLst>
                    <a:ext uri="{9D8B030D-6E8A-4147-A177-3AD203B41FA5}">
                      <a16:colId xmlns:a16="http://schemas.microsoft.com/office/drawing/2014/main" val="1665170375"/>
                    </a:ext>
                  </a:extLst>
                </a:gridCol>
                <a:gridCol w="5810250">
                  <a:extLst>
                    <a:ext uri="{9D8B030D-6E8A-4147-A177-3AD203B41FA5}">
                      <a16:colId xmlns:a16="http://schemas.microsoft.com/office/drawing/2014/main" val="39569793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Woche</a:t>
                      </a:r>
                      <a:r>
                        <a:rPr lang="en-US" sz="2400" b="1" dirty="0"/>
                        <a:t> 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 11.9 (Freitag)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Schreibaufgabe</a:t>
                      </a:r>
                      <a:r>
                        <a:rPr lang="en-US" sz="2400" b="1" dirty="0"/>
                        <a:t> 1 </a:t>
                      </a:r>
                      <a:r>
                        <a:rPr lang="en-US" sz="2400" b="1" dirty="0" err="1"/>
                        <a:t>gepostet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077688"/>
                  </a:ext>
                </a:extLst>
              </a:tr>
              <a:tr h="514986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Woche</a:t>
                      </a:r>
                      <a:r>
                        <a:rPr lang="en-US" sz="2400" b="1" dirty="0"/>
                        <a:t>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18. 9 (Freitag)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Schreibaufgabe</a:t>
                      </a:r>
                      <a:r>
                        <a:rPr lang="en-US" sz="2400" b="1" dirty="0"/>
                        <a:t> 1, </a:t>
                      </a:r>
                      <a:r>
                        <a:rPr lang="en-US" sz="2400" b="1" dirty="0" err="1"/>
                        <a:t>Fassung</a:t>
                      </a:r>
                      <a:r>
                        <a:rPr lang="en-US" sz="2400" b="1" dirty="0"/>
                        <a:t> 1 </a:t>
                      </a:r>
                      <a:r>
                        <a:rPr lang="en-US" sz="2400" b="1" dirty="0" err="1"/>
                        <a:t>fällig</a:t>
                      </a:r>
                      <a:r>
                        <a:rPr lang="en-US" sz="2400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797825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US" sz="2400" b="1" dirty="0" err="1"/>
                        <a:t>Woche</a:t>
                      </a:r>
                      <a:r>
                        <a:rPr lang="en-US" sz="2400" b="1" dirty="0"/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21. 9 (Montag)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Schreibaufgabe</a:t>
                      </a:r>
                      <a:r>
                        <a:rPr lang="en-US" sz="2400" b="1" dirty="0"/>
                        <a:t> 1, </a:t>
                      </a:r>
                      <a:r>
                        <a:rPr lang="en-US" sz="2400" b="1" dirty="0" err="1"/>
                        <a:t>Fassung</a:t>
                      </a:r>
                      <a:r>
                        <a:rPr lang="en-US" sz="2400" b="1" dirty="0"/>
                        <a:t> 1 </a:t>
                      </a:r>
                      <a:r>
                        <a:rPr lang="en-US" sz="2400" b="1" dirty="0" err="1"/>
                        <a:t>zurück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997761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25. 9 (Freitag)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Schreibaufgabe</a:t>
                      </a:r>
                      <a:r>
                        <a:rPr lang="en-US" sz="2400" b="1" dirty="0"/>
                        <a:t> 1, </a:t>
                      </a:r>
                      <a:r>
                        <a:rPr lang="en-US" sz="2400" b="1" dirty="0" err="1"/>
                        <a:t>Fassung</a:t>
                      </a:r>
                      <a:r>
                        <a:rPr lang="en-US" sz="2400" b="1" dirty="0"/>
                        <a:t> 2 </a:t>
                      </a:r>
                      <a:r>
                        <a:rPr lang="en-US" sz="2400" b="1" dirty="0" err="1"/>
                        <a:t>fällig</a:t>
                      </a:r>
                      <a:r>
                        <a:rPr lang="en-US" sz="2400" b="1" dirty="0"/>
                        <a:t> </a:t>
                      </a:r>
                    </a:p>
                    <a:p>
                      <a:r>
                        <a:rPr lang="en-US" sz="2400" b="1" dirty="0" err="1"/>
                        <a:t>Schreibaufgabe</a:t>
                      </a:r>
                      <a:r>
                        <a:rPr lang="en-US" sz="2400" b="1" dirty="0"/>
                        <a:t> 2 </a:t>
                      </a:r>
                      <a:r>
                        <a:rPr lang="en-US" sz="2400" b="1" dirty="0" err="1"/>
                        <a:t>gepostet</a:t>
                      </a:r>
                      <a:r>
                        <a:rPr lang="en-US" sz="2400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30566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US" sz="2400" b="1" dirty="0" err="1"/>
                        <a:t>Woche</a:t>
                      </a:r>
                      <a:r>
                        <a:rPr lang="en-US" sz="2400" b="1" dirty="0"/>
                        <a:t> 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28. 9 (Montag)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Schreibaufgabe</a:t>
                      </a:r>
                      <a:r>
                        <a:rPr lang="en-US" sz="2400" b="1" dirty="0"/>
                        <a:t> 2, </a:t>
                      </a:r>
                      <a:r>
                        <a:rPr lang="en-US" sz="2400" b="1" dirty="0" err="1"/>
                        <a:t>Fassung</a:t>
                      </a:r>
                      <a:r>
                        <a:rPr lang="en-US" sz="2400" b="1" dirty="0"/>
                        <a:t> 1 </a:t>
                      </a:r>
                      <a:r>
                        <a:rPr lang="en-US" sz="2400" b="1" dirty="0" err="1"/>
                        <a:t>zurück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473378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2. 10 (Freitag)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Schreibaufgabe</a:t>
                      </a:r>
                      <a:r>
                        <a:rPr lang="en-US" sz="2400" b="1" dirty="0"/>
                        <a:t> 2, </a:t>
                      </a:r>
                      <a:r>
                        <a:rPr lang="en-US" sz="2400" b="1" dirty="0" err="1"/>
                        <a:t>Fassung</a:t>
                      </a:r>
                      <a:r>
                        <a:rPr lang="en-US" sz="2400" b="1" dirty="0"/>
                        <a:t> 2 </a:t>
                      </a:r>
                      <a:r>
                        <a:rPr lang="en-US" sz="2400" b="1" dirty="0" err="1"/>
                        <a:t>fällig</a:t>
                      </a:r>
                      <a:r>
                        <a:rPr lang="en-US" sz="2400" b="1" dirty="0"/>
                        <a:t> </a:t>
                      </a:r>
                    </a:p>
                    <a:p>
                      <a:r>
                        <a:rPr lang="en-US" sz="2400" b="1" dirty="0" err="1"/>
                        <a:t>Schreibaufgabe</a:t>
                      </a:r>
                      <a:r>
                        <a:rPr lang="en-US" sz="2400" b="1" dirty="0"/>
                        <a:t> 3 </a:t>
                      </a:r>
                      <a:r>
                        <a:rPr lang="en-US" sz="2400" b="1" dirty="0" err="1"/>
                        <a:t>gepostet</a:t>
                      </a:r>
                      <a:r>
                        <a:rPr lang="en-US" sz="2400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62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8199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AC3868-78B4-1049-A623-D0B99BE66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57" y="982122"/>
            <a:ext cx="4083433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 Breakout Rooms (5 min):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761A5-DC04-6540-A535-ECB8FA5E6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-Name, Pronouns, Year in College, Favorite...book/movie/music? </a:t>
            </a:r>
          </a:p>
          <a:p>
            <a:pPr marL="0" indent="0">
              <a:buNone/>
            </a:pPr>
            <a:r>
              <a:rPr lang="en-US" dirty="0"/>
              <a:t>-Why interested in taking German? </a:t>
            </a:r>
          </a:p>
          <a:p>
            <a:pPr marL="0" indent="0">
              <a:buNone/>
            </a:pPr>
            <a:r>
              <a:rPr lang="en-US" dirty="0"/>
              <a:t>-How is your semester going so far? </a:t>
            </a:r>
          </a:p>
          <a:p>
            <a:pPr marL="0" indent="0">
              <a:buNone/>
            </a:pPr>
            <a:r>
              <a:rPr lang="en-US" dirty="0"/>
              <a:t>-What classes are you taking?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+</a:t>
            </a:r>
            <a:r>
              <a:rPr lang="en-US" dirty="0" err="1"/>
              <a:t>Notizen</a:t>
            </a:r>
            <a:r>
              <a:rPr lang="en-US" dirty="0"/>
              <a:t> </a:t>
            </a:r>
            <a:r>
              <a:rPr lang="en-US" dirty="0" err="1"/>
              <a:t>schreiben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D2BC1-8CC0-1941-8DB8-28B2580C3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402" y="4126707"/>
            <a:ext cx="13843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48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1647</TotalTime>
  <Words>899</Words>
  <Application>Microsoft Macintosh PowerPoint</Application>
  <PresentationFormat>Widescreen</PresentationFormat>
  <Paragraphs>223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Herzlich Willkommen!</vt:lpstr>
      <vt:lpstr>PowerPoint Presentation</vt:lpstr>
      <vt:lpstr>Organisatorisches</vt:lpstr>
      <vt:lpstr>Course Format </vt:lpstr>
      <vt:lpstr>Kursbuch </vt:lpstr>
      <vt:lpstr>Course Policies </vt:lpstr>
      <vt:lpstr>PowerPoint Presentation</vt:lpstr>
      <vt:lpstr>Weekly writing Assignments/Schreibaufgaben </vt:lpstr>
      <vt:lpstr>In Breakout Rooms (5 min): </vt:lpstr>
      <vt:lpstr>PowerPoint Presentation</vt:lpstr>
      <vt:lpstr>PowerPoint Presentation</vt:lpstr>
      <vt:lpstr>Wo sind Sie? </vt:lpstr>
      <vt:lpstr>Deutsche Wörter? (google doc)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Willkommen!</dc:title>
  <dc:creator>Shane Mackey</dc:creator>
  <cp:lastModifiedBy>Shane Mackey</cp:lastModifiedBy>
  <cp:revision>23</cp:revision>
  <dcterms:created xsi:type="dcterms:W3CDTF">2020-09-02T01:22:22Z</dcterms:created>
  <dcterms:modified xsi:type="dcterms:W3CDTF">2020-09-03T11:32:22Z</dcterms:modified>
</cp:coreProperties>
</file>