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28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42D9D-8863-4FDD-A989-55CAC397763E}" type="datetimeFigureOut">
              <a:rPr lang="fr-FR" smtClean="0"/>
              <a:pPr/>
              <a:t>20/10/2013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E4C90-88A1-4B01-A14F-3499A07B466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42D9D-8863-4FDD-A989-55CAC397763E}" type="datetimeFigureOut">
              <a:rPr lang="fr-FR" smtClean="0"/>
              <a:pPr/>
              <a:t>20/10/2013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E4C90-88A1-4B01-A14F-3499A07B466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42D9D-8863-4FDD-A989-55CAC397763E}" type="datetimeFigureOut">
              <a:rPr lang="fr-FR" smtClean="0"/>
              <a:pPr/>
              <a:t>20/10/2013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E4C90-88A1-4B01-A14F-3499A07B466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42D9D-8863-4FDD-A989-55CAC397763E}" type="datetimeFigureOut">
              <a:rPr lang="fr-FR" smtClean="0"/>
              <a:pPr/>
              <a:t>20/10/2013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E4C90-88A1-4B01-A14F-3499A07B466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42D9D-8863-4FDD-A989-55CAC397763E}" type="datetimeFigureOut">
              <a:rPr lang="fr-FR" smtClean="0"/>
              <a:pPr/>
              <a:t>20/10/2013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E4C90-88A1-4B01-A14F-3499A07B466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42D9D-8863-4FDD-A989-55CAC397763E}" type="datetimeFigureOut">
              <a:rPr lang="fr-FR" smtClean="0"/>
              <a:pPr/>
              <a:t>20/10/2013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E4C90-88A1-4B01-A14F-3499A07B466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42D9D-8863-4FDD-A989-55CAC397763E}" type="datetimeFigureOut">
              <a:rPr lang="fr-FR" smtClean="0"/>
              <a:pPr/>
              <a:t>20/10/2013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E4C90-88A1-4B01-A14F-3499A07B466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42D9D-8863-4FDD-A989-55CAC397763E}" type="datetimeFigureOut">
              <a:rPr lang="fr-FR" smtClean="0"/>
              <a:pPr/>
              <a:t>20/10/2013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E4C90-88A1-4B01-A14F-3499A07B466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42D9D-8863-4FDD-A989-55CAC397763E}" type="datetimeFigureOut">
              <a:rPr lang="fr-FR" smtClean="0"/>
              <a:pPr/>
              <a:t>20/10/2013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E4C90-88A1-4B01-A14F-3499A07B466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42D9D-8863-4FDD-A989-55CAC397763E}" type="datetimeFigureOut">
              <a:rPr lang="fr-FR" smtClean="0"/>
              <a:pPr/>
              <a:t>20/10/2013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E4C90-88A1-4B01-A14F-3499A07B466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42D9D-8863-4FDD-A989-55CAC397763E}" type="datetimeFigureOut">
              <a:rPr lang="fr-FR" smtClean="0"/>
              <a:pPr/>
              <a:t>20/10/2013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E4C90-88A1-4B01-A14F-3499A07B466E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42D9D-8863-4FDD-A989-55CAC397763E}" type="datetimeFigureOut">
              <a:rPr lang="fr-FR" smtClean="0"/>
              <a:pPr/>
              <a:t>20/10/2013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E4C90-88A1-4B01-A14F-3499A07B466E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10" Type="http://schemas.openxmlformats.org/officeDocument/2006/relationships/image" Target="../media/image23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3214686"/>
            <a:ext cx="7772400" cy="1470025"/>
          </a:xfrm>
        </p:spPr>
        <p:txBody>
          <a:bodyPr>
            <a:normAutofit/>
          </a:bodyPr>
          <a:lstStyle/>
          <a:p>
            <a:r>
              <a:rPr lang="fr-FR" sz="5400" dirty="0" smtClean="0">
                <a:latin typeface="Berlin Sans FB Demi" pitchFamily="34" charset="0"/>
              </a:rPr>
              <a:t>Les emplois du subjonctif</a:t>
            </a:r>
            <a:endParaRPr lang="fr-FR" sz="5400" dirty="0">
              <a:latin typeface="Berlin Sans FB Demi" pitchFamily="34" charset="0"/>
            </a:endParaRPr>
          </a:p>
        </p:txBody>
      </p:sp>
      <p:pic>
        <p:nvPicPr>
          <p:cNvPr id="8194" name="Picture 2" descr="C:\Documents and Settings\ddufour\Local Settings\Temporary Internet Files\Content.IE5\IINB7OY6\MCj0437797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85728"/>
            <a:ext cx="2728329" cy="24526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 smtClean="0"/>
              <a:t>L’obligation et la nécessité</a:t>
            </a:r>
            <a:endParaRPr lang="fr-FR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071810"/>
            <a:ext cx="8229600" cy="2840039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Il faut </a:t>
            </a: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que</a:t>
            </a:r>
            <a:r>
              <a:rPr lang="fr-FR" b="1" dirty="0" smtClean="0"/>
              <a:t> les enfants travaillent </a:t>
            </a:r>
            <a:r>
              <a:rPr lang="fr-FR" dirty="0" smtClean="0"/>
              <a:t>à l’école.</a:t>
            </a:r>
          </a:p>
          <a:p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Il faut </a:t>
            </a: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que </a:t>
            </a:r>
            <a:r>
              <a:rPr lang="fr-FR" b="1" dirty="0" smtClean="0"/>
              <a:t>je finisse </a:t>
            </a:r>
            <a:r>
              <a:rPr lang="fr-FR" dirty="0" smtClean="0"/>
              <a:t>mes devoirs.</a:t>
            </a:r>
          </a:p>
          <a:p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Il faut </a:t>
            </a: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que </a:t>
            </a:r>
            <a:r>
              <a:rPr lang="fr-FR" b="1" dirty="0" smtClean="0"/>
              <a:t>vous écriviez </a:t>
            </a:r>
            <a:r>
              <a:rPr lang="fr-FR" dirty="0" smtClean="0"/>
              <a:t>à vos parents.</a:t>
            </a:r>
          </a:p>
          <a:p>
            <a:endParaRPr lang="fr-FR" dirty="0"/>
          </a:p>
          <a:p>
            <a:r>
              <a:rPr lang="fr-FR" dirty="0" smtClean="0">
                <a:solidFill>
                  <a:schemeClr val="accent6">
                    <a:lumMod val="75000"/>
                  </a:schemeClr>
                </a:solidFill>
              </a:rPr>
              <a:t>Il est nécessaire </a:t>
            </a: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que</a:t>
            </a:r>
            <a:r>
              <a:rPr lang="fr-FR" b="1" dirty="0" smtClean="0"/>
              <a:t> </a:t>
            </a:r>
          </a:p>
          <a:p>
            <a:pPr>
              <a:buNone/>
            </a:pPr>
            <a:r>
              <a:rPr lang="fr-FR" b="1" dirty="0" smtClean="0"/>
              <a:t>tu te couches </a:t>
            </a:r>
            <a:r>
              <a:rPr lang="fr-FR" dirty="0" smtClean="0"/>
              <a:t>tôt ce soir.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TextBox 3"/>
          <p:cNvSpPr txBox="1"/>
          <p:nvPr/>
        </p:nvSpPr>
        <p:spPr>
          <a:xfrm>
            <a:off x="0" y="1428736"/>
            <a:ext cx="86439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>
                <a:solidFill>
                  <a:schemeClr val="accent6">
                    <a:lumMod val="75000"/>
                  </a:schemeClr>
                </a:solidFill>
              </a:rPr>
              <a:t>Après les expressions impersonnelles </a:t>
            </a:r>
          </a:p>
          <a:p>
            <a:r>
              <a:rPr lang="fr-FR" sz="3200" b="1" dirty="0" smtClean="0">
                <a:solidFill>
                  <a:schemeClr val="accent6">
                    <a:lumMod val="75000"/>
                  </a:schemeClr>
                </a:solidFill>
              </a:rPr>
              <a:t>« Il faut que… », « Il est nécessaire que… »</a:t>
            </a:r>
            <a:endParaRPr lang="fr-FR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26" name="Picture 2" descr="C:\Documents and Settings\ddufour\Local Settings\Temporary Internet Files\Content.IE5\M40EVVED\MCj0428083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1071546"/>
            <a:ext cx="1714480" cy="2009968"/>
          </a:xfrm>
          <a:prstGeom prst="rect">
            <a:avLst/>
          </a:prstGeom>
          <a:noFill/>
        </p:spPr>
      </p:pic>
      <p:pic>
        <p:nvPicPr>
          <p:cNvPr id="1030" name="Picture 6" descr="C:\Documents and Settings\ddufour\Local Settings\Temporary Internet Files\Content.IE5\H408A2D6\MCj0196298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16" y="4500570"/>
            <a:ext cx="2071702" cy="2092361"/>
          </a:xfrm>
          <a:prstGeom prst="rect">
            <a:avLst/>
          </a:prstGeom>
          <a:noFill/>
        </p:spPr>
      </p:pic>
      <p:pic>
        <p:nvPicPr>
          <p:cNvPr id="1031" name="Picture 7" descr="C:\Documents and Settings\ddufour\Local Settings\Temporary Internet Files\Content.IE5\H408A2D6\MCj0424818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57752" y="4786322"/>
            <a:ext cx="1841500" cy="1631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800" u="sng" dirty="0" smtClean="0"/>
              <a:t>La volonté, le désir</a:t>
            </a:r>
            <a:endParaRPr lang="fr-FR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3500438"/>
            <a:ext cx="8643998" cy="3000396"/>
          </a:xfrm>
        </p:spPr>
        <p:txBody>
          <a:bodyPr/>
          <a:lstStyle/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Je voudrais </a:t>
            </a:r>
            <a:r>
              <a:rPr lang="fr-FR" b="1" dirty="0" smtClean="0"/>
              <a:t>que tu m’aides </a:t>
            </a:r>
            <a:r>
              <a:rPr lang="fr-FR" dirty="0" smtClean="0"/>
              <a:t>à faire mes devoirs.</a:t>
            </a:r>
          </a:p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Je veux </a:t>
            </a:r>
            <a:r>
              <a:rPr lang="fr-FR" b="1" dirty="0" smtClean="0"/>
              <a:t>que tu mettes </a:t>
            </a:r>
            <a:r>
              <a:rPr lang="fr-FR" dirty="0" smtClean="0"/>
              <a:t>la table immédiatement!</a:t>
            </a:r>
          </a:p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Mes parents souhaitent </a:t>
            </a:r>
            <a:r>
              <a:rPr lang="fr-FR" b="1" dirty="0" smtClean="0"/>
              <a:t>que je réussisse</a:t>
            </a:r>
            <a:r>
              <a:rPr lang="fr-FR" dirty="0" smtClean="0"/>
              <a:t>.</a:t>
            </a:r>
          </a:p>
          <a:p>
            <a:endParaRPr lang="fr-FR" dirty="0"/>
          </a:p>
        </p:txBody>
      </p:sp>
      <p:sp>
        <p:nvSpPr>
          <p:cNvPr id="4" name="TextBox 3"/>
          <p:cNvSpPr txBox="1"/>
          <p:nvPr/>
        </p:nvSpPr>
        <p:spPr>
          <a:xfrm>
            <a:off x="0" y="2571744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accent1">
                    <a:lumMod val="75000"/>
                  </a:schemeClr>
                </a:solidFill>
              </a:rPr>
              <a:t>Après les verbes « vouloir », « souhaiter », « désirer »…</a:t>
            </a:r>
          </a:p>
        </p:txBody>
      </p:sp>
      <p:pic>
        <p:nvPicPr>
          <p:cNvPr id="2051" name="Picture 3" descr="C:\Documents and Settings\ddufour\Local Settings\Temporary Internet Files\Content.IE5\6KP8491S\MCj0424498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85728"/>
            <a:ext cx="1870075" cy="1990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 smtClean="0"/>
              <a:t>L’émotion, l’opinion</a:t>
            </a:r>
            <a:endParaRPr lang="fr-FR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00174"/>
            <a:ext cx="8229600" cy="4697427"/>
          </a:xfrm>
        </p:spPr>
        <p:txBody>
          <a:bodyPr>
            <a:normAutofit fontScale="77500" lnSpcReduction="20000"/>
          </a:bodyPr>
          <a:lstStyle/>
          <a:p>
            <a:r>
              <a:rPr lang="fr-FR" b="1" dirty="0" smtClean="0">
                <a:solidFill>
                  <a:srgbClr val="92D050"/>
                </a:solidFill>
              </a:rPr>
              <a:t>Avoir peur que</a:t>
            </a:r>
          </a:p>
          <a:p>
            <a:r>
              <a:rPr lang="fr-FR" b="1" dirty="0" smtClean="0">
                <a:solidFill>
                  <a:srgbClr val="92D050"/>
                </a:solidFill>
              </a:rPr>
              <a:t>Être content / heureux / ravi que</a:t>
            </a:r>
          </a:p>
          <a:p>
            <a:r>
              <a:rPr lang="fr-FR" b="1" dirty="0" smtClean="0">
                <a:solidFill>
                  <a:srgbClr val="92D050"/>
                </a:solidFill>
              </a:rPr>
              <a:t>Être fâché / furieux que</a:t>
            </a:r>
          </a:p>
          <a:p>
            <a:r>
              <a:rPr lang="fr-FR" b="1" dirty="0" smtClean="0">
                <a:solidFill>
                  <a:srgbClr val="92D050"/>
                </a:solidFill>
              </a:rPr>
              <a:t>Être surpris / étonné que</a:t>
            </a:r>
          </a:p>
          <a:p>
            <a:r>
              <a:rPr lang="fr-FR" b="1" dirty="0" smtClean="0">
                <a:solidFill>
                  <a:srgbClr val="92D050"/>
                </a:solidFill>
              </a:rPr>
              <a:t>Être triste / désolé que</a:t>
            </a:r>
          </a:p>
          <a:p>
            <a:endParaRPr lang="fr-FR" dirty="0"/>
          </a:p>
          <a:p>
            <a:r>
              <a:rPr lang="fr-FR" i="1" dirty="0" smtClean="0"/>
              <a:t>Tournures impersonnelles : </a:t>
            </a:r>
            <a:r>
              <a:rPr lang="fr-FR" b="1" dirty="0" smtClean="0">
                <a:solidFill>
                  <a:srgbClr val="92D050"/>
                </a:solidFill>
              </a:rPr>
              <a:t>il est bon / formidable / bizarre / dommage / incroyable que…</a:t>
            </a:r>
          </a:p>
          <a:p>
            <a:endParaRPr lang="fr-FR" dirty="0"/>
          </a:p>
          <a:p>
            <a:r>
              <a:rPr lang="fr-FR" b="1" dirty="0" smtClean="0">
                <a:solidFill>
                  <a:srgbClr val="92D050"/>
                </a:solidFill>
              </a:rPr>
              <a:t>Préférer que</a:t>
            </a:r>
          </a:p>
          <a:p>
            <a:r>
              <a:rPr lang="fr-FR" b="1" dirty="0" smtClean="0">
                <a:solidFill>
                  <a:srgbClr val="92D050"/>
                </a:solidFill>
              </a:rPr>
              <a:t>Regretter que</a:t>
            </a:r>
          </a:p>
          <a:p>
            <a:r>
              <a:rPr lang="fr-FR" b="1" dirty="0" smtClean="0">
                <a:solidFill>
                  <a:srgbClr val="92D050"/>
                </a:solidFill>
              </a:rPr>
              <a:t>Souhaiter que</a:t>
            </a:r>
            <a:endParaRPr lang="fr-FR" b="1" dirty="0">
              <a:solidFill>
                <a:srgbClr val="92D050"/>
              </a:solidFill>
            </a:endParaRPr>
          </a:p>
        </p:txBody>
      </p:sp>
      <p:pic>
        <p:nvPicPr>
          <p:cNvPr id="3075" name="Picture 3" descr="C:\Documents and Settings\ddufour\Local Settings\Temporary Internet Files\Content.IE5\6KP8491S\MCj0280883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78" y="536544"/>
            <a:ext cx="2143140" cy="3123256"/>
          </a:xfrm>
          <a:prstGeom prst="rect">
            <a:avLst/>
          </a:prstGeom>
          <a:noFill/>
        </p:spPr>
      </p:pic>
      <p:pic>
        <p:nvPicPr>
          <p:cNvPr id="3077" name="Picture 5" descr="C:\Documents and Settings\ddufour\Local Settings\Temporary Internet Files\Content.IE5\IINB7OY6\MCj0397360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214290"/>
            <a:ext cx="1212569" cy="1806984"/>
          </a:xfrm>
          <a:prstGeom prst="rect">
            <a:avLst/>
          </a:prstGeom>
          <a:noFill/>
        </p:spPr>
      </p:pic>
      <p:pic>
        <p:nvPicPr>
          <p:cNvPr id="3078" name="Picture 6" descr="C:\Documents and Settings\ddufour\Local Settings\Temporary Internet Files\Content.IE5\6KP8491S\MCj0089044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72198" y="4429132"/>
            <a:ext cx="2286016" cy="20287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(exemples)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>
                <a:solidFill>
                  <a:srgbClr val="92D050"/>
                </a:solidFill>
              </a:rPr>
              <a:t>Je suis content qu’</a:t>
            </a:r>
            <a:r>
              <a:rPr lang="fr-FR" dirty="0" smtClean="0"/>
              <a:t>il commence à neiger.</a:t>
            </a:r>
          </a:p>
          <a:p>
            <a:r>
              <a:rPr lang="fr-FR" dirty="0" smtClean="0">
                <a:solidFill>
                  <a:srgbClr val="92D050"/>
                </a:solidFill>
              </a:rPr>
              <a:t>Bruno est fâché que </a:t>
            </a:r>
            <a:r>
              <a:rPr lang="fr-FR" dirty="0" smtClean="0"/>
              <a:t>Camille parte sans lui.</a:t>
            </a:r>
          </a:p>
          <a:p>
            <a:endParaRPr lang="fr-FR" dirty="0" smtClean="0"/>
          </a:p>
          <a:p>
            <a:r>
              <a:rPr lang="fr-FR" dirty="0" smtClean="0">
                <a:solidFill>
                  <a:srgbClr val="92D050"/>
                </a:solidFill>
              </a:rPr>
              <a:t>Il est bon que </a:t>
            </a:r>
            <a:r>
              <a:rPr lang="fr-FR" dirty="0" smtClean="0"/>
              <a:t>Martine soutienne Camille.</a:t>
            </a:r>
          </a:p>
          <a:p>
            <a:endParaRPr lang="fr-FR" dirty="0"/>
          </a:p>
          <a:p>
            <a:r>
              <a:rPr lang="fr-FR" dirty="0" smtClean="0">
                <a:solidFill>
                  <a:srgbClr val="92D050"/>
                </a:solidFill>
              </a:rPr>
              <a:t>Je préfère que </a:t>
            </a:r>
            <a:r>
              <a:rPr lang="fr-FR" dirty="0" smtClean="0"/>
              <a:t>les enfants restent à la maison.</a:t>
            </a:r>
          </a:p>
          <a:p>
            <a:r>
              <a:rPr lang="fr-FR" dirty="0" smtClean="0">
                <a:solidFill>
                  <a:srgbClr val="92D050"/>
                </a:solidFill>
              </a:rPr>
              <a:t>Je regrette qu’</a:t>
            </a:r>
            <a:r>
              <a:rPr lang="fr-FR" dirty="0" smtClean="0"/>
              <a:t>il ne fasse pas beau aujourd’hui.</a:t>
            </a:r>
          </a:p>
          <a:p>
            <a:r>
              <a:rPr lang="fr-FR" dirty="0" smtClean="0">
                <a:solidFill>
                  <a:srgbClr val="92D050"/>
                </a:solidFill>
              </a:rPr>
              <a:t>Nous souhaitons que </a:t>
            </a:r>
            <a:r>
              <a:rPr lang="fr-FR" dirty="0" smtClean="0"/>
              <a:t>Camille ait des réponses.</a:t>
            </a:r>
          </a:p>
        </p:txBody>
      </p:sp>
      <p:pic>
        <p:nvPicPr>
          <p:cNvPr id="4099" name="Picture 3" descr="C:\Documents and Settings\ddufour\Local Settings\Temporary Internet Files\Content.IE5\M40EVVED\MCj044043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6644" y="214290"/>
            <a:ext cx="1604772" cy="1827886"/>
          </a:xfrm>
          <a:prstGeom prst="rect">
            <a:avLst/>
          </a:prstGeom>
          <a:noFill/>
        </p:spPr>
      </p:pic>
      <p:pic>
        <p:nvPicPr>
          <p:cNvPr id="4100" name="Picture 4" descr="C:\Documents and Settings\ddufour\Local Settings\Temporary Internet Files\Content.IE5\6KP8491S\MCj0440412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285728"/>
            <a:ext cx="1407206" cy="11415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u="sng" dirty="0" smtClean="0"/>
              <a:t>Le doute, l’incertitude, la possibilité</a:t>
            </a:r>
            <a:endParaRPr lang="fr-FR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3042" y="1643050"/>
            <a:ext cx="8229600" cy="4829196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Douter que </a:t>
            </a:r>
          </a:p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Ne pas être certain que</a:t>
            </a:r>
          </a:p>
          <a:p>
            <a:endParaRPr lang="fr-FR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Il est douteux que…</a:t>
            </a:r>
          </a:p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Il est impossible que…</a:t>
            </a:r>
          </a:p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Il est incertain que…</a:t>
            </a:r>
          </a:p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Il est peu probable que…</a:t>
            </a:r>
          </a:p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Il est possible que…</a:t>
            </a:r>
          </a:p>
          <a:p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Il se peut que…</a:t>
            </a:r>
          </a:p>
        </p:txBody>
      </p:sp>
      <p:pic>
        <p:nvPicPr>
          <p:cNvPr id="6146" name="Picture 2" descr="C:\Documents and Settings\ddufour\Local Settings\Temporary Internet Files\Content.IE5\IINB7OY6\MCj0441902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2071678"/>
            <a:ext cx="2850884" cy="3368686"/>
          </a:xfrm>
          <a:prstGeom prst="rect">
            <a:avLst/>
          </a:prstGeom>
          <a:noFill/>
        </p:spPr>
      </p:pic>
      <p:pic>
        <p:nvPicPr>
          <p:cNvPr id="6147" name="Picture 3" descr="C:\Documents and Settings\ddufour\Local Settings\Temporary Internet Files\Content.IE5\6KP8491S\MCj0434411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1285860"/>
            <a:ext cx="1435099" cy="16144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</a:t>
            </a:r>
            <a:r>
              <a:rPr lang="en-US" dirty="0" err="1" smtClean="0"/>
              <a:t>exemples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688" y="2028804"/>
            <a:ext cx="8858312" cy="4829196"/>
          </a:xfrm>
        </p:spPr>
        <p:txBody>
          <a:bodyPr>
            <a:normAutofit lnSpcReduction="10000"/>
          </a:bodyPr>
          <a:lstStyle/>
          <a:p>
            <a:r>
              <a:rPr lang="fr-FR" dirty="0" smtClean="0">
                <a:solidFill>
                  <a:srgbClr val="C00000"/>
                </a:solidFill>
              </a:rPr>
              <a:t>Bruno doute </a:t>
            </a:r>
            <a:r>
              <a:rPr lang="fr-FR" b="1" dirty="0" smtClean="0">
                <a:solidFill>
                  <a:srgbClr val="C00000"/>
                </a:solidFill>
              </a:rPr>
              <a:t>que </a:t>
            </a:r>
            <a:r>
              <a:rPr lang="fr-FR" b="1" dirty="0" smtClean="0"/>
              <a:t>Camille réussisse </a:t>
            </a:r>
            <a:r>
              <a:rPr lang="fr-FR" dirty="0" smtClean="0"/>
              <a:t>à trouver </a:t>
            </a:r>
            <a:r>
              <a:rPr lang="fr-FR" dirty="0" err="1" smtClean="0"/>
              <a:t>Fergus</a:t>
            </a:r>
            <a:r>
              <a:rPr lang="fr-FR" dirty="0" smtClean="0"/>
              <a:t>.  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Martine n’est pas certaine </a:t>
            </a:r>
            <a:r>
              <a:rPr lang="fr-FR" b="1" dirty="0" smtClean="0">
                <a:solidFill>
                  <a:srgbClr val="C00000"/>
                </a:solidFill>
              </a:rPr>
              <a:t>que </a:t>
            </a:r>
            <a:r>
              <a:rPr lang="fr-FR" b="1" dirty="0" smtClean="0"/>
              <a:t>Camille revienne </a:t>
            </a:r>
            <a:r>
              <a:rPr lang="fr-FR" dirty="0" smtClean="0"/>
              <a:t>à Paris. 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Il est impossible </a:t>
            </a:r>
            <a:r>
              <a:rPr lang="fr-FR" b="1" dirty="0" smtClean="0">
                <a:solidFill>
                  <a:srgbClr val="C00000"/>
                </a:solidFill>
              </a:rPr>
              <a:t>qu’</a:t>
            </a:r>
            <a:r>
              <a:rPr lang="fr-FR" b="1" dirty="0" smtClean="0"/>
              <a:t>il vienne</a:t>
            </a:r>
            <a:r>
              <a:rPr lang="fr-FR" dirty="0" smtClean="0"/>
              <a:t> avec nous aujourd’hui.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Il est possible </a:t>
            </a:r>
            <a:r>
              <a:rPr lang="fr-FR" b="1" dirty="0" smtClean="0">
                <a:solidFill>
                  <a:srgbClr val="C00000"/>
                </a:solidFill>
              </a:rPr>
              <a:t>que </a:t>
            </a:r>
            <a:r>
              <a:rPr lang="fr-FR" b="1" dirty="0" smtClean="0"/>
              <a:t>nous fassions </a:t>
            </a:r>
            <a:r>
              <a:rPr lang="fr-FR" dirty="0" smtClean="0"/>
              <a:t>un voyage pendant les vacances.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Il est peu probable </a:t>
            </a:r>
            <a:r>
              <a:rPr lang="fr-FR" b="1" dirty="0" smtClean="0">
                <a:solidFill>
                  <a:srgbClr val="C00000"/>
                </a:solidFill>
              </a:rPr>
              <a:t>que </a:t>
            </a:r>
            <a:r>
              <a:rPr lang="fr-FR" b="1" dirty="0" smtClean="0"/>
              <a:t>Rachid quitte </a:t>
            </a:r>
            <a:r>
              <a:rPr lang="fr-FR" dirty="0" smtClean="0"/>
              <a:t>Canal 7.</a:t>
            </a:r>
            <a:endParaRPr lang="fr-FR" dirty="0"/>
          </a:p>
        </p:txBody>
      </p:sp>
      <p:pic>
        <p:nvPicPr>
          <p:cNvPr id="5124" name="Picture 4" descr="C:\Documents and Settings\ddufour\Local Settings\Temporary Internet Files\Content.IE5\6KP8491S\MCj042067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3571876"/>
            <a:ext cx="1633118" cy="1431036"/>
          </a:xfrm>
          <a:prstGeom prst="rect">
            <a:avLst/>
          </a:prstGeom>
          <a:noFill/>
        </p:spPr>
      </p:pic>
      <p:pic>
        <p:nvPicPr>
          <p:cNvPr id="5125" name="Picture 5" descr="C:\Documents and Settings\ddufour\Local Settings\Temporary Internet Files\Content.IE5\IINB7OY6\MCj0404263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214290"/>
            <a:ext cx="1838325" cy="1695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ddufour\Local Settings\Temporary Internet Files\Content.IE5\IINB7OY6\MCj0078830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0"/>
            <a:ext cx="3071834" cy="3089737"/>
          </a:xfrm>
          <a:prstGeom prst="rect">
            <a:avLst/>
          </a:prstGeom>
          <a:noFill/>
        </p:spPr>
      </p:pic>
      <p:pic>
        <p:nvPicPr>
          <p:cNvPr id="7172" name="Picture 4" descr="C:\Documents and Settings\ddufour\Local Settings\Temporary Internet Files\Content.IE5\IINB7OY6\MCj0436129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46" y="214290"/>
            <a:ext cx="3167307" cy="2857520"/>
          </a:xfrm>
          <a:prstGeom prst="rect">
            <a:avLst/>
          </a:prstGeom>
          <a:noFill/>
        </p:spPr>
      </p:pic>
      <p:pic>
        <p:nvPicPr>
          <p:cNvPr id="7173" name="Picture 5" descr="C:\Documents and Settings\ddufour\Local Settings\Temporary Internet Files\Content.IE5\6KP8491S\MCj0397482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72264" y="4357694"/>
            <a:ext cx="2432323" cy="2287382"/>
          </a:xfrm>
          <a:prstGeom prst="rect">
            <a:avLst/>
          </a:prstGeom>
          <a:noFill/>
        </p:spPr>
      </p:pic>
      <p:pic>
        <p:nvPicPr>
          <p:cNvPr id="7174" name="Picture 6" descr="C:\Program Files\Microsoft Office\MEDIA\CAGCAT10\j0286034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3571876"/>
            <a:ext cx="1957332" cy="1885271"/>
          </a:xfrm>
          <a:prstGeom prst="rect">
            <a:avLst/>
          </a:prstGeom>
          <a:noFill/>
        </p:spPr>
      </p:pic>
      <p:pic>
        <p:nvPicPr>
          <p:cNvPr id="7175" name="Picture 7" descr="C:\Documents and Settings\ddufour\Local Settings\Temporary Internet Files\Content.IE5\6KP8491S\MCj04404140000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857356" y="5030114"/>
            <a:ext cx="1262786" cy="1827886"/>
          </a:xfrm>
          <a:prstGeom prst="rect">
            <a:avLst/>
          </a:prstGeom>
          <a:noFill/>
        </p:spPr>
      </p:pic>
      <p:pic>
        <p:nvPicPr>
          <p:cNvPr id="7176" name="Picture 8" descr="C:\Documents and Settings\ddufour\Local Settings\Temporary Internet Files\Content.IE5\IINB7OY6\MCj04420260000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14744" y="571480"/>
            <a:ext cx="1631950" cy="1901825"/>
          </a:xfrm>
          <a:prstGeom prst="rect">
            <a:avLst/>
          </a:prstGeom>
          <a:noFill/>
        </p:spPr>
      </p:pic>
      <p:pic>
        <p:nvPicPr>
          <p:cNvPr id="7177" name="Picture 9" descr="C:\Documents and Settings\ddufour\Local Settings\Temporary Internet Files\Content.IE5\H408A2D6\MCj04379900000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286248" y="4929198"/>
            <a:ext cx="1816100" cy="1730375"/>
          </a:xfrm>
          <a:prstGeom prst="rect">
            <a:avLst/>
          </a:prstGeom>
          <a:noFill/>
        </p:spPr>
      </p:pic>
      <p:pic>
        <p:nvPicPr>
          <p:cNvPr id="7178" name="Picture 10" descr="C:\Documents and Settings\ddufour\Local Settings\Temporary Internet Files\Content.IE5\M40EVVED\MCj04378030000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500298" y="3286124"/>
            <a:ext cx="1860550" cy="1857375"/>
          </a:xfrm>
          <a:prstGeom prst="rect">
            <a:avLst/>
          </a:prstGeom>
          <a:noFill/>
        </p:spPr>
      </p:pic>
      <p:pic>
        <p:nvPicPr>
          <p:cNvPr id="7179" name="Picture 11" descr="C:\Documents and Settings\ddufour\Local Settings\Temporary Internet Files\Content.IE5\6KP8491S\MCj04377990000[1].wmf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643438" y="3214686"/>
            <a:ext cx="1930400" cy="1143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288</Words>
  <Application>Microsoft Office PowerPoint</Application>
  <PresentationFormat>On-screen Show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Les emplois du subjonctif</vt:lpstr>
      <vt:lpstr>L’obligation et la nécessité</vt:lpstr>
      <vt:lpstr>La volonté, le désir</vt:lpstr>
      <vt:lpstr>L’émotion, l’opinion</vt:lpstr>
      <vt:lpstr>(exemples)</vt:lpstr>
      <vt:lpstr>Le doute, l’incertitude, la possibilité</vt:lpstr>
      <vt:lpstr>(exemples)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subjonctif</dc:title>
  <dc:creator>Delphine</dc:creator>
  <cp:lastModifiedBy>Agnès Peysson-Zeiss</cp:lastModifiedBy>
  <cp:revision>6</cp:revision>
  <dcterms:created xsi:type="dcterms:W3CDTF">2010-02-09T12:52:21Z</dcterms:created>
  <dcterms:modified xsi:type="dcterms:W3CDTF">2013-10-20T23:03:19Z</dcterms:modified>
</cp:coreProperties>
</file>