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0"/>
  </p:notesMasterIdLst>
  <p:sldIdLst>
    <p:sldId id="256" r:id="rId2"/>
    <p:sldId id="284" r:id="rId3"/>
    <p:sldId id="269" r:id="rId4"/>
    <p:sldId id="258" r:id="rId5"/>
    <p:sldId id="262" r:id="rId6"/>
    <p:sldId id="259" r:id="rId7"/>
    <p:sldId id="264" r:id="rId8"/>
    <p:sldId id="267" r:id="rId9"/>
    <p:sldId id="263" r:id="rId10"/>
    <p:sldId id="265" r:id="rId11"/>
    <p:sldId id="260" r:id="rId12"/>
    <p:sldId id="275" r:id="rId13"/>
    <p:sldId id="277" r:id="rId14"/>
    <p:sldId id="276" r:id="rId15"/>
    <p:sldId id="278" r:id="rId16"/>
    <p:sldId id="279" r:id="rId17"/>
    <p:sldId id="280" r:id="rId18"/>
    <p:sldId id="281" r:id="rId19"/>
    <p:sldId id="282" r:id="rId20"/>
    <p:sldId id="283" r:id="rId21"/>
    <p:sldId id="286" r:id="rId22"/>
    <p:sldId id="268" r:id="rId23"/>
    <p:sldId id="270" r:id="rId24"/>
    <p:sldId id="272" r:id="rId25"/>
    <p:sldId id="271" r:id="rId26"/>
    <p:sldId id="266" r:id="rId27"/>
    <p:sldId id="27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EF1B7-3582-81D4-F38E-C38CF757A1D7}" v="42" dt="2025-09-22T19:31:53.713"/>
    <p1510:client id="{5734CB72-E798-FBAB-3BF4-73E5CAB988AC}" v="231" dt="2025-09-22T19:39:45.903"/>
    <p1510:client id="{9B20428A-EE56-1EF4-9F4A-D98AF434530A}" v="23" dt="2025-09-22T19:24:52.827"/>
    <p1510:client id="{B36A6B77-2E09-FE4D-4E2E-2050B3FCBF96}" v="168" dt="2025-09-22T19:04:52.556"/>
    <p1510:client id="{CBD6DAE8-6D7E-7CF0-98F1-237415139A7A}" v="18" dt="2025-09-22T19:22:57.417"/>
    <p1510:client id="{CF5AC35E-1C3B-FA19-96DF-0BBFB0AD06B7}" v="1" dt="2025-09-22T19:23:47.926"/>
    <p1510:client id="{EA609606-1973-C35D-89C3-B233B862BE82}" v="5" dt="2025-09-22T19:28:58.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Whitfield" userId="S::twhitfield@brynmawr.edu::2cdb883e-3211-4d29-80fe-b0330b4280a1" providerId="AD" clId="Web-{CF5AC35E-1C3B-FA19-96DF-0BBFB0AD06B7}"/>
    <pc:docChg chg="modSld">
      <pc:chgData name="Trish Whitfield" userId="S::twhitfield@brynmawr.edu::2cdb883e-3211-4d29-80fe-b0330b4280a1" providerId="AD" clId="Web-{CF5AC35E-1C3B-FA19-96DF-0BBFB0AD06B7}" dt="2025-09-22T19:23:47.926" v="0"/>
      <pc:docMkLst>
        <pc:docMk/>
      </pc:docMkLst>
      <pc:sldChg chg="mod modShow">
        <pc:chgData name="Trish Whitfield" userId="S::twhitfield@brynmawr.edu::2cdb883e-3211-4d29-80fe-b0330b4280a1" providerId="AD" clId="Web-{CF5AC35E-1C3B-FA19-96DF-0BBFB0AD06B7}" dt="2025-09-22T19:23:47.926" v="0"/>
        <pc:sldMkLst>
          <pc:docMk/>
          <pc:sldMk cId="1454430720" sldId="272"/>
        </pc:sldMkLst>
      </pc:sldChg>
    </pc:docChg>
  </pc:docChgLst>
  <pc:docChgLst>
    <pc:chgData name="Joanna Timmerman" userId="S::jtimmerman@brynmawr.edu::af504e48-b556-4665-8d72-cb1d12152b37" providerId="AD" clId="Web-{B36A6B77-2E09-FE4D-4E2E-2050B3FCBF96}"/>
    <pc:docChg chg="modSld">
      <pc:chgData name="Joanna Timmerman" userId="S::jtimmerman@brynmawr.edu::af504e48-b556-4665-8d72-cb1d12152b37" providerId="AD" clId="Web-{B36A6B77-2E09-FE4D-4E2E-2050B3FCBF96}" dt="2025-09-22T19:04:51.978" v="165" actId="20577"/>
      <pc:docMkLst>
        <pc:docMk/>
      </pc:docMkLst>
      <pc:sldChg chg="addSp modSp">
        <pc:chgData name="Joanna Timmerman" userId="S::jtimmerman@brynmawr.edu::af504e48-b556-4665-8d72-cb1d12152b37" providerId="AD" clId="Web-{B36A6B77-2E09-FE4D-4E2E-2050B3FCBF96}" dt="2025-09-22T19:04:51.978" v="165" actId="20577"/>
        <pc:sldMkLst>
          <pc:docMk/>
          <pc:sldMk cId="2538566148" sldId="260"/>
        </pc:sldMkLst>
        <pc:spChg chg="add mod">
          <ac:chgData name="Joanna Timmerman" userId="S::jtimmerman@brynmawr.edu::af504e48-b556-4665-8d72-cb1d12152b37" providerId="AD" clId="Web-{B36A6B77-2E09-FE4D-4E2E-2050B3FCBF96}" dt="2025-09-22T19:04:51.978" v="165" actId="20577"/>
          <ac:spMkLst>
            <pc:docMk/>
            <pc:sldMk cId="2538566148" sldId="260"/>
            <ac:spMk id="2" creationId="{219762EC-C4F7-8201-7B8E-6786E7AEFA3C}"/>
          </ac:spMkLst>
        </pc:spChg>
      </pc:sldChg>
      <pc:sldChg chg="addSp modSp">
        <pc:chgData name="Joanna Timmerman" userId="S::jtimmerman@brynmawr.edu::af504e48-b556-4665-8d72-cb1d12152b37" providerId="AD" clId="Web-{B36A6B77-2E09-FE4D-4E2E-2050B3FCBF96}" dt="2025-09-22T19:04:11.734" v="117" actId="20577"/>
        <pc:sldMkLst>
          <pc:docMk/>
          <pc:sldMk cId="477302195" sldId="262"/>
        </pc:sldMkLst>
        <pc:spChg chg="add mod">
          <ac:chgData name="Joanna Timmerman" userId="S::jtimmerman@brynmawr.edu::af504e48-b556-4665-8d72-cb1d12152b37" providerId="AD" clId="Web-{B36A6B77-2E09-FE4D-4E2E-2050B3FCBF96}" dt="2025-09-22T19:04:11.734" v="117" actId="20577"/>
          <ac:spMkLst>
            <pc:docMk/>
            <pc:sldMk cId="477302195" sldId="262"/>
            <ac:spMk id="2" creationId="{D2AEE62A-4848-AF96-7E7B-F8C4858D2634}"/>
          </ac:spMkLst>
        </pc:spChg>
      </pc:sldChg>
      <pc:sldChg chg="addSp delSp modSp">
        <pc:chgData name="Joanna Timmerman" userId="S::jtimmerman@brynmawr.edu::af504e48-b556-4665-8d72-cb1d12152b37" providerId="AD" clId="Web-{B36A6B77-2E09-FE4D-4E2E-2050B3FCBF96}" dt="2025-09-22T19:04:33.677" v="130" actId="20577"/>
        <pc:sldMkLst>
          <pc:docMk/>
          <pc:sldMk cId="706599524" sldId="264"/>
        </pc:sldMkLst>
        <pc:spChg chg="add del mod">
          <ac:chgData name="Joanna Timmerman" userId="S::jtimmerman@brynmawr.edu::af504e48-b556-4665-8d72-cb1d12152b37" providerId="AD" clId="Web-{B36A6B77-2E09-FE4D-4E2E-2050B3FCBF96}" dt="2025-09-22T19:04:26.534" v="119"/>
          <ac:spMkLst>
            <pc:docMk/>
            <pc:sldMk cId="706599524" sldId="264"/>
            <ac:spMk id="2" creationId="{B82DE4D6-A1BB-136A-EF01-5A91B286DAC2}"/>
          </ac:spMkLst>
        </pc:spChg>
        <pc:spChg chg="add mod">
          <ac:chgData name="Joanna Timmerman" userId="S::jtimmerman@brynmawr.edu::af504e48-b556-4665-8d72-cb1d12152b37" providerId="AD" clId="Web-{B36A6B77-2E09-FE4D-4E2E-2050B3FCBF96}" dt="2025-09-22T19:04:33.677" v="130" actId="20577"/>
          <ac:spMkLst>
            <pc:docMk/>
            <pc:sldMk cId="706599524" sldId="264"/>
            <ac:spMk id="3" creationId="{744B7B74-2C95-9E63-A303-270423F8C7F7}"/>
          </ac:spMkLst>
        </pc:spChg>
      </pc:sldChg>
      <pc:sldChg chg="modSp">
        <pc:chgData name="Joanna Timmerman" userId="S::jtimmerman@brynmawr.edu::af504e48-b556-4665-8d72-cb1d12152b37" providerId="AD" clId="Web-{B36A6B77-2E09-FE4D-4E2E-2050B3FCBF96}" dt="2025-09-22T19:01:25.853" v="9"/>
        <pc:sldMkLst>
          <pc:docMk/>
          <pc:sldMk cId="3630366162" sldId="267"/>
        </pc:sldMkLst>
        <pc:picChg chg="mod">
          <ac:chgData name="Joanna Timmerman" userId="S::jtimmerman@brynmawr.edu::af504e48-b556-4665-8d72-cb1d12152b37" providerId="AD" clId="Web-{B36A6B77-2E09-FE4D-4E2E-2050B3FCBF96}" dt="2025-09-22T19:01:25.853" v="9"/>
          <ac:picMkLst>
            <pc:docMk/>
            <pc:sldMk cId="3630366162" sldId="267"/>
            <ac:picMk id="5" creationId="{D729DA83-D2A7-B4A4-7FE5-D738A24EE269}"/>
          </ac:picMkLst>
        </pc:picChg>
      </pc:sldChg>
      <pc:sldChg chg="modSp">
        <pc:chgData name="Joanna Timmerman" userId="S::jtimmerman@brynmawr.edu::af504e48-b556-4665-8d72-cb1d12152b37" providerId="AD" clId="Web-{B36A6B77-2E09-FE4D-4E2E-2050B3FCBF96}" dt="2025-09-22T19:02:31.558" v="48"/>
        <pc:sldMkLst>
          <pc:docMk/>
          <pc:sldMk cId="2698022829" sldId="276"/>
        </pc:sldMkLst>
        <pc:graphicFrameChg chg="mod modGraphic">
          <ac:chgData name="Joanna Timmerman" userId="S::jtimmerman@brynmawr.edu::af504e48-b556-4665-8d72-cb1d12152b37" providerId="AD" clId="Web-{B36A6B77-2E09-FE4D-4E2E-2050B3FCBF96}" dt="2025-09-22T19:02:31.558" v="48"/>
          <ac:graphicFrameMkLst>
            <pc:docMk/>
            <pc:sldMk cId="2698022829" sldId="276"/>
            <ac:graphicFrameMk id="22" creationId="{91C7C803-CDE3-4631-FBBE-0AB59B4E11C0}"/>
          </ac:graphicFrameMkLst>
        </pc:graphicFrameChg>
      </pc:sldChg>
      <pc:sldChg chg="modSp">
        <pc:chgData name="Joanna Timmerman" userId="S::jtimmerman@brynmawr.edu::af504e48-b556-4665-8d72-cb1d12152b37" providerId="AD" clId="Web-{B36A6B77-2E09-FE4D-4E2E-2050B3FCBF96}" dt="2025-09-22T19:03:51.419" v="99"/>
        <pc:sldMkLst>
          <pc:docMk/>
          <pc:sldMk cId="3578224309" sldId="278"/>
        </pc:sldMkLst>
        <pc:graphicFrameChg chg="mod modGraphic">
          <ac:chgData name="Joanna Timmerman" userId="S::jtimmerman@brynmawr.edu::af504e48-b556-4665-8d72-cb1d12152b37" providerId="AD" clId="Web-{B36A6B77-2E09-FE4D-4E2E-2050B3FCBF96}" dt="2025-09-22T19:03:51.419" v="99"/>
          <ac:graphicFrameMkLst>
            <pc:docMk/>
            <pc:sldMk cId="3578224309" sldId="278"/>
            <ac:graphicFrameMk id="5" creationId="{AD2C5DF2-011B-D18B-8E61-846D2EAD40DD}"/>
          </ac:graphicFrameMkLst>
        </pc:graphicFrameChg>
      </pc:sldChg>
    </pc:docChg>
  </pc:docChgLst>
  <pc:docChgLst>
    <pc:chgData name="Amanda Moser-Shick" userId="S::amosershic@brynmawr.edu::e6e47e61-a015-468d-9a8d-db4ba7556d78" providerId="AD" clId="Web-{9B20428A-EE56-1EF4-9F4A-D98AF434530A}"/>
    <pc:docChg chg="modSld">
      <pc:chgData name="Amanda Moser-Shick" userId="S::amosershic@brynmawr.edu::e6e47e61-a015-468d-9a8d-db4ba7556d78" providerId="AD" clId="Web-{9B20428A-EE56-1EF4-9F4A-D98AF434530A}" dt="2025-09-22T19:24:52.827" v="12"/>
      <pc:docMkLst>
        <pc:docMk/>
      </pc:docMkLst>
      <pc:sldChg chg="addSp modSp">
        <pc:chgData name="Amanda Moser-Shick" userId="S::amosershic@brynmawr.edu::e6e47e61-a015-468d-9a8d-db4ba7556d78" providerId="AD" clId="Web-{9B20428A-EE56-1EF4-9F4A-D98AF434530A}" dt="2025-09-22T19:24:52.827" v="12"/>
        <pc:sldMkLst>
          <pc:docMk/>
          <pc:sldMk cId="839820676" sldId="271"/>
        </pc:sldMkLst>
        <pc:spChg chg="add mod">
          <ac:chgData name="Amanda Moser-Shick" userId="S::amosershic@brynmawr.edu::e6e47e61-a015-468d-9a8d-db4ba7556d78" providerId="AD" clId="Web-{9B20428A-EE56-1EF4-9F4A-D98AF434530A}" dt="2025-09-22T19:24:52.827" v="12"/>
          <ac:spMkLst>
            <pc:docMk/>
            <pc:sldMk cId="839820676" sldId="271"/>
            <ac:spMk id="4" creationId="{CACC8CC7-0070-D968-5A43-4AF356430CAB}"/>
          </ac:spMkLst>
        </pc:spChg>
      </pc:sldChg>
    </pc:docChg>
  </pc:docChgLst>
  <pc:docChgLst>
    <pc:chgData name="Joanna Timmerman" userId="S::jtimmerman@brynmawr.edu::af504e48-b556-4665-8d72-cb1d12152b37" providerId="AD" clId="Web-{5734CB72-E798-FBAB-3BF4-73E5CAB988AC}"/>
    <pc:docChg chg="modSld">
      <pc:chgData name="Joanna Timmerman" userId="S::jtimmerman@brynmawr.edu::af504e48-b556-4665-8d72-cb1d12152b37" providerId="AD" clId="Web-{5734CB72-E798-FBAB-3BF4-73E5CAB988AC}" dt="2025-09-22T19:39:19.199" v="297" actId="20577"/>
      <pc:docMkLst>
        <pc:docMk/>
      </pc:docMkLst>
      <pc:sldChg chg="modSp">
        <pc:chgData name="Joanna Timmerman" userId="S::jtimmerman@brynmawr.edu::af504e48-b556-4665-8d72-cb1d12152b37" providerId="AD" clId="Web-{5734CB72-E798-FBAB-3BF4-73E5CAB988AC}" dt="2025-09-22T19:06:35.113" v="6"/>
        <pc:sldMkLst>
          <pc:docMk/>
          <pc:sldMk cId="109857222" sldId="256"/>
        </pc:sldMkLst>
        <pc:spChg chg="mod">
          <ac:chgData name="Joanna Timmerman" userId="S::jtimmerman@brynmawr.edu::af504e48-b556-4665-8d72-cb1d12152b37" providerId="AD" clId="Web-{5734CB72-E798-FBAB-3BF4-73E5CAB988AC}" dt="2025-09-22T19:05:46.128" v="0" actId="20577"/>
          <ac:spMkLst>
            <pc:docMk/>
            <pc:sldMk cId="109857222" sldId="256"/>
            <ac:spMk id="3" creationId="{00000000-0000-0000-0000-000000000000}"/>
          </ac:spMkLst>
        </pc:spChg>
        <pc:picChg chg="mod">
          <ac:chgData name="Joanna Timmerman" userId="S::jtimmerman@brynmawr.edu::af504e48-b556-4665-8d72-cb1d12152b37" providerId="AD" clId="Web-{5734CB72-E798-FBAB-3BF4-73E5CAB988AC}" dt="2025-09-22T19:06:35.113" v="6"/>
          <ac:picMkLst>
            <pc:docMk/>
            <pc:sldMk cId="109857222" sldId="256"/>
            <ac:picMk id="5" creationId="{6C848049-2D2A-8FCF-35D7-F3E8241B52D9}"/>
          </ac:picMkLst>
        </pc:picChg>
      </pc:sldChg>
      <pc:sldChg chg="modSp">
        <pc:chgData name="Joanna Timmerman" userId="S::jtimmerman@brynmawr.edu::af504e48-b556-4665-8d72-cb1d12152b37" providerId="AD" clId="Web-{5734CB72-E798-FBAB-3BF4-73E5CAB988AC}" dt="2025-09-22T19:29:30.574" v="116" actId="20577"/>
        <pc:sldMkLst>
          <pc:docMk/>
          <pc:sldMk cId="4243022167" sldId="258"/>
        </pc:sldMkLst>
        <pc:spChg chg="mod">
          <ac:chgData name="Joanna Timmerman" userId="S::jtimmerman@brynmawr.edu::af504e48-b556-4665-8d72-cb1d12152b37" providerId="AD" clId="Web-{5734CB72-E798-FBAB-3BF4-73E5CAB988AC}" dt="2025-09-22T19:29:30.574" v="116" actId="20577"/>
          <ac:spMkLst>
            <pc:docMk/>
            <pc:sldMk cId="4243022167" sldId="258"/>
            <ac:spMk id="3" creationId="{2806B001-34C9-FD2D-9668-1809226298D5}"/>
          </ac:spMkLst>
        </pc:spChg>
      </pc:sldChg>
      <pc:sldChg chg="modSp">
        <pc:chgData name="Joanna Timmerman" userId="S::jtimmerman@brynmawr.edu::af504e48-b556-4665-8d72-cb1d12152b37" providerId="AD" clId="Web-{5734CB72-E798-FBAB-3BF4-73E5CAB988AC}" dt="2025-09-22T19:30:33.514" v="126" actId="20577"/>
        <pc:sldMkLst>
          <pc:docMk/>
          <pc:sldMk cId="727936444" sldId="259"/>
        </pc:sldMkLst>
        <pc:spChg chg="mod">
          <ac:chgData name="Joanna Timmerman" userId="S::jtimmerman@brynmawr.edu::af504e48-b556-4665-8d72-cb1d12152b37" providerId="AD" clId="Web-{5734CB72-E798-FBAB-3BF4-73E5CAB988AC}" dt="2025-09-22T19:29:46.481" v="119" actId="20577"/>
          <ac:spMkLst>
            <pc:docMk/>
            <pc:sldMk cId="727936444" sldId="259"/>
            <ac:spMk id="4" creationId="{47990427-AE8C-B474-4431-15D339CA53A6}"/>
          </ac:spMkLst>
        </pc:spChg>
        <pc:spChg chg="mod">
          <ac:chgData name="Joanna Timmerman" userId="S::jtimmerman@brynmawr.edu::af504e48-b556-4665-8d72-cb1d12152b37" providerId="AD" clId="Web-{5734CB72-E798-FBAB-3BF4-73E5CAB988AC}" dt="2025-09-22T19:30:33.514" v="126" actId="20577"/>
          <ac:spMkLst>
            <pc:docMk/>
            <pc:sldMk cId="727936444" sldId="259"/>
            <ac:spMk id="6" creationId="{5C1D0037-37F3-6127-B905-B5AB47EEFDC3}"/>
          </ac:spMkLst>
        </pc:spChg>
      </pc:sldChg>
      <pc:sldChg chg="modNotes">
        <pc:chgData name="Joanna Timmerman" userId="S::jtimmerman@brynmawr.edu::af504e48-b556-4665-8d72-cb1d12152b37" providerId="AD" clId="Web-{5734CB72-E798-FBAB-3BF4-73E5CAB988AC}" dt="2025-09-22T19:09:51.960" v="70"/>
        <pc:sldMkLst>
          <pc:docMk/>
          <pc:sldMk cId="706599524" sldId="264"/>
        </pc:sldMkLst>
      </pc:sldChg>
      <pc:sldChg chg="modSp">
        <pc:chgData name="Joanna Timmerman" userId="S::jtimmerman@brynmawr.edu::af504e48-b556-4665-8d72-cb1d12152b37" providerId="AD" clId="Web-{5734CB72-E798-FBAB-3BF4-73E5CAB988AC}" dt="2025-09-22T19:39:19.199" v="297" actId="20577"/>
        <pc:sldMkLst>
          <pc:docMk/>
          <pc:sldMk cId="238032726" sldId="266"/>
        </pc:sldMkLst>
        <pc:spChg chg="mod">
          <ac:chgData name="Joanna Timmerman" userId="S::jtimmerman@brynmawr.edu::af504e48-b556-4665-8d72-cb1d12152b37" providerId="AD" clId="Web-{5734CB72-E798-FBAB-3BF4-73E5CAB988AC}" dt="2025-09-22T19:39:19.199" v="297" actId="20577"/>
          <ac:spMkLst>
            <pc:docMk/>
            <pc:sldMk cId="238032726" sldId="266"/>
            <ac:spMk id="9" creationId="{31680FDF-D046-35BC-F4F9-121203969E30}"/>
          </ac:spMkLst>
        </pc:spChg>
        <pc:picChg chg="mod">
          <ac:chgData name="Joanna Timmerman" userId="S::jtimmerman@brynmawr.edu::af504e48-b556-4665-8d72-cb1d12152b37" providerId="AD" clId="Web-{5734CB72-E798-FBAB-3BF4-73E5CAB988AC}" dt="2025-09-22T19:15:17.287" v="77"/>
          <ac:picMkLst>
            <pc:docMk/>
            <pc:sldMk cId="238032726" sldId="266"/>
            <ac:picMk id="4" creationId="{1E0F787C-76BA-C210-CA76-E64D2159BA19}"/>
          </ac:picMkLst>
        </pc:picChg>
      </pc:sldChg>
      <pc:sldChg chg="modSp">
        <pc:chgData name="Joanna Timmerman" userId="S::jtimmerman@brynmawr.edu::af504e48-b556-4665-8d72-cb1d12152b37" providerId="AD" clId="Web-{5734CB72-E798-FBAB-3BF4-73E5CAB988AC}" dt="2025-09-22T19:31:26.876" v="144" actId="1076"/>
        <pc:sldMkLst>
          <pc:docMk/>
          <pc:sldMk cId="3630366162" sldId="267"/>
        </pc:sldMkLst>
        <pc:spChg chg="mod">
          <ac:chgData name="Joanna Timmerman" userId="S::jtimmerman@brynmawr.edu::af504e48-b556-4665-8d72-cb1d12152b37" providerId="AD" clId="Web-{5734CB72-E798-FBAB-3BF4-73E5CAB988AC}" dt="2025-09-22T19:31:22.735" v="143" actId="14100"/>
          <ac:spMkLst>
            <pc:docMk/>
            <pc:sldMk cId="3630366162" sldId="267"/>
            <ac:spMk id="7" creationId="{FCFC572A-0AC2-A556-19EE-E436BDB275A7}"/>
          </ac:spMkLst>
        </pc:spChg>
        <pc:picChg chg="mod">
          <ac:chgData name="Joanna Timmerman" userId="S::jtimmerman@brynmawr.edu::af504e48-b556-4665-8d72-cb1d12152b37" providerId="AD" clId="Web-{5734CB72-E798-FBAB-3BF4-73E5CAB988AC}" dt="2025-09-22T19:31:26.876" v="144" actId="1076"/>
          <ac:picMkLst>
            <pc:docMk/>
            <pc:sldMk cId="3630366162" sldId="267"/>
            <ac:picMk id="5" creationId="{D729DA83-D2A7-B4A4-7FE5-D738A24EE269}"/>
          </ac:picMkLst>
        </pc:picChg>
      </pc:sldChg>
      <pc:sldChg chg="modSp">
        <pc:chgData name="Joanna Timmerman" userId="S::jtimmerman@brynmawr.edu::af504e48-b556-4665-8d72-cb1d12152b37" providerId="AD" clId="Web-{5734CB72-E798-FBAB-3BF4-73E5CAB988AC}" dt="2025-09-22T19:37:32.307" v="261" actId="20577"/>
        <pc:sldMkLst>
          <pc:docMk/>
          <pc:sldMk cId="969314914" sldId="268"/>
        </pc:sldMkLst>
        <pc:spChg chg="mod">
          <ac:chgData name="Joanna Timmerman" userId="S::jtimmerman@brynmawr.edu::af504e48-b556-4665-8d72-cb1d12152b37" providerId="AD" clId="Web-{5734CB72-E798-FBAB-3BF4-73E5CAB988AC}" dt="2025-09-22T19:37:32.307" v="261" actId="20577"/>
          <ac:spMkLst>
            <pc:docMk/>
            <pc:sldMk cId="969314914" sldId="268"/>
            <ac:spMk id="3" creationId="{77744A67-9659-A622-CE86-A216765DFBAC}"/>
          </ac:spMkLst>
        </pc:spChg>
      </pc:sldChg>
      <pc:sldChg chg="modSp">
        <pc:chgData name="Joanna Timmerman" userId="S::jtimmerman@brynmawr.edu::af504e48-b556-4665-8d72-cb1d12152b37" providerId="AD" clId="Web-{5734CB72-E798-FBAB-3BF4-73E5CAB988AC}" dt="2025-09-22T19:06:21.379" v="5"/>
        <pc:sldMkLst>
          <pc:docMk/>
          <pc:sldMk cId="1394883294" sldId="269"/>
        </pc:sldMkLst>
        <pc:picChg chg="mod">
          <ac:chgData name="Joanna Timmerman" userId="S::jtimmerman@brynmawr.edu::af504e48-b556-4665-8d72-cb1d12152b37" providerId="AD" clId="Web-{5734CB72-E798-FBAB-3BF4-73E5CAB988AC}" dt="2025-09-22T19:06:21.379" v="5"/>
          <ac:picMkLst>
            <pc:docMk/>
            <pc:sldMk cId="1394883294" sldId="269"/>
            <ac:picMk id="4" creationId="{FA9CA0E4-70EB-5602-7BB2-390A6D933438}"/>
          </ac:picMkLst>
        </pc:picChg>
      </pc:sldChg>
      <pc:sldChg chg="modSp">
        <pc:chgData name="Joanna Timmerman" userId="S::jtimmerman@brynmawr.edu::af504e48-b556-4665-8d72-cb1d12152b37" providerId="AD" clId="Web-{5734CB72-E798-FBAB-3BF4-73E5CAB988AC}" dt="2025-09-22T19:37:45.510" v="266" actId="20577"/>
        <pc:sldMkLst>
          <pc:docMk/>
          <pc:sldMk cId="4235616309" sldId="270"/>
        </pc:sldMkLst>
        <pc:spChg chg="mod">
          <ac:chgData name="Joanna Timmerman" userId="S::jtimmerman@brynmawr.edu::af504e48-b556-4665-8d72-cb1d12152b37" providerId="AD" clId="Web-{5734CB72-E798-FBAB-3BF4-73E5CAB988AC}" dt="2025-09-22T19:37:45.510" v="266" actId="20577"/>
          <ac:spMkLst>
            <pc:docMk/>
            <pc:sldMk cId="4235616309" sldId="270"/>
            <ac:spMk id="3" creationId="{869C203E-77F6-0507-A17F-E0B946E7FC86}"/>
          </ac:spMkLst>
        </pc:spChg>
      </pc:sldChg>
      <pc:sldChg chg="modSp">
        <pc:chgData name="Joanna Timmerman" userId="S::jtimmerman@brynmawr.edu::af504e48-b556-4665-8d72-cb1d12152b37" providerId="AD" clId="Web-{5734CB72-E798-FBAB-3BF4-73E5CAB988AC}" dt="2025-09-22T19:38:45.917" v="288" actId="20577"/>
        <pc:sldMkLst>
          <pc:docMk/>
          <pc:sldMk cId="839820676" sldId="271"/>
        </pc:sldMkLst>
        <pc:spChg chg="mod">
          <ac:chgData name="Joanna Timmerman" userId="S::jtimmerman@brynmawr.edu::af504e48-b556-4665-8d72-cb1d12152b37" providerId="AD" clId="Web-{5734CB72-E798-FBAB-3BF4-73E5CAB988AC}" dt="2025-09-22T19:38:29.855" v="273" actId="20577"/>
          <ac:spMkLst>
            <pc:docMk/>
            <pc:sldMk cId="839820676" sldId="271"/>
            <ac:spMk id="3" creationId="{734F94BD-4F91-9832-48F8-E0137BD728EB}"/>
          </ac:spMkLst>
        </pc:spChg>
        <pc:spChg chg="mod">
          <ac:chgData name="Joanna Timmerman" userId="S::jtimmerman@brynmawr.edu::af504e48-b556-4665-8d72-cb1d12152b37" providerId="AD" clId="Web-{5734CB72-E798-FBAB-3BF4-73E5CAB988AC}" dt="2025-09-22T19:38:45.917" v="288" actId="20577"/>
          <ac:spMkLst>
            <pc:docMk/>
            <pc:sldMk cId="839820676" sldId="271"/>
            <ac:spMk id="4" creationId="{CACC8CC7-0070-D968-5A43-4AF356430CAB}"/>
          </ac:spMkLst>
        </pc:spChg>
      </pc:sldChg>
      <pc:sldChg chg="modSp">
        <pc:chgData name="Joanna Timmerman" userId="S::jtimmerman@brynmawr.edu::af504e48-b556-4665-8d72-cb1d12152b37" providerId="AD" clId="Web-{5734CB72-E798-FBAB-3BF4-73E5CAB988AC}" dt="2025-09-22T19:31:42.361" v="148" actId="20577"/>
        <pc:sldMkLst>
          <pc:docMk/>
          <pc:sldMk cId="3646408656" sldId="275"/>
        </pc:sldMkLst>
        <pc:spChg chg="mod">
          <ac:chgData name="Joanna Timmerman" userId="S::jtimmerman@brynmawr.edu::af504e48-b556-4665-8d72-cb1d12152b37" providerId="AD" clId="Web-{5734CB72-E798-FBAB-3BF4-73E5CAB988AC}" dt="2025-09-22T19:31:42.361" v="148" actId="20577"/>
          <ac:spMkLst>
            <pc:docMk/>
            <pc:sldMk cId="3646408656" sldId="275"/>
            <ac:spMk id="3" creationId="{F1F69A75-F658-194C-89B3-5A93AFD4D0E1}"/>
          </ac:spMkLst>
        </pc:spChg>
      </pc:sldChg>
      <pc:sldChg chg="modSp">
        <pc:chgData name="Joanna Timmerman" userId="S::jtimmerman@brynmawr.edu::af504e48-b556-4665-8d72-cb1d12152b37" providerId="AD" clId="Web-{5734CB72-E798-FBAB-3BF4-73E5CAB988AC}" dt="2025-09-22T19:32:18.346" v="207"/>
        <pc:sldMkLst>
          <pc:docMk/>
          <pc:sldMk cId="2698022829" sldId="276"/>
        </pc:sldMkLst>
        <pc:graphicFrameChg chg="mod modGraphic">
          <ac:chgData name="Joanna Timmerman" userId="S::jtimmerman@brynmawr.edu::af504e48-b556-4665-8d72-cb1d12152b37" providerId="AD" clId="Web-{5734CB72-E798-FBAB-3BF4-73E5CAB988AC}" dt="2025-09-22T19:32:18.346" v="207"/>
          <ac:graphicFrameMkLst>
            <pc:docMk/>
            <pc:sldMk cId="2698022829" sldId="276"/>
            <ac:graphicFrameMk id="22" creationId="{91C7C803-CDE3-4631-FBBE-0AB59B4E11C0}"/>
          </ac:graphicFrameMkLst>
        </pc:graphicFrameChg>
      </pc:sldChg>
      <pc:sldChg chg="modSp">
        <pc:chgData name="Joanna Timmerman" userId="S::jtimmerman@brynmawr.edu::af504e48-b556-4665-8d72-cb1d12152b37" providerId="AD" clId="Web-{5734CB72-E798-FBAB-3BF4-73E5CAB988AC}" dt="2025-09-22T19:32:04.767" v="150" actId="20577"/>
        <pc:sldMkLst>
          <pc:docMk/>
          <pc:sldMk cId="3834428595" sldId="277"/>
        </pc:sldMkLst>
        <pc:spChg chg="mod">
          <ac:chgData name="Joanna Timmerman" userId="S::jtimmerman@brynmawr.edu::af504e48-b556-4665-8d72-cb1d12152b37" providerId="AD" clId="Web-{5734CB72-E798-FBAB-3BF4-73E5CAB988AC}" dt="2025-09-22T19:32:04.767" v="150" actId="20577"/>
          <ac:spMkLst>
            <pc:docMk/>
            <pc:sldMk cId="3834428595" sldId="277"/>
            <ac:spMk id="3" creationId="{72232E51-70AB-1CAE-190E-B7473ED6ABF2}"/>
          </ac:spMkLst>
        </pc:spChg>
      </pc:sldChg>
      <pc:sldChg chg="modSp">
        <pc:chgData name="Joanna Timmerman" userId="S::jtimmerman@brynmawr.edu::af504e48-b556-4665-8d72-cb1d12152b37" providerId="AD" clId="Web-{5734CB72-E798-FBAB-3BF4-73E5CAB988AC}" dt="2025-09-22T19:33:05.816" v="220"/>
        <pc:sldMkLst>
          <pc:docMk/>
          <pc:sldMk cId="3578224309" sldId="278"/>
        </pc:sldMkLst>
        <pc:spChg chg="mod">
          <ac:chgData name="Joanna Timmerman" userId="S::jtimmerman@brynmawr.edu::af504e48-b556-4665-8d72-cb1d12152b37" providerId="AD" clId="Web-{5734CB72-E798-FBAB-3BF4-73E5CAB988AC}" dt="2025-09-22T19:32:55.722" v="216" actId="20577"/>
          <ac:spMkLst>
            <pc:docMk/>
            <pc:sldMk cId="3578224309" sldId="278"/>
            <ac:spMk id="3" creationId="{DB704818-D83D-714C-3FB8-10F6F9887CEB}"/>
          </ac:spMkLst>
        </pc:spChg>
        <pc:graphicFrameChg chg="mod modGraphic">
          <ac:chgData name="Joanna Timmerman" userId="S::jtimmerman@brynmawr.edu::af504e48-b556-4665-8d72-cb1d12152b37" providerId="AD" clId="Web-{5734CB72-E798-FBAB-3BF4-73E5CAB988AC}" dt="2025-09-22T19:33:05.816" v="220"/>
          <ac:graphicFrameMkLst>
            <pc:docMk/>
            <pc:sldMk cId="3578224309" sldId="278"/>
            <ac:graphicFrameMk id="5" creationId="{AD2C5DF2-011B-D18B-8E61-846D2EAD40DD}"/>
          </ac:graphicFrameMkLst>
        </pc:graphicFrameChg>
      </pc:sldChg>
      <pc:sldChg chg="modSp">
        <pc:chgData name="Joanna Timmerman" userId="S::jtimmerman@brynmawr.edu::af504e48-b556-4665-8d72-cb1d12152b37" providerId="AD" clId="Web-{5734CB72-E798-FBAB-3BF4-73E5CAB988AC}" dt="2025-09-22T19:33:16.098" v="221" actId="20577"/>
        <pc:sldMkLst>
          <pc:docMk/>
          <pc:sldMk cId="1058325383" sldId="279"/>
        </pc:sldMkLst>
        <pc:spChg chg="mod">
          <ac:chgData name="Joanna Timmerman" userId="S::jtimmerman@brynmawr.edu::af504e48-b556-4665-8d72-cb1d12152b37" providerId="AD" clId="Web-{5734CB72-E798-FBAB-3BF4-73E5CAB988AC}" dt="2025-09-22T19:33:16.098" v="221" actId="20577"/>
          <ac:spMkLst>
            <pc:docMk/>
            <pc:sldMk cId="1058325383" sldId="279"/>
            <ac:spMk id="3" creationId="{D14BB7D6-533D-BD1C-41CD-0DA43AC3134F}"/>
          </ac:spMkLst>
        </pc:spChg>
      </pc:sldChg>
      <pc:sldChg chg="modSp">
        <pc:chgData name="Joanna Timmerman" userId="S::jtimmerman@brynmawr.edu::af504e48-b556-4665-8d72-cb1d12152b37" providerId="AD" clId="Web-{5734CB72-E798-FBAB-3BF4-73E5CAB988AC}" dt="2025-09-22T19:34:24.475" v="237" actId="20577"/>
        <pc:sldMkLst>
          <pc:docMk/>
          <pc:sldMk cId="1418952868" sldId="280"/>
        </pc:sldMkLst>
        <pc:spChg chg="mod">
          <ac:chgData name="Joanna Timmerman" userId="S::jtimmerman@brynmawr.edu::af504e48-b556-4665-8d72-cb1d12152b37" providerId="AD" clId="Web-{5734CB72-E798-FBAB-3BF4-73E5CAB988AC}" dt="2025-09-22T19:34:24.475" v="237" actId="20577"/>
          <ac:spMkLst>
            <pc:docMk/>
            <pc:sldMk cId="1418952868" sldId="280"/>
            <ac:spMk id="3" creationId="{4861D628-ED84-D8DD-A929-1D25BE451B6E}"/>
          </ac:spMkLst>
        </pc:spChg>
      </pc:sldChg>
      <pc:sldChg chg="modSp">
        <pc:chgData name="Joanna Timmerman" userId="S::jtimmerman@brynmawr.edu::af504e48-b556-4665-8d72-cb1d12152b37" providerId="AD" clId="Web-{5734CB72-E798-FBAB-3BF4-73E5CAB988AC}" dt="2025-09-22T19:34:37.475" v="241" actId="20577"/>
        <pc:sldMkLst>
          <pc:docMk/>
          <pc:sldMk cId="4221888823" sldId="281"/>
        </pc:sldMkLst>
        <pc:spChg chg="mod">
          <ac:chgData name="Joanna Timmerman" userId="S::jtimmerman@brynmawr.edu::af504e48-b556-4665-8d72-cb1d12152b37" providerId="AD" clId="Web-{5734CB72-E798-FBAB-3BF4-73E5CAB988AC}" dt="2025-09-22T19:34:37.475" v="241" actId="20577"/>
          <ac:spMkLst>
            <pc:docMk/>
            <pc:sldMk cId="4221888823" sldId="281"/>
            <ac:spMk id="3" creationId="{B58523AB-E809-DE5A-4BCF-B4113C6656F0}"/>
          </ac:spMkLst>
        </pc:spChg>
      </pc:sldChg>
      <pc:sldChg chg="modSp">
        <pc:chgData name="Joanna Timmerman" userId="S::jtimmerman@brynmawr.edu::af504e48-b556-4665-8d72-cb1d12152b37" providerId="AD" clId="Web-{5734CB72-E798-FBAB-3BF4-73E5CAB988AC}" dt="2025-09-22T19:34:49.944" v="247" actId="20577"/>
        <pc:sldMkLst>
          <pc:docMk/>
          <pc:sldMk cId="4061186007" sldId="282"/>
        </pc:sldMkLst>
        <pc:spChg chg="mod">
          <ac:chgData name="Joanna Timmerman" userId="S::jtimmerman@brynmawr.edu::af504e48-b556-4665-8d72-cb1d12152b37" providerId="AD" clId="Web-{5734CB72-E798-FBAB-3BF4-73E5CAB988AC}" dt="2025-09-22T19:34:49.944" v="247" actId="20577"/>
          <ac:spMkLst>
            <pc:docMk/>
            <pc:sldMk cId="4061186007" sldId="282"/>
            <ac:spMk id="3" creationId="{C2B34E3E-E47F-8C2C-5C45-3426DFD2F765}"/>
          </ac:spMkLst>
        </pc:spChg>
      </pc:sldChg>
      <pc:sldChg chg="modSp">
        <pc:chgData name="Joanna Timmerman" userId="S::jtimmerman@brynmawr.edu::af504e48-b556-4665-8d72-cb1d12152b37" providerId="AD" clId="Web-{5734CB72-E798-FBAB-3BF4-73E5CAB988AC}" dt="2025-09-22T19:36:53.384" v="255" actId="20577"/>
        <pc:sldMkLst>
          <pc:docMk/>
          <pc:sldMk cId="1749605931" sldId="283"/>
        </pc:sldMkLst>
        <pc:spChg chg="mod">
          <ac:chgData name="Joanna Timmerman" userId="S::jtimmerman@brynmawr.edu::af504e48-b556-4665-8d72-cb1d12152b37" providerId="AD" clId="Web-{5734CB72-E798-FBAB-3BF4-73E5CAB988AC}" dt="2025-09-22T19:36:53.384" v="255" actId="20577"/>
          <ac:spMkLst>
            <pc:docMk/>
            <pc:sldMk cId="1749605931" sldId="283"/>
            <ac:spMk id="3" creationId="{EAE4496F-0EC8-2A31-484D-6BC4670185A6}"/>
          </ac:spMkLst>
        </pc:spChg>
      </pc:sldChg>
      <pc:sldChg chg="modSp">
        <pc:chgData name="Joanna Timmerman" userId="S::jtimmerman@brynmawr.edu::af504e48-b556-4665-8d72-cb1d12152b37" providerId="AD" clId="Web-{5734CB72-E798-FBAB-3BF4-73E5CAB988AC}" dt="2025-09-22T19:29:18.371" v="112" actId="20577"/>
        <pc:sldMkLst>
          <pc:docMk/>
          <pc:sldMk cId="2381555293" sldId="284"/>
        </pc:sldMkLst>
        <pc:spChg chg="mod">
          <ac:chgData name="Joanna Timmerman" userId="S::jtimmerman@brynmawr.edu::af504e48-b556-4665-8d72-cb1d12152b37" providerId="AD" clId="Web-{5734CB72-E798-FBAB-3BF4-73E5CAB988AC}" dt="2025-09-22T19:29:18.371" v="112" actId="20577"/>
          <ac:spMkLst>
            <pc:docMk/>
            <pc:sldMk cId="2381555293" sldId="284"/>
            <ac:spMk id="3" creationId="{168662B9-912E-305F-10C6-9AA84CA3B448}"/>
          </ac:spMkLst>
        </pc:spChg>
      </pc:sldChg>
      <pc:sldChg chg="modSp">
        <pc:chgData name="Joanna Timmerman" userId="S::jtimmerman@brynmawr.edu::af504e48-b556-4665-8d72-cb1d12152b37" providerId="AD" clId="Web-{5734CB72-E798-FBAB-3BF4-73E5CAB988AC}" dt="2025-09-22T19:37:19.244" v="256" actId="20577"/>
        <pc:sldMkLst>
          <pc:docMk/>
          <pc:sldMk cId="2859093115" sldId="286"/>
        </pc:sldMkLst>
        <pc:spChg chg="mod">
          <ac:chgData name="Joanna Timmerman" userId="S::jtimmerman@brynmawr.edu::af504e48-b556-4665-8d72-cb1d12152b37" providerId="AD" clId="Web-{5734CB72-E798-FBAB-3BF4-73E5CAB988AC}" dt="2025-09-22T19:37:19.244" v="256" actId="20577"/>
          <ac:spMkLst>
            <pc:docMk/>
            <pc:sldMk cId="2859093115" sldId="286"/>
            <ac:spMk id="3" creationId="{4E95D934-10AD-C634-0293-314D1AF06B2A}"/>
          </ac:spMkLst>
        </pc:spChg>
      </pc:sldChg>
    </pc:docChg>
  </pc:docChgLst>
  <pc:docChgLst>
    <pc:chgData name="Baru Roberson-Hornsby" userId="S::brobersonh@brynmawr.edu::91419849-44a0-47a6-b859-129b191e6518" providerId="AD" clId="Web-{CBD6DAE8-6D7E-7CF0-98F1-237415139A7A}"/>
    <pc:docChg chg="modSld">
      <pc:chgData name="Baru Roberson-Hornsby" userId="S::brobersonh@brynmawr.edu::91419849-44a0-47a6-b859-129b191e6518" providerId="AD" clId="Web-{CBD6DAE8-6D7E-7CF0-98F1-237415139A7A}" dt="2025-09-22T19:32:14.963" v="136"/>
      <pc:docMkLst>
        <pc:docMk/>
      </pc:docMkLst>
      <pc:sldChg chg="modNotes">
        <pc:chgData name="Baru Roberson-Hornsby" userId="S::brobersonh@brynmawr.edu::91419849-44a0-47a6-b859-129b191e6518" providerId="AD" clId="Web-{CBD6DAE8-6D7E-7CF0-98F1-237415139A7A}" dt="2025-09-22T19:07:44.867" v="4"/>
        <pc:sldMkLst>
          <pc:docMk/>
          <pc:sldMk cId="477302195" sldId="262"/>
        </pc:sldMkLst>
      </pc:sldChg>
      <pc:sldChg chg="modSp modNotes">
        <pc:chgData name="Baru Roberson-Hornsby" userId="S::brobersonh@brynmawr.edu::91419849-44a0-47a6-b859-129b191e6518" providerId="AD" clId="Web-{CBD6DAE8-6D7E-7CF0-98F1-237415139A7A}" dt="2025-09-22T19:10:02.316" v="5"/>
        <pc:sldMkLst>
          <pc:docMk/>
          <pc:sldMk cId="706599524" sldId="264"/>
        </pc:sldMkLst>
        <pc:spChg chg="mod">
          <ac:chgData name="Baru Roberson-Hornsby" userId="S::brobersonh@brynmawr.edu::91419849-44a0-47a6-b859-129b191e6518" providerId="AD" clId="Web-{CBD6DAE8-6D7E-7CF0-98F1-237415139A7A}" dt="2025-09-22T19:07:19.866" v="3" actId="1076"/>
          <ac:spMkLst>
            <pc:docMk/>
            <pc:sldMk cId="706599524" sldId="264"/>
            <ac:spMk id="3" creationId="{744B7B74-2C95-9E63-A303-270423F8C7F7}"/>
          </ac:spMkLst>
        </pc:spChg>
      </pc:sldChg>
      <pc:sldChg chg="modSp modNotes">
        <pc:chgData name="Baru Roberson-Hornsby" userId="S::brobersonh@brynmawr.edu::91419849-44a0-47a6-b859-129b191e6518" providerId="AD" clId="Web-{CBD6DAE8-6D7E-7CF0-98F1-237415139A7A}" dt="2025-09-22T19:32:14.963" v="136"/>
        <pc:sldMkLst>
          <pc:docMk/>
          <pc:sldMk cId="238032726" sldId="266"/>
        </pc:sldMkLst>
        <pc:spChg chg="mod">
          <ac:chgData name="Baru Roberson-Hornsby" userId="S::brobersonh@brynmawr.edu::91419849-44a0-47a6-b859-129b191e6518" providerId="AD" clId="Web-{CBD6DAE8-6D7E-7CF0-98F1-237415139A7A}" dt="2025-09-22T19:22:57.417" v="25" actId="20577"/>
          <ac:spMkLst>
            <pc:docMk/>
            <pc:sldMk cId="238032726" sldId="266"/>
            <ac:spMk id="9" creationId="{31680FDF-D046-35BC-F4F9-121203969E30}"/>
          </ac:spMkLst>
        </pc:spChg>
      </pc:sldChg>
      <pc:sldChg chg="modSp">
        <pc:chgData name="Baru Roberson-Hornsby" userId="S::brobersonh@brynmawr.edu::91419849-44a0-47a6-b859-129b191e6518" providerId="AD" clId="Web-{CBD6DAE8-6D7E-7CF0-98F1-237415139A7A}" dt="2025-09-22T19:18:53.212" v="16" actId="20577"/>
        <pc:sldMkLst>
          <pc:docMk/>
          <pc:sldMk cId="969314914" sldId="268"/>
        </pc:sldMkLst>
        <pc:spChg chg="mod">
          <ac:chgData name="Baru Roberson-Hornsby" userId="S::brobersonh@brynmawr.edu::91419849-44a0-47a6-b859-129b191e6518" providerId="AD" clId="Web-{CBD6DAE8-6D7E-7CF0-98F1-237415139A7A}" dt="2025-09-22T19:18:53.212" v="16" actId="20577"/>
          <ac:spMkLst>
            <pc:docMk/>
            <pc:sldMk cId="969314914" sldId="268"/>
            <ac:spMk id="3" creationId="{77744A67-9659-A622-CE86-A216765DFBAC}"/>
          </ac:spMkLst>
        </pc:spChg>
      </pc:sldChg>
    </pc:docChg>
  </pc:docChgLst>
  <pc:docChgLst>
    <pc:chgData name="Emily Stevens" userId="S::estevens1@brynmawr.edu::cac771e3-c108-4f79-a04c-96424a792caa" providerId="AD" clId="Web-{EA609606-1973-C35D-89C3-B233B862BE82}"/>
    <pc:docChg chg="modSld">
      <pc:chgData name="Emily Stevens" userId="S::estevens1@brynmawr.edu::cac771e3-c108-4f79-a04c-96424a792caa" providerId="AD" clId="Web-{EA609606-1973-C35D-89C3-B233B862BE82}" dt="2025-09-22T19:28:58.805" v="5" actId="14100"/>
      <pc:docMkLst>
        <pc:docMk/>
      </pc:docMkLst>
      <pc:sldChg chg="modSp">
        <pc:chgData name="Emily Stevens" userId="S::estevens1@brynmawr.edu::cac771e3-c108-4f79-a04c-96424a792caa" providerId="AD" clId="Web-{EA609606-1973-C35D-89C3-B233B862BE82}" dt="2025-09-22T19:20:47.433" v="3" actId="20577"/>
        <pc:sldMkLst>
          <pc:docMk/>
          <pc:sldMk cId="969314914" sldId="268"/>
        </pc:sldMkLst>
        <pc:spChg chg="mod">
          <ac:chgData name="Emily Stevens" userId="S::estevens1@brynmawr.edu::cac771e3-c108-4f79-a04c-96424a792caa" providerId="AD" clId="Web-{EA609606-1973-C35D-89C3-B233B862BE82}" dt="2025-09-22T19:20:47.433" v="3" actId="20577"/>
          <ac:spMkLst>
            <pc:docMk/>
            <pc:sldMk cId="969314914" sldId="268"/>
            <ac:spMk id="3" creationId="{77744A67-9659-A622-CE86-A216765DFBAC}"/>
          </ac:spMkLst>
        </pc:spChg>
      </pc:sldChg>
      <pc:sldChg chg="modSp">
        <pc:chgData name="Emily Stevens" userId="S::estevens1@brynmawr.edu::cac771e3-c108-4f79-a04c-96424a792caa" providerId="AD" clId="Web-{EA609606-1973-C35D-89C3-B233B862BE82}" dt="2025-09-22T19:28:58.805" v="5" actId="14100"/>
        <pc:sldMkLst>
          <pc:docMk/>
          <pc:sldMk cId="4235616309" sldId="270"/>
        </pc:sldMkLst>
        <pc:spChg chg="mod">
          <ac:chgData name="Emily Stevens" userId="S::estevens1@brynmawr.edu::cac771e3-c108-4f79-a04c-96424a792caa" providerId="AD" clId="Web-{EA609606-1973-C35D-89C3-B233B862BE82}" dt="2025-09-22T19:28:58.805" v="5" actId="14100"/>
          <ac:spMkLst>
            <pc:docMk/>
            <pc:sldMk cId="4235616309" sldId="270"/>
            <ac:spMk id="2" creationId="{47879984-C3DC-907C-C029-A0F86F4602BC}"/>
          </ac:spMkLst>
        </pc:spChg>
      </pc:sldChg>
    </pc:docChg>
  </pc:docChgLst>
  <pc:docChgLst>
    <pc:chgData name="Melissa Giess" userId="S::mgiess@brynmawr.edu::8d84a2b3-8f3b-466d-9e72-80801de8b29d" providerId="AD" clId="Web-{520EF1B7-3582-81D4-F38E-C38CF757A1D7}"/>
    <pc:docChg chg="modSld">
      <pc:chgData name="Melissa Giess" userId="S::mgiess@brynmawr.edu::8d84a2b3-8f3b-466d-9e72-80801de8b29d" providerId="AD" clId="Web-{520EF1B7-3582-81D4-F38E-C38CF757A1D7}" dt="2025-09-22T19:31:52.666" v="42" actId="20577"/>
      <pc:docMkLst>
        <pc:docMk/>
      </pc:docMkLst>
      <pc:sldChg chg="modSp">
        <pc:chgData name="Melissa Giess" userId="S::mgiess@brynmawr.edu::8d84a2b3-8f3b-466d-9e72-80801de8b29d" providerId="AD" clId="Web-{520EF1B7-3582-81D4-F38E-C38CF757A1D7}" dt="2025-09-22T19:31:52.666" v="42" actId="20577"/>
        <pc:sldMkLst>
          <pc:docMk/>
          <pc:sldMk cId="238032726" sldId="266"/>
        </pc:sldMkLst>
        <pc:spChg chg="mod">
          <ac:chgData name="Melissa Giess" userId="S::mgiess@brynmawr.edu::8d84a2b3-8f3b-466d-9e72-80801de8b29d" providerId="AD" clId="Web-{520EF1B7-3582-81D4-F38E-C38CF757A1D7}" dt="2025-09-22T19:31:52.666" v="42" actId="20577"/>
          <ac:spMkLst>
            <pc:docMk/>
            <pc:sldMk cId="238032726" sldId="266"/>
            <ac:spMk id="9" creationId="{31680FDF-D046-35BC-F4F9-121203969E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43318-CA47-4004-9F04-48A58F2667CE}" type="datetimeFigureOut">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267D7-D84D-4784-8271-32A105EB2F43}" type="slidenum">
              <a:t>‹#›</a:t>
            </a:fld>
            <a:endParaRPr lang="en-US"/>
          </a:p>
        </p:txBody>
      </p:sp>
    </p:spTree>
    <p:extLst>
      <p:ext uri="{BB962C8B-B14F-4D97-AF65-F5344CB8AC3E}">
        <p14:creationId xmlns:p14="http://schemas.microsoft.com/office/powerpoint/2010/main" val="285573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haresource.rnao.ca/section-five/harm-reduction-teaching-activities-and-resour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CB2267D7-D84D-4784-8271-32A105EB2F43}" type="slidenum">
              <a:rPr lang="en-US"/>
              <a:t>5</a:t>
            </a:fld>
            <a:endParaRPr lang="en-US"/>
          </a:p>
        </p:txBody>
      </p:sp>
    </p:spTree>
    <p:extLst>
      <p:ext uri="{BB962C8B-B14F-4D97-AF65-F5344CB8AC3E}">
        <p14:creationId xmlns:p14="http://schemas.microsoft.com/office/powerpoint/2010/main" val="331030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https://mharesource.rnao.ca/section-five/harm-reduction-teaching-activities-and-resources</a:t>
            </a:r>
            <a:r>
              <a:rPr lang="en-US"/>
              <a:t> </a:t>
            </a:r>
          </a:p>
        </p:txBody>
      </p:sp>
      <p:sp>
        <p:nvSpPr>
          <p:cNvPr id="4" name="Slide Number Placeholder 3"/>
          <p:cNvSpPr>
            <a:spLocks noGrp="1"/>
          </p:cNvSpPr>
          <p:nvPr>
            <p:ph type="sldNum" sz="quarter" idx="5"/>
          </p:nvPr>
        </p:nvSpPr>
        <p:spPr/>
        <p:txBody>
          <a:bodyPr/>
          <a:lstStyle/>
          <a:p>
            <a:fld id="{CB2267D7-D84D-4784-8271-32A105EB2F43}" type="slidenum">
              <a:t>6</a:t>
            </a:fld>
            <a:endParaRPr lang="en-US"/>
          </a:p>
        </p:txBody>
      </p:sp>
    </p:spTree>
    <p:extLst>
      <p:ext uri="{BB962C8B-B14F-4D97-AF65-F5344CB8AC3E}">
        <p14:creationId xmlns:p14="http://schemas.microsoft.com/office/powerpoint/2010/main" val="260655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Talk about bystander intervention! Community effort, even if you've chosen not to partake</a:t>
            </a:r>
            <a:endParaRPr lang="en-US"/>
          </a:p>
        </p:txBody>
      </p:sp>
      <p:sp>
        <p:nvSpPr>
          <p:cNvPr id="4" name="Slide Number Placeholder 3"/>
          <p:cNvSpPr>
            <a:spLocks noGrp="1"/>
          </p:cNvSpPr>
          <p:nvPr>
            <p:ph type="sldNum" sz="quarter" idx="5"/>
          </p:nvPr>
        </p:nvSpPr>
        <p:spPr/>
        <p:txBody>
          <a:bodyPr/>
          <a:lstStyle/>
          <a:p>
            <a:fld id="{CB2267D7-D84D-4784-8271-32A105EB2F43}" type="slidenum">
              <a:rPr lang="en-US"/>
              <a:t>7</a:t>
            </a:fld>
            <a:endParaRPr lang="en-US"/>
          </a:p>
        </p:txBody>
      </p:sp>
    </p:spTree>
    <p:extLst>
      <p:ext uri="{BB962C8B-B14F-4D97-AF65-F5344CB8AC3E}">
        <p14:creationId xmlns:p14="http://schemas.microsoft.com/office/powerpoint/2010/main" val="8535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If there is no sticker on the Jenga piece</a:t>
            </a:r>
          </a:p>
          <a:p>
            <a:pPr marL="742950" lvl="1" indent="-285750">
              <a:buFont typeface="Courier New"/>
              <a:buChar char="o"/>
            </a:pPr>
            <a:r>
              <a:rPr lang="en-US">
                <a:ea typeface="Calibri"/>
                <a:cs typeface="Calibri"/>
              </a:rPr>
              <a:t>Ask them to name harm reduction things that they have learned/is in their life</a:t>
            </a:r>
          </a:p>
          <a:p>
            <a:pPr marL="742950" lvl="1" indent="-285750">
              <a:buFont typeface="Courier New"/>
              <a:buChar char="o"/>
            </a:pPr>
            <a:endParaRPr lang="en-US">
              <a:ea typeface="Calibri"/>
              <a:cs typeface="Calibri"/>
            </a:endParaRPr>
          </a:p>
          <a:p>
            <a:pPr marL="742950" lvl="1" indent="-285750">
              <a:buFont typeface="Courier New"/>
              <a:buChar char="o"/>
            </a:pPr>
            <a:endParaRPr lang="en-US">
              <a:ea typeface="Calibri"/>
              <a:cs typeface="Calibri"/>
            </a:endParaRPr>
          </a:p>
        </p:txBody>
      </p:sp>
      <p:sp>
        <p:nvSpPr>
          <p:cNvPr id="4" name="Slide Number Placeholder 3"/>
          <p:cNvSpPr>
            <a:spLocks noGrp="1"/>
          </p:cNvSpPr>
          <p:nvPr>
            <p:ph type="sldNum" sz="quarter" idx="5"/>
          </p:nvPr>
        </p:nvSpPr>
        <p:spPr/>
        <p:txBody>
          <a:bodyPr/>
          <a:lstStyle/>
          <a:p>
            <a:fld id="{CB2267D7-D84D-4784-8271-32A105EB2F43}" type="slidenum">
              <a:rPr lang="en-US"/>
              <a:t>26</a:t>
            </a:fld>
            <a:endParaRPr lang="en-US"/>
          </a:p>
        </p:txBody>
      </p:sp>
    </p:spTree>
    <p:extLst>
      <p:ext uri="{BB962C8B-B14F-4D97-AF65-F5344CB8AC3E}">
        <p14:creationId xmlns:p14="http://schemas.microsoft.com/office/powerpoint/2010/main" val="22073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1497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5696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1531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920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883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01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172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813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2998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4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9/23/2025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46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9/23/2025</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268925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43" r:id="rId6"/>
    <p:sldLayoutId id="2147483739" r:id="rId7"/>
    <p:sldLayoutId id="2147483740" r:id="rId8"/>
    <p:sldLayoutId id="2147483741" r:id="rId9"/>
    <p:sldLayoutId id="2147483742" r:id="rId10"/>
    <p:sldLayoutId id="2147483744"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ellowbrickroadblog.com/2014/02/simple-stuff.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dandrea@brynmawr.edu" TargetMode="External"/><Relationship Id="rId2" Type="http://schemas.openxmlformats.org/officeDocument/2006/relationships/hyperlink" Target="mailto:Ckennedy2@brynmawr.edu" TargetMode="External"/><Relationship Id="rId1" Type="http://schemas.openxmlformats.org/officeDocument/2006/relationships/slideLayout" Target="../slideLayouts/slideLayout2.xml"/><Relationship Id="rId4" Type="http://schemas.openxmlformats.org/officeDocument/2006/relationships/hyperlink" Target="mailto:nwoods@brynmawr.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zakreconybelfer.pl/2014/04/tu-rzadzi-jenga.html/jeng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orkithealth.com/blog/safer-sex-is-harm-reduc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7762" y="640080"/>
            <a:ext cx="6251110" cy="3566160"/>
          </a:xfrm>
        </p:spPr>
        <p:txBody>
          <a:bodyPr anchor="b">
            <a:noAutofit/>
          </a:bodyPr>
          <a:lstStyle/>
          <a:p>
            <a:r>
              <a:rPr lang="en-US" sz="5400">
                <a:cs typeface="Calibri Light"/>
              </a:rPr>
              <a:t>Physical Wellness Part 2: Harm Reduction</a:t>
            </a:r>
            <a:endParaRPr lang="en-US" sz="5400"/>
          </a:p>
        </p:txBody>
      </p:sp>
      <p:sp>
        <p:nvSpPr>
          <p:cNvPr id="3" name="Subtitle 2"/>
          <p:cNvSpPr>
            <a:spLocks noGrp="1"/>
          </p:cNvSpPr>
          <p:nvPr>
            <p:ph type="subTitle" idx="1"/>
          </p:nvPr>
        </p:nvSpPr>
        <p:spPr>
          <a:xfrm>
            <a:off x="5297760" y="4636008"/>
            <a:ext cx="6251111" cy="1572768"/>
          </a:xfrm>
        </p:spPr>
        <p:txBody>
          <a:bodyPr vert="horz" lIns="91440" tIns="45720" rIns="91440" bIns="45720" rtlCol="0" anchor="t">
            <a:normAutofit/>
          </a:bodyPr>
          <a:lstStyle/>
          <a:p>
            <a:endParaRPr lang="en-US"/>
          </a:p>
          <a:p>
            <a:r>
              <a:rPr lang="en-US" sz="3600">
                <a:latin typeface="The Hand Extrablack"/>
                <a:cs typeface="Calibri"/>
              </a:rPr>
              <a:t>THRIVE Week 4</a:t>
            </a:r>
            <a:endParaRPr lang="en-US" sz="3600">
              <a:latin typeface="The Hand Extrablack"/>
            </a:endParaRPr>
          </a:p>
        </p:txBody>
      </p:sp>
      <p:sp>
        <p:nvSpPr>
          <p:cNvPr id="36"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A9427"/>
          </a:solidFill>
          <a:ln w="38100" cap="rnd">
            <a:solidFill>
              <a:srgbClr val="DA94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plastic cup with a white lid&#10;">
            <a:extLst>
              <a:ext uri="{FF2B5EF4-FFF2-40B4-BE49-F238E27FC236}">
                <a16:creationId xmlns:a16="http://schemas.microsoft.com/office/drawing/2014/main" id="{6C848049-2D2A-8FCF-35D7-F3E8241B52D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441" r="2643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TextBox 5">
            <a:extLst>
              <a:ext uri="{FF2B5EF4-FFF2-40B4-BE49-F238E27FC236}">
                <a16:creationId xmlns:a16="http://schemas.microsoft.com/office/drawing/2014/main" id="{50407B30-4E43-F19B-2E1D-41289A70DC75}"/>
              </a:ext>
            </a:extLst>
          </p:cNvPr>
          <p:cNvSpPr txBox="1"/>
          <p:nvPr/>
        </p:nvSpPr>
        <p:spPr>
          <a:xfrm>
            <a:off x="10692872" y="6657945"/>
            <a:ext cx="149912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31FBB-D6FE-FA7A-67DD-14F737BBB2ED}"/>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5400"/>
              <a:t>Harm Reduction and Drugs</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A9427"/>
          </a:solidFill>
          <a:ln w="38100" cap="rnd">
            <a:solidFill>
              <a:srgbClr val="DA94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ue and white screen with white text&#10;&#10;Description automatically generated">
            <a:extLst>
              <a:ext uri="{FF2B5EF4-FFF2-40B4-BE49-F238E27FC236}">
                <a16:creationId xmlns:a16="http://schemas.microsoft.com/office/drawing/2014/main" id="{10FFBAB5-6167-C838-AC2B-1935D63D6913}"/>
              </a:ext>
            </a:extLst>
          </p:cNvPr>
          <p:cNvPicPr>
            <a:picLocks noGrp="1" noChangeAspect="1"/>
          </p:cNvPicPr>
          <p:nvPr>
            <p:ph idx="1"/>
          </p:nvPr>
        </p:nvPicPr>
        <p:blipFill>
          <a:blip r:embed="rId2"/>
          <a:stretch>
            <a:fillRect/>
          </a:stretch>
        </p:blipFill>
        <p:spPr>
          <a:xfrm>
            <a:off x="5717643" y="222929"/>
            <a:ext cx="5315968" cy="6412523"/>
          </a:xfrm>
          <a:prstGeom prst="rect">
            <a:avLst/>
          </a:prstGeom>
        </p:spPr>
      </p:pic>
    </p:spTree>
    <p:extLst>
      <p:ext uri="{BB962C8B-B14F-4D97-AF65-F5344CB8AC3E}">
        <p14:creationId xmlns:p14="http://schemas.microsoft.com/office/powerpoint/2010/main" val="8033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ack and white image of a speedometer and a hand holding a seat belt&#10;&#10;Description automatically generated">
            <a:extLst>
              <a:ext uri="{FF2B5EF4-FFF2-40B4-BE49-F238E27FC236}">
                <a16:creationId xmlns:a16="http://schemas.microsoft.com/office/drawing/2014/main" id="{1C305F93-8024-82EE-2222-7209DD71159D}"/>
              </a:ext>
            </a:extLst>
          </p:cNvPr>
          <p:cNvPicPr>
            <a:picLocks noChangeAspect="1"/>
          </p:cNvPicPr>
          <p:nvPr/>
        </p:nvPicPr>
        <p:blipFill rotWithShape="1">
          <a:blip r:embed="rId2"/>
          <a:srcRect l="3873" r="1520" b="-2"/>
          <a:stretch/>
        </p:blipFill>
        <p:spPr>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p:spPr>
      </p:pic>
      <p:sp>
        <p:nvSpPr>
          <p:cNvPr id="2" name="Title 1">
            <a:extLst>
              <a:ext uri="{FF2B5EF4-FFF2-40B4-BE49-F238E27FC236}">
                <a16:creationId xmlns:a16="http://schemas.microsoft.com/office/drawing/2014/main" id="{219762EC-C4F7-8201-7B8E-6786E7AEFA3C}"/>
              </a:ext>
            </a:extLst>
          </p:cNvPr>
          <p:cNvSpPr>
            <a:spLocks noGrp="1"/>
          </p:cNvSpPr>
          <p:nvPr>
            <p:ph type="title"/>
          </p:nvPr>
        </p:nvSpPr>
        <p:spPr>
          <a:xfrm>
            <a:off x="838200" y="-1325563"/>
            <a:ext cx="10515600" cy="1325563"/>
          </a:xfrm>
        </p:spPr>
        <p:txBody>
          <a:bodyPr vert="horz" lIns="91440" tIns="45720" rIns="91440" bIns="45720" rtlCol="0" anchor="b">
            <a:normAutofit fontScale="90000"/>
          </a:bodyPr>
          <a:lstStyle/>
          <a:p>
            <a:r>
              <a:rPr lang="en-US"/>
              <a:t>Examples of harm reduction in other areas</a:t>
            </a:r>
          </a:p>
        </p:txBody>
      </p:sp>
    </p:spTree>
    <p:extLst>
      <p:ext uri="{BB962C8B-B14F-4D97-AF65-F5344CB8AC3E}">
        <p14:creationId xmlns:p14="http://schemas.microsoft.com/office/powerpoint/2010/main" val="253856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969D-29E6-E327-28BA-AC6DE3641C44}"/>
              </a:ext>
            </a:extLst>
          </p:cNvPr>
          <p:cNvSpPr>
            <a:spLocks noGrp="1"/>
          </p:cNvSpPr>
          <p:nvPr>
            <p:ph type="title"/>
          </p:nvPr>
        </p:nvSpPr>
        <p:spPr/>
        <p:txBody>
          <a:bodyPr/>
          <a:lstStyle/>
          <a:p>
            <a:r>
              <a:rPr lang="en-US"/>
              <a:t>Reframing Harm Reduction</a:t>
            </a:r>
          </a:p>
        </p:txBody>
      </p:sp>
      <p:sp>
        <p:nvSpPr>
          <p:cNvPr id="3" name="Content Placeholder 2">
            <a:extLst>
              <a:ext uri="{FF2B5EF4-FFF2-40B4-BE49-F238E27FC236}">
                <a16:creationId xmlns:a16="http://schemas.microsoft.com/office/drawing/2014/main" id="{F1F69A75-F658-194C-89B3-5A93AFD4D0E1}"/>
              </a:ext>
            </a:extLst>
          </p:cNvPr>
          <p:cNvSpPr>
            <a:spLocks noGrp="1"/>
          </p:cNvSpPr>
          <p:nvPr>
            <p:ph idx="1"/>
          </p:nvPr>
        </p:nvSpPr>
        <p:spPr/>
        <p:txBody>
          <a:bodyPr vert="horz" lIns="91440" tIns="45720" rIns="91440" bIns="45720" rtlCol="0" anchor="t">
            <a:normAutofit fontScale="92500" lnSpcReduction="10000"/>
          </a:bodyPr>
          <a:lstStyle/>
          <a:p>
            <a:r>
              <a:rPr lang="en-US" sz="2400">
                <a:latin typeface="Arial"/>
                <a:cs typeface="Arial"/>
              </a:rPr>
              <a:t>Misconception: </a:t>
            </a:r>
          </a:p>
          <a:p>
            <a:pPr lvl="1">
              <a:buFont typeface="Courier New" panose="020B0604020202020204" pitchFamily="34" charset="0"/>
              <a:buChar char="o"/>
            </a:pPr>
            <a:r>
              <a:rPr lang="en-US">
                <a:latin typeface="Arial"/>
                <a:cs typeface="Arial"/>
              </a:rPr>
              <a:t>“Using condoms, not sharing needles, don’t binge drink.”</a:t>
            </a:r>
          </a:p>
          <a:p>
            <a:r>
              <a:rPr lang="en-US" sz="2400">
                <a:latin typeface="Arial"/>
                <a:cs typeface="Arial"/>
              </a:rPr>
              <a:t>What It ACTUALLY Can Be:</a:t>
            </a:r>
          </a:p>
          <a:p>
            <a:pPr lvl="1">
              <a:buFont typeface="Courier New" panose="020B0604020202020204" pitchFamily="34" charset="0"/>
              <a:buChar char="o"/>
            </a:pPr>
            <a:r>
              <a:rPr lang="en-US">
                <a:latin typeface="Arial"/>
                <a:cs typeface="Arial"/>
              </a:rPr>
              <a:t>A compassionate, judgment-free practice of reducing the negative consequences of behaviors that may not be ideal — because perfection is not always possible.</a:t>
            </a:r>
          </a:p>
          <a:p>
            <a:pPr lvl="1">
              <a:buFont typeface="Courier New" panose="020B0604020202020204" pitchFamily="34" charset="0"/>
              <a:buChar char="o"/>
            </a:pPr>
            <a:r>
              <a:rPr lang="en-US">
                <a:latin typeface="Arial"/>
                <a:cs typeface="Arial"/>
              </a:rPr>
              <a:t>A way to balance reality with intention, especially under stress, trauma, or pressure.</a:t>
            </a:r>
          </a:p>
          <a:p>
            <a:r>
              <a:rPr lang="en-US" sz="2400">
                <a:latin typeface="Arial"/>
                <a:cs typeface="Arial"/>
              </a:rPr>
              <a:t>Key Principle:</a:t>
            </a:r>
            <a:br>
              <a:rPr lang="en-US" sz="2400">
                <a:latin typeface="Arial"/>
              </a:rPr>
            </a:br>
            <a:r>
              <a:rPr lang="en-US" sz="2400">
                <a:latin typeface="Arial"/>
                <a:cs typeface="Arial"/>
              </a:rPr>
              <a:t> Harm reduction doesn't mean “do whatever you want” — it means “be honest about what you need and protect yourself while doing it.”</a:t>
            </a:r>
          </a:p>
          <a:p>
            <a:endParaRPr lang="en-US" sz="2400">
              <a:latin typeface="Arial"/>
              <a:cs typeface="Arial"/>
            </a:endParaRPr>
          </a:p>
        </p:txBody>
      </p:sp>
    </p:spTree>
    <p:extLst>
      <p:ext uri="{BB962C8B-B14F-4D97-AF65-F5344CB8AC3E}">
        <p14:creationId xmlns:p14="http://schemas.microsoft.com/office/powerpoint/2010/main" val="364640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DA9427"/>
          </a:solidFill>
          <a:ln w="25400">
            <a:solidFill>
              <a:srgbClr val="DA9427"/>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EAFA0F-E021-C01E-7E63-37BF06B234CD}"/>
              </a:ext>
            </a:extLst>
          </p:cNvPr>
          <p:cNvSpPr>
            <a:spLocks noGrp="1"/>
          </p:cNvSpPr>
          <p:nvPr>
            <p:ph type="title"/>
          </p:nvPr>
        </p:nvSpPr>
        <p:spPr>
          <a:xfrm>
            <a:off x="1151467" y="887973"/>
            <a:ext cx="9889067" cy="1325563"/>
          </a:xfrm>
        </p:spPr>
        <p:txBody>
          <a:bodyPr>
            <a:normAutofit/>
          </a:bodyPr>
          <a:lstStyle/>
          <a:p>
            <a:r>
              <a:rPr lang="en-US" sz="6600">
                <a:solidFill>
                  <a:schemeClr val="bg1"/>
                </a:solidFill>
              </a:rPr>
              <a:t>Reflection:</a:t>
            </a:r>
          </a:p>
        </p:txBody>
      </p:sp>
      <p:sp>
        <p:nvSpPr>
          <p:cNvPr id="12" name="Rectangle 11">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232E51-70AB-1CAE-190E-B7473ED6ABF2}"/>
              </a:ext>
            </a:extLst>
          </p:cNvPr>
          <p:cNvSpPr>
            <a:spLocks noGrp="1"/>
          </p:cNvSpPr>
          <p:nvPr>
            <p:ph idx="1"/>
          </p:nvPr>
        </p:nvSpPr>
        <p:spPr>
          <a:xfrm>
            <a:off x="1151467" y="2607733"/>
            <a:ext cx="9889067" cy="3285067"/>
          </a:xfrm>
        </p:spPr>
        <p:txBody>
          <a:bodyPr vert="horz" lIns="91440" tIns="45720" rIns="91440" bIns="45720" rtlCol="0" anchor="t">
            <a:normAutofit/>
          </a:bodyPr>
          <a:lstStyle/>
          <a:p>
            <a:r>
              <a:rPr lang="en-US">
                <a:latin typeface="Arial"/>
                <a:ea typeface="+mn-lt"/>
                <a:cs typeface="+mn-lt"/>
              </a:rPr>
              <a:t>“Where in your life are you pushing yourself in ways that quietly harm your mental, physical, or emotional health — but feel ‘normal’ in college?”</a:t>
            </a:r>
            <a:endParaRPr lang="en-US">
              <a:latin typeface="Arial"/>
              <a:cs typeface="Arial"/>
            </a:endParaRPr>
          </a:p>
        </p:txBody>
      </p:sp>
    </p:spTree>
    <p:extLst>
      <p:ext uri="{BB962C8B-B14F-4D97-AF65-F5344CB8AC3E}">
        <p14:creationId xmlns:p14="http://schemas.microsoft.com/office/powerpoint/2010/main" val="383442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0BBB6-91CA-B659-0056-E7140C930622}"/>
              </a:ext>
            </a:extLst>
          </p:cNvPr>
          <p:cNvSpPr>
            <a:spLocks noGrp="1"/>
          </p:cNvSpPr>
          <p:nvPr>
            <p:ph type="title"/>
          </p:nvPr>
        </p:nvSpPr>
        <p:spPr>
          <a:xfrm>
            <a:off x="5408" y="1167955"/>
            <a:ext cx="12188250" cy="465018"/>
          </a:xfrm>
        </p:spPr>
        <p:txBody>
          <a:bodyPr vert="horz" lIns="91440" tIns="45720" rIns="91440" bIns="45720" rtlCol="0" anchor="ctr">
            <a:normAutofit fontScale="90000"/>
          </a:bodyPr>
          <a:lstStyle/>
          <a:p>
            <a:pPr algn="ctr"/>
            <a:r>
              <a:rPr lang="en-US" sz="6000"/>
              <a:t>Harm Reduction as a Wellness Lens</a:t>
            </a:r>
            <a:br>
              <a:rPr lang="en-US" sz="6000"/>
            </a:br>
            <a:br>
              <a:rPr lang="en-US" sz="6000"/>
            </a:br>
            <a:r>
              <a:rPr lang="en-US" sz="6000"/>
              <a:t> </a:t>
            </a:r>
          </a:p>
        </p:txBody>
      </p:sp>
      <p:graphicFrame>
        <p:nvGraphicFramePr>
          <p:cNvPr id="22" name="Content Placeholder 4">
            <a:extLst>
              <a:ext uri="{FF2B5EF4-FFF2-40B4-BE49-F238E27FC236}">
                <a16:creationId xmlns:a16="http://schemas.microsoft.com/office/drawing/2014/main" id="{91C7C803-CDE3-4631-FBBE-0AB59B4E11C0}"/>
              </a:ext>
            </a:extLst>
          </p:cNvPr>
          <p:cNvGraphicFramePr>
            <a:graphicFrameLocks noGrp="1"/>
          </p:cNvGraphicFramePr>
          <p:nvPr>
            <p:ph idx="1"/>
            <p:extLst>
              <p:ext uri="{D42A27DB-BD31-4B8C-83A1-F6EECF244321}">
                <p14:modId xmlns:p14="http://schemas.microsoft.com/office/powerpoint/2010/main" val="2336496907"/>
              </p:ext>
            </p:extLst>
          </p:nvPr>
        </p:nvGraphicFramePr>
        <p:xfrm>
          <a:off x="208935" y="1634612"/>
          <a:ext cx="11779386" cy="5063637"/>
        </p:xfrm>
        <a:graphic>
          <a:graphicData uri="http://schemas.openxmlformats.org/drawingml/2006/table">
            <a:tbl>
              <a:tblPr firstRow="1" bandRow="1">
                <a:solidFill>
                  <a:srgbClr val="F2F2F2">
                    <a:alpha val="45098"/>
                  </a:srgbClr>
                </a:solidFill>
                <a:tableStyleId>{5C22544A-7EE6-4342-B048-85BDC9FD1C3A}</a:tableStyleId>
              </a:tblPr>
              <a:tblGrid>
                <a:gridCol w="3957923">
                  <a:extLst>
                    <a:ext uri="{9D8B030D-6E8A-4147-A177-3AD203B41FA5}">
                      <a16:colId xmlns:a16="http://schemas.microsoft.com/office/drawing/2014/main" val="4284734104"/>
                    </a:ext>
                  </a:extLst>
                </a:gridCol>
                <a:gridCol w="3051617">
                  <a:extLst>
                    <a:ext uri="{9D8B030D-6E8A-4147-A177-3AD203B41FA5}">
                      <a16:colId xmlns:a16="http://schemas.microsoft.com/office/drawing/2014/main" val="3487747645"/>
                    </a:ext>
                  </a:extLst>
                </a:gridCol>
                <a:gridCol w="4769846">
                  <a:extLst>
                    <a:ext uri="{9D8B030D-6E8A-4147-A177-3AD203B41FA5}">
                      <a16:colId xmlns:a16="http://schemas.microsoft.com/office/drawing/2014/main" val="1524247567"/>
                    </a:ext>
                  </a:extLst>
                </a:gridCol>
              </a:tblGrid>
              <a:tr h="645282">
                <a:tc>
                  <a:txBody>
                    <a:bodyPr/>
                    <a:lstStyle/>
                    <a:p>
                      <a:pPr>
                        <a:buNone/>
                      </a:pPr>
                      <a:r>
                        <a:rPr lang="en-US" sz="2000" cap="none" spc="0">
                          <a:solidFill>
                            <a:schemeClr val="tx1"/>
                          </a:solidFill>
                          <a:latin typeface="Arial"/>
                        </a:rPr>
                        <a:t>Behavior</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2000" cap="none" spc="0">
                          <a:solidFill>
                            <a:schemeClr val="tx1"/>
                          </a:solidFill>
                          <a:latin typeface="Arial"/>
                        </a:rPr>
                        <a:t>Normalized Message</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2000" cap="none" spc="0">
                          <a:solidFill>
                            <a:schemeClr val="tx1"/>
                          </a:solidFill>
                          <a:latin typeface="Arial"/>
                        </a:rPr>
                        <a:t>Actual Hidden Harm</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9818799"/>
                  </a:ext>
                </a:extLst>
              </a:tr>
              <a:tr h="988088">
                <a:tc>
                  <a:txBody>
                    <a:bodyPr/>
                    <a:lstStyle/>
                    <a:p>
                      <a:pPr>
                        <a:buNone/>
                      </a:pPr>
                      <a:r>
                        <a:rPr lang="en-US" sz="2000" cap="none" spc="0">
                          <a:solidFill>
                            <a:schemeClr val="tx1"/>
                          </a:solidFill>
                          <a:latin typeface="Arial"/>
                        </a:rPr>
                        <a:t>Skipping meals when busy</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2000" cap="none" spc="0">
                          <a:solidFill>
                            <a:schemeClr val="tx1"/>
                          </a:solidFill>
                          <a:latin typeface="Arial"/>
                        </a:rPr>
                        <a:t>“I’m just too busy to eat”</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2000" cap="none" spc="0">
                          <a:solidFill>
                            <a:schemeClr val="tx1"/>
                          </a:solidFill>
                          <a:latin typeface="Arial"/>
                        </a:rPr>
                        <a:t>Metabolic deregulation, anxiety spikes, fatigue</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485451562"/>
                  </a:ext>
                </a:extLst>
              </a:tr>
              <a:tr h="645282">
                <a:tc>
                  <a:txBody>
                    <a:bodyPr/>
                    <a:lstStyle/>
                    <a:p>
                      <a:pPr>
                        <a:buNone/>
                      </a:pPr>
                      <a:r>
                        <a:rPr lang="en-US" sz="2000" cap="none" spc="0">
                          <a:solidFill>
                            <a:schemeClr val="tx1"/>
                          </a:solidFill>
                          <a:latin typeface="Arial"/>
                        </a:rPr>
                        <a:t>Saying yes to every opportunity</a:t>
                      </a:r>
                    </a:p>
                  </a:txBody>
                  <a:tcPr marL="132806" marR="132806" marT="132806" marB="66403"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2000" cap="none" spc="0">
                          <a:solidFill>
                            <a:schemeClr val="tx1"/>
                          </a:solidFill>
                          <a:latin typeface="Arial"/>
                        </a:rPr>
                        <a:t>“I don’t want to miss out”</a:t>
                      </a:r>
                    </a:p>
                  </a:txBody>
                  <a:tcPr marL="132806" marR="132806" marT="132806" marB="66403"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2000" cap="none" spc="0">
                          <a:solidFill>
                            <a:schemeClr val="tx1"/>
                          </a:solidFill>
                          <a:latin typeface="Arial"/>
                        </a:rPr>
                        <a:t>Burnout, resentment, disconnection</a:t>
                      </a:r>
                    </a:p>
                  </a:txBody>
                  <a:tcPr marL="132806" marR="132806" marT="132806" marB="66403"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301043457"/>
                  </a:ext>
                </a:extLst>
              </a:tr>
              <a:tr h="988088">
                <a:tc>
                  <a:txBody>
                    <a:bodyPr/>
                    <a:lstStyle/>
                    <a:p>
                      <a:pPr>
                        <a:buNone/>
                      </a:pPr>
                      <a:r>
                        <a:rPr lang="en-US" sz="2000" cap="none" spc="0">
                          <a:solidFill>
                            <a:schemeClr val="tx1"/>
                          </a:solidFill>
                          <a:latin typeface="Arial"/>
                        </a:rPr>
                        <a:t>Sleeping 3–4 hours before tests</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2000" cap="none" spc="0">
                          <a:solidFill>
                            <a:schemeClr val="tx1"/>
                          </a:solidFill>
                          <a:latin typeface="Arial"/>
                        </a:rPr>
                        <a:t>“I’m grinding for success”</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2000" cap="none" spc="0">
                          <a:solidFill>
                            <a:schemeClr val="tx1"/>
                          </a:solidFill>
                          <a:latin typeface="Arial"/>
                        </a:rPr>
                        <a:t>Memory impairment, cortisol dysregulation</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71899608"/>
                  </a:ext>
                </a:extLst>
              </a:tr>
              <a:tr h="988088">
                <a:tc>
                  <a:txBody>
                    <a:bodyPr/>
                    <a:lstStyle/>
                    <a:p>
                      <a:pPr>
                        <a:buNone/>
                      </a:pPr>
                      <a:r>
                        <a:rPr lang="en-US" sz="2000" cap="none" spc="0">
                          <a:solidFill>
                            <a:schemeClr val="tx1"/>
                          </a:solidFill>
                          <a:latin typeface="Arial"/>
                        </a:rPr>
                        <a:t>Taking on emotional labor for others</a:t>
                      </a:r>
                    </a:p>
                  </a:txBody>
                  <a:tcPr marL="132806" marR="132806" marT="132806" marB="66403"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2000" cap="none" spc="0">
                          <a:solidFill>
                            <a:schemeClr val="tx1"/>
                          </a:solidFill>
                          <a:latin typeface="Arial"/>
                        </a:rPr>
                        <a:t>“I’m just a good friend”</a:t>
                      </a:r>
                    </a:p>
                  </a:txBody>
                  <a:tcPr marL="132806" marR="132806" marT="132806" marB="66403"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2000" cap="none" spc="0">
                          <a:solidFill>
                            <a:schemeClr val="tx1"/>
                          </a:solidFill>
                          <a:latin typeface="Arial"/>
                        </a:rPr>
                        <a:t>Compassion fatigue, identity loss</a:t>
                      </a:r>
                    </a:p>
                  </a:txBody>
                  <a:tcPr marL="132806" marR="132806" marT="132806" marB="66403"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802715189"/>
                  </a:ext>
                </a:extLst>
              </a:tr>
              <a:tr h="645282">
                <a:tc>
                  <a:txBody>
                    <a:bodyPr/>
                    <a:lstStyle/>
                    <a:p>
                      <a:pPr>
                        <a:buNone/>
                      </a:pPr>
                      <a:r>
                        <a:rPr lang="en-US" sz="2000" cap="none" spc="0">
                          <a:solidFill>
                            <a:schemeClr val="tx1"/>
                          </a:solidFill>
                          <a:latin typeface="Arial"/>
                        </a:rPr>
                        <a:t>Self-shaming when struggling</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2000" cap="none" spc="0">
                          <a:solidFill>
                            <a:schemeClr val="tx1"/>
                          </a:solidFill>
                          <a:latin typeface="Arial"/>
                        </a:rPr>
                        <a:t>“I should be doing better”</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2000" cap="none" spc="0">
                          <a:solidFill>
                            <a:schemeClr val="tx1"/>
                          </a:solidFill>
                          <a:latin typeface="Arial"/>
                        </a:rPr>
                        <a:t>Internalized harm, reduced help-seeking</a:t>
                      </a:r>
                    </a:p>
                  </a:txBody>
                  <a:tcPr marL="132806" marR="132806" marT="132806" marB="6640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846276570"/>
                  </a:ext>
                </a:extLst>
              </a:tr>
            </a:tbl>
          </a:graphicData>
        </a:graphic>
      </p:graphicFrame>
    </p:spTree>
    <p:extLst>
      <p:ext uri="{BB962C8B-B14F-4D97-AF65-F5344CB8AC3E}">
        <p14:creationId xmlns:p14="http://schemas.microsoft.com/office/powerpoint/2010/main" val="269802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E61F-8104-0AFB-EFFE-C8EF52DFF336}"/>
              </a:ext>
            </a:extLst>
          </p:cNvPr>
          <p:cNvSpPr>
            <a:spLocks noGrp="1"/>
          </p:cNvSpPr>
          <p:nvPr>
            <p:ph type="title"/>
          </p:nvPr>
        </p:nvSpPr>
        <p:spPr/>
        <p:txBody>
          <a:bodyPr>
            <a:normAutofit fontScale="90000"/>
          </a:bodyPr>
          <a:lstStyle/>
          <a:p>
            <a:r>
              <a:rPr lang="en-US"/>
              <a:t>Wellness Harm Reduction Framework</a:t>
            </a:r>
          </a:p>
        </p:txBody>
      </p:sp>
      <p:sp>
        <p:nvSpPr>
          <p:cNvPr id="3" name="Content Placeholder 2">
            <a:extLst>
              <a:ext uri="{FF2B5EF4-FFF2-40B4-BE49-F238E27FC236}">
                <a16:creationId xmlns:a16="http://schemas.microsoft.com/office/drawing/2014/main" id="{DB704818-D83D-714C-3FB8-10F6F9887CEB}"/>
              </a:ext>
            </a:extLst>
          </p:cNvPr>
          <p:cNvSpPr>
            <a:spLocks noGrp="1"/>
          </p:cNvSpPr>
          <p:nvPr>
            <p:ph idx="1"/>
          </p:nvPr>
        </p:nvSpPr>
        <p:spPr/>
        <p:txBody>
          <a:bodyPr vert="horz" lIns="91440" tIns="45720" rIns="91440" bIns="45720" rtlCol="0" anchor="t">
            <a:normAutofit/>
          </a:bodyPr>
          <a:lstStyle/>
          <a:p>
            <a:r>
              <a:rPr lang="en-US" sz="3200">
                <a:latin typeface="Arial"/>
                <a:ea typeface="+mn-lt"/>
                <a:cs typeface="+mn-lt"/>
              </a:rPr>
              <a:t>Instead of an “all-or-nothing” model (“healthy” vs. “unhealthy”) there is the behavior spectrum</a:t>
            </a:r>
          </a:p>
          <a:p>
            <a:pPr lvl="1">
              <a:buFont typeface="Courier New" panose="020B0604020202020204" pitchFamily="34" charset="0"/>
              <a:buChar char="o"/>
            </a:pPr>
            <a:r>
              <a:rPr lang="en-US" sz="3200">
                <a:latin typeface="Arial"/>
                <a:cs typeface="Arial"/>
              </a:rPr>
              <a:t>Example: Sleep</a:t>
            </a:r>
          </a:p>
          <a:p>
            <a:pPr lvl="2">
              <a:buFont typeface="Wingdings" panose="020B0604020202020204" pitchFamily="34" charset="0"/>
              <a:buChar char="§"/>
            </a:pPr>
            <a:endParaRPr lang="en-US"/>
          </a:p>
        </p:txBody>
      </p:sp>
      <p:graphicFrame>
        <p:nvGraphicFramePr>
          <p:cNvPr id="5" name="Table 4">
            <a:extLst>
              <a:ext uri="{FF2B5EF4-FFF2-40B4-BE49-F238E27FC236}">
                <a16:creationId xmlns:a16="http://schemas.microsoft.com/office/drawing/2014/main" id="{AD2C5DF2-011B-D18B-8E61-846D2EAD40DD}"/>
              </a:ext>
            </a:extLst>
          </p:cNvPr>
          <p:cNvGraphicFramePr>
            <a:graphicFrameLocks noGrp="1"/>
          </p:cNvGraphicFramePr>
          <p:nvPr>
            <p:extLst>
              <p:ext uri="{D42A27DB-BD31-4B8C-83A1-F6EECF244321}">
                <p14:modId xmlns:p14="http://schemas.microsoft.com/office/powerpoint/2010/main" val="411485201"/>
              </p:ext>
            </p:extLst>
          </p:nvPr>
        </p:nvGraphicFramePr>
        <p:xfrm>
          <a:off x="723254" y="3435457"/>
          <a:ext cx="10757598" cy="2133600"/>
        </p:xfrm>
        <a:graphic>
          <a:graphicData uri="http://schemas.openxmlformats.org/drawingml/2006/table">
            <a:tbl>
              <a:tblPr firstRow="1" bandRow="1">
                <a:tableStyleId>{5C22544A-7EE6-4342-B048-85BDC9FD1C3A}</a:tableStyleId>
              </a:tblPr>
              <a:tblGrid>
                <a:gridCol w="3585866">
                  <a:extLst>
                    <a:ext uri="{9D8B030D-6E8A-4147-A177-3AD203B41FA5}">
                      <a16:colId xmlns:a16="http://schemas.microsoft.com/office/drawing/2014/main" val="4218540274"/>
                    </a:ext>
                  </a:extLst>
                </a:gridCol>
                <a:gridCol w="3585866">
                  <a:extLst>
                    <a:ext uri="{9D8B030D-6E8A-4147-A177-3AD203B41FA5}">
                      <a16:colId xmlns:a16="http://schemas.microsoft.com/office/drawing/2014/main" val="1109453070"/>
                    </a:ext>
                  </a:extLst>
                </a:gridCol>
                <a:gridCol w="3585866">
                  <a:extLst>
                    <a:ext uri="{9D8B030D-6E8A-4147-A177-3AD203B41FA5}">
                      <a16:colId xmlns:a16="http://schemas.microsoft.com/office/drawing/2014/main" val="3640115923"/>
                    </a:ext>
                  </a:extLst>
                </a:gridCol>
              </a:tblGrid>
              <a:tr h="406830">
                <a:tc>
                  <a:txBody>
                    <a:bodyPr/>
                    <a:lstStyle/>
                    <a:p>
                      <a:pPr>
                        <a:buNone/>
                      </a:pPr>
                      <a:r>
                        <a:rPr lang="en-US" sz="3200"/>
                        <a:t>Total Avoidance</a:t>
                      </a:r>
                    </a:p>
                  </a:txBody>
                  <a:tcPr anchor="ctr">
                    <a:lnL>
                      <a:noFill/>
                    </a:lnL>
                    <a:lnR>
                      <a:noFill/>
                    </a:lnR>
                    <a:lnT>
                      <a:noFill/>
                    </a:lnT>
                    <a:lnB>
                      <a:noFill/>
                    </a:lnB>
                    <a:noFill/>
                  </a:tcPr>
                </a:tc>
                <a:tc>
                  <a:txBody>
                    <a:bodyPr/>
                    <a:lstStyle/>
                    <a:p>
                      <a:pPr>
                        <a:buNone/>
                      </a:pPr>
                      <a:r>
                        <a:rPr lang="en-US" sz="3200"/>
                        <a:t>Harm Reduction</a:t>
                      </a:r>
                    </a:p>
                  </a:txBody>
                  <a:tcPr anchor="ctr">
                    <a:lnL>
                      <a:noFill/>
                    </a:lnL>
                    <a:lnR>
                      <a:noFill/>
                    </a:lnR>
                    <a:lnT>
                      <a:noFill/>
                    </a:lnT>
                    <a:lnB>
                      <a:noFill/>
                    </a:lnB>
                    <a:noFill/>
                  </a:tcPr>
                </a:tc>
                <a:tc>
                  <a:txBody>
                    <a:bodyPr/>
                    <a:lstStyle/>
                    <a:p>
                      <a:pPr>
                        <a:buNone/>
                      </a:pPr>
                      <a:r>
                        <a:rPr lang="en-US" sz="3200"/>
                        <a:t>Ideal Behavior</a:t>
                      </a:r>
                    </a:p>
                  </a:txBody>
                  <a:tcPr anchor="ctr">
                    <a:lnL>
                      <a:noFill/>
                    </a:lnL>
                    <a:lnR>
                      <a:noFill/>
                    </a:lnR>
                    <a:lnT>
                      <a:noFill/>
                    </a:lnT>
                    <a:lnB>
                      <a:noFill/>
                    </a:lnB>
                    <a:noFill/>
                  </a:tcPr>
                </a:tc>
                <a:extLst>
                  <a:ext uri="{0D108BD9-81ED-4DB2-BD59-A6C34878D82A}">
                    <a16:rowId xmlns:a16="http://schemas.microsoft.com/office/drawing/2014/main" val="2088539134"/>
                  </a:ext>
                </a:extLst>
              </a:tr>
              <a:tr h="0">
                <a:tc>
                  <a:txBody>
                    <a:bodyPr/>
                    <a:lstStyle/>
                    <a:p>
                      <a:pPr>
                        <a:buNone/>
                      </a:pPr>
                      <a:r>
                        <a:rPr lang="en-US" sz="3200">
                          <a:latin typeface="Arial"/>
                        </a:rPr>
                        <a:t>Pulling all-nighters constantly</a:t>
                      </a:r>
                    </a:p>
                  </a:txBody>
                  <a:tcPr anchor="ctr">
                    <a:lnL>
                      <a:noFill/>
                    </a:lnL>
                    <a:lnR>
                      <a:noFill/>
                    </a:lnR>
                    <a:lnT>
                      <a:noFill/>
                    </a:lnT>
                    <a:lnB>
                      <a:noFill/>
                    </a:lnB>
                    <a:noFill/>
                  </a:tcPr>
                </a:tc>
                <a:tc>
                  <a:txBody>
                    <a:bodyPr/>
                    <a:lstStyle/>
                    <a:p>
                      <a:pPr>
                        <a:buNone/>
                      </a:pPr>
                      <a:r>
                        <a:rPr lang="en-US" sz="3200">
                          <a:latin typeface="Arial"/>
                        </a:rPr>
                        <a:t>Setting a 4-hour minimum + 20-minute nap buffer</a:t>
                      </a:r>
                    </a:p>
                  </a:txBody>
                  <a:tcPr anchor="ctr">
                    <a:lnL>
                      <a:noFill/>
                    </a:lnL>
                    <a:lnR>
                      <a:noFill/>
                    </a:lnR>
                    <a:lnT>
                      <a:noFill/>
                    </a:lnT>
                    <a:lnB>
                      <a:noFill/>
                    </a:lnB>
                    <a:noFill/>
                  </a:tcPr>
                </a:tc>
                <a:tc>
                  <a:txBody>
                    <a:bodyPr/>
                    <a:lstStyle/>
                    <a:p>
                      <a:pPr>
                        <a:buNone/>
                      </a:pPr>
                      <a:r>
                        <a:rPr lang="en-US" sz="3200">
                          <a:latin typeface="Arial"/>
                        </a:rPr>
                        <a:t>7–8 hours of nightly sleep with routine</a:t>
                      </a:r>
                    </a:p>
                  </a:txBody>
                  <a:tcPr anchor="ctr">
                    <a:lnL>
                      <a:noFill/>
                    </a:lnL>
                    <a:lnR>
                      <a:noFill/>
                    </a:lnR>
                    <a:lnT>
                      <a:noFill/>
                    </a:lnT>
                    <a:lnB>
                      <a:noFill/>
                    </a:lnB>
                    <a:noFill/>
                  </a:tcPr>
                </a:tc>
                <a:extLst>
                  <a:ext uri="{0D108BD9-81ED-4DB2-BD59-A6C34878D82A}">
                    <a16:rowId xmlns:a16="http://schemas.microsoft.com/office/drawing/2014/main" val="1202772322"/>
                  </a:ext>
                </a:extLst>
              </a:tr>
            </a:tbl>
          </a:graphicData>
        </a:graphic>
      </p:graphicFrame>
    </p:spTree>
    <p:extLst>
      <p:ext uri="{BB962C8B-B14F-4D97-AF65-F5344CB8AC3E}">
        <p14:creationId xmlns:p14="http://schemas.microsoft.com/office/powerpoint/2010/main" val="357822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DB5F-C353-1345-F135-5E203F2F36E5}"/>
              </a:ext>
            </a:extLst>
          </p:cNvPr>
          <p:cNvSpPr>
            <a:spLocks noGrp="1"/>
          </p:cNvSpPr>
          <p:nvPr>
            <p:ph type="title"/>
          </p:nvPr>
        </p:nvSpPr>
        <p:spPr/>
        <p:txBody>
          <a:bodyPr/>
          <a:lstStyle/>
          <a:p>
            <a:r>
              <a:rPr lang="en-US"/>
              <a:t>Exercise: </a:t>
            </a:r>
          </a:p>
        </p:txBody>
      </p:sp>
      <p:sp>
        <p:nvSpPr>
          <p:cNvPr id="3" name="Content Placeholder 2">
            <a:extLst>
              <a:ext uri="{FF2B5EF4-FFF2-40B4-BE49-F238E27FC236}">
                <a16:creationId xmlns:a16="http://schemas.microsoft.com/office/drawing/2014/main" id="{D14BB7D6-533D-BD1C-41CD-0DA43AC3134F}"/>
              </a:ext>
            </a:extLst>
          </p:cNvPr>
          <p:cNvSpPr>
            <a:spLocks noGrp="1"/>
          </p:cNvSpPr>
          <p:nvPr>
            <p:ph idx="1"/>
          </p:nvPr>
        </p:nvSpPr>
        <p:spPr/>
        <p:txBody>
          <a:bodyPr vert="horz" lIns="91440" tIns="45720" rIns="91440" bIns="45720" rtlCol="0" anchor="t">
            <a:normAutofit/>
          </a:bodyPr>
          <a:lstStyle/>
          <a:p>
            <a:r>
              <a:rPr lang="en-US" sz="3600">
                <a:latin typeface="Arial"/>
                <a:ea typeface="+mn-lt"/>
                <a:cs typeface="+mn-lt"/>
              </a:rPr>
              <a:t>Pick one wellness domain (sleep, food, movement, emotion, social life). Plot your current behavior on a </a:t>
            </a:r>
            <a:r>
              <a:rPr lang="en-US" sz="3600" b="1">
                <a:latin typeface="Arial"/>
                <a:ea typeface="+mn-lt"/>
                <a:cs typeface="+mn-lt"/>
              </a:rPr>
              <a:t>behavior spectrum</a:t>
            </a:r>
            <a:r>
              <a:rPr lang="en-US" sz="3600">
                <a:latin typeface="Arial"/>
                <a:ea typeface="+mn-lt"/>
                <a:cs typeface="+mn-lt"/>
              </a:rPr>
              <a:t>. </a:t>
            </a:r>
            <a:endParaRPr lang="en-US" sz="3600">
              <a:latin typeface="Arial"/>
              <a:cs typeface="Arial"/>
            </a:endParaRPr>
          </a:p>
          <a:p>
            <a:pPr lvl="1">
              <a:buFont typeface="Courier New" panose="020B0604020202020204" pitchFamily="34" charset="0"/>
              <a:buChar char="o"/>
            </a:pPr>
            <a:r>
              <a:rPr lang="en-US" sz="3200">
                <a:latin typeface="Arial"/>
                <a:ea typeface="+mn-lt"/>
                <a:cs typeface="+mn-lt"/>
              </a:rPr>
              <a:t>What’s my bare minimum for feeling functional?</a:t>
            </a:r>
            <a:endParaRPr lang="en-US" sz="3200">
              <a:latin typeface="Arial"/>
              <a:cs typeface="Arial"/>
            </a:endParaRPr>
          </a:p>
          <a:p>
            <a:pPr lvl="1">
              <a:buFont typeface="Courier New" panose="020B0604020202020204" pitchFamily="34" charset="0"/>
              <a:buChar char="o"/>
            </a:pPr>
            <a:r>
              <a:rPr lang="en-US" sz="3200">
                <a:latin typeface="Arial"/>
                <a:ea typeface="+mn-lt"/>
                <a:cs typeface="+mn-lt"/>
              </a:rPr>
              <a:t>How can I make low-capacity days </a:t>
            </a:r>
            <a:r>
              <a:rPr lang="en-US" sz="3200" i="1">
                <a:latin typeface="Arial"/>
                <a:ea typeface="+mn-lt"/>
                <a:cs typeface="+mn-lt"/>
              </a:rPr>
              <a:t>less harmful</a:t>
            </a:r>
            <a:r>
              <a:rPr lang="en-US" sz="3200">
                <a:latin typeface="Arial"/>
                <a:ea typeface="+mn-lt"/>
                <a:cs typeface="+mn-lt"/>
              </a:rPr>
              <a:t>, even if not ideal?</a:t>
            </a:r>
            <a:endParaRPr lang="en-US" sz="3200">
              <a:latin typeface="Arial"/>
              <a:cs typeface="Arial"/>
            </a:endParaRPr>
          </a:p>
          <a:p>
            <a:endParaRPr lang="en-US">
              <a:latin typeface="Arial"/>
              <a:cs typeface="Arial"/>
            </a:endParaRPr>
          </a:p>
        </p:txBody>
      </p:sp>
    </p:spTree>
    <p:extLst>
      <p:ext uri="{BB962C8B-B14F-4D97-AF65-F5344CB8AC3E}">
        <p14:creationId xmlns:p14="http://schemas.microsoft.com/office/powerpoint/2010/main" val="105832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1EEF-7BB0-CC2B-3F8A-A5CF153281D9}"/>
              </a:ext>
            </a:extLst>
          </p:cNvPr>
          <p:cNvSpPr>
            <a:spLocks noGrp="1"/>
          </p:cNvSpPr>
          <p:nvPr>
            <p:ph type="title"/>
          </p:nvPr>
        </p:nvSpPr>
        <p:spPr/>
        <p:txBody>
          <a:bodyPr>
            <a:normAutofit fontScale="90000"/>
          </a:bodyPr>
          <a:lstStyle/>
          <a:p>
            <a:r>
              <a:rPr lang="en-US"/>
              <a:t>Harm Reduction as Pattern Disruption</a:t>
            </a:r>
          </a:p>
        </p:txBody>
      </p:sp>
      <p:sp>
        <p:nvSpPr>
          <p:cNvPr id="3" name="Content Placeholder 2">
            <a:extLst>
              <a:ext uri="{FF2B5EF4-FFF2-40B4-BE49-F238E27FC236}">
                <a16:creationId xmlns:a16="http://schemas.microsoft.com/office/drawing/2014/main" id="{4861D628-ED84-D8DD-A929-1D25BE451B6E}"/>
              </a:ext>
            </a:extLst>
          </p:cNvPr>
          <p:cNvSpPr>
            <a:spLocks noGrp="1"/>
          </p:cNvSpPr>
          <p:nvPr>
            <p:ph idx="1"/>
          </p:nvPr>
        </p:nvSpPr>
        <p:spPr>
          <a:xfrm>
            <a:off x="838200" y="1929384"/>
            <a:ext cx="10663083" cy="4927927"/>
          </a:xfrm>
        </p:spPr>
        <p:txBody>
          <a:bodyPr vert="horz" lIns="91440" tIns="45720" rIns="91440" bIns="45720" rtlCol="0" anchor="t">
            <a:noAutofit/>
          </a:bodyPr>
          <a:lstStyle/>
          <a:p>
            <a:pPr marL="0" indent="0">
              <a:buNone/>
            </a:pPr>
            <a:r>
              <a:rPr lang="en-US" sz="2400">
                <a:latin typeface="Arial"/>
                <a:ea typeface="+mn-lt"/>
                <a:cs typeface="+mn-lt"/>
              </a:rPr>
              <a:t>Some harm is not a one-time choice — it's a </a:t>
            </a:r>
            <a:r>
              <a:rPr lang="en-US" sz="2400" i="1">
                <a:latin typeface="Arial"/>
                <a:ea typeface="+mn-lt"/>
                <a:cs typeface="+mn-lt"/>
              </a:rPr>
              <a:t>repeated pattern</a:t>
            </a:r>
            <a:r>
              <a:rPr lang="en-US" sz="2400">
                <a:latin typeface="Arial"/>
                <a:ea typeface="+mn-lt"/>
                <a:cs typeface="+mn-lt"/>
              </a:rPr>
              <a:t> based on:</a:t>
            </a:r>
          </a:p>
          <a:p>
            <a:pPr marL="971550" lvl="1" indent="-285750">
              <a:buFont typeface="Courier New,monospace"/>
              <a:buChar char="o"/>
            </a:pPr>
            <a:r>
              <a:rPr lang="en-US" sz="1800">
                <a:latin typeface="Arial"/>
                <a:ea typeface="+mn-lt"/>
                <a:cs typeface="+mn-lt"/>
              </a:rPr>
              <a:t>Emotional avoidance</a:t>
            </a:r>
          </a:p>
          <a:p>
            <a:pPr marL="971550" lvl="1" indent="-285750">
              <a:buFont typeface="Courier New,monospace"/>
              <a:buChar char="o"/>
            </a:pPr>
            <a:r>
              <a:rPr lang="en-US" sz="1800">
                <a:latin typeface="Arial"/>
                <a:ea typeface="+mn-lt"/>
                <a:cs typeface="+mn-lt"/>
              </a:rPr>
              <a:t>Overcompensation</a:t>
            </a:r>
          </a:p>
          <a:p>
            <a:pPr marL="971550" lvl="1" indent="-285750">
              <a:buFont typeface="Courier New,monospace"/>
              <a:buChar char="o"/>
            </a:pPr>
            <a:r>
              <a:rPr lang="en-US" sz="1800">
                <a:latin typeface="Arial"/>
                <a:ea typeface="+mn-lt"/>
                <a:cs typeface="+mn-lt"/>
              </a:rPr>
              <a:t>People-pleasing</a:t>
            </a:r>
          </a:p>
          <a:p>
            <a:pPr marL="971550" lvl="1" indent="-285750">
              <a:buFont typeface="Courier New,monospace"/>
              <a:buChar char="o"/>
            </a:pPr>
            <a:r>
              <a:rPr lang="en-US" sz="1800">
                <a:latin typeface="Arial"/>
                <a:ea typeface="+mn-lt"/>
                <a:cs typeface="+mn-lt"/>
              </a:rPr>
              <a:t>Perfectionism</a:t>
            </a:r>
            <a:endParaRPr lang="en-US" sz="1800">
              <a:latin typeface="Arial"/>
              <a:cs typeface="Arial"/>
            </a:endParaRPr>
          </a:p>
          <a:p>
            <a:pPr marL="0" indent="0">
              <a:buNone/>
            </a:pPr>
            <a:r>
              <a:rPr lang="en-US" sz="2400">
                <a:latin typeface="Arial"/>
                <a:ea typeface="+mn-lt"/>
                <a:cs typeface="+mn-lt"/>
              </a:rPr>
              <a:t>Reflection: What coping pattern do I fall into when I feel stressed or not enough? What would a harm-reduced version of that behavior look like?</a:t>
            </a:r>
            <a:endParaRPr lang="en-US" sz="2400">
              <a:latin typeface="Arial"/>
              <a:cs typeface="Arial"/>
            </a:endParaRPr>
          </a:p>
          <a:p>
            <a:pPr marL="0" indent="0">
              <a:buNone/>
            </a:pPr>
            <a:r>
              <a:rPr lang="en-US" sz="2400">
                <a:latin typeface="Arial"/>
                <a:ea typeface="+mn-lt"/>
                <a:cs typeface="+mn-lt"/>
              </a:rPr>
              <a:t>Example:</a:t>
            </a:r>
          </a:p>
          <a:p>
            <a:pPr>
              <a:buFont typeface="Arial,Sans-Serif"/>
              <a:buChar char="•"/>
            </a:pPr>
            <a:r>
              <a:rPr lang="en-US" sz="1800">
                <a:latin typeface="Arial"/>
                <a:ea typeface="+mn-lt"/>
                <a:cs typeface="+mn-lt"/>
              </a:rPr>
              <a:t>Pattern: Ghosting everyone when overwhelmed</a:t>
            </a:r>
          </a:p>
          <a:p>
            <a:pPr>
              <a:buFont typeface="Arial,Sans-Serif"/>
              <a:buChar char="•"/>
            </a:pPr>
            <a:r>
              <a:rPr lang="en-US" sz="1800">
                <a:latin typeface="Arial"/>
                <a:ea typeface="+mn-lt"/>
                <a:cs typeface="+mn-lt"/>
              </a:rPr>
              <a:t>Harm-reduced version: One auto-text to close friends: “I’m off the radar this week, but I’m okay.”</a:t>
            </a:r>
            <a:endParaRPr lang="en-US" sz="1800">
              <a:latin typeface="Arial"/>
              <a:cs typeface="Arial"/>
            </a:endParaRPr>
          </a:p>
          <a:p>
            <a:pPr marL="0" indent="0">
              <a:buNone/>
            </a:pPr>
            <a:endParaRPr lang="en-US" sz="1800">
              <a:latin typeface="Arial"/>
              <a:cs typeface="Arial"/>
            </a:endParaRPr>
          </a:p>
          <a:p>
            <a:pPr>
              <a:buFont typeface="Arial"/>
              <a:buChar char="•"/>
            </a:pPr>
            <a:endParaRPr lang="en-US" sz="1800">
              <a:latin typeface="Arial"/>
              <a:cs typeface="Arial"/>
            </a:endParaRPr>
          </a:p>
          <a:p>
            <a:pPr marL="457200" lvl="1" indent="0">
              <a:buNone/>
            </a:pPr>
            <a:endParaRPr lang="en-US" sz="1800">
              <a:latin typeface="Arial"/>
              <a:cs typeface="Arial"/>
            </a:endParaRPr>
          </a:p>
          <a:p>
            <a:endParaRPr lang="en-US" sz="1800">
              <a:latin typeface="Arial"/>
              <a:cs typeface="Arial"/>
            </a:endParaRPr>
          </a:p>
        </p:txBody>
      </p:sp>
    </p:spTree>
    <p:extLst>
      <p:ext uri="{BB962C8B-B14F-4D97-AF65-F5344CB8AC3E}">
        <p14:creationId xmlns:p14="http://schemas.microsoft.com/office/powerpoint/2010/main" val="141895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0C88-70BB-34BB-2B96-065C9F870248}"/>
              </a:ext>
            </a:extLst>
          </p:cNvPr>
          <p:cNvSpPr>
            <a:spLocks noGrp="1"/>
          </p:cNvSpPr>
          <p:nvPr>
            <p:ph type="title"/>
          </p:nvPr>
        </p:nvSpPr>
        <p:spPr/>
        <p:txBody>
          <a:bodyPr>
            <a:normAutofit fontScale="90000"/>
          </a:bodyPr>
          <a:lstStyle/>
          <a:p>
            <a:r>
              <a:rPr lang="en-US"/>
              <a:t>Micro Harm Reduction: The 2 Minute Rule</a:t>
            </a:r>
          </a:p>
        </p:txBody>
      </p:sp>
      <p:sp>
        <p:nvSpPr>
          <p:cNvPr id="3" name="Content Placeholder 2">
            <a:extLst>
              <a:ext uri="{FF2B5EF4-FFF2-40B4-BE49-F238E27FC236}">
                <a16:creationId xmlns:a16="http://schemas.microsoft.com/office/drawing/2014/main" id="{B58523AB-E809-DE5A-4BCF-B4113C6656F0}"/>
              </a:ext>
            </a:extLst>
          </p:cNvPr>
          <p:cNvSpPr>
            <a:spLocks noGrp="1"/>
          </p:cNvSpPr>
          <p:nvPr>
            <p:ph idx="1"/>
          </p:nvPr>
        </p:nvSpPr>
        <p:spPr/>
        <p:txBody>
          <a:bodyPr vert="horz" lIns="91440" tIns="45720" rIns="91440" bIns="45720" rtlCol="0" anchor="t">
            <a:normAutofit lnSpcReduction="10000"/>
          </a:bodyPr>
          <a:lstStyle/>
          <a:p>
            <a:r>
              <a:rPr lang="en-US" sz="2400" b="1">
                <a:latin typeface="Arial"/>
                <a:ea typeface="+mn-lt"/>
                <a:cs typeface="+mn-lt"/>
              </a:rPr>
              <a:t>Harm reduction isn’t always a big plan — it’s a micro-decision</a:t>
            </a:r>
            <a:r>
              <a:rPr lang="en-US" sz="2400">
                <a:latin typeface="Arial"/>
                <a:ea typeface="+mn-lt"/>
                <a:cs typeface="+mn-lt"/>
              </a:rPr>
              <a:t> in the moment.</a:t>
            </a:r>
            <a:endParaRPr lang="en-US" sz="2400">
              <a:latin typeface="Arial"/>
              <a:cs typeface="Arial"/>
            </a:endParaRPr>
          </a:p>
          <a:p>
            <a:pPr lvl="1" indent="-285750">
              <a:buFont typeface="Courier New" panose="020B0604020202020204" pitchFamily="34" charset="0"/>
              <a:buChar char="o"/>
            </a:pPr>
            <a:r>
              <a:rPr lang="en-US">
                <a:latin typeface="Arial"/>
                <a:ea typeface="+mn-lt"/>
                <a:cs typeface="+mn-lt"/>
              </a:rPr>
              <a:t>Strategy:</a:t>
            </a:r>
            <a:br>
              <a:rPr lang="en-US">
                <a:latin typeface="Arial"/>
                <a:ea typeface="+mn-lt"/>
                <a:cs typeface="+mn-lt"/>
              </a:rPr>
            </a:br>
            <a:r>
              <a:rPr lang="en-US">
                <a:latin typeface="Arial"/>
                <a:ea typeface="+mn-lt"/>
                <a:cs typeface="+mn-lt"/>
              </a:rPr>
              <a:t> </a:t>
            </a:r>
            <a:r>
              <a:rPr lang="en-US" i="1">
                <a:latin typeface="Arial"/>
                <a:ea typeface="+mn-lt"/>
                <a:cs typeface="+mn-lt"/>
              </a:rPr>
              <a:t>Ask yourself: “If I can’t do everything right, what’s the </a:t>
            </a:r>
            <a:r>
              <a:rPr lang="en-US" b="1" i="1">
                <a:latin typeface="Arial"/>
                <a:ea typeface="+mn-lt"/>
                <a:cs typeface="+mn-lt"/>
              </a:rPr>
              <a:t>2-minute</a:t>
            </a:r>
            <a:r>
              <a:rPr lang="en-US" i="1">
                <a:latin typeface="Arial"/>
                <a:ea typeface="+mn-lt"/>
                <a:cs typeface="+mn-lt"/>
              </a:rPr>
              <a:t> version that reduces the most harm?”</a:t>
            </a:r>
            <a:endParaRPr lang="en-US">
              <a:latin typeface="Arial"/>
              <a:cs typeface="Arial"/>
            </a:endParaRPr>
          </a:p>
          <a:p>
            <a:r>
              <a:rPr lang="en-US" sz="2400">
                <a:latin typeface="Arial"/>
                <a:ea typeface="+mn-lt"/>
                <a:cs typeface="+mn-lt"/>
              </a:rPr>
              <a:t>Examples:</a:t>
            </a:r>
            <a:endParaRPr lang="en-US" sz="2400">
              <a:latin typeface="Arial"/>
              <a:cs typeface="Arial"/>
            </a:endParaRPr>
          </a:p>
          <a:p>
            <a:pPr lvl="1" indent="-285750">
              <a:buFont typeface="Courier New" panose="020B0604020202020204" pitchFamily="34" charset="0"/>
              <a:buChar char="o"/>
            </a:pPr>
            <a:r>
              <a:rPr lang="en-US">
                <a:latin typeface="Arial"/>
                <a:ea typeface="+mn-lt"/>
                <a:cs typeface="+mn-lt"/>
              </a:rPr>
              <a:t>Can’t work out? Stretch for 2 minutes.</a:t>
            </a:r>
            <a:endParaRPr lang="en-US">
              <a:latin typeface="Arial"/>
              <a:cs typeface="Arial"/>
            </a:endParaRPr>
          </a:p>
          <a:p>
            <a:pPr lvl="1" indent="-285750">
              <a:buFont typeface="Courier New" panose="020B0604020202020204" pitchFamily="34" charset="0"/>
              <a:buChar char="o"/>
            </a:pPr>
            <a:r>
              <a:rPr lang="en-US">
                <a:latin typeface="Arial"/>
                <a:ea typeface="+mn-lt"/>
                <a:cs typeface="+mn-lt"/>
              </a:rPr>
              <a:t>Can’t write the paper? Open the doc and write one sentence.</a:t>
            </a:r>
            <a:endParaRPr lang="en-US">
              <a:latin typeface="Arial"/>
              <a:cs typeface="Arial"/>
            </a:endParaRPr>
          </a:p>
          <a:p>
            <a:pPr lvl="1" indent="-285750">
              <a:buFont typeface="Courier New" panose="020B0604020202020204" pitchFamily="34" charset="0"/>
              <a:buChar char="o"/>
            </a:pPr>
            <a:r>
              <a:rPr lang="en-US">
                <a:latin typeface="Arial"/>
                <a:ea typeface="+mn-lt"/>
                <a:cs typeface="+mn-lt"/>
              </a:rPr>
              <a:t>Can’t cook? Eat a handful of protein and drink water.</a:t>
            </a:r>
            <a:endParaRPr lang="en-US">
              <a:latin typeface="Arial"/>
              <a:cs typeface="Arial"/>
            </a:endParaRPr>
          </a:p>
          <a:p>
            <a:pPr lvl="1" indent="-285750">
              <a:buFont typeface="Courier New" panose="020B0604020202020204" pitchFamily="34" charset="0"/>
              <a:buChar char="o"/>
            </a:pPr>
            <a:r>
              <a:rPr lang="en-US">
                <a:latin typeface="Arial"/>
                <a:ea typeface="+mn-lt"/>
                <a:cs typeface="+mn-lt"/>
              </a:rPr>
              <a:t>Can’t text back? Heart the message to signal presence.</a:t>
            </a:r>
            <a:endParaRPr lang="en-US">
              <a:latin typeface="Arial"/>
              <a:cs typeface="Arial"/>
            </a:endParaRPr>
          </a:p>
          <a:p>
            <a:endParaRPr lang="en-US" sz="2400">
              <a:latin typeface="Arial"/>
              <a:cs typeface="Arial"/>
            </a:endParaRPr>
          </a:p>
        </p:txBody>
      </p:sp>
    </p:spTree>
    <p:extLst>
      <p:ext uri="{BB962C8B-B14F-4D97-AF65-F5344CB8AC3E}">
        <p14:creationId xmlns:p14="http://schemas.microsoft.com/office/powerpoint/2010/main" val="422188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F78E-9EA9-8486-CEA9-A1EE7DED9334}"/>
              </a:ext>
            </a:extLst>
          </p:cNvPr>
          <p:cNvSpPr>
            <a:spLocks noGrp="1"/>
          </p:cNvSpPr>
          <p:nvPr>
            <p:ph type="title"/>
          </p:nvPr>
        </p:nvSpPr>
        <p:spPr/>
        <p:txBody>
          <a:bodyPr>
            <a:normAutofit fontScale="90000"/>
          </a:bodyPr>
          <a:lstStyle/>
          <a:p>
            <a:r>
              <a:rPr lang="en-US"/>
              <a:t>Connecting Harm Reduction to Self-Worth</a:t>
            </a:r>
          </a:p>
        </p:txBody>
      </p:sp>
      <p:sp>
        <p:nvSpPr>
          <p:cNvPr id="3" name="Content Placeholder 2">
            <a:extLst>
              <a:ext uri="{FF2B5EF4-FFF2-40B4-BE49-F238E27FC236}">
                <a16:creationId xmlns:a16="http://schemas.microsoft.com/office/drawing/2014/main" id="{C2B34E3E-E47F-8C2C-5C45-3426DFD2F765}"/>
              </a:ext>
            </a:extLst>
          </p:cNvPr>
          <p:cNvSpPr>
            <a:spLocks noGrp="1"/>
          </p:cNvSpPr>
          <p:nvPr>
            <p:ph idx="1"/>
          </p:nvPr>
        </p:nvSpPr>
        <p:spPr>
          <a:xfrm>
            <a:off x="838200" y="1929384"/>
            <a:ext cx="10515600" cy="4792734"/>
          </a:xfrm>
        </p:spPr>
        <p:txBody>
          <a:bodyPr vert="horz" lIns="91440" tIns="45720" rIns="91440" bIns="45720" rtlCol="0" anchor="t">
            <a:noAutofit/>
          </a:bodyPr>
          <a:lstStyle/>
          <a:p>
            <a:r>
              <a:rPr lang="en-US" sz="2400" b="1">
                <a:latin typeface="Arial"/>
                <a:ea typeface="+mn-lt"/>
                <a:cs typeface="+mn-lt"/>
              </a:rPr>
              <a:t>Unspoken Truth</a:t>
            </a:r>
            <a:r>
              <a:rPr lang="en-US" sz="2400">
                <a:latin typeface="Arial"/>
                <a:ea typeface="+mn-lt"/>
                <a:cs typeface="+mn-lt"/>
              </a:rPr>
              <a:t>: Many self-sabotage not because they’re reckless — but because they feel like they don’t deserve rest, boundaries, or compassion.</a:t>
            </a:r>
            <a:endParaRPr lang="en-US" sz="2400">
              <a:latin typeface="Arial"/>
              <a:cs typeface="Arial"/>
            </a:endParaRPr>
          </a:p>
          <a:p>
            <a:pPr lvl="1" indent="-285750">
              <a:buFont typeface="Courier New" panose="020B0604020202020204" pitchFamily="34" charset="0"/>
              <a:buChar char="o"/>
            </a:pPr>
            <a:r>
              <a:rPr lang="en-US">
                <a:latin typeface="Arial"/>
                <a:ea typeface="+mn-lt"/>
                <a:cs typeface="+mn-lt"/>
              </a:rPr>
              <a:t>This is </a:t>
            </a:r>
            <a:r>
              <a:rPr lang="en-US" b="1">
                <a:latin typeface="Arial"/>
                <a:ea typeface="+mn-lt"/>
                <a:cs typeface="+mn-lt"/>
              </a:rPr>
              <a:t>internalized harm culture</a:t>
            </a:r>
            <a:r>
              <a:rPr lang="en-US">
                <a:latin typeface="Arial"/>
                <a:ea typeface="+mn-lt"/>
                <a:cs typeface="+mn-lt"/>
              </a:rPr>
              <a:t> — a cycle where:</a:t>
            </a:r>
            <a:endParaRPr lang="en-US">
              <a:latin typeface="Arial"/>
              <a:cs typeface="Arial"/>
            </a:endParaRPr>
          </a:p>
          <a:p>
            <a:pPr lvl="2">
              <a:buFont typeface="Wingdings" panose="020B0604020202020204" pitchFamily="34" charset="0"/>
              <a:buChar char="§"/>
            </a:pPr>
            <a:r>
              <a:rPr lang="en-US" sz="2400">
                <a:latin typeface="Arial"/>
                <a:ea typeface="+mn-lt"/>
                <a:cs typeface="+mn-lt"/>
              </a:rPr>
              <a:t>You push through pain → feel proud → crash → feel shame → repeat</a:t>
            </a:r>
            <a:endParaRPr lang="en-US" sz="2400">
              <a:latin typeface="Arial"/>
              <a:cs typeface="Arial"/>
            </a:endParaRPr>
          </a:p>
          <a:p>
            <a:pPr lvl="1" indent="-285750">
              <a:buFont typeface="Courier New" panose="020B0604020202020204" pitchFamily="34" charset="0"/>
              <a:buChar char="o"/>
            </a:pPr>
            <a:r>
              <a:rPr lang="en-US" b="1">
                <a:latin typeface="Arial"/>
                <a:ea typeface="+mn-lt"/>
                <a:cs typeface="+mn-lt"/>
              </a:rPr>
              <a:t>Harm reduction interrupts that cycle</a:t>
            </a:r>
            <a:r>
              <a:rPr lang="en-US">
                <a:latin typeface="Arial"/>
                <a:ea typeface="+mn-lt"/>
                <a:cs typeface="+mn-lt"/>
              </a:rPr>
              <a:t> by replacing:</a:t>
            </a:r>
            <a:endParaRPr lang="en-US">
              <a:latin typeface="Arial"/>
              <a:cs typeface="Arial"/>
            </a:endParaRPr>
          </a:p>
          <a:p>
            <a:pPr lvl="2">
              <a:buFont typeface="Wingdings" panose="020B0604020202020204" pitchFamily="34" charset="0"/>
              <a:buChar char="§"/>
            </a:pPr>
            <a:r>
              <a:rPr lang="en-US" sz="2400" b="1">
                <a:latin typeface="Arial"/>
                <a:ea typeface="+mn-lt"/>
                <a:cs typeface="+mn-lt"/>
              </a:rPr>
              <a:t>Shame</a:t>
            </a:r>
            <a:r>
              <a:rPr lang="en-US" sz="2400">
                <a:latin typeface="Arial"/>
                <a:ea typeface="+mn-lt"/>
                <a:cs typeface="+mn-lt"/>
              </a:rPr>
              <a:t> with </a:t>
            </a:r>
            <a:r>
              <a:rPr lang="en-US" sz="2400" i="1">
                <a:latin typeface="Arial"/>
                <a:ea typeface="+mn-lt"/>
                <a:cs typeface="+mn-lt"/>
              </a:rPr>
              <a:t>curiosity</a:t>
            </a:r>
            <a:endParaRPr lang="en-US" sz="2400">
              <a:latin typeface="Arial"/>
              <a:cs typeface="Arial"/>
            </a:endParaRPr>
          </a:p>
          <a:p>
            <a:pPr lvl="2">
              <a:buFont typeface="Wingdings" panose="020B0604020202020204" pitchFamily="34" charset="0"/>
              <a:buChar char="§"/>
            </a:pPr>
            <a:r>
              <a:rPr lang="en-US" sz="2400" b="1">
                <a:latin typeface="Arial"/>
                <a:ea typeface="+mn-lt"/>
                <a:cs typeface="+mn-lt"/>
              </a:rPr>
              <a:t>Perfectionism</a:t>
            </a:r>
            <a:r>
              <a:rPr lang="en-US" sz="2400">
                <a:latin typeface="Arial"/>
                <a:ea typeface="+mn-lt"/>
                <a:cs typeface="+mn-lt"/>
              </a:rPr>
              <a:t> with </a:t>
            </a:r>
            <a:r>
              <a:rPr lang="en-US" sz="2400" i="1">
                <a:latin typeface="Arial"/>
                <a:ea typeface="+mn-lt"/>
                <a:cs typeface="+mn-lt"/>
              </a:rPr>
              <a:t>sustainability</a:t>
            </a:r>
            <a:endParaRPr lang="en-US" sz="2400">
              <a:latin typeface="Arial"/>
              <a:cs typeface="Arial"/>
            </a:endParaRPr>
          </a:p>
          <a:p>
            <a:pPr lvl="2">
              <a:buFont typeface="Wingdings" panose="020B0604020202020204" pitchFamily="34" charset="0"/>
              <a:buChar char="§"/>
            </a:pPr>
            <a:r>
              <a:rPr lang="en-US" sz="2400" b="1">
                <a:latin typeface="Arial"/>
                <a:ea typeface="+mn-lt"/>
                <a:cs typeface="+mn-lt"/>
              </a:rPr>
              <a:t>Punishment</a:t>
            </a:r>
            <a:r>
              <a:rPr lang="en-US" sz="2400">
                <a:latin typeface="Arial"/>
                <a:ea typeface="+mn-lt"/>
                <a:cs typeface="+mn-lt"/>
              </a:rPr>
              <a:t> with </a:t>
            </a:r>
            <a:r>
              <a:rPr lang="en-US" sz="2400" i="1">
                <a:latin typeface="Arial"/>
                <a:ea typeface="+mn-lt"/>
                <a:cs typeface="+mn-lt"/>
              </a:rPr>
              <a:t>protection</a:t>
            </a:r>
            <a:endParaRPr lang="en-US" sz="2400">
              <a:latin typeface="Arial"/>
              <a:cs typeface="Arial"/>
            </a:endParaRPr>
          </a:p>
          <a:p>
            <a:endParaRPr lang="en-US" sz="2000">
              <a:latin typeface="Arial"/>
              <a:cs typeface="Arial"/>
            </a:endParaRPr>
          </a:p>
        </p:txBody>
      </p:sp>
    </p:spTree>
    <p:extLst>
      <p:ext uri="{BB962C8B-B14F-4D97-AF65-F5344CB8AC3E}">
        <p14:creationId xmlns:p14="http://schemas.microsoft.com/office/powerpoint/2010/main" val="406118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D976-70BB-E287-3258-51B30CDBD809}"/>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68662B9-912E-305F-10C6-9AA84CA3B448}"/>
              </a:ext>
            </a:extLst>
          </p:cNvPr>
          <p:cNvSpPr>
            <a:spLocks noGrp="1"/>
          </p:cNvSpPr>
          <p:nvPr>
            <p:ph idx="1"/>
          </p:nvPr>
        </p:nvSpPr>
        <p:spPr/>
        <p:txBody>
          <a:bodyPr vert="horz" lIns="91440" tIns="45720" rIns="91440" bIns="45720" rtlCol="0" anchor="t">
            <a:noAutofit/>
          </a:bodyPr>
          <a:lstStyle/>
          <a:p>
            <a:r>
              <a:rPr lang="en-US" sz="2400">
                <a:latin typeface="Arial"/>
                <a:cs typeface="Arial"/>
              </a:rPr>
              <a:t>Warm Up: Rose, Thorn and Bud</a:t>
            </a:r>
          </a:p>
          <a:p>
            <a:r>
              <a:rPr lang="en-US" sz="2400">
                <a:latin typeface="Arial"/>
                <a:cs typeface="Arial"/>
              </a:rPr>
              <a:t>Defining Harm Reduction/Principles/Model</a:t>
            </a:r>
          </a:p>
          <a:p>
            <a:r>
              <a:rPr lang="en-US" sz="2400">
                <a:latin typeface="Arial"/>
                <a:cs typeface="Arial"/>
              </a:rPr>
              <a:t>Harm Reduction: Sex, Alcohol, &amp; Drugs</a:t>
            </a:r>
          </a:p>
          <a:p>
            <a:r>
              <a:rPr lang="en-US" sz="2400">
                <a:latin typeface="Arial"/>
                <a:cs typeface="Arial"/>
              </a:rPr>
              <a:t>Harm Reduction in other areas</a:t>
            </a:r>
          </a:p>
          <a:p>
            <a:r>
              <a:rPr lang="en-US" sz="2400">
                <a:latin typeface="Arial"/>
                <a:cs typeface="Arial"/>
              </a:rPr>
              <a:t>Reframing Harm Reduction</a:t>
            </a:r>
          </a:p>
          <a:p>
            <a:r>
              <a:rPr lang="en-US" sz="2400">
                <a:latin typeface="Arial"/>
                <a:cs typeface="Arial"/>
              </a:rPr>
              <a:t>Activity: Personal Wellness Harm Reduction Plan</a:t>
            </a:r>
          </a:p>
          <a:p>
            <a:r>
              <a:rPr lang="en-US" sz="2400">
                <a:latin typeface="Arial"/>
                <a:cs typeface="Arial"/>
              </a:rPr>
              <a:t>Campus Resources</a:t>
            </a:r>
          </a:p>
          <a:p>
            <a:r>
              <a:rPr lang="en-US" sz="2400">
                <a:latin typeface="Arial"/>
                <a:cs typeface="Arial"/>
              </a:rPr>
              <a:t>Harm Reduction Jenga</a:t>
            </a:r>
          </a:p>
          <a:p>
            <a:pPr marL="0" indent="0">
              <a:buNone/>
            </a:pPr>
            <a:endParaRPr lang="en-US" sz="2400">
              <a:latin typeface="Arial"/>
              <a:cs typeface="Arial"/>
            </a:endParaRPr>
          </a:p>
          <a:p>
            <a:endParaRPr lang="en-US" sz="2400">
              <a:latin typeface="Arial"/>
              <a:cs typeface="Arial"/>
            </a:endParaRPr>
          </a:p>
          <a:p>
            <a:endParaRPr lang="en-US" sz="2400">
              <a:latin typeface="Arial"/>
              <a:cs typeface="Arial"/>
            </a:endParaRPr>
          </a:p>
          <a:p>
            <a:endParaRPr lang="en-US" sz="2400">
              <a:latin typeface="Arial"/>
              <a:cs typeface="Arial"/>
            </a:endParaRPr>
          </a:p>
          <a:p>
            <a:endParaRPr lang="en-US" sz="2400">
              <a:latin typeface="Arial"/>
              <a:cs typeface="Arial"/>
            </a:endParaRPr>
          </a:p>
          <a:p>
            <a:endParaRPr lang="en-US" sz="2400">
              <a:latin typeface="Arial"/>
              <a:cs typeface="Arial"/>
            </a:endParaRPr>
          </a:p>
          <a:p>
            <a:endParaRPr lang="en-US" sz="2400">
              <a:latin typeface="Arial"/>
              <a:cs typeface="Arial"/>
            </a:endParaRPr>
          </a:p>
          <a:p>
            <a:endParaRPr lang="en-US" sz="2400">
              <a:latin typeface="Arial"/>
              <a:cs typeface="Arial"/>
            </a:endParaRPr>
          </a:p>
        </p:txBody>
      </p:sp>
    </p:spTree>
    <p:extLst>
      <p:ext uri="{BB962C8B-B14F-4D97-AF65-F5344CB8AC3E}">
        <p14:creationId xmlns:p14="http://schemas.microsoft.com/office/powerpoint/2010/main" val="2381555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A90E-A9B1-D5C2-43CB-7053BAF172C1}"/>
              </a:ext>
            </a:extLst>
          </p:cNvPr>
          <p:cNvSpPr>
            <a:spLocks noGrp="1"/>
          </p:cNvSpPr>
          <p:nvPr>
            <p:ph type="title"/>
          </p:nvPr>
        </p:nvSpPr>
        <p:spPr/>
        <p:txBody>
          <a:bodyPr>
            <a:normAutofit fontScale="90000"/>
          </a:bodyPr>
          <a:lstStyle/>
          <a:p>
            <a:r>
              <a:rPr lang="en-US"/>
              <a:t>Activity: Create a Personal Wellness Harm Reduction Plan </a:t>
            </a:r>
          </a:p>
        </p:txBody>
      </p:sp>
      <p:sp>
        <p:nvSpPr>
          <p:cNvPr id="3" name="Content Placeholder 2">
            <a:extLst>
              <a:ext uri="{FF2B5EF4-FFF2-40B4-BE49-F238E27FC236}">
                <a16:creationId xmlns:a16="http://schemas.microsoft.com/office/drawing/2014/main" id="{EAE4496F-0EC8-2A31-484D-6BC4670185A6}"/>
              </a:ext>
            </a:extLst>
          </p:cNvPr>
          <p:cNvSpPr>
            <a:spLocks noGrp="1"/>
          </p:cNvSpPr>
          <p:nvPr>
            <p:ph idx="1"/>
          </p:nvPr>
        </p:nvSpPr>
        <p:spPr/>
        <p:txBody>
          <a:bodyPr vert="horz" lIns="91440" tIns="45720" rIns="91440" bIns="45720" rtlCol="0" anchor="t">
            <a:noAutofit/>
          </a:bodyPr>
          <a:lstStyle/>
          <a:p>
            <a:r>
              <a:rPr lang="en-US" sz="2400">
                <a:latin typeface="Arial"/>
                <a:cs typeface="Arial"/>
              </a:rPr>
              <a:t>Students choose 1 area they struggle to maintain wellness in, then complete:</a:t>
            </a:r>
          </a:p>
          <a:p>
            <a:r>
              <a:rPr lang="en-US" sz="2400">
                <a:latin typeface="Arial"/>
                <a:ea typeface="+mn-lt"/>
                <a:cs typeface="+mn-lt"/>
              </a:rPr>
              <a:t>A. What do I tend to do when I’m stressed or overwhelmed in this area?</a:t>
            </a:r>
            <a:br>
              <a:rPr lang="en-US" sz="2400">
                <a:latin typeface="Arial"/>
                <a:ea typeface="+mn-lt"/>
                <a:cs typeface="+mn-lt"/>
              </a:rPr>
            </a:br>
            <a:r>
              <a:rPr lang="en-US" sz="2400">
                <a:latin typeface="Arial"/>
                <a:ea typeface="+mn-lt"/>
                <a:cs typeface="+mn-lt"/>
              </a:rPr>
              <a:t> (Examples: skip class, stop eating, overwork, isolate, rage-text)</a:t>
            </a:r>
            <a:endParaRPr lang="en-US" sz="2400">
              <a:latin typeface="Arial"/>
              <a:cs typeface="Arial"/>
            </a:endParaRPr>
          </a:p>
          <a:p>
            <a:r>
              <a:rPr lang="en-US" sz="2400">
                <a:latin typeface="Arial"/>
                <a:ea typeface="+mn-lt"/>
                <a:cs typeface="+mn-lt"/>
              </a:rPr>
              <a:t>B. What deeper need is this behavior meeting (control, relief, connection)?</a:t>
            </a:r>
            <a:endParaRPr lang="en-US" sz="2400">
              <a:latin typeface="Arial"/>
              <a:cs typeface="Arial"/>
            </a:endParaRPr>
          </a:p>
          <a:p>
            <a:r>
              <a:rPr lang="en-US" sz="2400">
                <a:latin typeface="Arial"/>
                <a:ea typeface="+mn-lt"/>
                <a:cs typeface="+mn-lt"/>
              </a:rPr>
              <a:t>C. What is the </a:t>
            </a:r>
            <a:r>
              <a:rPr lang="en-US" sz="2400" i="1">
                <a:latin typeface="Arial"/>
                <a:ea typeface="+mn-lt"/>
                <a:cs typeface="+mn-lt"/>
              </a:rPr>
              <a:t>minimum safety net version</a:t>
            </a:r>
            <a:r>
              <a:rPr lang="en-US" sz="2400">
                <a:latin typeface="Arial"/>
                <a:ea typeface="+mn-lt"/>
                <a:cs typeface="+mn-lt"/>
              </a:rPr>
              <a:t> of wellness I can use instead?</a:t>
            </a:r>
            <a:br>
              <a:rPr lang="en-US" sz="2400">
                <a:latin typeface="Arial"/>
                <a:ea typeface="+mn-lt"/>
                <a:cs typeface="+mn-lt"/>
              </a:rPr>
            </a:br>
            <a:r>
              <a:rPr lang="en-US" sz="2400">
                <a:latin typeface="Arial"/>
                <a:ea typeface="+mn-lt"/>
                <a:cs typeface="+mn-lt"/>
              </a:rPr>
              <a:t> (Examples: drink water before caffeine, one paragraph instead of a full draft, ask for an extension instead of disappearing)</a:t>
            </a:r>
            <a:endParaRPr lang="en-US" sz="2400">
              <a:latin typeface="Arial"/>
              <a:cs typeface="Arial"/>
            </a:endParaRPr>
          </a:p>
          <a:p>
            <a:r>
              <a:rPr lang="en-US" sz="2400">
                <a:latin typeface="Arial"/>
                <a:ea typeface="+mn-lt"/>
                <a:cs typeface="+mn-lt"/>
              </a:rPr>
              <a:t>D. What resources or people help me regulate or return to myself?</a:t>
            </a:r>
            <a:endParaRPr lang="en-US" sz="2400">
              <a:latin typeface="Arial"/>
              <a:cs typeface="Arial"/>
            </a:endParaRPr>
          </a:p>
          <a:p>
            <a:endParaRPr lang="en-US" sz="2400">
              <a:latin typeface="Arial"/>
              <a:cs typeface="Arial"/>
            </a:endParaRPr>
          </a:p>
        </p:txBody>
      </p:sp>
    </p:spTree>
    <p:extLst>
      <p:ext uri="{BB962C8B-B14F-4D97-AF65-F5344CB8AC3E}">
        <p14:creationId xmlns:p14="http://schemas.microsoft.com/office/powerpoint/2010/main" val="174960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85E7-CB58-613F-8BB9-DCACBFDB19FB}"/>
              </a:ext>
            </a:extLst>
          </p:cNvPr>
          <p:cNvSpPr>
            <a:spLocks noGrp="1"/>
          </p:cNvSpPr>
          <p:nvPr>
            <p:ph type="title"/>
          </p:nvPr>
        </p:nvSpPr>
        <p:spPr/>
        <p:txBody>
          <a:bodyPr>
            <a:normAutofit fontScale="90000"/>
          </a:bodyPr>
          <a:lstStyle/>
          <a:p>
            <a:r>
              <a:rPr lang="en-US"/>
              <a:t>Campus Resource Spotlight: </a:t>
            </a:r>
            <a:br>
              <a:rPr lang="en-US"/>
            </a:br>
            <a:r>
              <a:rPr lang="en-US"/>
              <a:t>Recovery Support Group</a:t>
            </a:r>
          </a:p>
        </p:txBody>
      </p:sp>
      <p:sp>
        <p:nvSpPr>
          <p:cNvPr id="3" name="Content Placeholder 2">
            <a:extLst>
              <a:ext uri="{FF2B5EF4-FFF2-40B4-BE49-F238E27FC236}">
                <a16:creationId xmlns:a16="http://schemas.microsoft.com/office/drawing/2014/main" id="{4E95D934-10AD-C634-0293-314D1AF06B2A}"/>
              </a:ext>
            </a:extLst>
          </p:cNvPr>
          <p:cNvSpPr>
            <a:spLocks noGrp="1"/>
          </p:cNvSpPr>
          <p:nvPr>
            <p:ph idx="1"/>
          </p:nvPr>
        </p:nvSpPr>
        <p:spPr/>
        <p:txBody>
          <a:bodyPr vert="horz" lIns="91440" tIns="45720" rIns="91440" bIns="45720" rtlCol="0" anchor="t">
            <a:normAutofit/>
          </a:bodyPr>
          <a:lstStyle/>
          <a:p>
            <a:r>
              <a:rPr lang="en-US">
                <a:latin typeface="Arial"/>
                <a:cs typeface="Arial"/>
              </a:rPr>
              <a:t>A confidential support group for any and all students grappling with substance use and abuse. </a:t>
            </a:r>
          </a:p>
          <a:p>
            <a:r>
              <a:rPr lang="en-US">
                <a:latin typeface="Arial"/>
                <a:cs typeface="Arial"/>
              </a:rPr>
              <a:t>Facilitated by Rabbi Nora Woods</a:t>
            </a:r>
          </a:p>
          <a:p>
            <a:r>
              <a:rPr lang="en-US">
                <a:latin typeface="Arial"/>
                <a:cs typeface="Arial"/>
              </a:rPr>
              <a:t>The goal is to provide a safe and supportive environment to talk about substance use and recovery</a:t>
            </a:r>
          </a:p>
        </p:txBody>
      </p:sp>
    </p:spTree>
    <p:extLst>
      <p:ext uri="{BB962C8B-B14F-4D97-AF65-F5344CB8AC3E}">
        <p14:creationId xmlns:p14="http://schemas.microsoft.com/office/powerpoint/2010/main" val="2859093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3909-576B-6B84-7C59-B5D9C3AF703E}"/>
              </a:ext>
            </a:extLst>
          </p:cNvPr>
          <p:cNvSpPr>
            <a:spLocks noGrp="1"/>
          </p:cNvSpPr>
          <p:nvPr>
            <p:ph type="title"/>
          </p:nvPr>
        </p:nvSpPr>
        <p:spPr/>
        <p:txBody>
          <a:bodyPr>
            <a:normAutofit fontScale="90000"/>
          </a:bodyPr>
          <a:lstStyle/>
          <a:p>
            <a:r>
              <a:rPr lang="en-US"/>
              <a:t>Campus Resource Spotlight: The Well</a:t>
            </a:r>
          </a:p>
        </p:txBody>
      </p:sp>
      <p:sp>
        <p:nvSpPr>
          <p:cNvPr id="3" name="Content Placeholder 2">
            <a:extLst>
              <a:ext uri="{FF2B5EF4-FFF2-40B4-BE49-F238E27FC236}">
                <a16:creationId xmlns:a16="http://schemas.microsoft.com/office/drawing/2014/main" id="{77744A67-9659-A622-CE86-A216765DFBAC}"/>
              </a:ext>
            </a:extLst>
          </p:cNvPr>
          <p:cNvSpPr>
            <a:spLocks noGrp="1"/>
          </p:cNvSpPr>
          <p:nvPr>
            <p:ph idx="1"/>
          </p:nvPr>
        </p:nvSpPr>
        <p:spPr>
          <a:xfrm>
            <a:off x="446314" y="1929384"/>
            <a:ext cx="11495315" cy="4763302"/>
          </a:xfrm>
        </p:spPr>
        <p:txBody>
          <a:bodyPr vert="horz" lIns="91440" tIns="45720" rIns="91440" bIns="45720" rtlCol="0" anchor="t">
            <a:normAutofit fontScale="25000" lnSpcReduction="20000"/>
          </a:bodyPr>
          <a:lstStyle/>
          <a:p>
            <a:r>
              <a:rPr lang="en-US" sz="8000">
                <a:latin typeface="Arial"/>
                <a:cs typeface="Arial"/>
              </a:rPr>
              <a:t>Wellness Program </a:t>
            </a:r>
          </a:p>
          <a:p>
            <a:pPr marL="457200" lvl="1" indent="0">
              <a:buNone/>
            </a:pPr>
            <a:r>
              <a:rPr lang="en-US" sz="7200">
                <a:latin typeface="Arial"/>
                <a:cs typeface="Arial"/>
              </a:rPr>
              <a:t>Location: 2nd floor of The Well (between Health and Counseling)</a:t>
            </a:r>
          </a:p>
          <a:p>
            <a:pPr lvl="1">
              <a:buFont typeface="Courier New" panose="020B0604020202020204" pitchFamily="34" charset="0"/>
              <a:buChar char="o"/>
            </a:pPr>
            <a:r>
              <a:rPr lang="en-US" sz="7200">
                <a:latin typeface="Arial"/>
                <a:cs typeface="Arial"/>
              </a:rPr>
              <a:t>Cristen Kennedy-Wellness Program Director</a:t>
            </a:r>
          </a:p>
          <a:p>
            <a:pPr lvl="2">
              <a:buFont typeface="Wingdings" panose="020B0604020202020204" pitchFamily="34" charset="0"/>
              <a:buChar char="§"/>
            </a:pPr>
            <a:r>
              <a:rPr lang="en-US" sz="6400">
                <a:latin typeface="Arial"/>
                <a:cs typeface="Arial"/>
                <a:hlinkClick r:id="rId2"/>
              </a:rPr>
              <a:t>Ckennedy2@brynmawr.edu</a:t>
            </a:r>
            <a:r>
              <a:rPr lang="en-US" sz="6400">
                <a:latin typeface="Arial"/>
                <a:cs typeface="Arial"/>
              </a:rPr>
              <a:t> </a:t>
            </a:r>
          </a:p>
          <a:p>
            <a:pPr lvl="1">
              <a:buFont typeface="Courier New" panose="020B0604020202020204" pitchFamily="34" charset="0"/>
              <a:buChar char="o"/>
            </a:pPr>
            <a:r>
              <a:rPr lang="en-US" sz="7200">
                <a:latin typeface="Arial"/>
                <a:cs typeface="Arial"/>
              </a:rPr>
              <a:t>Erika D'Andrea-Wellness Program Coordinator</a:t>
            </a:r>
          </a:p>
          <a:p>
            <a:pPr lvl="2">
              <a:buFont typeface="Wingdings" panose="020B0604020202020204" pitchFamily="34" charset="0"/>
              <a:buChar char="§"/>
            </a:pPr>
            <a:r>
              <a:rPr lang="en-US" sz="6400">
                <a:latin typeface="Arial"/>
                <a:cs typeface="Arial"/>
                <a:hlinkClick r:id="rId3"/>
              </a:rPr>
              <a:t>Edandrea@brynmawr.edu</a:t>
            </a:r>
            <a:r>
              <a:rPr lang="en-US" sz="6400">
                <a:latin typeface="Arial"/>
                <a:cs typeface="Arial"/>
              </a:rPr>
              <a:t> </a:t>
            </a:r>
          </a:p>
          <a:p>
            <a:r>
              <a:rPr lang="en-US" sz="8000">
                <a:latin typeface="Arial"/>
                <a:cs typeface="Arial"/>
              </a:rPr>
              <a:t>For students struggling with substance abuse/alcohol dependency who want to be in a peer support group they can email Rabbi Nora at </a:t>
            </a:r>
            <a:r>
              <a:rPr lang="en-US" sz="8000" u="sng">
                <a:latin typeface="Arial"/>
                <a:cs typeface="Arial"/>
                <a:hlinkClick r:id="rId4"/>
              </a:rPr>
              <a:t>nwoods@brynmawr.edu</a:t>
            </a:r>
            <a:endParaRPr lang="en-US" sz="8000">
              <a:latin typeface="Arial"/>
              <a:cs typeface="Arial"/>
            </a:endParaRPr>
          </a:p>
          <a:p>
            <a:r>
              <a:rPr lang="en-US" sz="8000">
                <a:latin typeface="Arial"/>
                <a:cs typeface="Arial"/>
              </a:rPr>
              <a:t>Hosting Narcan training  </a:t>
            </a:r>
          </a:p>
          <a:p>
            <a:pPr marL="914400" lvl="1" indent="-457200">
              <a:buFont typeface="Courier New" panose="020B0604020202020204" pitchFamily="34" charset="0"/>
              <a:buChar char="o"/>
            </a:pPr>
            <a:r>
              <a:rPr lang="en-US" sz="8000">
                <a:latin typeface="Arial"/>
                <a:cs typeface="Arial"/>
              </a:rPr>
              <a:t>Narcan trainings are available by request and scheduled directly with Cristen</a:t>
            </a:r>
          </a:p>
          <a:p>
            <a:pPr marL="1371600" lvl="2" indent="-457200">
              <a:buFont typeface="Wingdings" panose="020B0604020202020204" pitchFamily="34" charset="0"/>
              <a:buChar char="§"/>
            </a:pPr>
            <a:r>
              <a:rPr lang="en-US" sz="7200">
                <a:latin typeface="Arial"/>
                <a:cs typeface="Arial"/>
              </a:rPr>
              <a:t>Must be trained to carry Narcan (available after the training or if already certified can be found in the Well)</a:t>
            </a:r>
          </a:p>
          <a:p>
            <a:pPr marL="457200" indent="-457200"/>
            <a:r>
              <a:rPr lang="en-US" sz="8000">
                <a:latin typeface="Arial"/>
                <a:cs typeface="Arial"/>
              </a:rPr>
              <a:t>October-Substance Use Awareness Month </a:t>
            </a:r>
          </a:p>
          <a:p>
            <a:pPr algn="r"/>
            <a:br>
              <a:rPr lang="en-US"/>
            </a:br>
            <a:endParaRPr lang="en-US">
              <a:latin typeface="Arial"/>
              <a:cs typeface="Arial"/>
            </a:endParaRPr>
          </a:p>
          <a:p>
            <a:endParaRPr lang="en-US">
              <a:latin typeface="Arial"/>
              <a:cs typeface="Arial"/>
            </a:endParaRPr>
          </a:p>
        </p:txBody>
      </p:sp>
    </p:spTree>
    <p:extLst>
      <p:ext uri="{BB962C8B-B14F-4D97-AF65-F5344CB8AC3E}">
        <p14:creationId xmlns:p14="http://schemas.microsoft.com/office/powerpoint/2010/main" val="96931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9984-C3DC-907C-C029-A0F86F4602BC}"/>
              </a:ext>
            </a:extLst>
          </p:cNvPr>
          <p:cNvSpPr>
            <a:spLocks noGrp="1"/>
          </p:cNvSpPr>
          <p:nvPr>
            <p:ph type="title"/>
          </p:nvPr>
        </p:nvSpPr>
        <p:spPr/>
        <p:txBody>
          <a:bodyPr>
            <a:normAutofit fontScale="90000"/>
          </a:bodyPr>
          <a:lstStyle/>
          <a:p>
            <a:r>
              <a:rPr lang="en-US"/>
              <a:t>Campus Resource Spotlight: Campus Safety</a:t>
            </a:r>
          </a:p>
        </p:txBody>
      </p:sp>
      <p:sp>
        <p:nvSpPr>
          <p:cNvPr id="3" name="Content Placeholder 2">
            <a:extLst>
              <a:ext uri="{FF2B5EF4-FFF2-40B4-BE49-F238E27FC236}">
                <a16:creationId xmlns:a16="http://schemas.microsoft.com/office/drawing/2014/main" id="{869C203E-77F6-0507-A17F-E0B946E7FC86}"/>
              </a:ext>
            </a:extLst>
          </p:cNvPr>
          <p:cNvSpPr>
            <a:spLocks noGrp="1"/>
          </p:cNvSpPr>
          <p:nvPr>
            <p:ph idx="1"/>
          </p:nvPr>
        </p:nvSpPr>
        <p:spPr>
          <a:xfrm>
            <a:off x="838200" y="1929384"/>
            <a:ext cx="10515600" cy="4632959"/>
          </a:xfrm>
        </p:spPr>
        <p:txBody>
          <a:bodyPr vert="horz" lIns="91440" tIns="45720" rIns="91440" bIns="45720" rtlCol="0" anchor="t">
            <a:normAutofit fontScale="70000" lnSpcReduction="20000"/>
          </a:bodyPr>
          <a:lstStyle/>
          <a:p>
            <a:r>
              <a:rPr lang="en-US">
                <a:latin typeface="Arial"/>
                <a:cs typeface="Arial"/>
              </a:rPr>
              <a:t>F</a:t>
            </a:r>
            <a:r>
              <a:rPr lang="en-US" sz="3300">
                <a:latin typeface="Arial"/>
                <a:cs typeface="Arial"/>
              </a:rPr>
              <a:t>irst contact and first responder for all campus emergencies</a:t>
            </a:r>
          </a:p>
          <a:p>
            <a:pPr lvl="1">
              <a:buFont typeface="Courier New" panose="020B0604020202020204" pitchFamily="34" charset="0"/>
              <a:buChar char="o"/>
            </a:pPr>
            <a:r>
              <a:rPr lang="en-US" sz="2800">
                <a:latin typeface="Arial"/>
                <a:cs typeface="Arial"/>
              </a:rPr>
              <a:t>Number: 610-526-7911</a:t>
            </a:r>
          </a:p>
          <a:p>
            <a:pPr lvl="1">
              <a:buFont typeface="Courier New" panose="020B0604020202020204" pitchFamily="34" charset="0"/>
              <a:buChar char="o"/>
            </a:pPr>
            <a:r>
              <a:rPr lang="en-US" sz="2800">
                <a:latin typeface="Arial"/>
                <a:cs typeface="Arial"/>
              </a:rPr>
              <a:t>When Calling About Any Emergency</a:t>
            </a:r>
          </a:p>
          <a:p>
            <a:pPr lvl="2">
              <a:buFont typeface="Wingdings" panose="020B0604020202020204" pitchFamily="34" charset="0"/>
              <a:buChar char="§"/>
            </a:pPr>
            <a:r>
              <a:rPr lang="en-US" sz="2400">
                <a:latin typeface="Arial"/>
                <a:cs typeface="Arial"/>
              </a:rPr>
              <a:t>Give your name </a:t>
            </a:r>
          </a:p>
          <a:p>
            <a:pPr lvl="2">
              <a:buFont typeface="Wingdings" panose="020B0604020202020204" pitchFamily="34" charset="0"/>
              <a:buChar char="§"/>
            </a:pPr>
            <a:r>
              <a:rPr lang="en-US" sz="2400">
                <a:latin typeface="Arial"/>
                <a:cs typeface="Arial"/>
              </a:rPr>
              <a:t>Give your number</a:t>
            </a:r>
          </a:p>
          <a:p>
            <a:pPr lvl="2">
              <a:buFont typeface="Wingdings" panose="020B0604020202020204" pitchFamily="34" charset="0"/>
              <a:buChar char="§"/>
            </a:pPr>
            <a:r>
              <a:rPr lang="en-US" sz="2400">
                <a:latin typeface="Arial"/>
                <a:cs typeface="Arial"/>
              </a:rPr>
              <a:t>Give the building name and room number or other specific location</a:t>
            </a:r>
          </a:p>
          <a:p>
            <a:pPr lvl="2">
              <a:buFont typeface="Wingdings" panose="020B0604020202020204" pitchFamily="34" charset="0"/>
              <a:buChar char="§"/>
            </a:pPr>
            <a:r>
              <a:rPr lang="en-US" sz="2400">
                <a:latin typeface="Arial"/>
                <a:cs typeface="Arial"/>
              </a:rPr>
              <a:t>Describe the condition clearly and accurately </a:t>
            </a:r>
          </a:p>
          <a:p>
            <a:pPr lvl="2">
              <a:buFont typeface="Wingdings" panose="020B0604020202020204" pitchFamily="34" charset="0"/>
              <a:buChar char="§"/>
            </a:pPr>
            <a:r>
              <a:rPr lang="en-US" sz="2400">
                <a:latin typeface="Arial"/>
                <a:cs typeface="Arial"/>
              </a:rPr>
              <a:t>Don't hang up! You may be an important link in an emergency. Other information may be needed, and special instructions may be provided</a:t>
            </a:r>
          </a:p>
          <a:p>
            <a:pPr lvl="1">
              <a:buFont typeface="Courier New" panose="020B0604020202020204" pitchFamily="34" charset="0"/>
              <a:buChar char="o"/>
            </a:pPr>
            <a:r>
              <a:rPr lang="en-US" sz="2800">
                <a:latin typeface="Arial"/>
                <a:cs typeface="Arial"/>
              </a:rPr>
              <a:t>Why call Campus Safety First? </a:t>
            </a:r>
          </a:p>
          <a:p>
            <a:pPr lvl="2">
              <a:buFont typeface="Wingdings" panose="020B0604020202020204" pitchFamily="34" charset="0"/>
              <a:buChar char="§"/>
            </a:pPr>
            <a:r>
              <a:rPr lang="en-US" sz="2400">
                <a:latin typeface="Arial"/>
                <a:cs typeface="Arial"/>
              </a:rPr>
              <a:t>It will provide faster fire, ambulance, and police response</a:t>
            </a:r>
          </a:p>
          <a:p>
            <a:pPr lvl="2">
              <a:buFont typeface="Wingdings" panose="020B0604020202020204" pitchFamily="34" charset="0"/>
              <a:buChar char="§"/>
            </a:pPr>
            <a:r>
              <a:rPr lang="en-US" sz="2400">
                <a:latin typeface="Arial"/>
                <a:cs typeface="Arial"/>
              </a:rPr>
              <a:t>Outside responders will not know the names, locations, or fastest routes to buildings</a:t>
            </a:r>
          </a:p>
          <a:p>
            <a:pPr lvl="2">
              <a:buFont typeface="Wingdings" panose="020B0604020202020204" pitchFamily="34" charset="0"/>
              <a:buChar char="§"/>
            </a:pPr>
            <a:r>
              <a:rPr lang="en-US" sz="2400">
                <a:latin typeface="Arial"/>
                <a:cs typeface="Arial"/>
              </a:rPr>
              <a:t>Immediate assistance, call outside emergency responders for you, and direct them to the scene</a:t>
            </a:r>
          </a:p>
          <a:p>
            <a:pPr marL="914400" lvl="2" indent="0">
              <a:buNone/>
            </a:pPr>
            <a:endParaRPr lang="en-US">
              <a:latin typeface="Arial"/>
              <a:cs typeface="Arial"/>
            </a:endParaRPr>
          </a:p>
          <a:p>
            <a:pPr lvl="2">
              <a:buFont typeface="Wingdings" panose="020B0604020202020204" pitchFamily="34" charset="0"/>
              <a:buChar char="§"/>
            </a:pPr>
            <a:endParaRPr lang="en-US">
              <a:latin typeface="Arial"/>
              <a:cs typeface="Arial"/>
            </a:endParaRPr>
          </a:p>
        </p:txBody>
      </p:sp>
    </p:spTree>
    <p:extLst>
      <p:ext uri="{BB962C8B-B14F-4D97-AF65-F5344CB8AC3E}">
        <p14:creationId xmlns:p14="http://schemas.microsoft.com/office/powerpoint/2010/main" val="423561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E97D-4F56-6234-50AB-6044CCDA18E3}"/>
              </a:ext>
            </a:extLst>
          </p:cNvPr>
          <p:cNvSpPr>
            <a:spLocks noGrp="1"/>
          </p:cNvSpPr>
          <p:nvPr>
            <p:ph type="title"/>
          </p:nvPr>
        </p:nvSpPr>
        <p:spPr/>
        <p:txBody>
          <a:bodyPr>
            <a:normAutofit fontScale="90000"/>
          </a:bodyPr>
          <a:lstStyle/>
          <a:p>
            <a:r>
              <a:rPr lang="en-US"/>
              <a:t>Campus Resource Spotlight: Student EMS</a:t>
            </a:r>
          </a:p>
        </p:txBody>
      </p:sp>
      <p:sp>
        <p:nvSpPr>
          <p:cNvPr id="3" name="Content Placeholder 2">
            <a:extLst>
              <a:ext uri="{FF2B5EF4-FFF2-40B4-BE49-F238E27FC236}">
                <a16:creationId xmlns:a16="http://schemas.microsoft.com/office/drawing/2014/main" id="{A331D540-9682-6A1B-8BDA-B8C9B877953E}"/>
              </a:ext>
            </a:extLst>
          </p:cNvPr>
          <p:cNvSpPr>
            <a:spLocks noGrp="1"/>
          </p:cNvSpPr>
          <p:nvPr>
            <p:ph idx="1"/>
          </p:nvPr>
        </p:nvSpPr>
        <p:spPr/>
        <p:txBody>
          <a:bodyPr vert="horz" lIns="91440" tIns="45720" rIns="91440" bIns="45720" rtlCol="0" anchor="t">
            <a:normAutofit fontScale="92500" lnSpcReduction="10000"/>
          </a:bodyPr>
          <a:lstStyle/>
          <a:p>
            <a:r>
              <a:rPr lang="en-US"/>
              <a:t>BMCEMS is a student-led and student-staffed volunteer organization dedicated to providing Bryn Mawr with the highest quality medical care (Hours are 10PM-3AM on Fridays)</a:t>
            </a:r>
          </a:p>
          <a:p>
            <a:pPr lvl="1">
              <a:buFont typeface="Courier New" panose="020B0604020202020204" pitchFamily="34" charset="0"/>
              <a:buChar char="o"/>
            </a:pPr>
            <a:r>
              <a:rPr lang="en-US"/>
              <a:t>If interested in joining BMCEMS contact Campus Safety directly</a:t>
            </a:r>
          </a:p>
          <a:p>
            <a:r>
              <a:rPr lang="en-US"/>
              <a:t>Provides immediate medical assessments and life-saving interventions if necessary and determines the need for further treatment-whether it be a visit to the Health and Wellness center the next day, a ride to the ER with Campus Safety, or an ambulance transport</a:t>
            </a:r>
          </a:p>
          <a:p>
            <a:r>
              <a:rPr lang="en-US"/>
              <a:t>All members are EMT certified and receive extensive training at Narberth Ambulance, the local 9ll ambulance corps. BMCEMS works under campus safety and a Campus Safety officer is always on scene with BMCEMS</a:t>
            </a:r>
          </a:p>
          <a:p>
            <a:r>
              <a:rPr lang="en-US"/>
              <a:t>A medically related call that comes into Campus Safety will dispatch BMCEMS with an officer when BMCEMS is in service</a:t>
            </a:r>
          </a:p>
        </p:txBody>
      </p:sp>
    </p:spTree>
    <p:extLst>
      <p:ext uri="{BB962C8B-B14F-4D97-AF65-F5344CB8AC3E}">
        <p14:creationId xmlns:p14="http://schemas.microsoft.com/office/powerpoint/2010/main" val="1454430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455F-F41C-A42B-2384-3656F0BDC2D1}"/>
              </a:ext>
            </a:extLst>
          </p:cNvPr>
          <p:cNvSpPr>
            <a:spLocks noGrp="1"/>
          </p:cNvSpPr>
          <p:nvPr>
            <p:ph type="title"/>
          </p:nvPr>
        </p:nvSpPr>
        <p:spPr/>
        <p:txBody>
          <a:bodyPr>
            <a:normAutofit fontScale="90000"/>
          </a:bodyPr>
          <a:lstStyle/>
          <a:p>
            <a:r>
              <a:rPr lang="en-US"/>
              <a:t>Campus Resource Spotlight: Party Policy</a:t>
            </a:r>
          </a:p>
        </p:txBody>
      </p:sp>
      <p:sp>
        <p:nvSpPr>
          <p:cNvPr id="3" name="Content Placeholder 2">
            <a:extLst>
              <a:ext uri="{FF2B5EF4-FFF2-40B4-BE49-F238E27FC236}">
                <a16:creationId xmlns:a16="http://schemas.microsoft.com/office/drawing/2014/main" id="{734F94BD-4F91-9832-48F8-E0137BD728EB}"/>
              </a:ext>
            </a:extLst>
          </p:cNvPr>
          <p:cNvSpPr>
            <a:spLocks noGrp="1"/>
          </p:cNvSpPr>
          <p:nvPr>
            <p:ph idx="1"/>
          </p:nvPr>
        </p:nvSpPr>
        <p:spPr>
          <a:xfrm>
            <a:off x="838200" y="1929384"/>
            <a:ext cx="10515600" cy="4546927"/>
          </a:xfrm>
        </p:spPr>
        <p:txBody>
          <a:bodyPr vert="horz" lIns="91440" tIns="45720" rIns="91440" bIns="45720" rtlCol="0" anchor="t">
            <a:normAutofit fontScale="85000" lnSpcReduction="10000"/>
          </a:bodyPr>
          <a:lstStyle/>
          <a:p>
            <a:r>
              <a:rPr lang="en-US">
                <a:latin typeface="Arial"/>
                <a:cs typeface="Arial"/>
              </a:rPr>
              <a:t>Bryn Mawr College is committed to maintaining a social atmosphere that emphasized the safety of all students, whether they choose to drink. Moderation, concern for others, and individual accountability should be characteristic of all activities on campus</a:t>
            </a:r>
          </a:p>
          <a:p>
            <a:r>
              <a:rPr lang="en-US">
                <a:latin typeface="Arial"/>
                <a:cs typeface="Arial"/>
              </a:rPr>
              <a:t>Party Training</a:t>
            </a:r>
          </a:p>
          <a:p>
            <a:pPr lvl="1">
              <a:buFont typeface="Courier New" panose="020B0604020202020204" pitchFamily="34" charset="0"/>
              <a:buChar char="o"/>
            </a:pPr>
            <a:r>
              <a:rPr lang="en-US">
                <a:latin typeface="Arial"/>
                <a:cs typeface="Arial"/>
              </a:rPr>
              <a:t>Levels-1, 2, and 3</a:t>
            </a:r>
          </a:p>
          <a:p>
            <a:pPr lvl="1">
              <a:buFont typeface="Courier New" panose="020B0604020202020204" pitchFamily="34" charset="0"/>
              <a:buChar char="o"/>
            </a:pPr>
            <a:r>
              <a:rPr lang="en-US">
                <a:latin typeface="Arial"/>
                <a:cs typeface="Arial"/>
              </a:rPr>
              <a:t>Staffing-Host, Server, Bouncer (no more than 2 shifts are permitted/4 hours total)</a:t>
            </a:r>
          </a:p>
          <a:p>
            <a:pPr lvl="1">
              <a:buFont typeface="Courier New" panose="020B0604020202020204" pitchFamily="34" charset="0"/>
              <a:buChar char="o"/>
            </a:pPr>
            <a:r>
              <a:rPr lang="en-US">
                <a:latin typeface="Arial"/>
                <a:cs typeface="Arial"/>
              </a:rPr>
              <a:t>Limits-21 years or older </a:t>
            </a:r>
          </a:p>
          <a:p>
            <a:pPr lvl="1">
              <a:buFont typeface="Courier New" panose="020B0604020202020204" pitchFamily="34" charset="0"/>
              <a:buChar char="o"/>
            </a:pPr>
            <a:r>
              <a:rPr lang="en-US">
                <a:latin typeface="Arial"/>
                <a:cs typeface="Arial"/>
              </a:rPr>
              <a:t>Guests-must be members of the Tri-Co or guests of a Tri-Co community member </a:t>
            </a:r>
          </a:p>
          <a:p>
            <a:pPr lvl="1">
              <a:buFont typeface="Courier New" panose="020B0604020202020204" pitchFamily="34" charset="0"/>
              <a:buChar char="o"/>
            </a:pPr>
            <a:r>
              <a:rPr lang="en-US">
                <a:latin typeface="Arial"/>
                <a:cs typeface="Arial"/>
              </a:rPr>
              <a:t>Party Fund-nonalcoholic beverages and food </a:t>
            </a:r>
          </a:p>
          <a:p>
            <a:pPr lvl="2">
              <a:buFont typeface="Wingdings" panose="020B0604020202020204" pitchFamily="34" charset="0"/>
              <a:buChar char="§"/>
            </a:pPr>
            <a:r>
              <a:rPr lang="en-US">
                <a:latin typeface="Arial"/>
                <a:cs typeface="Arial"/>
              </a:rPr>
              <a:t>Any questions or if you would like to participate in a Party Training contact studentengagement@brynmawr.edu </a:t>
            </a:r>
          </a:p>
        </p:txBody>
      </p:sp>
      <p:sp>
        <p:nvSpPr>
          <p:cNvPr id="4" name="TextBox 3">
            <a:extLst>
              <a:ext uri="{FF2B5EF4-FFF2-40B4-BE49-F238E27FC236}">
                <a16:creationId xmlns:a16="http://schemas.microsoft.com/office/drawing/2014/main" id="{CACC8CC7-0070-D968-5A43-4AF356430CAB}"/>
              </a:ext>
            </a:extLst>
          </p:cNvPr>
          <p:cNvSpPr txBox="1"/>
          <p:nvPr/>
        </p:nvSpPr>
        <p:spPr>
          <a:xfrm>
            <a:off x="7855856" y="3440705"/>
            <a:ext cx="3132276" cy="461665"/>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Expect Dates Soon!</a:t>
            </a:r>
          </a:p>
        </p:txBody>
      </p:sp>
    </p:spTree>
    <p:extLst>
      <p:ext uri="{BB962C8B-B14F-4D97-AF65-F5344CB8AC3E}">
        <p14:creationId xmlns:p14="http://schemas.microsoft.com/office/powerpoint/2010/main" val="839820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E3E6C-3314-03C2-C271-6EF0925FDFF2}"/>
              </a:ext>
            </a:extLst>
          </p:cNvPr>
          <p:cNvSpPr>
            <a:spLocks noGrp="1"/>
          </p:cNvSpPr>
          <p:nvPr>
            <p:ph type="title"/>
          </p:nvPr>
        </p:nvSpPr>
        <p:spPr>
          <a:xfrm>
            <a:off x="576072" y="238539"/>
            <a:ext cx="11018520" cy="1434415"/>
          </a:xfrm>
        </p:spPr>
        <p:txBody>
          <a:bodyPr anchor="b">
            <a:normAutofit/>
          </a:bodyPr>
          <a:lstStyle/>
          <a:p>
            <a:r>
              <a:rPr lang="en-US" sz="7200"/>
              <a:t>Let's Play a Game</a:t>
            </a: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A9427"/>
          </a:solidFill>
          <a:ln w="38100" cap="rnd">
            <a:solidFill>
              <a:srgbClr val="DA94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1680FDF-D046-35BC-F4F9-121203969E30}"/>
              </a:ext>
            </a:extLst>
          </p:cNvPr>
          <p:cNvSpPr>
            <a:spLocks noGrp="1"/>
          </p:cNvSpPr>
          <p:nvPr>
            <p:ph idx="1"/>
          </p:nvPr>
        </p:nvSpPr>
        <p:spPr>
          <a:xfrm>
            <a:off x="572493" y="2071316"/>
            <a:ext cx="6713552" cy="4119172"/>
          </a:xfrm>
        </p:spPr>
        <p:txBody>
          <a:bodyPr vert="horz" lIns="91440" tIns="45720" rIns="91440" bIns="45720" rtlCol="0" anchor="t">
            <a:noAutofit/>
          </a:bodyPr>
          <a:lstStyle/>
          <a:p>
            <a:r>
              <a:rPr lang="en-US" sz="1800">
                <a:latin typeface="Arial"/>
                <a:cs typeface="Arial"/>
              </a:rPr>
              <a:t>Get into teams of 3-4 (different than your group project group) </a:t>
            </a:r>
          </a:p>
          <a:p>
            <a:r>
              <a:rPr lang="en-US" sz="1800">
                <a:latin typeface="Arial"/>
                <a:cs typeface="Arial"/>
              </a:rPr>
              <a:t>You will take turns sending someone up to remove a Jenga Piece and answer a question based on the color tape of the piece ( 1 point for getting a piece and 1 point for answering the question right) </a:t>
            </a:r>
          </a:p>
          <a:p>
            <a:pPr lvl="1"/>
            <a:r>
              <a:rPr lang="en-US" sz="1800">
                <a:latin typeface="Arial"/>
                <a:cs typeface="Arial"/>
              </a:rPr>
              <a:t>Red: Alcohol</a:t>
            </a:r>
          </a:p>
          <a:p>
            <a:pPr lvl="1"/>
            <a:r>
              <a:rPr lang="en-US" sz="1800">
                <a:latin typeface="Arial"/>
                <a:cs typeface="Arial"/>
              </a:rPr>
              <a:t>Green: Drugs</a:t>
            </a:r>
          </a:p>
          <a:p>
            <a:pPr lvl="1"/>
            <a:r>
              <a:rPr lang="en-US" sz="1800">
                <a:latin typeface="Arial"/>
                <a:cs typeface="Arial"/>
              </a:rPr>
              <a:t>Yellow: Miscellaneous </a:t>
            </a:r>
          </a:p>
          <a:p>
            <a:pPr lvl="1"/>
            <a:r>
              <a:rPr lang="en-US" sz="1800">
                <a:latin typeface="Arial"/>
                <a:cs typeface="Arial"/>
              </a:rPr>
              <a:t>Orange: Safe Sex </a:t>
            </a:r>
          </a:p>
          <a:p>
            <a:pPr lvl="1"/>
            <a:r>
              <a:rPr lang="en-US" sz="1800">
                <a:latin typeface="Arial"/>
                <a:cs typeface="Arial"/>
              </a:rPr>
              <a:t>No Sticker: Name an example of harm reduction in your life right now</a:t>
            </a:r>
          </a:p>
          <a:p>
            <a:pPr lvl="1"/>
            <a:endParaRPr lang="en-US" sz="1800">
              <a:latin typeface="Arial"/>
              <a:cs typeface="Arial"/>
            </a:endParaRPr>
          </a:p>
          <a:p>
            <a:pPr lvl="1"/>
            <a:r>
              <a:rPr lang="en-US" sz="1800">
                <a:solidFill>
                  <a:schemeClr val="bg1"/>
                </a:solidFill>
                <a:latin typeface="Arial"/>
                <a:cs typeface="Arial"/>
              </a:rPr>
              <a:t>ink: Alcohol</a:t>
            </a:r>
          </a:p>
          <a:p>
            <a:pPr lvl="1"/>
            <a:r>
              <a:rPr lang="en-US" sz="1800">
                <a:solidFill>
                  <a:schemeClr val="bg1"/>
                </a:solidFill>
                <a:latin typeface="Arial"/>
                <a:cs typeface="Arial"/>
              </a:rPr>
              <a:t>Green: Drugs</a:t>
            </a:r>
          </a:p>
          <a:p>
            <a:pPr lvl="1"/>
            <a:r>
              <a:rPr lang="en-US" sz="1800">
                <a:solidFill>
                  <a:schemeClr val="bg1"/>
                </a:solidFill>
                <a:latin typeface="Arial"/>
                <a:cs typeface="Arial"/>
              </a:rPr>
              <a:t>Yellow: Miscellaneous </a:t>
            </a:r>
          </a:p>
          <a:p>
            <a:pPr lvl="1"/>
            <a:r>
              <a:rPr lang="en-US" sz="1800">
                <a:solidFill>
                  <a:schemeClr val="bg1"/>
                </a:solidFill>
                <a:latin typeface="Arial"/>
                <a:cs typeface="Arial"/>
              </a:rPr>
              <a:t>Blue: Safe Sex </a:t>
            </a:r>
          </a:p>
          <a:p>
            <a:pPr lvl="1"/>
            <a:endParaRPr lang="en-US" sz="1800">
              <a:solidFill>
                <a:schemeClr val="bg1"/>
              </a:solidFill>
              <a:latin typeface="Arial"/>
              <a:cs typeface="Arial"/>
            </a:endParaRPr>
          </a:p>
        </p:txBody>
      </p:sp>
      <p:pic>
        <p:nvPicPr>
          <p:cNvPr id="4" name="Content Placeholder 3" descr="A game of jenga - stacked wooden blocks">
            <a:extLst>
              <a:ext uri="{FF2B5EF4-FFF2-40B4-BE49-F238E27FC236}">
                <a16:creationId xmlns:a16="http://schemas.microsoft.com/office/drawing/2014/main" id="{1E0F787C-76BA-C210-CA76-E64D2159BA1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648" r="-3" b="9707"/>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256201FC-670E-40EC-A9B9-B7D683C2E817}"/>
              </a:ext>
            </a:extLst>
          </p:cNvPr>
          <p:cNvSpPr txBox="1"/>
          <p:nvPr/>
        </p:nvSpPr>
        <p:spPr>
          <a:xfrm>
            <a:off x="10287512" y="5990433"/>
            <a:ext cx="132921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38032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9040-8A5F-B6B8-A927-45EA64712B80}"/>
              </a:ext>
            </a:extLst>
          </p:cNvPr>
          <p:cNvSpPr>
            <a:spLocks noGrp="1"/>
          </p:cNvSpPr>
          <p:nvPr>
            <p:ph type="title"/>
          </p:nvPr>
        </p:nvSpPr>
        <p:spPr>
          <a:xfrm>
            <a:off x="1541967" y="1728216"/>
            <a:ext cx="9115044" cy="3402450"/>
          </a:xfrm>
        </p:spPr>
        <p:txBody>
          <a:bodyPr>
            <a:normAutofit fontScale="90000"/>
          </a:bodyPr>
          <a:lstStyle/>
          <a:p>
            <a:r>
              <a:rPr lang="en-US"/>
              <a:t>Reminder:</a:t>
            </a:r>
            <a:br>
              <a:rPr lang="en-US"/>
            </a:br>
            <a:r>
              <a:rPr lang="en-US" sz="8000"/>
              <a:t>Philly Project Topics Due Next Week!!</a:t>
            </a:r>
          </a:p>
        </p:txBody>
      </p:sp>
    </p:spTree>
    <p:extLst>
      <p:ext uri="{BB962C8B-B14F-4D97-AF65-F5344CB8AC3E}">
        <p14:creationId xmlns:p14="http://schemas.microsoft.com/office/powerpoint/2010/main" val="143242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B768BC45-6978-4563-AFFC-4378E82C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ed rectangle">
            <a:extLst>
              <a:ext uri="{FF2B5EF4-FFF2-40B4-BE49-F238E27FC236}">
                <a16:creationId xmlns:a16="http://schemas.microsoft.com/office/drawing/2014/main" id="{A80A8067-64B4-47DF-9C4D-88D9ADEC2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A9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5839A-E527-88A3-5F6F-1B8E5517C7FC}"/>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gn="l">
              <a:lnSpc>
                <a:spcPct val="90000"/>
              </a:lnSpc>
            </a:pPr>
            <a:r>
              <a:rPr lang="en-US" sz="6700">
                <a:solidFill>
                  <a:schemeClr val="bg1"/>
                </a:solidFill>
              </a:rPr>
              <a:t>Next Week:</a:t>
            </a:r>
            <a:br>
              <a:rPr lang="en-US" sz="6700">
                <a:solidFill>
                  <a:schemeClr val="bg1"/>
                </a:solidFill>
              </a:rPr>
            </a:br>
            <a:r>
              <a:rPr lang="en-US" sz="6700">
                <a:solidFill>
                  <a:schemeClr val="bg1"/>
                </a:solidFill>
              </a:rPr>
              <a:t>Cultivating Meaningful and Resilient Human Connections</a:t>
            </a:r>
          </a:p>
        </p:txBody>
      </p:sp>
      <p:sp>
        <p:nvSpPr>
          <p:cNvPr id="13"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2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27BBA-E358-2755-9150-DA866FAD5E3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900"/>
              <a:t>Warm UP</a:t>
            </a:r>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A9427"/>
          </a:solidFill>
          <a:ln w="38100" cap="rnd">
            <a:solidFill>
              <a:srgbClr val="DA94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Rose, thorn, and bud check in. Image of a cartoon rose.">
            <a:extLst>
              <a:ext uri="{FF2B5EF4-FFF2-40B4-BE49-F238E27FC236}">
                <a16:creationId xmlns:a16="http://schemas.microsoft.com/office/drawing/2014/main" id="{FA9CA0E4-70EB-5602-7BB2-390A6D933438}"/>
              </a:ext>
            </a:extLst>
          </p:cNvPr>
          <p:cNvPicPr>
            <a:picLocks noGrp="1" noChangeAspect="1"/>
          </p:cNvPicPr>
          <p:nvPr>
            <p:ph idx="1"/>
          </p:nvPr>
        </p:nvPicPr>
        <p:blipFill>
          <a:blip r:embed="rId2"/>
          <a:srcRect b="303"/>
          <a:stretch/>
        </p:blipFill>
        <p:spPr>
          <a:xfrm>
            <a:off x="4956097" y="701"/>
            <a:ext cx="7354035" cy="6860916"/>
          </a:xfrm>
          <a:prstGeom prst="rect">
            <a:avLst/>
          </a:prstGeom>
        </p:spPr>
      </p:pic>
    </p:spTree>
    <p:extLst>
      <p:ext uri="{BB962C8B-B14F-4D97-AF65-F5344CB8AC3E}">
        <p14:creationId xmlns:p14="http://schemas.microsoft.com/office/powerpoint/2010/main" val="13948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DA9427"/>
          </a:solidFill>
          <a:ln w="25400">
            <a:solidFill>
              <a:srgbClr val="DA9427"/>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D7F52-386A-BD31-22FD-F977D82B33BD}"/>
              </a:ext>
            </a:extLst>
          </p:cNvPr>
          <p:cNvSpPr>
            <a:spLocks noGrp="1"/>
          </p:cNvSpPr>
          <p:nvPr>
            <p:ph type="title"/>
          </p:nvPr>
        </p:nvSpPr>
        <p:spPr>
          <a:xfrm>
            <a:off x="1151467" y="887973"/>
            <a:ext cx="9889067" cy="1325563"/>
          </a:xfrm>
        </p:spPr>
        <p:txBody>
          <a:bodyPr>
            <a:normAutofit/>
          </a:bodyPr>
          <a:lstStyle/>
          <a:p>
            <a:r>
              <a:rPr lang="en-US" sz="6100">
                <a:solidFill>
                  <a:schemeClr val="bg1"/>
                </a:solidFill>
              </a:rPr>
              <a:t>What is Harm Reduction?</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06B001-34C9-FD2D-9668-1809226298D5}"/>
              </a:ext>
            </a:extLst>
          </p:cNvPr>
          <p:cNvSpPr>
            <a:spLocks noGrp="1"/>
          </p:cNvSpPr>
          <p:nvPr>
            <p:ph idx="1"/>
          </p:nvPr>
        </p:nvSpPr>
        <p:spPr>
          <a:xfrm>
            <a:off x="1151467" y="2607733"/>
            <a:ext cx="9889067" cy="3285067"/>
          </a:xfrm>
        </p:spPr>
        <p:txBody>
          <a:bodyPr vert="horz" lIns="91440" tIns="45720" rIns="91440" bIns="45720" rtlCol="0" anchor="t">
            <a:normAutofit fontScale="85000" lnSpcReduction="10000"/>
          </a:bodyPr>
          <a:lstStyle/>
          <a:p>
            <a:r>
              <a:rPr lang="en-US" sz="4000">
                <a:latin typeface="Arial"/>
                <a:ea typeface="+mn-lt"/>
                <a:cs typeface="+mn-lt"/>
              </a:rPr>
              <a:t>Harm reduction is a pragmatic public health approach to practices, programs, and policies that aim to reduce the adverse health, social, and economic consequences of substance use without requiring individuals to abstain from substance use (CNA, 2011; Rassool, 2010).</a:t>
            </a:r>
            <a:endParaRPr lang="en-US" sz="3200">
              <a:latin typeface="Arial"/>
              <a:cs typeface="Arial"/>
            </a:endParaRPr>
          </a:p>
        </p:txBody>
      </p:sp>
    </p:spTree>
    <p:extLst>
      <p:ext uri="{BB962C8B-B14F-4D97-AF65-F5344CB8AC3E}">
        <p14:creationId xmlns:p14="http://schemas.microsoft.com/office/powerpoint/2010/main" val="424302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ue and orange rectangular box with white text&#10;&#10;Description automatically generated">
            <a:extLst>
              <a:ext uri="{FF2B5EF4-FFF2-40B4-BE49-F238E27FC236}">
                <a16:creationId xmlns:a16="http://schemas.microsoft.com/office/drawing/2014/main" id="{2EAE70A8-CADE-0EC0-A95B-787B1FC3FBA1}"/>
              </a:ext>
            </a:extLst>
          </p:cNvPr>
          <p:cNvPicPr>
            <a:picLocks noGrp="1" noChangeAspect="1"/>
          </p:cNvPicPr>
          <p:nvPr>
            <p:ph idx="1"/>
          </p:nvPr>
        </p:nvPicPr>
        <p:blipFill rotWithShape="1">
          <a:blip r:embed="rId3"/>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2" name="Title 1">
            <a:extLst>
              <a:ext uri="{FF2B5EF4-FFF2-40B4-BE49-F238E27FC236}">
                <a16:creationId xmlns:a16="http://schemas.microsoft.com/office/drawing/2014/main" id="{D2AEE62A-4848-AF96-7E7B-F8C4858D263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Harm reduction principles</a:t>
            </a:r>
          </a:p>
        </p:txBody>
      </p:sp>
    </p:spTree>
    <p:extLst>
      <p:ext uri="{BB962C8B-B14F-4D97-AF65-F5344CB8AC3E}">
        <p14:creationId xmlns:p14="http://schemas.microsoft.com/office/powerpoint/2010/main" val="47730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3" name="Rectangle 32">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DA94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1671EB-8C70-6591-4E15-BF0DAC77B976}"/>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a:solidFill>
                  <a:srgbClr val="FFFFFF"/>
                </a:solidFill>
              </a:rPr>
              <a:t>Why This Model?</a:t>
            </a:r>
          </a:p>
        </p:txBody>
      </p:sp>
      <p:sp>
        <p:nvSpPr>
          <p:cNvPr id="6" name="TextBox 5">
            <a:extLst>
              <a:ext uri="{FF2B5EF4-FFF2-40B4-BE49-F238E27FC236}">
                <a16:creationId xmlns:a16="http://schemas.microsoft.com/office/drawing/2014/main" id="{5C1D0037-37F3-6127-B905-B5AB47EEFDC3}"/>
              </a:ext>
            </a:extLst>
          </p:cNvPr>
          <p:cNvSpPr txBox="1"/>
          <p:nvPr/>
        </p:nvSpPr>
        <p:spPr>
          <a:xfrm>
            <a:off x="6091768" y="1900826"/>
            <a:ext cx="6025787" cy="485354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000"/>
              </a:spcBef>
            </a:pPr>
            <a:r>
              <a:rPr lang="en-US" sz="1400">
                <a:solidFill>
                  <a:schemeClr val="tx2"/>
                </a:solidFill>
                <a:latin typeface="Arial"/>
                <a:cs typeface="Arial"/>
              </a:rPr>
              <a:t>The dangers associated with substance use are not minimized in a harm reduction approach, which also recognizes the realities of poverty, racism, social isolation, past trauma, and other social inequalities that affect a person’s vulnerability and capacity to deal effectively with substance-related harm (Rassool, 2010). </a:t>
            </a:r>
          </a:p>
          <a:p>
            <a:pPr algn="ctr">
              <a:spcBef>
                <a:spcPts val="1000"/>
              </a:spcBef>
            </a:pPr>
            <a:r>
              <a:rPr lang="en-US" sz="1400">
                <a:solidFill>
                  <a:schemeClr val="tx2"/>
                </a:solidFill>
                <a:latin typeface="Arial"/>
                <a:cs typeface="Arial"/>
              </a:rPr>
              <a:t>According to RNAO’s (2015) Engaging Clients Who Use Substances, harm reduction: ​</a:t>
            </a:r>
          </a:p>
          <a:p>
            <a:pPr marL="91440" lvl="1" indent="-342900">
              <a:spcBef>
                <a:spcPts val="800"/>
              </a:spcBef>
              <a:buFont typeface="Arial"/>
              <a:buChar char="•"/>
            </a:pPr>
            <a:r>
              <a:rPr lang="en-US" sz="1400">
                <a:solidFill>
                  <a:schemeClr val="tx2"/>
                </a:solidFill>
                <a:latin typeface="Arial"/>
                <a:cs typeface="Arial"/>
              </a:rPr>
              <a:t>Is an alternative to the disease causation model of substance use. ​</a:t>
            </a:r>
          </a:p>
          <a:p>
            <a:pPr marL="91440" lvl="1" indent="-342900">
              <a:spcBef>
                <a:spcPts val="800"/>
              </a:spcBef>
              <a:buFont typeface="Arial"/>
              <a:buChar char="•"/>
            </a:pPr>
            <a:r>
              <a:rPr lang="en-US" sz="1400">
                <a:solidFill>
                  <a:schemeClr val="tx2"/>
                </a:solidFill>
                <a:latin typeface="Arial"/>
                <a:cs typeface="Arial"/>
              </a:rPr>
              <a:t>Accepts that at any given time some people are not ready to choose abstinence. ​</a:t>
            </a:r>
          </a:p>
          <a:p>
            <a:pPr marL="91440" lvl="1" indent="-342900">
              <a:spcBef>
                <a:spcPts val="800"/>
              </a:spcBef>
              <a:buFont typeface="Arial"/>
              <a:buChar char="•"/>
            </a:pPr>
            <a:r>
              <a:rPr lang="en-US" sz="1400">
                <a:solidFill>
                  <a:schemeClr val="tx2"/>
                </a:solidFill>
                <a:latin typeface="Arial"/>
                <a:cs typeface="Arial"/>
              </a:rPr>
              <a:t>Accepts that substance use occurs in society and works to minimize its harmful effects.​</a:t>
            </a:r>
          </a:p>
          <a:p>
            <a:pPr marL="91440" lvl="1" indent="-342900">
              <a:spcBef>
                <a:spcPts val="800"/>
              </a:spcBef>
              <a:buFont typeface="Arial"/>
              <a:buChar char="•"/>
            </a:pPr>
            <a:r>
              <a:rPr lang="en-US" sz="1400">
                <a:solidFill>
                  <a:schemeClr val="tx2"/>
                </a:solidFill>
                <a:latin typeface="Arial"/>
                <a:cs typeface="Arial"/>
              </a:rPr>
              <a:t>Accepts that people who are substance-dependent should have a voice in the creation of programs and policies designed to serve them.​</a:t>
            </a:r>
          </a:p>
          <a:p>
            <a:pPr marL="91440" lvl="1" indent="-342900">
              <a:spcBef>
                <a:spcPts val="800"/>
              </a:spcBef>
              <a:buFont typeface="Arial"/>
              <a:buChar char="•"/>
            </a:pPr>
            <a:r>
              <a:rPr lang="en-US" sz="1400">
                <a:solidFill>
                  <a:schemeClr val="tx2"/>
                </a:solidFill>
                <a:latin typeface="Arial"/>
                <a:cs typeface="Arial"/>
              </a:rPr>
              <a:t>Values patient autonomy. ​</a:t>
            </a:r>
          </a:p>
          <a:p>
            <a:pPr marL="91440" lvl="1" indent="-342900">
              <a:spcBef>
                <a:spcPts val="800"/>
              </a:spcBef>
              <a:buFont typeface="Arial"/>
              <a:buChar char="•"/>
            </a:pPr>
            <a:r>
              <a:rPr lang="en-US" sz="1400">
                <a:solidFill>
                  <a:schemeClr val="tx2"/>
                </a:solidFill>
                <a:latin typeface="Arial"/>
                <a:cs typeface="Arial"/>
              </a:rPr>
              <a:t>Does not exclude abstinence as an option (</a:t>
            </a:r>
            <a:r>
              <a:rPr lang="en-US" sz="1400" err="1">
                <a:solidFill>
                  <a:schemeClr val="tx2"/>
                </a:solidFill>
                <a:latin typeface="Arial"/>
                <a:cs typeface="Arial"/>
              </a:rPr>
              <a:t>Beirness</a:t>
            </a:r>
            <a:r>
              <a:rPr lang="en-US" sz="1400">
                <a:solidFill>
                  <a:schemeClr val="tx2"/>
                </a:solidFill>
                <a:latin typeface="Arial"/>
                <a:cs typeface="Arial"/>
              </a:rPr>
              <a:t>, Jesseman, </a:t>
            </a:r>
            <a:r>
              <a:rPr lang="en-US" sz="1400" err="1">
                <a:solidFill>
                  <a:schemeClr val="tx2"/>
                </a:solidFill>
                <a:latin typeface="Arial"/>
                <a:cs typeface="Arial"/>
              </a:rPr>
              <a:t>Notarandrea</a:t>
            </a:r>
            <a:r>
              <a:rPr lang="en-US" sz="1400">
                <a:solidFill>
                  <a:schemeClr val="tx2"/>
                </a:solidFill>
                <a:latin typeface="Arial"/>
                <a:cs typeface="Arial"/>
              </a:rPr>
              <a:t>, &amp; Perron, 2008; CNA, 2011). ​</a:t>
            </a:r>
          </a:p>
        </p:txBody>
      </p:sp>
      <p:sp>
        <p:nvSpPr>
          <p:cNvPr id="37" name="Rectangle 36">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990427-AE8C-B474-4431-15D339CA53A6}"/>
              </a:ext>
            </a:extLst>
          </p:cNvPr>
          <p:cNvSpPr txBox="1"/>
          <p:nvPr/>
        </p:nvSpPr>
        <p:spPr>
          <a:xfrm>
            <a:off x="249936" y="1898905"/>
            <a:ext cx="5845471" cy="483903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Aft>
                <a:spcPts val="600"/>
              </a:spcAft>
            </a:pPr>
            <a:r>
              <a:rPr lang="en-US">
                <a:solidFill>
                  <a:schemeClr val="tx2"/>
                </a:solidFill>
                <a:latin typeface="Arial"/>
                <a:cs typeface="Arial"/>
              </a:rPr>
              <a:t>The aim of a harm reduction approach is to reduce the negative consequences of risky behaviors, including the harmful effects of substance use (CNA, 2011; Rassool, 2010). As such, a harm reduction response recognizes that substance use is a complex phenomenon that encompasses a continuum of behaviors, ensures a non-judgmental provision of care, and advocates for equal access to resources and services for care, regardless of drug use or engagement in other at-risk practices (CNA, 2011). </a:t>
            </a:r>
          </a:p>
          <a:p>
            <a:pPr>
              <a:lnSpc>
                <a:spcPct val="110000"/>
              </a:lnSpc>
              <a:spcAft>
                <a:spcPts val="600"/>
              </a:spcAft>
            </a:pPr>
            <a:r>
              <a:rPr lang="en-US">
                <a:solidFill>
                  <a:schemeClr val="tx2"/>
                </a:solidFill>
                <a:latin typeface="Arial"/>
                <a:cs typeface="Arial"/>
              </a:rPr>
              <a:t>It also focuses on promoting harm reduction within the communities that clients live in and in the areas and conditions where substances are used, rather than in contexts that are removed from these settings (Rassool, 2010).</a:t>
            </a:r>
          </a:p>
        </p:txBody>
      </p:sp>
    </p:spTree>
    <p:extLst>
      <p:ext uri="{BB962C8B-B14F-4D97-AF65-F5344CB8AC3E}">
        <p14:creationId xmlns:p14="http://schemas.microsoft.com/office/powerpoint/2010/main" val="72793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A9427"/>
          </a:solidFill>
          <a:ln w="38100" cap="rnd">
            <a:solidFill>
              <a:srgbClr val="DA94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oster of a warning for an umbrella project&#10;&#10;Description automatically generated">
            <a:extLst>
              <a:ext uri="{FF2B5EF4-FFF2-40B4-BE49-F238E27FC236}">
                <a16:creationId xmlns:a16="http://schemas.microsoft.com/office/drawing/2014/main" id="{21A39ADB-E782-8C4F-EEEF-4E9F7BF80A6B}"/>
              </a:ext>
            </a:extLst>
          </p:cNvPr>
          <p:cNvPicPr>
            <a:picLocks noGrp="1" noChangeAspect="1"/>
          </p:cNvPicPr>
          <p:nvPr>
            <p:ph idx="1"/>
          </p:nvPr>
        </p:nvPicPr>
        <p:blipFill>
          <a:blip r:embed="rId3"/>
          <a:stretch>
            <a:fillRect/>
          </a:stretch>
        </p:blipFill>
        <p:spPr>
          <a:xfrm>
            <a:off x="5336945" y="320228"/>
            <a:ext cx="4965023" cy="6425296"/>
          </a:xfrm>
          <a:prstGeom prst="rect">
            <a:avLst/>
          </a:prstGeom>
        </p:spPr>
      </p:pic>
      <p:sp>
        <p:nvSpPr>
          <p:cNvPr id="3" name="Title 2">
            <a:extLst>
              <a:ext uri="{FF2B5EF4-FFF2-40B4-BE49-F238E27FC236}">
                <a16:creationId xmlns:a16="http://schemas.microsoft.com/office/drawing/2014/main" id="{744B7B74-2C95-9E63-A303-270423F8C7F7}"/>
              </a:ext>
            </a:extLst>
          </p:cNvPr>
          <p:cNvSpPr>
            <a:spLocks noGrp="1"/>
          </p:cNvSpPr>
          <p:nvPr>
            <p:ph type="title"/>
          </p:nvPr>
        </p:nvSpPr>
        <p:spPr>
          <a:xfrm>
            <a:off x="647702" y="180295"/>
            <a:ext cx="4292599" cy="3076347"/>
          </a:xfrm>
        </p:spPr>
        <p:txBody>
          <a:bodyPr vert="horz" lIns="91440" tIns="45720" rIns="91440" bIns="45720" rtlCol="0" anchor="b">
            <a:normAutofit/>
          </a:bodyPr>
          <a:lstStyle/>
          <a:p>
            <a:r>
              <a:rPr lang="en-US"/>
              <a:t>Harm reduction 101</a:t>
            </a:r>
          </a:p>
        </p:txBody>
      </p:sp>
    </p:spTree>
    <p:extLst>
      <p:ext uri="{BB962C8B-B14F-4D97-AF65-F5344CB8AC3E}">
        <p14:creationId xmlns:p14="http://schemas.microsoft.com/office/powerpoint/2010/main" val="70659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41FBC-0627-4A58-7294-271531AE6F46}"/>
              </a:ext>
            </a:extLst>
          </p:cNvPr>
          <p:cNvSpPr>
            <a:spLocks noGrp="1"/>
          </p:cNvSpPr>
          <p:nvPr>
            <p:ph type="title"/>
          </p:nvPr>
        </p:nvSpPr>
        <p:spPr>
          <a:xfrm>
            <a:off x="645809" y="-1238463"/>
            <a:ext cx="3571810" cy="3573516"/>
          </a:xfrm>
        </p:spPr>
        <p:txBody>
          <a:bodyPr vert="horz" lIns="91440" tIns="45720" rIns="91440" bIns="45720" rtlCol="0" anchor="b">
            <a:normAutofit/>
          </a:bodyPr>
          <a:lstStyle/>
          <a:p>
            <a:pPr>
              <a:lnSpc>
                <a:spcPct val="90000"/>
              </a:lnSpc>
            </a:pPr>
            <a:r>
              <a:rPr lang="en-US" sz="5400"/>
              <a:t>Harm Reduction and Sex</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A9427"/>
          </a:solidFill>
          <a:ln w="38100" cap="rnd">
            <a:solidFill>
              <a:srgbClr val="DA94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eview of safer sex tools, including traditional condoms, insertive condoms, dental dams, jelly, latex free gloves, and communication.">
            <a:extLst>
              <a:ext uri="{FF2B5EF4-FFF2-40B4-BE49-F238E27FC236}">
                <a16:creationId xmlns:a16="http://schemas.microsoft.com/office/drawing/2014/main" id="{D729DA83-D2A7-B4A4-7FE5-D738A24EE269}"/>
              </a:ext>
            </a:extLst>
          </p:cNvPr>
          <p:cNvPicPr>
            <a:picLocks noGrp="1" noChangeAspect="1"/>
          </p:cNvPicPr>
          <p:nvPr>
            <p:ph idx="1"/>
          </p:nvPr>
        </p:nvPicPr>
        <p:blipFill rotWithShape="1">
          <a:blip r:embed="rId2"/>
          <a:srcRect l="-9595" t="-3745" b="-125"/>
          <a:stretch/>
        </p:blipFill>
        <p:spPr>
          <a:xfrm>
            <a:off x="6309009" y="659075"/>
            <a:ext cx="5438157" cy="6194715"/>
          </a:xfrm>
          <a:prstGeom prst="rect">
            <a:avLst/>
          </a:prstGeom>
        </p:spPr>
      </p:pic>
      <p:sp>
        <p:nvSpPr>
          <p:cNvPr id="6" name="TextBox 5">
            <a:extLst>
              <a:ext uri="{FF2B5EF4-FFF2-40B4-BE49-F238E27FC236}">
                <a16:creationId xmlns:a16="http://schemas.microsoft.com/office/drawing/2014/main" id="{63826F98-33AD-E3FC-17B3-07727F44C8B5}"/>
              </a:ext>
            </a:extLst>
          </p:cNvPr>
          <p:cNvSpPr txBox="1"/>
          <p:nvPr/>
        </p:nvSpPr>
        <p:spPr>
          <a:xfrm>
            <a:off x="7356763" y="221672"/>
            <a:ext cx="44057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u="sng"/>
              <a:t>Tools for Safer Sex</a:t>
            </a:r>
          </a:p>
        </p:txBody>
      </p:sp>
      <p:sp>
        <p:nvSpPr>
          <p:cNvPr id="7" name="TextBox 6">
            <a:extLst>
              <a:ext uri="{FF2B5EF4-FFF2-40B4-BE49-F238E27FC236}">
                <a16:creationId xmlns:a16="http://schemas.microsoft.com/office/drawing/2014/main" id="{FCFC572A-0AC2-A556-19EE-E436BDB275A7}"/>
              </a:ext>
            </a:extLst>
          </p:cNvPr>
          <p:cNvSpPr txBox="1"/>
          <p:nvPr/>
        </p:nvSpPr>
        <p:spPr>
          <a:xfrm>
            <a:off x="193053" y="2364007"/>
            <a:ext cx="6381274" cy="430887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Sex is inherently risky—-the only 100% way to avoid an unwanted pregnancy or a sexually transmitted infection is abstinence--but if you are going to have sex,  there are ways to reduce risks:</a:t>
            </a:r>
          </a:p>
          <a:p>
            <a:pPr marL="285750" indent="-285750">
              <a:buFont typeface="Arial"/>
              <a:buChar char="•"/>
            </a:pPr>
            <a:r>
              <a:rPr lang="en-US" sz="2000">
                <a:latin typeface="Arial"/>
                <a:cs typeface="Arial"/>
              </a:rPr>
              <a:t>Use barrier methods and/ or birth control</a:t>
            </a:r>
          </a:p>
          <a:p>
            <a:pPr marL="285750" indent="-285750">
              <a:buFont typeface="Arial"/>
              <a:buChar char="•"/>
            </a:pPr>
            <a:r>
              <a:rPr lang="en-US" sz="2000">
                <a:latin typeface="Arial"/>
                <a:cs typeface="Arial"/>
              </a:rPr>
              <a:t>Get tested for STIS regularly/ after contact with new partners</a:t>
            </a:r>
          </a:p>
          <a:p>
            <a:pPr marL="285750" indent="-285750">
              <a:buFont typeface="Arial"/>
              <a:buChar char="•"/>
            </a:pPr>
            <a:r>
              <a:rPr lang="en-US" sz="2000">
                <a:latin typeface="Arial"/>
                <a:cs typeface="Arial"/>
              </a:rPr>
              <a:t>Use emergency contraception (Plan B) as needed</a:t>
            </a:r>
          </a:p>
          <a:p>
            <a:pPr marL="285750" indent="-285750">
              <a:buFont typeface="Arial"/>
              <a:buChar char="•"/>
            </a:pPr>
            <a:r>
              <a:rPr lang="en-US" sz="2000" err="1">
                <a:latin typeface="Arial"/>
                <a:cs typeface="Arial"/>
              </a:rPr>
              <a:t>PrEP</a:t>
            </a:r>
            <a:r>
              <a:rPr lang="en-US" sz="2000">
                <a:latin typeface="Arial"/>
                <a:cs typeface="Arial"/>
              </a:rPr>
              <a:t> &amp; PEP (Pre and Post-exposure HIV Prevention)</a:t>
            </a:r>
          </a:p>
          <a:p>
            <a:pPr marL="285750" indent="-285750">
              <a:buFont typeface="Arial"/>
              <a:buChar char="•"/>
            </a:pPr>
            <a:r>
              <a:rPr lang="en-US" sz="2000">
                <a:latin typeface="Arial"/>
                <a:cs typeface="Arial"/>
              </a:rPr>
              <a:t>Discuss STI status and boundaries with your partner(s)</a:t>
            </a:r>
          </a:p>
          <a:p>
            <a:endParaRPr lang="en-US">
              <a:latin typeface="Arial"/>
              <a:cs typeface="Arial"/>
            </a:endParaRPr>
          </a:p>
          <a:p>
            <a:r>
              <a:rPr lang="en-US" sz="1600">
                <a:latin typeface="Arial"/>
                <a:cs typeface="Arial"/>
              </a:rPr>
              <a:t>(</a:t>
            </a:r>
            <a:r>
              <a:rPr lang="en-US" sz="1600">
                <a:latin typeface="Arial"/>
                <a:ea typeface="+mn-lt"/>
                <a:cs typeface="+mn-lt"/>
                <a:hlinkClick r:id="rId3"/>
              </a:rPr>
              <a:t>https://www.workithealth.com/blog/safer-sex-is-harm-reduction/</a:t>
            </a:r>
            <a:r>
              <a:rPr lang="en-US" sz="1600">
                <a:latin typeface="Arial"/>
                <a:ea typeface="+mn-lt"/>
                <a:cs typeface="+mn-lt"/>
              </a:rPr>
              <a:t>)</a:t>
            </a:r>
          </a:p>
        </p:txBody>
      </p:sp>
      <p:sp>
        <p:nvSpPr>
          <p:cNvPr id="8" name="TextBox 7">
            <a:extLst>
              <a:ext uri="{FF2B5EF4-FFF2-40B4-BE49-F238E27FC236}">
                <a16:creationId xmlns:a16="http://schemas.microsoft.com/office/drawing/2014/main" id="{B5BCB3FF-45D4-FACB-D5B8-BA461C32DDA3}"/>
              </a:ext>
            </a:extLst>
          </p:cNvPr>
          <p:cNvSpPr txBox="1"/>
          <p:nvPr/>
        </p:nvSpPr>
        <p:spPr>
          <a:xfrm>
            <a:off x="7232072" y="1108362"/>
            <a:ext cx="87283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cs typeface="Arial"/>
              </a:rPr>
              <a:t>(or toys)</a:t>
            </a:r>
          </a:p>
        </p:txBody>
      </p:sp>
    </p:spTree>
    <p:extLst>
      <p:ext uri="{BB962C8B-B14F-4D97-AF65-F5344CB8AC3E}">
        <p14:creationId xmlns:p14="http://schemas.microsoft.com/office/powerpoint/2010/main" val="363036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05C1F-94F4-7470-0568-4B5661CF8681}"/>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5400"/>
              <a:t>Harm Reduction and Alcohol</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A9427"/>
          </a:solidFill>
          <a:ln w="38100" cap="rnd">
            <a:solidFill>
              <a:srgbClr val="DA94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oster with text and images&#10;&#10;Description automatically generated">
            <a:extLst>
              <a:ext uri="{FF2B5EF4-FFF2-40B4-BE49-F238E27FC236}">
                <a16:creationId xmlns:a16="http://schemas.microsoft.com/office/drawing/2014/main" id="{B5985BCA-B5BE-F2FE-18E5-D9703B3A7657}"/>
              </a:ext>
            </a:extLst>
          </p:cNvPr>
          <p:cNvPicPr>
            <a:picLocks noGrp="1" noChangeAspect="1"/>
          </p:cNvPicPr>
          <p:nvPr>
            <p:ph idx="1"/>
          </p:nvPr>
        </p:nvPicPr>
        <p:blipFill>
          <a:blip r:embed="rId2"/>
          <a:stretch>
            <a:fillRect/>
          </a:stretch>
        </p:blipFill>
        <p:spPr>
          <a:xfrm>
            <a:off x="5854909" y="56065"/>
            <a:ext cx="5213857" cy="6801867"/>
          </a:xfrm>
          <a:prstGeom prst="rect">
            <a:avLst/>
          </a:prstGeom>
        </p:spPr>
      </p:pic>
    </p:spTree>
    <p:extLst>
      <p:ext uri="{BB962C8B-B14F-4D97-AF65-F5344CB8AC3E}">
        <p14:creationId xmlns:p14="http://schemas.microsoft.com/office/powerpoint/2010/main" val="1690690510"/>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1321C"/>
      </a:dk2>
      <a:lt2>
        <a:srgbClr val="F0F1F3"/>
      </a:lt2>
      <a:accent1>
        <a:srgbClr val="DA9427"/>
      </a:accent1>
      <a:accent2>
        <a:srgbClr val="A2A712"/>
      </a:accent2>
      <a:accent3>
        <a:srgbClr val="72B420"/>
      </a:accent3>
      <a:accent4>
        <a:srgbClr val="2BB814"/>
      </a:accent4>
      <a:accent5>
        <a:srgbClr val="21B94B"/>
      </a:accent5>
      <a:accent6>
        <a:srgbClr val="14B785"/>
      </a:accent6>
      <a:hlink>
        <a:srgbClr val="4B79C3"/>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1977</Words>
  <Application>Microsoft Office PowerPoint</Application>
  <PresentationFormat>Widescreen</PresentationFormat>
  <Paragraphs>194</Paragraphs>
  <Slides>28</Slides>
  <Notes>4</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Arial,Sans-Serif</vt:lpstr>
      <vt:lpstr>Calibri</vt:lpstr>
      <vt:lpstr>Calibri Light</vt:lpstr>
      <vt:lpstr>Courier New</vt:lpstr>
      <vt:lpstr>Courier New,monospace</vt:lpstr>
      <vt:lpstr>Modern Love</vt:lpstr>
      <vt:lpstr>The Hand</vt:lpstr>
      <vt:lpstr>The Hand Extrablack</vt:lpstr>
      <vt:lpstr>Wingdings</vt:lpstr>
      <vt:lpstr>SketchyVTI</vt:lpstr>
      <vt:lpstr>Physical Wellness Part 2: Harm Reduction</vt:lpstr>
      <vt:lpstr>Agenda</vt:lpstr>
      <vt:lpstr>Warm UP</vt:lpstr>
      <vt:lpstr>What is Harm Reduction?</vt:lpstr>
      <vt:lpstr>Harm reduction principles</vt:lpstr>
      <vt:lpstr>Why This Model?</vt:lpstr>
      <vt:lpstr>Harm reduction 101</vt:lpstr>
      <vt:lpstr>Harm Reduction and Sex</vt:lpstr>
      <vt:lpstr>Harm Reduction and Alcohol</vt:lpstr>
      <vt:lpstr>Harm Reduction and Drugs</vt:lpstr>
      <vt:lpstr>Examples of harm reduction in other areas</vt:lpstr>
      <vt:lpstr>Reframing Harm Reduction</vt:lpstr>
      <vt:lpstr>Reflection:</vt:lpstr>
      <vt:lpstr>Harm Reduction as a Wellness Lens   </vt:lpstr>
      <vt:lpstr>Wellness Harm Reduction Framework</vt:lpstr>
      <vt:lpstr>Exercise: </vt:lpstr>
      <vt:lpstr>Harm Reduction as Pattern Disruption</vt:lpstr>
      <vt:lpstr>Micro Harm Reduction: The 2 Minute Rule</vt:lpstr>
      <vt:lpstr>Connecting Harm Reduction to Self-Worth</vt:lpstr>
      <vt:lpstr>Activity: Create a Personal Wellness Harm Reduction Plan </vt:lpstr>
      <vt:lpstr>Campus Resource Spotlight:  Recovery Support Group</vt:lpstr>
      <vt:lpstr>Campus Resource Spotlight: The Well</vt:lpstr>
      <vt:lpstr>Campus Resource Spotlight: Campus Safety</vt:lpstr>
      <vt:lpstr>Campus Resource Spotlight: Student EMS</vt:lpstr>
      <vt:lpstr>Campus Resource Spotlight: Party Policy</vt:lpstr>
      <vt:lpstr>Let's Play a Game</vt:lpstr>
      <vt:lpstr>Reminder: Philly Project Topics Due Next Week!!</vt:lpstr>
      <vt:lpstr>Next Week: Cultivating Meaningful and Resilient Human Connections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Wilbraham</dc:creator>
  <cp:lastModifiedBy>Andrew Wilbraham</cp:lastModifiedBy>
  <cp:revision>1</cp:revision>
  <dcterms:created xsi:type="dcterms:W3CDTF">2023-09-13T14:09:42Z</dcterms:created>
  <dcterms:modified xsi:type="dcterms:W3CDTF">2025-09-23T13:08:25Z</dcterms:modified>
</cp:coreProperties>
</file>