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44"/>
  </p:notesMasterIdLst>
  <p:sldIdLst>
    <p:sldId id="256" r:id="rId2"/>
    <p:sldId id="298" r:id="rId3"/>
    <p:sldId id="257" r:id="rId4"/>
    <p:sldId id="287" r:id="rId5"/>
    <p:sldId id="258" r:id="rId6"/>
    <p:sldId id="288" r:id="rId7"/>
    <p:sldId id="300" r:id="rId8"/>
    <p:sldId id="289" r:id="rId9"/>
    <p:sldId id="290" r:id="rId10"/>
    <p:sldId id="292" r:id="rId11"/>
    <p:sldId id="293" r:id="rId12"/>
    <p:sldId id="294" r:id="rId13"/>
    <p:sldId id="295" r:id="rId14"/>
    <p:sldId id="296" r:id="rId15"/>
    <p:sldId id="260" r:id="rId16"/>
    <p:sldId id="274" r:id="rId17"/>
    <p:sldId id="275" r:id="rId18"/>
    <p:sldId id="276" r:id="rId19"/>
    <p:sldId id="261" r:id="rId20"/>
    <p:sldId id="268" r:id="rId21"/>
    <p:sldId id="277" r:id="rId22"/>
    <p:sldId id="279" r:id="rId23"/>
    <p:sldId id="269" r:id="rId24"/>
    <p:sldId id="262" r:id="rId25"/>
    <p:sldId id="280" r:id="rId26"/>
    <p:sldId id="281" r:id="rId27"/>
    <p:sldId id="264" r:id="rId28"/>
    <p:sldId id="305" r:id="rId29"/>
    <p:sldId id="306" r:id="rId30"/>
    <p:sldId id="304" r:id="rId31"/>
    <p:sldId id="303" r:id="rId32"/>
    <p:sldId id="307" r:id="rId33"/>
    <p:sldId id="308" r:id="rId34"/>
    <p:sldId id="272" r:id="rId35"/>
    <p:sldId id="282" r:id="rId36"/>
    <p:sldId id="286" r:id="rId37"/>
    <p:sldId id="299" r:id="rId38"/>
    <p:sldId id="283" r:id="rId39"/>
    <p:sldId id="284" r:id="rId40"/>
    <p:sldId id="273" r:id="rId41"/>
    <p:sldId id="285" r:id="rId42"/>
    <p:sldId id="278"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233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B79C7D0-B6A8-A408-F017-0590CA5BF7A9}" v="1" dt="2025-09-29T19:20:31.701"/>
    <p1510:client id="{33AFE99C-A59B-FEBF-BCE3-D8C3DB502632}" v="1" dt="2025-09-29T19:32:13.015"/>
    <p1510:client id="{72B52B54-1FED-45B8-BFFA-1ED24AFD1407}" v="116" dt="2025-09-30T13:51:10.616"/>
    <p1510:client id="{8145B806-26CE-4185-98AA-9D4AFDAE5D5D}" v="1" dt="2025-09-29T19:32:12.339"/>
    <p1510:client id="{B7E2CDCD-9C6C-D496-39E2-1A2621F05EF1}" v="2" dt="2025-09-29T19:29:01.006"/>
    <p1510:client id="{BB85D37D-DC0F-0137-AE96-49A17B693806}" v="2" dt="2025-09-29T19:45:24.445"/>
    <p1510:client id="{D6A5CCFB-AB1A-0985-15B1-6D9E1A43BBC0}" v="169" dt="2025-09-29T19:33:44.180"/>
    <p1510:client id="{F2679C08-F3CF-CEB1-1CB6-DC6E98629281}" v="1" dt="2025-09-29T19:34:34.464"/>
    <p1510:client id="{FBB46046-65AA-1F55-F135-E30D3109C774}" v="3" dt="2025-09-29T19:29:54.38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9" d="100"/>
          <a:sy n="59" d="100"/>
        </p:scale>
        <p:origin x="940"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kirah Fenimore" userId="e7902094-0a24-4561-8cb7-2bebb7854178" providerId="ADAL" clId="{9EE78D2C-F3FB-4D2B-9AC2-449FC04AF3C2}"/>
    <pc:docChg chg="modSld sldOrd">
      <pc:chgData name="Akirah Fenimore" userId="e7902094-0a24-4561-8cb7-2bebb7854178" providerId="ADAL" clId="{9EE78D2C-F3FB-4D2B-9AC2-449FC04AF3C2}" dt="2025-09-29T19:32:12.352" v="1"/>
      <pc:docMkLst>
        <pc:docMk/>
      </pc:docMkLst>
      <pc:sldChg chg="ord">
        <pc:chgData name="Akirah Fenimore" userId="e7902094-0a24-4561-8cb7-2bebb7854178" providerId="ADAL" clId="{9EE78D2C-F3FB-4D2B-9AC2-449FC04AF3C2}" dt="2025-09-29T19:32:12.352" v="1"/>
        <pc:sldMkLst>
          <pc:docMk/>
          <pc:sldMk cId="1748545767" sldId="288"/>
        </pc:sldMkLst>
      </pc:sldChg>
    </pc:docChg>
  </pc:docChgLst>
  <pc:docChgLst>
    <pc:chgData name="Katie Turek" userId="S::kturek@brynmawr.edu::2b85e1b3-95ed-42d7-a579-dba53550184c" providerId="AD" clId="Web-{FBB46046-65AA-1F55-F135-E30D3109C774}"/>
    <pc:docChg chg="modSld">
      <pc:chgData name="Katie Turek" userId="S::kturek@brynmawr.edu::2b85e1b3-95ed-42d7-a579-dba53550184c" providerId="AD" clId="Web-{FBB46046-65AA-1F55-F135-E30D3109C774}" dt="2025-09-29T19:29:54.022" v="1" actId="20577"/>
      <pc:docMkLst>
        <pc:docMk/>
      </pc:docMkLst>
      <pc:sldChg chg="modSp">
        <pc:chgData name="Katie Turek" userId="S::kturek@brynmawr.edu::2b85e1b3-95ed-42d7-a579-dba53550184c" providerId="AD" clId="Web-{FBB46046-65AA-1F55-F135-E30D3109C774}" dt="2025-09-29T19:29:54.022" v="1" actId="20577"/>
        <pc:sldMkLst>
          <pc:docMk/>
          <pc:sldMk cId="698270951" sldId="283"/>
        </pc:sldMkLst>
        <pc:spChg chg="mod">
          <ac:chgData name="Katie Turek" userId="S::kturek@brynmawr.edu::2b85e1b3-95ed-42d7-a579-dba53550184c" providerId="AD" clId="Web-{FBB46046-65AA-1F55-F135-E30D3109C774}" dt="2025-09-29T19:29:54.022" v="1" actId="20577"/>
          <ac:spMkLst>
            <pc:docMk/>
            <pc:sldMk cId="698270951" sldId="283"/>
            <ac:spMk id="3" creationId="{5DD4DE50-8442-C287-7A87-9C666B899CD6}"/>
          </ac:spMkLst>
        </pc:spChg>
      </pc:sldChg>
    </pc:docChg>
  </pc:docChgLst>
  <pc:docChgLst>
    <pc:chgData name="Madeline Lee" userId="S::mlee6@brynmawr.edu::dd372f02-23b8-41c1-b532-461a0a6aeee2" providerId="AD" clId="Web-{33AFE99C-A59B-FEBF-BCE3-D8C3DB502632}"/>
    <pc:docChg chg="sldOrd">
      <pc:chgData name="Madeline Lee" userId="S::mlee6@brynmawr.edu::dd372f02-23b8-41c1-b532-461a0a6aeee2" providerId="AD" clId="Web-{33AFE99C-A59B-FEBF-BCE3-D8C3DB502632}" dt="2025-09-29T19:32:13.015" v="0"/>
      <pc:docMkLst>
        <pc:docMk/>
      </pc:docMkLst>
      <pc:sldChg chg="ord">
        <pc:chgData name="Madeline Lee" userId="S::mlee6@brynmawr.edu::dd372f02-23b8-41c1-b532-461a0a6aeee2" providerId="AD" clId="Web-{33AFE99C-A59B-FEBF-BCE3-D8C3DB502632}" dt="2025-09-29T19:32:13.015" v="0"/>
        <pc:sldMkLst>
          <pc:docMk/>
          <pc:sldMk cId="1748545767" sldId="288"/>
        </pc:sldMkLst>
      </pc:sldChg>
    </pc:docChg>
  </pc:docChgLst>
  <pc:docChgLst>
    <pc:chgData name="Joanna Timmerman" userId="S::jtimmerman@brynmawr.edu::af504e48-b556-4665-8d72-cb1d12152b37" providerId="AD" clId="Web-{D6A5CCFB-AB1A-0985-15B1-6D9E1A43BBC0}"/>
    <pc:docChg chg="modSld">
      <pc:chgData name="Joanna Timmerman" userId="S::jtimmerman@brynmawr.edu::af504e48-b556-4665-8d72-cb1d12152b37" providerId="AD" clId="Web-{D6A5CCFB-AB1A-0985-15B1-6D9E1A43BBC0}" dt="2025-09-29T19:33:44.180" v="165"/>
      <pc:docMkLst>
        <pc:docMk/>
      </pc:docMkLst>
      <pc:sldChg chg="modSp">
        <pc:chgData name="Joanna Timmerman" userId="S::jtimmerman@brynmawr.edu::af504e48-b556-4665-8d72-cb1d12152b37" providerId="AD" clId="Web-{D6A5CCFB-AB1A-0985-15B1-6D9E1A43BBC0}" dt="2025-09-29T19:05:14.631" v="3"/>
        <pc:sldMkLst>
          <pc:docMk/>
          <pc:sldMk cId="1669995260" sldId="258"/>
        </pc:sldMkLst>
        <pc:picChg chg="mod">
          <ac:chgData name="Joanna Timmerman" userId="S::jtimmerman@brynmawr.edu::af504e48-b556-4665-8d72-cb1d12152b37" providerId="AD" clId="Web-{D6A5CCFB-AB1A-0985-15B1-6D9E1A43BBC0}" dt="2025-09-29T19:05:14.631" v="3"/>
          <ac:picMkLst>
            <pc:docMk/>
            <pc:sldMk cId="1669995260" sldId="258"/>
            <ac:picMk id="5" creationId="{693189EA-D988-4CAC-1C1A-DEA7CBB8A6DA}"/>
          </ac:picMkLst>
        </pc:picChg>
      </pc:sldChg>
      <pc:sldChg chg="modSp">
        <pc:chgData name="Joanna Timmerman" userId="S::jtimmerman@brynmawr.edu::af504e48-b556-4665-8d72-cb1d12152b37" providerId="AD" clId="Web-{D6A5CCFB-AB1A-0985-15B1-6D9E1A43BBC0}" dt="2025-09-29T19:19:44.001" v="65"/>
        <pc:sldMkLst>
          <pc:docMk/>
          <pc:sldMk cId="2195472960" sldId="261"/>
        </pc:sldMkLst>
        <pc:picChg chg="mod">
          <ac:chgData name="Joanna Timmerman" userId="S::jtimmerman@brynmawr.edu::af504e48-b556-4665-8d72-cb1d12152b37" providerId="AD" clId="Web-{D6A5CCFB-AB1A-0985-15B1-6D9E1A43BBC0}" dt="2025-09-29T19:19:44.001" v="65"/>
          <ac:picMkLst>
            <pc:docMk/>
            <pc:sldMk cId="2195472960" sldId="261"/>
            <ac:picMk id="4" creationId="{A360AD75-62CB-F1A8-30D2-A753629DFB91}"/>
          </ac:picMkLst>
        </pc:picChg>
      </pc:sldChg>
      <pc:sldChg chg="addSp modSp">
        <pc:chgData name="Joanna Timmerman" userId="S::jtimmerman@brynmawr.edu::af504e48-b556-4665-8d72-cb1d12152b37" providerId="AD" clId="Web-{D6A5CCFB-AB1A-0985-15B1-6D9E1A43BBC0}" dt="2025-09-29T19:21:45.174" v="118" actId="20577"/>
        <pc:sldMkLst>
          <pc:docMk/>
          <pc:sldMk cId="581822771" sldId="268"/>
        </pc:sldMkLst>
        <pc:spChg chg="add mod">
          <ac:chgData name="Joanna Timmerman" userId="S::jtimmerman@brynmawr.edu::af504e48-b556-4665-8d72-cb1d12152b37" providerId="AD" clId="Web-{D6A5CCFB-AB1A-0985-15B1-6D9E1A43BBC0}" dt="2025-09-29T19:21:45.174" v="118" actId="20577"/>
          <ac:spMkLst>
            <pc:docMk/>
            <pc:sldMk cId="581822771" sldId="268"/>
            <ac:spMk id="2" creationId="{26B09C05-F84E-81C9-168E-5C769584CBF7}"/>
          </ac:spMkLst>
        </pc:spChg>
      </pc:sldChg>
      <pc:sldChg chg="modSp">
        <pc:chgData name="Joanna Timmerman" userId="S::jtimmerman@brynmawr.edu::af504e48-b556-4665-8d72-cb1d12152b37" providerId="AD" clId="Web-{D6A5CCFB-AB1A-0985-15B1-6D9E1A43BBC0}" dt="2025-09-29T19:33:44.180" v="165"/>
        <pc:sldMkLst>
          <pc:docMk/>
          <pc:sldMk cId="845022471" sldId="272"/>
        </pc:sldMkLst>
        <pc:graphicFrameChg chg="mod">
          <ac:chgData name="Joanna Timmerman" userId="S::jtimmerman@brynmawr.edu::af504e48-b556-4665-8d72-cb1d12152b37" providerId="AD" clId="Web-{D6A5CCFB-AB1A-0985-15B1-6D9E1A43BBC0}" dt="2025-09-29T19:33:44.180" v="165"/>
          <ac:graphicFrameMkLst>
            <pc:docMk/>
            <pc:sldMk cId="845022471" sldId="272"/>
            <ac:graphicFrameMk id="147" creationId="{DC5E6DA0-C75E-1A68-A024-73AD253FE33D}"/>
          </ac:graphicFrameMkLst>
        </pc:graphicFrameChg>
      </pc:sldChg>
      <pc:sldChg chg="addSp modSp">
        <pc:chgData name="Joanna Timmerman" userId="S::jtimmerman@brynmawr.edu::af504e48-b556-4665-8d72-cb1d12152b37" providerId="AD" clId="Web-{D6A5CCFB-AB1A-0985-15B1-6D9E1A43BBC0}" dt="2025-09-29T19:22:00.112" v="135" actId="20577"/>
        <pc:sldMkLst>
          <pc:docMk/>
          <pc:sldMk cId="2391881607" sldId="278"/>
        </pc:sldMkLst>
        <pc:spChg chg="add mod">
          <ac:chgData name="Joanna Timmerman" userId="S::jtimmerman@brynmawr.edu::af504e48-b556-4665-8d72-cb1d12152b37" providerId="AD" clId="Web-{D6A5CCFB-AB1A-0985-15B1-6D9E1A43BBC0}" dt="2025-09-29T19:22:00.112" v="135" actId="20577"/>
          <ac:spMkLst>
            <pc:docMk/>
            <pc:sldMk cId="2391881607" sldId="278"/>
            <ac:spMk id="2" creationId="{08640787-06A4-F015-DFCE-6228C74D6CCE}"/>
          </ac:spMkLst>
        </pc:spChg>
      </pc:sldChg>
      <pc:sldChg chg="modSp">
        <pc:chgData name="Joanna Timmerman" userId="S::jtimmerman@brynmawr.edu::af504e48-b556-4665-8d72-cb1d12152b37" providerId="AD" clId="Web-{D6A5CCFB-AB1A-0985-15B1-6D9E1A43BBC0}" dt="2025-09-29T19:25:24.410" v="143" actId="20577"/>
        <pc:sldMkLst>
          <pc:docMk/>
          <pc:sldMk cId="1610762958" sldId="280"/>
        </pc:sldMkLst>
        <pc:spChg chg="mod">
          <ac:chgData name="Joanna Timmerman" userId="S::jtimmerman@brynmawr.edu::af504e48-b556-4665-8d72-cb1d12152b37" providerId="AD" clId="Web-{D6A5CCFB-AB1A-0985-15B1-6D9E1A43BBC0}" dt="2025-09-29T19:25:24.410" v="143" actId="20577"/>
          <ac:spMkLst>
            <pc:docMk/>
            <pc:sldMk cId="1610762958" sldId="280"/>
            <ac:spMk id="2" creationId="{8A0C8DD1-C521-ED84-DB93-6C81D2A84E1C}"/>
          </ac:spMkLst>
        </pc:spChg>
      </pc:sldChg>
      <pc:sldChg chg="modSp">
        <pc:chgData name="Joanna Timmerman" userId="S::jtimmerman@brynmawr.edu::af504e48-b556-4665-8d72-cb1d12152b37" providerId="AD" clId="Web-{D6A5CCFB-AB1A-0985-15B1-6D9E1A43BBC0}" dt="2025-09-29T19:25:30.895" v="149" actId="20577"/>
        <pc:sldMkLst>
          <pc:docMk/>
          <pc:sldMk cId="3782822732" sldId="281"/>
        </pc:sldMkLst>
        <pc:spChg chg="mod">
          <ac:chgData name="Joanna Timmerman" userId="S::jtimmerman@brynmawr.edu::af504e48-b556-4665-8d72-cb1d12152b37" providerId="AD" clId="Web-{D6A5CCFB-AB1A-0985-15B1-6D9E1A43BBC0}" dt="2025-09-29T19:25:30.895" v="149" actId="20577"/>
          <ac:spMkLst>
            <pc:docMk/>
            <pc:sldMk cId="3782822732" sldId="281"/>
            <ac:spMk id="2" creationId="{75135A38-0076-FDBA-751D-34534F483743}"/>
          </ac:spMkLst>
        </pc:spChg>
      </pc:sldChg>
      <pc:sldChg chg="modSp">
        <pc:chgData name="Joanna Timmerman" userId="S::jtimmerman@brynmawr.edu::af504e48-b556-4665-8d72-cb1d12152b37" providerId="AD" clId="Web-{D6A5CCFB-AB1A-0985-15B1-6D9E1A43BBC0}" dt="2025-09-29T19:20:30.392" v="84" actId="20577"/>
        <pc:sldMkLst>
          <pc:docMk/>
          <pc:sldMk cId="1667939030" sldId="287"/>
        </pc:sldMkLst>
        <pc:spChg chg="mod">
          <ac:chgData name="Joanna Timmerman" userId="S::jtimmerman@brynmawr.edu::af504e48-b556-4665-8d72-cb1d12152b37" providerId="AD" clId="Web-{D6A5CCFB-AB1A-0985-15B1-6D9E1A43BBC0}" dt="2025-09-29T19:20:30.392" v="84" actId="20577"/>
          <ac:spMkLst>
            <pc:docMk/>
            <pc:sldMk cId="1667939030" sldId="287"/>
            <ac:spMk id="3" creationId="{F7D4AFB1-7AF4-0CE4-FB52-F6E9729496E5}"/>
          </ac:spMkLst>
        </pc:spChg>
        <pc:picChg chg="mod">
          <ac:chgData name="Joanna Timmerman" userId="S::jtimmerman@brynmawr.edu::af504e48-b556-4665-8d72-cb1d12152b37" providerId="AD" clId="Web-{D6A5CCFB-AB1A-0985-15B1-6D9E1A43BBC0}" dt="2025-09-29T19:02:23.083" v="1"/>
          <ac:picMkLst>
            <pc:docMk/>
            <pc:sldMk cId="1667939030" sldId="287"/>
            <ac:picMk id="5" creationId="{5D135B91-5F4C-42BB-CB73-22A5850DCF6D}"/>
          </ac:picMkLst>
        </pc:picChg>
      </pc:sldChg>
      <pc:sldChg chg="modSp">
        <pc:chgData name="Joanna Timmerman" userId="S::jtimmerman@brynmawr.edu::af504e48-b556-4665-8d72-cb1d12152b37" providerId="AD" clId="Web-{D6A5CCFB-AB1A-0985-15B1-6D9E1A43BBC0}" dt="2025-09-29T19:11:45.411" v="23"/>
        <pc:sldMkLst>
          <pc:docMk/>
          <pc:sldMk cId="1748545767" sldId="288"/>
        </pc:sldMkLst>
        <pc:picChg chg="mod">
          <ac:chgData name="Joanna Timmerman" userId="S::jtimmerman@brynmawr.edu::af504e48-b556-4665-8d72-cb1d12152b37" providerId="AD" clId="Web-{D6A5CCFB-AB1A-0985-15B1-6D9E1A43BBC0}" dt="2025-09-29T19:11:45.411" v="23"/>
          <ac:picMkLst>
            <pc:docMk/>
            <pc:sldMk cId="1748545767" sldId="288"/>
            <ac:picMk id="6" creationId="{45F8C537-A303-12DD-BFA6-DF574B9A1B08}"/>
          </ac:picMkLst>
        </pc:picChg>
      </pc:sldChg>
      <pc:sldChg chg="modSp">
        <pc:chgData name="Joanna Timmerman" userId="S::jtimmerman@brynmawr.edu::af504e48-b556-4665-8d72-cb1d12152b37" providerId="AD" clId="Web-{D6A5CCFB-AB1A-0985-15B1-6D9E1A43BBC0}" dt="2025-09-29T19:12:52.180" v="25"/>
        <pc:sldMkLst>
          <pc:docMk/>
          <pc:sldMk cId="850963142" sldId="289"/>
        </pc:sldMkLst>
        <pc:picChg chg="mod">
          <ac:chgData name="Joanna Timmerman" userId="S::jtimmerman@brynmawr.edu::af504e48-b556-4665-8d72-cb1d12152b37" providerId="AD" clId="Web-{D6A5CCFB-AB1A-0985-15B1-6D9E1A43BBC0}" dt="2025-09-29T19:12:52.180" v="25"/>
          <ac:picMkLst>
            <pc:docMk/>
            <pc:sldMk cId="850963142" sldId="289"/>
            <ac:picMk id="4" creationId="{C3484736-DD52-6175-578C-2606135B618F}"/>
          </ac:picMkLst>
        </pc:picChg>
      </pc:sldChg>
      <pc:sldChg chg="modSp">
        <pc:chgData name="Joanna Timmerman" userId="S::jtimmerman@brynmawr.edu::af504e48-b556-4665-8d72-cb1d12152b37" providerId="AD" clId="Web-{D6A5CCFB-AB1A-0985-15B1-6D9E1A43BBC0}" dt="2025-09-29T19:14:49.230" v="46"/>
        <pc:sldMkLst>
          <pc:docMk/>
          <pc:sldMk cId="2243786789" sldId="290"/>
        </pc:sldMkLst>
        <pc:picChg chg="mod">
          <ac:chgData name="Joanna Timmerman" userId="S::jtimmerman@brynmawr.edu::af504e48-b556-4665-8d72-cb1d12152b37" providerId="AD" clId="Web-{D6A5CCFB-AB1A-0985-15B1-6D9E1A43BBC0}" dt="2025-09-29T19:14:49.230" v="46"/>
          <ac:picMkLst>
            <pc:docMk/>
            <pc:sldMk cId="2243786789" sldId="290"/>
            <ac:picMk id="2050" creationId="{55E841C0-FF2F-873E-9888-7B4B05EBA887}"/>
          </ac:picMkLst>
        </pc:picChg>
      </pc:sldChg>
      <pc:sldChg chg="modSp">
        <pc:chgData name="Joanna Timmerman" userId="S::jtimmerman@brynmawr.edu::af504e48-b556-4665-8d72-cb1d12152b37" providerId="AD" clId="Web-{D6A5CCFB-AB1A-0985-15B1-6D9E1A43BBC0}" dt="2025-09-29T19:15:06.840" v="48"/>
        <pc:sldMkLst>
          <pc:docMk/>
          <pc:sldMk cId="2295078784" sldId="292"/>
        </pc:sldMkLst>
        <pc:picChg chg="mod">
          <ac:chgData name="Joanna Timmerman" userId="S::jtimmerman@brynmawr.edu::af504e48-b556-4665-8d72-cb1d12152b37" providerId="AD" clId="Web-{D6A5CCFB-AB1A-0985-15B1-6D9E1A43BBC0}" dt="2025-09-29T19:15:06.840" v="48"/>
          <ac:picMkLst>
            <pc:docMk/>
            <pc:sldMk cId="2295078784" sldId="292"/>
            <ac:picMk id="3074" creationId="{487BA423-6600-E524-71E2-1DB80FC72C41}"/>
          </ac:picMkLst>
        </pc:picChg>
      </pc:sldChg>
      <pc:sldChg chg="modSp">
        <pc:chgData name="Joanna Timmerman" userId="S::jtimmerman@brynmawr.edu::af504e48-b556-4665-8d72-cb1d12152b37" providerId="AD" clId="Web-{D6A5CCFB-AB1A-0985-15B1-6D9E1A43BBC0}" dt="2025-09-29T19:32:30.944" v="151"/>
        <pc:sldMkLst>
          <pc:docMk/>
          <pc:sldMk cId="1865181957" sldId="293"/>
        </pc:sldMkLst>
        <pc:picChg chg="mod">
          <ac:chgData name="Joanna Timmerman" userId="S::jtimmerman@brynmawr.edu::af504e48-b556-4665-8d72-cb1d12152b37" providerId="AD" clId="Web-{D6A5CCFB-AB1A-0985-15B1-6D9E1A43BBC0}" dt="2025-09-29T19:32:30.944" v="151"/>
          <ac:picMkLst>
            <pc:docMk/>
            <pc:sldMk cId="1865181957" sldId="293"/>
            <ac:picMk id="5" creationId="{20D1453E-A185-273E-9A54-BD848FEE405F}"/>
          </ac:picMkLst>
        </pc:picChg>
      </pc:sldChg>
      <pc:sldChg chg="modSp">
        <pc:chgData name="Joanna Timmerman" userId="S::jtimmerman@brynmawr.edu::af504e48-b556-4665-8d72-cb1d12152b37" providerId="AD" clId="Web-{D6A5CCFB-AB1A-0985-15B1-6D9E1A43BBC0}" dt="2025-09-29T19:18:43.953" v="58"/>
        <pc:sldMkLst>
          <pc:docMk/>
          <pc:sldMk cId="3554130300" sldId="294"/>
        </pc:sldMkLst>
        <pc:picChg chg="mod">
          <ac:chgData name="Joanna Timmerman" userId="S::jtimmerman@brynmawr.edu::af504e48-b556-4665-8d72-cb1d12152b37" providerId="AD" clId="Web-{D6A5CCFB-AB1A-0985-15B1-6D9E1A43BBC0}" dt="2025-09-29T19:18:43.953" v="58"/>
          <ac:picMkLst>
            <pc:docMk/>
            <pc:sldMk cId="3554130300" sldId="294"/>
            <ac:picMk id="5" creationId="{4509B7FC-4AB5-64F6-C5DA-CDF809989600}"/>
          </ac:picMkLst>
        </pc:picChg>
      </pc:sldChg>
      <pc:sldChg chg="modSp">
        <pc:chgData name="Joanna Timmerman" userId="S::jtimmerman@brynmawr.edu::af504e48-b556-4665-8d72-cb1d12152b37" providerId="AD" clId="Web-{D6A5CCFB-AB1A-0985-15B1-6D9E1A43BBC0}" dt="2025-09-29T19:18:58.453" v="59"/>
        <pc:sldMkLst>
          <pc:docMk/>
          <pc:sldMk cId="3505436457" sldId="295"/>
        </pc:sldMkLst>
        <pc:picChg chg="mod">
          <ac:chgData name="Joanna Timmerman" userId="S::jtimmerman@brynmawr.edu::af504e48-b556-4665-8d72-cb1d12152b37" providerId="AD" clId="Web-{D6A5CCFB-AB1A-0985-15B1-6D9E1A43BBC0}" dt="2025-09-29T19:18:58.453" v="59"/>
          <ac:picMkLst>
            <pc:docMk/>
            <pc:sldMk cId="3505436457" sldId="295"/>
            <ac:picMk id="5" creationId="{F92E706E-5F7A-5D3C-0D28-068CA1DF6061}"/>
          </ac:picMkLst>
        </pc:picChg>
      </pc:sldChg>
      <pc:sldChg chg="modSp">
        <pc:chgData name="Joanna Timmerman" userId="S::jtimmerman@brynmawr.edu::af504e48-b556-4665-8d72-cb1d12152b37" providerId="AD" clId="Web-{D6A5CCFB-AB1A-0985-15B1-6D9E1A43BBC0}" dt="2025-09-29T19:19:14.532" v="61"/>
        <pc:sldMkLst>
          <pc:docMk/>
          <pc:sldMk cId="1052499275" sldId="296"/>
        </pc:sldMkLst>
        <pc:picChg chg="mod">
          <ac:chgData name="Joanna Timmerman" userId="S::jtimmerman@brynmawr.edu::af504e48-b556-4665-8d72-cb1d12152b37" providerId="AD" clId="Web-{D6A5CCFB-AB1A-0985-15B1-6D9E1A43BBC0}" dt="2025-09-29T19:19:14.532" v="61"/>
          <ac:picMkLst>
            <pc:docMk/>
            <pc:sldMk cId="1052499275" sldId="296"/>
            <ac:picMk id="5" creationId="{2A0BA5CF-F84B-D1D4-0288-3E65A3E7E673}"/>
          </ac:picMkLst>
        </pc:picChg>
      </pc:sldChg>
      <pc:sldChg chg="modSp">
        <pc:chgData name="Joanna Timmerman" userId="S::jtimmerman@brynmawr.edu::af504e48-b556-4665-8d72-cb1d12152b37" providerId="AD" clId="Web-{D6A5CCFB-AB1A-0985-15B1-6D9E1A43BBC0}" dt="2025-09-29T19:06:53.523" v="13"/>
        <pc:sldMkLst>
          <pc:docMk/>
          <pc:sldMk cId="2859788548" sldId="300"/>
        </pc:sldMkLst>
        <pc:picChg chg="mod">
          <ac:chgData name="Joanna Timmerman" userId="S::jtimmerman@brynmawr.edu::af504e48-b556-4665-8d72-cb1d12152b37" providerId="AD" clId="Web-{D6A5CCFB-AB1A-0985-15B1-6D9E1A43BBC0}" dt="2025-09-29T19:06:53.523" v="13"/>
          <ac:picMkLst>
            <pc:docMk/>
            <pc:sldMk cId="2859788548" sldId="300"/>
            <ac:picMk id="1026" creationId="{E5D6FEBF-51A3-8779-B0EB-DB25440CC3E0}"/>
          </ac:picMkLst>
        </pc:picChg>
      </pc:sldChg>
    </pc:docChg>
  </pc:docChgLst>
  <pc:docChgLst>
    <pc:chgData name="Andrew Wilbraham" userId="e4beae70-4c85-41a2-b22e-944117cb43b9" providerId="ADAL" clId="{17E30115-BA65-4825-8EA4-AF40A2313740}"/>
    <pc:docChg chg="undo custSel modSld sldOrd">
      <pc:chgData name="Andrew Wilbraham" userId="e4beae70-4c85-41a2-b22e-944117cb43b9" providerId="ADAL" clId="{17E30115-BA65-4825-8EA4-AF40A2313740}" dt="2025-09-30T13:51:10.616" v="184" actId="20577"/>
      <pc:docMkLst>
        <pc:docMk/>
      </pc:docMkLst>
      <pc:sldChg chg="modSp mod">
        <pc:chgData name="Andrew Wilbraham" userId="e4beae70-4c85-41a2-b22e-944117cb43b9" providerId="ADAL" clId="{17E30115-BA65-4825-8EA4-AF40A2313740}" dt="2025-09-30T13:47:06.861" v="12" actId="1076"/>
        <pc:sldMkLst>
          <pc:docMk/>
          <pc:sldMk cId="109857222" sldId="256"/>
        </pc:sldMkLst>
        <pc:picChg chg="mod">
          <ac:chgData name="Andrew Wilbraham" userId="e4beae70-4c85-41a2-b22e-944117cb43b9" providerId="ADAL" clId="{17E30115-BA65-4825-8EA4-AF40A2313740}" dt="2025-09-30T13:47:06.861" v="12" actId="1076"/>
          <ac:picMkLst>
            <pc:docMk/>
            <pc:sldMk cId="109857222" sldId="256"/>
            <ac:picMk id="4" creationId="{C1A80A0A-CEEA-E1A4-7F69-C7D139D0173F}"/>
          </ac:picMkLst>
        </pc:picChg>
      </pc:sldChg>
      <pc:sldChg chg="modSp mod">
        <pc:chgData name="Andrew Wilbraham" userId="e4beae70-4c85-41a2-b22e-944117cb43b9" providerId="ADAL" clId="{17E30115-BA65-4825-8EA4-AF40A2313740}" dt="2025-09-30T13:50:15.168" v="130" actId="20577"/>
        <pc:sldMkLst>
          <pc:docMk/>
          <pc:sldMk cId="2158361668" sldId="286"/>
        </pc:sldMkLst>
        <pc:spChg chg="mod">
          <ac:chgData name="Andrew Wilbraham" userId="e4beae70-4c85-41a2-b22e-944117cb43b9" providerId="ADAL" clId="{17E30115-BA65-4825-8EA4-AF40A2313740}" dt="2025-09-30T13:50:15.168" v="130" actId="20577"/>
          <ac:spMkLst>
            <pc:docMk/>
            <pc:sldMk cId="2158361668" sldId="286"/>
            <ac:spMk id="3" creationId="{9CEA3E96-57D6-D518-5B67-E47B5778283C}"/>
          </ac:spMkLst>
        </pc:spChg>
      </pc:sldChg>
      <pc:sldChg chg="ord">
        <pc:chgData name="Andrew Wilbraham" userId="e4beae70-4c85-41a2-b22e-944117cb43b9" providerId="ADAL" clId="{17E30115-BA65-4825-8EA4-AF40A2313740}" dt="2025-09-29T19:32:29.811" v="5"/>
        <pc:sldMkLst>
          <pc:docMk/>
          <pc:sldMk cId="1748545767" sldId="288"/>
        </pc:sldMkLst>
      </pc:sldChg>
      <pc:sldChg chg="modSp mod">
        <pc:chgData name="Andrew Wilbraham" userId="e4beae70-4c85-41a2-b22e-944117cb43b9" providerId="ADAL" clId="{17E30115-BA65-4825-8EA4-AF40A2313740}" dt="2025-09-30T13:48:04.910" v="75" actId="20577"/>
        <pc:sldMkLst>
          <pc:docMk/>
          <pc:sldMk cId="3505436457" sldId="295"/>
        </pc:sldMkLst>
        <pc:spChg chg="mod">
          <ac:chgData name="Andrew Wilbraham" userId="e4beae70-4c85-41a2-b22e-944117cb43b9" providerId="ADAL" clId="{17E30115-BA65-4825-8EA4-AF40A2313740}" dt="2025-09-30T13:48:04.910" v="75" actId="20577"/>
          <ac:spMkLst>
            <pc:docMk/>
            <pc:sldMk cId="3505436457" sldId="295"/>
            <ac:spMk id="3" creationId="{BA86DC89-72B9-4D5F-DD1E-650C541D13FC}"/>
          </ac:spMkLst>
        </pc:spChg>
      </pc:sldChg>
      <pc:sldChg chg="modSp mod">
        <pc:chgData name="Andrew Wilbraham" userId="e4beae70-4c85-41a2-b22e-944117cb43b9" providerId="ADAL" clId="{17E30115-BA65-4825-8EA4-AF40A2313740}" dt="2025-09-30T13:51:10.616" v="184" actId="20577"/>
        <pc:sldMkLst>
          <pc:docMk/>
          <pc:sldMk cId="3455712966" sldId="298"/>
        </pc:sldMkLst>
        <pc:spChg chg="mod">
          <ac:chgData name="Andrew Wilbraham" userId="e4beae70-4c85-41a2-b22e-944117cb43b9" providerId="ADAL" clId="{17E30115-BA65-4825-8EA4-AF40A2313740}" dt="2025-09-30T13:51:10.616" v="184" actId="20577"/>
          <ac:spMkLst>
            <pc:docMk/>
            <pc:sldMk cId="3455712966" sldId="298"/>
            <ac:spMk id="3" creationId="{9D0AF6CB-C393-2C5A-3F48-41ADBC1DBA30}"/>
          </ac:spMkLst>
        </pc:spChg>
      </pc:sldChg>
      <pc:sldChg chg="ord">
        <pc:chgData name="Andrew Wilbraham" userId="e4beae70-4c85-41a2-b22e-944117cb43b9" providerId="ADAL" clId="{17E30115-BA65-4825-8EA4-AF40A2313740}" dt="2025-09-29T19:32:38.512" v="11"/>
        <pc:sldMkLst>
          <pc:docMk/>
          <pc:sldMk cId="2859788548" sldId="300"/>
        </pc:sldMkLst>
      </pc:sldChg>
    </pc:docChg>
  </pc:docChgLst>
  <pc:docChgLst>
    <pc:chgData name="Amanda Moser-Shick" userId="S::amosershic@brynmawr.edu::e6e47e61-a015-468d-9a8d-db4ba7556d78" providerId="AD" clId="Web-{F2679C08-F3CF-CEB1-1CB6-DC6E98629281}"/>
    <pc:docChg chg="modSld">
      <pc:chgData name="Amanda Moser-Shick" userId="S::amosershic@brynmawr.edu::e6e47e61-a015-468d-9a8d-db4ba7556d78" providerId="AD" clId="Web-{F2679C08-F3CF-CEB1-1CB6-DC6E98629281}" dt="2025-09-29T19:34:31.870" v="98"/>
      <pc:docMkLst>
        <pc:docMk/>
      </pc:docMkLst>
      <pc:sldChg chg="modNotes">
        <pc:chgData name="Amanda Moser-Shick" userId="S::amosershic@brynmawr.edu::e6e47e61-a015-468d-9a8d-db4ba7556d78" providerId="AD" clId="Web-{F2679C08-F3CF-CEB1-1CB6-DC6E98629281}" dt="2025-09-29T19:34:31.870" v="98"/>
        <pc:sldMkLst>
          <pc:docMk/>
          <pc:sldMk cId="2711208661" sldId="308"/>
        </pc:sldMkLst>
      </pc:sldChg>
    </pc:docChg>
  </pc:docChgLst>
  <pc:docChgLst>
    <pc:chgData name="Baru Roberson-Hornsby" userId="S::brobersonh@brynmawr.edu::91419849-44a0-47a6-b859-129b191e6518" providerId="AD" clId="Web-{0B79C7D0-B6A8-A408-F017-0590CA5BF7A9}"/>
    <pc:docChg chg="modSld">
      <pc:chgData name="Baru Roberson-Hornsby" userId="S::brobersonh@brynmawr.edu::91419849-44a0-47a6-b859-129b191e6518" providerId="AD" clId="Web-{0B79C7D0-B6A8-A408-F017-0590CA5BF7A9}" dt="2025-09-29T19:20:30.717" v="43"/>
      <pc:docMkLst>
        <pc:docMk/>
      </pc:docMkLst>
      <pc:sldChg chg="modNotes">
        <pc:chgData name="Baru Roberson-Hornsby" userId="S::brobersonh@brynmawr.edu::91419849-44a0-47a6-b859-129b191e6518" providerId="AD" clId="Web-{0B79C7D0-B6A8-A408-F017-0590CA5BF7A9}" dt="2025-09-29T19:20:30.717" v="43"/>
        <pc:sldMkLst>
          <pc:docMk/>
          <pc:sldMk cId="1667939030" sldId="287"/>
        </pc:sldMkLst>
      </pc:sldChg>
    </pc:docChg>
  </pc:docChgLst>
  <pc:docChgLst>
    <pc:chgData name="Catherine Taipe" userId="S::ctaipe@brynmawr.edu::d2611997-118a-405b-a109-94a927d502a2" providerId="AD" clId="Web-{B7E2CDCD-9C6C-D496-39E2-1A2621F05EF1}"/>
    <pc:docChg chg="sldOrd">
      <pc:chgData name="Catherine Taipe" userId="S::ctaipe@brynmawr.edu::d2611997-118a-405b-a109-94a927d502a2" providerId="AD" clId="Web-{B7E2CDCD-9C6C-D496-39E2-1A2621F05EF1}" dt="2025-09-29T19:29:01.006" v="1"/>
      <pc:docMkLst>
        <pc:docMk/>
      </pc:docMkLst>
      <pc:sldChg chg="ord">
        <pc:chgData name="Catherine Taipe" userId="S::ctaipe@brynmawr.edu::d2611997-118a-405b-a109-94a927d502a2" providerId="AD" clId="Web-{B7E2CDCD-9C6C-D496-39E2-1A2621F05EF1}" dt="2025-09-29T19:29:01.006" v="1"/>
        <pc:sldMkLst>
          <pc:docMk/>
          <pc:sldMk cId="787773032" sldId="299"/>
        </pc:sldMkLst>
      </pc:sldChg>
    </pc:docChg>
  </pc:docChgLst>
  <pc:docChgLst>
    <pc:chgData name="Baru Roberson-Hornsby" userId="S::brobersonh@brynmawr.edu::91419849-44a0-47a6-b859-129b191e6518" providerId="AD" clId="Web-{BB85D37D-DC0F-0137-AE96-49A17B693806}"/>
    <pc:docChg chg="addSld delSld modSld">
      <pc:chgData name="Baru Roberson-Hornsby" userId="S::brobersonh@brynmawr.edu::91419849-44a0-47a6-b859-129b191e6518" providerId="AD" clId="Web-{BB85D37D-DC0F-0137-AE96-49A17B693806}" dt="2025-09-29T19:45:24.367" v="38"/>
      <pc:docMkLst>
        <pc:docMk/>
      </pc:docMkLst>
      <pc:sldChg chg="add del">
        <pc:chgData name="Baru Roberson-Hornsby" userId="S::brobersonh@brynmawr.edu::91419849-44a0-47a6-b859-129b191e6518" providerId="AD" clId="Web-{BB85D37D-DC0F-0137-AE96-49A17B693806}" dt="2025-09-29T19:45:24.367" v="38"/>
        <pc:sldMkLst>
          <pc:docMk/>
          <pc:sldMk cId="2447232810" sldId="282"/>
        </pc:sldMkLst>
      </pc:sldChg>
      <pc:sldChg chg="modNotes">
        <pc:chgData name="Baru Roberson-Hornsby" userId="S::brobersonh@brynmawr.edu::91419849-44a0-47a6-b859-129b191e6518" providerId="AD" clId="Web-{BB85D37D-DC0F-0137-AE96-49A17B693806}" dt="2025-09-29T19:26:09.245" v="36"/>
        <pc:sldMkLst>
          <pc:docMk/>
          <pc:sldMk cId="928068190" sldId="305"/>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19C2EB9-BFBB-49A4-A4F1-60FED61B7943}"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14275A5B-AB58-4368-9D3C-F1ED79790F66}">
      <dgm:prSet/>
      <dgm:spPr/>
      <dgm:t>
        <a:bodyPr/>
        <a:lstStyle/>
        <a:p>
          <a:r>
            <a:rPr lang="en-US"/>
            <a:t>For the Healthy Example: Note why the relationship is healthy?</a:t>
          </a:r>
        </a:p>
      </dgm:t>
    </dgm:pt>
    <dgm:pt modelId="{88FB81BB-FC16-4D96-A03F-08D5A1B3620C}" type="parTrans" cxnId="{B44F463A-A6A1-4D7B-9865-2BE4475EC846}">
      <dgm:prSet/>
      <dgm:spPr/>
      <dgm:t>
        <a:bodyPr/>
        <a:lstStyle/>
        <a:p>
          <a:endParaRPr lang="en-US"/>
        </a:p>
      </dgm:t>
    </dgm:pt>
    <dgm:pt modelId="{50B0578A-246A-4489-BE64-FE9B7AC9DB99}" type="sibTrans" cxnId="{B44F463A-A6A1-4D7B-9865-2BE4475EC846}">
      <dgm:prSet/>
      <dgm:spPr/>
      <dgm:t>
        <a:bodyPr/>
        <a:lstStyle/>
        <a:p>
          <a:endParaRPr lang="en-US"/>
        </a:p>
      </dgm:t>
    </dgm:pt>
    <dgm:pt modelId="{BAADCC68-BBCB-45CC-B434-66431AD9F6B6}">
      <dgm:prSet/>
      <dgm:spPr/>
      <dgm:t>
        <a:bodyPr/>
        <a:lstStyle/>
        <a:p>
          <a:r>
            <a:rPr lang="en-US"/>
            <a:t>For the Unhealthy Example: What about the relationship is unhealthy?</a:t>
          </a:r>
        </a:p>
      </dgm:t>
    </dgm:pt>
    <dgm:pt modelId="{00378DF2-0C18-4300-9826-F0D66E0EE4F3}" type="parTrans" cxnId="{093AB341-0B5B-4AFB-BC55-BA52E13F3D12}">
      <dgm:prSet/>
      <dgm:spPr/>
      <dgm:t>
        <a:bodyPr/>
        <a:lstStyle/>
        <a:p>
          <a:endParaRPr lang="en-US"/>
        </a:p>
      </dgm:t>
    </dgm:pt>
    <dgm:pt modelId="{BB07C41B-3B97-4E08-B6EB-B76E6B9ABAF9}" type="sibTrans" cxnId="{093AB341-0B5B-4AFB-BC55-BA52E13F3D12}">
      <dgm:prSet/>
      <dgm:spPr/>
      <dgm:t>
        <a:bodyPr/>
        <a:lstStyle/>
        <a:p>
          <a:endParaRPr lang="en-US"/>
        </a:p>
      </dgm:t>
    </dgm:pt>
    <dgm:pt modelId="{15478067-E692-4F1F-8F70-11EAABCAE226}">
      <dgm:prSet/>
      <dgm:spPr/>
      <dgm:t>
        <a:bodyPr/>
        <a:lstStyle/>
        <a:p>
          <a:r>
            <a:rPr lang="en-US"/>
            <a:t>For the Abusive Relationship: What makes the relationship abusive?</a:t>
          </a:r>
        </a:p>
      </dgm:t>
    </dgm:pt>
    <dgm:pt modelId="{9358149C-CE9A-448B-9625-BDE5767361B9}" type="parTrans" cxnId="{68028B00-C4B2-4157-BD62-B1538B8BC16E}">
      <dgm:prSet/>
      <dgm:spPr/>
      <dgm:t>
        <a:bodyPr/>
        <a:lstStyle/>
        <a:p>
          <a:endParaRPr lang="en-US"/>
        </a:p>
      </dgm:t>
    </dgm:pt>
    <dgm:pt modelId="{1E704712-C1DF-4178-A6EA-E1C8B2BE9842}" type="sibTrans" cxnId="{68028B00-C4B2-4157-BD62-B1538B8BC16E}">
      <dgm:prSet/>
      <dgm:spPr/>
      <dgm:t>
        <a:bodyPr/>
        <a:lstStyle/>
        <a:p>
          <a:endParaRPr lang="en-US"/>
        </a:p>
      </dgm:t>
    </dgm:pt>
    <dgm:pt modelId="{42D660F8-540F-4C48-BAA5-BB20DDD2543A}">
      <dgm:prSet phldr="0"/>
      <dgm:spPr/>
      <dgm:t>
        <a:bodyPr/>
        <a:lstStyle/>
        <a:p>
          <a:pPr rtl="0"/>
          <a:r>
            <a:rPr lang="en-US">
              <a:solidFill>
                <a:srgbClr val="444444"/>
              </a:solidFill>
              <a:latin typeface="Calibri"/>
              <a:ea typeface="Calibri"/>
              <a:cs typeface="Calibri"/>
            </a:rPr>
            <a:t>Is this type of violence or abuse something that society has taught us to be "normal" in our relationships? </a:t>
          </a:r>
        </a:p>
      </dgm:t>
    </dgm:pt>
    <dgm:pt modelId="{A9274098-60E5-48DE-93E2-A226C6EE7FD8}" type="parTrans" cxnId="{98085193-2070-46B4-8864-EB2452CC14EE}">
      <dgm:prSet/>
      <dgm:spPr/>
    </dgm:pt>
    <dgm:pt modelId="{B1C617D0-7CFC-49DA-BA1D-D4394F1DD530}" type="sibTrans" cxnId="{98085193-2070-46B4-8864-EB2452CC14EE}">
      <dgm:prSet/>
      <dgm:spPr/>
    </dgm:pt>
    <dgm:pt modelId="{498F35E3-58D5-4FB0-AB35-A8EB7244C68D}" type="pres">
      <dgm:prSet presAssocID="{D19C2EB9-BFBB-49A4-A4F1-60FED61B7943}" presName="linear" presStyleCnt="0">
        <dgm:presLayoutVars>
          <dgm:animLvl val="lvl"/>
          <dgm:resizeHandles val="exact"/>
        </dgm:presLayoutVars>
      </dgm:prSet>
      <dgm:spPr/>
    </dgm:pt>
    <dgm:pt modelId="{7DD0EF8F-3120-4B9F-B779-1096CB4CBE88}" type="pres">
      <dgm:prSet presAssocID="{14275A5B-AB58-4368-9D3C-F1ED79790F66}" presName="parentText" presStyleLbl="node1" presStyleIdx="0" presStyleCnt="4">
        <dgm:presLayoutVars>
          <dgm:chMax val="0"/>
          <dgm:bulletEnabled val="1"/>
        </dgm:presLayoutVars>
      </dgm:prSet>
      <dgm:spPr/>
    </dgm:pt>
    <dgm:pt modelId="{5FA4A0C2-EDB1-4E5F-A741-C9FCEDE08E51}" type="pres">
      <dgm:prSet presAssocID="{50B0578A-246A-4489-BE64-FE9B7AC9DB99}" presName="spacer" presStyleCnt="0"/>
      <dgm:spPr/>
    </dgm:pt>
    <dgm:pt modelId="{3858BC16-70A2-4B4C-9481-4F9D6530C081}" type="pres">
      <dgm:prSet presAssocID="{BAADCC68-BBCB-45CC-B434-66431AD9F6B6}" presName="parentText" presStyleLbl="node1" presStyleIdx="1" presStyleCnt="4">
        <dgm:presLayoutVars>
          <dgm:chMax val="0"/>
          <dgm:bulletEnabled val="1"/>
        </dgm:presLayoutVars>
      </dgm:prSet>
      <dgm:spPr/>
    </dgm:pt>
    <dgm:pt modelId="{B0BF1E61-338C-4FD1-8322-E22A2805F690}" type="pres">
      <dgm:prSet presAssocID="{BB07C41B-3B97-4E08-B6EB-B76E6B9ABAF9}" presName="spacer" presStyleCnt="0"/>
      <dgm:spPr/>
    </dgm:pt>
    <dgm:pt modelId="{1A03001D-6E53-47A0-B9C0-36B5432B1F72}" type="pres">
      <dgm:prSet presAssocID="{15478067-E692-4F1F-8F70-11EAABCAE226}" presName="parentText" presStyleLbl="node1" presStyleIdx="2" presStyleCnt="4">
        <dgm:presLayoutVars>
          <dgm:chMax val="0"/>
          <dgm:bulletEnabled val="1"/>
        </dgm:presLayoutVars>
      </dgm:prSet>
      <dgm:spPr/>
    </dgm:pt>
    <dgm:pt modelId="{2F946ED8-B954-4052-945A-D5D901C3B47E}" type="pres">
      <dgm:prSet presAssocID="{1E704712-C1DF-4178-A6EA-E1C8B2BE9842}" presName="spacer" presStyleCnt="0"/>
      <dgm:spPr/>
    </dgm:pt>
    <dgm:pt modelId="{237CE4D3-40C8-4A8D-BCDE-11E80DE7F892}" type="pres">
      <dgm:prSet presAssocID="{42D660F8-540F-4C48-BAA5-BB20DDD2543A}" presName="parentText" presStyleLbl="node1" presStyleIdx="3" presStyleCnt="4">
        <dgm:presLayoutVars>
          <dgm:chMax val="0"/>
          <dgm:bulletEnabled val="1"/>
        </dgm:presLayoutVars>
      </dgm:prSet>
      <dgm:spPr/>
    </dgm:pt>
  </dgm:ptLst>
  <dgm:cxnLst>
    <dgm:cxn modelId="{68028B00-C4B2-4157-BD62-B1538B8BC16E}" srcId="{D19C2EB9-BFBB-49A4-A4F1-60FED61B7943}" destId="{15478067-E692-4F1F-8F70-11EAABCAE226}" srcOrd="2" destOrd="0" parTransId="{9358149C-CE9A-448B-9625-BDE5767361B9}" sibTransId="{1E704712-C1DF-4178-A6EA-E1C8B2BE9842}"/>
    <dgm:cxn modelId="{B44F463A-A6A1-4D7B-9865-2BE4475EC846}" srcId="{D19C2EB9-BFBB-49A4-A4F1-60FED61B7943}" destId="{14275A5B-AB58-4368-9D3C-F1ED79790F66}" srcOrd="0" destOrd="0" parTransId="{88FB81BB-FC16-4D96-A03F-08D5A1B3620C}" sibTransId="{50B0578A-246A-4489-BE64-FE9B7AC9DB99}"/>
    <dgm:cxn modelId="{936D8D3F-F09B-4FBF-B1E8-CA6617464426}" type="presOf" srcId="{15478067-E692-4F1F-8F70-11EAABCAE226}" destId="{1A03001D-6E53-47A0-B9C0-36B5432B1F72}" srcOrd="0" destOrd="0" presId="urn:microsoft.com/office/officeart/2005/8/layout/vList2"/>
    <dgm:cxn modelId="{093AB341-0B5B-4AFB-BC55-BA52E13F3D12}" srcId="{D19C2EB9-BFBB-49A4-A4F1-60FED61B7943}" destId="{BAADCC68-BBCB-45CC-B434-66431AD9F6B6}" srcOrd="1" destOrd="0" parTransId="{00378DF2-0C18-4300-9826-F0D66E0EE4F3}" sibTransId="{BB07C41B-3B97-4E08-B6EB-B76E6B9ABAF9}"/>
    <dgm:cxn modelId="{9D013783-D5CA-4577-9C36-8D0E82A1935F}" type="presOf" srcId="{42D660F8-540F-4C48-BAA5-BB20DDD2543A}" destId="{237CE4D3-40C8-4A8D-BCDE-11E80DE7F892}" srcOrd="0" destOrd="0" presId="urn:microsoft.com/office/officeart/2005/8/layout/vList2"/>
    <dgm:cxn modelId="{98085193-2070-46B4-8864-EB2452CC14EE}" srcId="{D19C2EB9-BFBB-49A4-A4F1-60FED61B7943}" destId="{42D660F8-540F-4C48-BAA5-BB20DDD2543A}" srcOrd="3" destOrd="0" parTransId="{A9274098-60E5-48DE-93E2-A226C6EE7FD8}" sibTransId="{B1C617D0-7CFC-49DA-BA1D-D4394F1DD530}"/>
    <dgm:cxn modelId="{E2AA32B8-65E1-46EC-B35B-E03A2BB83381}" type="presOf" srcId="{14275A5B-AB58-4368-9D3C-F1ED79790F66}" destId="{7DD0EF8F-3120-4B9F-B779-1096CB4CBE88}" srcOrd="0" destOrd="0" presId="urn:microsoft.com/office/officeart/2005/8/layout/vList2"/>
    <dgm:cxn modelId="{AE3F7CCB-5D38-4147-AB79-9E9D2B7E926E}" type="presOf" srcId="{D19C2EB9-BFBB-49A4-A4F1-60FED61B7943}" destId="{498F35E3-58D5-4FB0-AB35-A8EB7244C68D}" srcOrd="0" destOrd="0" presId="urn:microsoft.com/office/officeart/2005/8/layout/vList2"/>
    <dgm:cxn modelId="{5DE748DA-BADC-4949-A9E8-885D4E10BAA3}" type="presOf" srcId="{BAADCC68-BBCB-45CC-B434-66431AD9F6B6}" destId="{3858BC16-70A2-4B4C-9481-4F9D6530C081}" srcOrd="0" destOrd="0" presId="urn:microsoft.com/office/officeart/2005/8/layout/vList2"/>
    <dgm:cxn modelId="{80AF4880-FCB2-4176-B8A2-9EBF21CCC196}" type="presParOf" srcId="{498F35E3-58D5-4FB0-AB35-A8EB7244C68D}" destId="{7DD0EF8F-3120-4B9F-B779-1096CB4CBE88}" srcOrd="0" destOrd="0" presId="urn:microsoft.com/office/officeart/2005/8/layout/vList2"/>
    <dgm:cxn modelId="{2811AF82-CA55-4B80-AA5C-138CCC6D64AF}" type="presParOf" srcId="{498F35E3-58D5-4FB0-AB35-A8EB7244C68D}" destId="{5FA4A0C2-EDB1-4E5F-A741-C9FCEDE08E51}" srcOrd="1" destOrd="0" presId="urn:microsoft.com/office/officeart/2005/8/layout/vList2"/>
    <dgm:cxn modelId="{B88BEAE2-81A4-4453-AA95-C9F6904B5026}" type="presParOf" srcId="{498F35E3-58D5-4FB0-AB35-A8EB7244C68D}" destId="{3858BC16-70A2-4B4C-9481-4F9D6530C081}" srcOrd="2" destOrd="0" presId="urn:microsoft.com/office/officeart/2005/8/layout/vList2"/>
    <dgm:cxn modelId="{9742C547-5C46-4096-861D-8D1795B75E11}" type="presParOf" srcId="{498F35E3-58D5-4FB0-AB35-A8EB7244C68D}" destId="{B0BF1E61-338C-4FD1-8322-E22A2805F690}" srcOrd="3" destOrd="0" presId="urn:microsoft.com/office/officeart/2005/8/layout/vList2"/>
    <dgm:cxn modelId="{C9E1A0DF-C2E0-4674-9166-9633FFE985AA}" type="presParOf" srcId="{498F35E3-58D5-4FB0-AB35-A8EB7244C68D}" destId="{1A03001D-6E53-47A0-B9C0-36B5432B1F72}" srcOrd="4" destOrd="0" presId="urn:microsoft.com/office/officeart/2005/8/layout/vList2"/>
    <dgm:cxn modelId="{968691B2-102F-42A5-9E44-6F5B706EAE3B}" type="presParOf" srcId="{498F35E3-58D5-4FB0-AB35-A8EB7244C68D}" destId="{2F946ED8-B954-4052-945A-D5D901C3B47E}" srcOrd="5" destOrd="0" presId="urn:microsoft.com/office/officeart/2005/8/layout/vList2"/>
    <dgm:cxn modelId="{7F07894D-F262-43B9-8D2B-74041BF56B2B}" type="presParOf" srcId="{498F35E3-58D5-4FB0-AB35-A8EB7244C68D}" destId="{237CE4D3-40C8-4A8D-BCDE-11E80DE7F892}"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D0EF8F-3120-4B9F-B779-1096CB4CBE88}">
      <dsp:nvSpPr>
        <dsp:cNvPr id="0" name=""/>
        <dsp:cNvSpPr/>
      </dsp:nvSpPr>
      <dsp:spPr>
        <a:xfrm>
          <a:off x="0" y="107425"/>
          <a:ext cx="5210615" cy="109980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For the Healthy Example: Note why the relationship is healthy?</a:t>
          </a:r>
        </a:p>
      </dsp:txBody>
      <dsp:txXfrm>
        <a:off x="53688" y="161113"/>
        <a:ext cx="5103239" cy="992424"/>
      </dsp:txXfrm>
    </dsp:sp>
    <dsp:sp modelId="{3858BC16-70A2-4B4C-9481-4F9D6530C081}">
      <dsp:nvSpPr>
        <dsp:cNvPr id="0" name=""/>
        <dsp:cNvSpPr/>
      </dsp:nvSpPr>
      <dsp:spPr>
        <a:xfrm>
          <a:off x="0" y="1264825"/>
          <a:ext cx="5210615" cy="1099800"/>
        </a:xfrm>
        <a:prstGeom prst="roundRect">
          <a:avLst/>
        </a:prstGeom>
        <a:solidFill>
          <a:schemeClr val="accent2">
            <a:hueOff val="505944"/>
            <a:satOff val="-742"/>
            <a:lumOff val="-32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For the Unhealthy Example: What about the relationship is unhealthy?</a:t>
          </a:r>
        </a:p>
      </dsp:txBody>
      <dsp:txXfrm>
        <a:off x="53688" y="1318513"/>
        <a:ext cx="5103239" cy="992424"/>
      </dsp:txXfrm>
    </dsp:sp>
    <dsp:sp modelId="{1A03001D-6E53-47A0-B9C0-36B5432B1F72}">
      <dsp:nvSpPr>
        <dsp:cNvPr id="0" name=""/>
        <dsp:cNvSpPr/>
      </dsp:nvSpPr>
      <dsp:spPr>
        <a:xfrm>
          <a:off x="0" y="2422226"/>
          <a:ext cx="5210615" cy="1099800"/>
        </a:xfrm>
        <a:prstGeom prst="roundRect">
          <a:avLst/>
        </a:prstGeom>
        <a:solidFill>
          <a:schemeClr val="accent2">
            <a:hueOff val="1011887"/>
            <a:satOff val="-1485"/>
            <a:lumOff val="-6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For the Abusive Relationship: What makes the relationship abusive?</a:t>
          </a:r>
        </a:p>
      </dsp:txBody>
      <dsp:txXfrm>
        <a:off x="53688" y="2475914"/>
        <a:ext cx="5103239" cy="992424"/>
      </dsp:txXfrm>
    </dsp:sp>
    <dsp:sp modelId="{237CE4D3-40C8-4A8D-BCDE-11E80DE7F892}">
      <dsp:nvSpPr>
        <dsp:cNvPr id="0" name=""/>
        <dsp:cNvSpPr/>
      </dsp:nvSpPr>
      <dsp:spPr>
        <a:xfrm>
          <a:off x="0" y="3579626"/>
          <a:ext cx="5210615" cy="1099800"/>
        </a:xfrm>
        <a:prstGeom prst="roundRect">
          <a:avLst/>
        </a:prstGeom>
        <a:solidFill>
          <a:schemeClr val="accent2">
            <a:hueOff val="1517831"/>
            <a:satOff val="-2227"/>
            <a:lumOff val="-98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kern="1200">
              <a:solidFill>
                <a:srgbClr val="444444"/>
              </a:solidFill>
              <a:latin typeface="Calibri"/>
              <a:ea typeface="Calibri"/>
              <a:cs typeface="Calibri"/>
            </a:rPr>
            <a:t>Is this type of violence or abuse something that society has taught us to be "normal" in our relationships? </a:t>
          </a:r>
        </a:p>
      </dsp:txBody>
      <dsp:txXfrm>
        <a:off x="53688" y="3633314"/>
        <a:ext cx="5103239" cy="992424"/>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1FE41B-DB39-4A2D-ACDA-1DE0B992CD08}" type="datetimeFigureOut">
              <a:t>9/30/2025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46400F-DBA7-4B0E-9CCE-7D17A49183BA}" type="slidenum">
              <a:t>‹#›</a:t>
            </a:fld>
            <a:endParaRPr lang="en-US"/>
          </a:p>
        </p:txBody>
      </p:sp>
    </p:spTree>
    <p:extLst>
      <p:ext uri="{BB962C8B-B14F-4D97-AF65-F5344CB8AC3E}">
        <p14:creationId xmlns:p14="http://schemas.microsoft.com/office/powerpoint/2010/main" val="40360609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One word go around for how you are feeling in this moment </a:t>
            </a:r>
          </a:p>
        </p:txBody>
      </p:sp>
      <p:sp>
        <p:nvSpPr>
          <p:cNvPr id="4" name="Slide Number Placeholder 3"/>
          <p:cNvSpPr>
            <a:spLocks noGrp="1"/>
          </p:cNvSpPr>
          <p:nvPr>
            <p:ph type="sldNum" sz="quarter" idx="5"/>
          </p:nvPr>
        </p:nvSpPr>
        <p:spPr/>
        <p:txBody>
          <a:bodyPr/>
          <a:lstStyle/>
          <a:p>
            <a:fld id="{ED46400F-DBA7-4B0E-9CCE-7D17A49183BA}" type="slidenum">
              <a:t>3</a:t>
            </a:fld>
            <a:endParaRPr lang="en-US"/>
          </a:p>
        </p:txBody>
      </p:sp>
    </p:spTree>
    <p:extLst>
      <p:ext uri="{BB962C8B-B14F-4D97-AF65-F5344CB8AC3E}">
        <p14:creationId xmlns:p14="http://schemas.microsoft.com/office/powerpoint/2010/main" val="6150704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r>
              <a:rPr lang="en-US">
                <a:ea typeface="Calibri"/>
                <a:cs typeface="Calibri"/>
              </a:rPr>
              <a:t>At least 5 minutes, no longer than 10 minutes</a:t>
            </a:r>
          </a:p>
        </p:txBody>
      </p:sp>
      <p:sp>
        <p:nvSpPr>
          <p:cNvPr id="4" name="Slide Number Placeholder 3"/>
          <p:cNvSpPr>
            <a:spLocks noGrp="1"/>
          </p:cNvSpPr>
          <p:nvPr>
            <p:ph type="sldNum" sz="quarter" idx="5"/>
          </p:nvPr>
        </p:nvSpPr>
        <p:spPr/>
        <p:txBody>
          <a:bodyPr/>
          <a:lstStyle/>
          <a:p>
            <a:fld id="{ED46400F-DBA7-4B0E-9CCE-7D17A49183BA}" type="slidenum">
              <a:rPr lang="en-US"/>
              <a:t>4</a:t>
            </a:fld>
            <a:endParaRPr lang="en-US"/>
          </a:p>
        </p:txBody>
      </p:sp>
    </p:spTree>
    <p:extLst>
      <p:ext uri="{BB962C8B-B14F-4D97-AF65-F5344CB8AC3E}">
        <p14:creationId xmlns:p14="http://schemas.microsoft.com/office/powerpoint/2010/main" val="12651655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a:ea typeface="Calibri"/>
                <a:cs typeface="Calibri"/>
              </a:rPr>
              <a:t>Students decide if it is healthy, unhealthy, or abusive</a:t>
            </a:r>
          </a:p>
        </p:txBody>
      </p:sp>
      <p:sp>
        <p:nvSpPr>
          <p:cNvPr id="4" name="Slide Number Placeholder 3"/>
          <p:cNvSpPr>
            <a:spLocks noGrp="1"/>
          </p:cNvSpPr>
          <p:nvPr>
            <p:ph type="sldNum" sz="quarter" idx="5"/>
          </p:nvPr>
        </p:nvSpPr>
        <p:spPr/>
        <p:txBody>
          <a:bodyPr/>
          <a:lstStyle/>
          <a:p>
            <a:fld id="{ED46400F-DBA7-4B0E-9CCE-7D17A49183BA}" type="slidenum">
              <a:rPr lang="en-US"/>
              <a:t>28</a:t>
            </a:fld>
            <a:endParaRPr lang="en-US"/>
          </a:p>
        </p:txBody>
      </p:sp>
    </p:spTree>
    <p:extLst>
      <p:ext uri="{BB962C8B-B14F-4D97-AF65-F5344CB8AC3E}">
        <p14:creationId xmlns:p14="http://schemas.microsoft.com/office/powerpoint/2010/main" val="1678978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Think about friendships, family, etc. Can be outside of romantic relationships.</a:t>
            </a:r>
          </a:p>
        </p:txBody>
      </p:sp>
      <p:sp>
        <p:nvSpPr>
          <p:cNvPr id="4" name="Slide Number Placeholder 3"/>
          <p:cNvSpPr>
            <a:spLocks noGrp="1"/>
          </p:cNvSpPr>
          <p:nvPr>
            <p:ph type="sldNum" sz="quarter" idx="5"/>
          </p:nvPr>
        </p:nvSpPr>
        <p:spPr/>
        <p:txBody>
          <a:bodyPr/>
          <a:lstStyle/>
          <a:p>
            <a:fld id="{ED46400F-DBA7-4B0E-9CCE-7D17A49183BA}" type="slidenum">
              <a:rPr lang="en-US"/>
              <a:t>33</a:t>
            </a:fld>
            <a:endParaRPr lang="en-US"/>
          </a:p>
        </p:txBody>
      </p:sp>
    </p:spTree>
    <p:extLst>
      <p:ext uri="{BB962C8B-B14F-4D97-AF65-F5344CB8AC3E}">
        <p14:creationId xmlns:p14="http://schemas.microsoft.com/office/powerpoint/2010/main" val="37919019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D3B3C7E-BC2D-4436-8B03-AC421FA66787}"/>
              </a:ext>
            </a:extLst>
          </p:cNvPr>
          <p:cNvSpPr/>
          <p:nvPr/>
        </p:nvSpPr>
        <p:spPr>
          <a:xfrm>
            <a:off x="160920" y="157606"/>
            <a:ext cx="11870161" cy="654278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B66887E-4265-46F7-9DE0-605FFFC90761}"/>
              </a:ext>
            </a:extLst>
          </p:cNvPr>
          <p:cNvSpPr>
            <a:spLocks noGrp="1"/>
          </p:cNvSpPr>
          <p:nvPr>
            <p:ph type="ctrTitle" hasCustomPrompt="1"/>
          </p:nvPr>
        </p:nvSpPr>
        <p:spPr>
          <a:xfrm>
            <a:off x="2035130" y="1066800"/>
            <a:ext cx="8112369" cy="2073119"/>
          </a:xfrm>
        </p:spPr>
        <p:txBody>
          <a:bodyPr anchor="b">
            <a:normAutofit/>
          </a:bodyPr>
          <a:lstStyle>
            <a:lvl1pPr algn="ctr">
              <a:lnSpc>
                <a:spcPct val="110000"/>
              </a:lnSpc>
              <a:defRPr sz="2800" cap="all" spc="390" baseline="0"/>
            </a:lvl1pPr>
          </a:lstStyle>
          <a:p>
            <a:r>
              <a:rPr lang="en-US"/>
              <a:t>CLICK TO EDIT MASTER TITLE STYLE</a:t>
            </a:r>
          </a:p>
        </p:txBody>
      </p:sp>
      <p:sp>
        <p:nvSpPr>
          <p:cNvPr id="3" name="Subtitle 2">
            <a:extLst>
              <a:ext uri="{FF2B5EF4-FFF2-40B4-BE49-F238E27FC236}">
                <a16:creationId xmlns:a16="http://schemas.microsoft.com/office/drawing/2014/main" id="{7EDB1A74-54F5-45CA-8922-87FFD57515D4}"/>
              </a:ext>
            </a:extLst>
          </p:cNvPr>
          <p:cNvSpPr>
            <a:spLocks noGrp="1"/>
          </p:cNvSpPr>
          <p:nvPr>
            <p:ph type="subTitle" idx="1"/>
          </p:nvPr>
        </p:nvSpPr>
        <p:spPr>
          <a:xfrm>
            <a:off x="2175804" y="4876802"/>
            <a:ext cx="7821637" cy="1028697"/>
          </a:xfrm>
        </p:spPr>
        <p:txBody>
          <a:bodyPr>
            <a:normAutofit/>
          </a:bodyPr>
          <a:lstStyle>
            <a:lvl1pPr marL="0" indent="0" algn="ctr">
              <a:lnSpc>
                <a:spcPct val="100000"/>
              </a:lnSpc>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B6BE6EF-9D0F-4ABF-B92C-E967FE3F16CF}"/>
              </a:ext>
            </a:extLst>
          </p:cNvPr>
          <p:cNvSpPr>
            <a:spLocks noGrp="1"/>
          </p:cNvSpPr>
          <p:nvPr>
            <p:ph type="dt" sz="half" idx="10"/>
          </p:nvPr>
        </p:nvSpPr>
        <p:spPr/>
        <p:txBody>
          <a:bodyPr/>
          <a:lstStyle/>
          <a:p>
            <a:fld id="{C485584D-7D79-4248-9986-4CA35242F944}" type="datetimeFigureOut">
              <a:rPr lang="en-US" smtClean="0"/>
              <a:t>9/30/2025</a:t>
            </a:fld>
            <a:endParaRPr lang="en-US"/>
          </a:p>
        </p:txBody>
      </p:sp>
      <p:sp>
        <p:nvSpPr>
          <p:cNvPr id="5" name="Footer Placeholder 4">
            <a:extLst>
              <a:ext uri="{FF2B5EF4-FFF2-40B4-BE49-F238E27FC236}">
                <a16:creationId xmlns:a16="http://schemas.microsoft.com/office/drawing/2014/main" id="{4E4AB150-954C-4F02-89AC-DA7163D75C39}"/>
              </a:ext>
            </a:extLst>
          </p:cNvPr>
          <p:cNvSpPr>
            <a:spLocks noGrp="1"/>
          </p:cNvSpPr>
          <p:nvPr>
            <p:ph type="ftr" sz="quarter" idx="11"/>
          </p:nvPr>
        </p:nvSpPr>
        <p:spPr>
          <a:xfrm>
            <a:off x="7279965" y="6245352"/>
            <a:ext cx="4114800" cy="365125"/>
          </a:xfrm>
        </p:spPr>
        <p:txBody>
          <a:bodyPr/>
          <a:lstStyle/>
          <a:p>
            <a:endParaRPr lang="en-US"/>
          </a:p>
        </p:txBody>
      </p:sp>
      <p:sp>
        <p:nvSpPr>
          <p:cNvPr id="6" name="Slide Number Placeholder 5">
            <a:extLst>
              <a:ext uri="{FF2B5EF4-FFF2-40B4-BE49-F238E27FC236}">
                <a16:creationId xmlns:a16="http://schemas.microsoft.com/office/drawing/2014/main" id="{E8E16270-CBD7-4ACC-BFC5-9CADE7226688}"/>
              </a:ext>
            </a:extLst>
          </p:cNvPr>
          <p:cNvSpPr>
            <a:spLocks noGrp="1"/>
          </p:cNvSpPr>
          <p:nvPr>
            <p:ph type="sldNum" sz="quarter" idx="12"/>
          </p:nvPr>
        </p:nvSpPr>
        <p:spPr/>
        <p:txBody>
          <a:bodyPr/>
          <a:lstStyle/>
          <a:p>
            <a:fld id="{19590046-DA73-4BBF-84B5-C08E6F75191A}" type="slidenum">
              <a:rPr lang="en-US" smtClean="0"/>
              <a:t>‹#›</a:t>
            </a:fld>
            <a:endParaRPr lang="en-US"/>
          </a:p>
        </p:txBody>
      </p:sp>
      <p:grpSp>
        <p:nvGrpSpPr>
          <p:cNvPr id="7" name="Group 6">
            <a:extLst>
              <a:ext uri="{FF2B5EF4-FFF2-40B4-BE49-F238E27FC236}">
                <a16:creationId xmlns:a16="http://schemas.microsoft.com/office/drawing/2014/main" id="{79B5D0C1-066E-4C02-A6B8-59FAE4A19724}"/>
              </a:ext>
            </a:extLst>
          </p:cNvPr>
          <p:cNvGrpSpPr/>
          <p:nvPr/>
        </p:nvGrpSpPr>
        <p:grpSpPr>
          <a:xfrm>
            <a:off x="5662258" y="4240546"/>
            <a:ext cx="867485" cy="115439"/>
            <a:chOff x="8910933" y="1861308"/>
            <a:chExt cx="867485" cy="115439"/>
          </a:xfrm>
        </p:grpSpPr>
        <p:sp>
          <p:nvSpPr>
            <p:cNvPr id="8" name="Rectangle 7">
              <a:extLst>
                <a:ext uri="{FF2B5EF4-FFF2-40B4-BE49-F238E27FC236}">
                  <a16:creationId xmlns:a16="http://schemas.microsoft.com/office/drawing/2014/main" id="{D4386904-AFDC-449E-8D1B-906B305EBDA7}"/>
                </a:ext>
              </a:extLst>
            </p:cNvPr>
            <p:cNvSpPr/>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9" name="Straight Connector 8">
              <a:extLst>
                <a:ext uri="{FF2B5EF4-FFF2-40B4-BE49-F238E27FC236}">
                  <a16:creationId xmlns:a16="http://schemas.microsoft.com/office/drawing/2014/main" id="{F70778F2-11E8-428C-8324-479CA9D6FE92}"/>
                </a:ext>
              </a:extLst>
            </p:cNvPr>
            <p:cNvCxnSpPr/>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A0BE89E-CB2D-48BA-A8D2-533FAAAA725F}"/>
                </a:ext>
              </a:extLst>
            </p:cNvPr>
            <p:cNvCxnSpPr/>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994581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B1126-542A-43AD-8078-EE356516544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4A5F98B-5F32-4561-BFBC-9F6E5DA0A347}"/>
              </a:ext>
            </a:extLst>
          </p:cNvPr>
          <p:cNvSpPr>
            <a:spLocks noGrp="1"/>
          </p:cNvSpPr>
          <p:nvPr>
            <p:ph type="body" orient="vert" idx="1"/>
          </p:nvPr>
        </p:nvSpPr>
        <p:spPr>
          <a:xfrm>
            <a:off x="1028700" y="2161903"/>
            <a:ext cx="10134600" cy="374359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73D0DD-B04E-4E48-8EE1-51E46131A9A2}"/>
              </a:ext>
            </a:extLst>
          </p:cNvPr>
          <p:cNvSpPr>
            <a:spLocks noGrp="1"/>
          </p:cNvSpPr>
          <p:nvPr>
            <p:ph type="dt" sz="half" idx="10"/>
          </p:nvPr>
        </p:nvSpPr>
        <p:spPr/>
        <p:txBody>
          <a:bodyPr/>
          <a:lstStyle/>
          <a:p>
            <a:fld id="{C485584D-7D79-4248-9986-4CA35242F944}" type="datetimeFigureOut">
              <a:rPr lang="en-US" smtClean="0"/>
              <a:t>9/30/2025</a:t>
            </a:fld>
            <a:endParaRPr lang="en-US"/>
          </a:p>
        </p:txBody>
      </p:sp>
      <p:sp>
        <p:nvSpPr>
          <p:cNvPr id="5" name="Footer Placeholder 4">
            <a:extLst>
              <a:ext uri="{FF2B5EF4-FFF2-40B4-BE49-F238E27FC236}">
                <a16:creationId xmlns:a16="http://schemas.microsoft.com/office/drawing/2014/main" id="{0481352D-F9C0-4442-9601-A09A7655E6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FC0801-9C45-40AE-AB33-5742CDA4DAC7}"/>
              </a:ext>
            </a:extLst>
          </p:cNvPr>
          <p:cNvSpPr>
            <a:spLocks noGrp="1"/>
          </p:cNvSpPr>
          <p:nvPr>
            <p:ph type="sldNum" sz="quarter" idx="12"/>
          </p:nvPr>
        </p:nvSpPr>
        <p:spPr/>
        <p:txBody>
          <a:bodyPr/>
          <a:lstStyle/>
          <a:p>
            <a:fld id="{19590046-DA73-4BBF-84B5-C08E6F75191A}" type="slidenum">
              <a:rPr lang="en-US" smtClean="0"/>
              <a:t>‹#›</a:t>
            </a:fld>
            <a:endParaRPr lang="en-US"/>
          </a:p>
        </p:txBody>
      </p:sp>
    </p:spTree>
    <p:extLst>
      <p:ext uri="{BB962C8B-B14F-4D97-AF65-F5344CB8AC3E}">
        <p14:creationId xmlns:p14="http://schemas.microsoft.com/office/powerpoint/2010/main" val="287573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E946561-59BF-4566-AD2C-9B05C4771DF4}"/>
              </a:ext>
            </a:extLst>
          </p:cNvPr>
          <p:cNvSpPr>
            <a:spLocks noGrp="1"/>
          </p:cNvSpPr>
          <p:nvPr>
            <p:ph type="title" orient="vert"/>
          </p:nvPr>
        </p:nvSpPr>
        <p:spPr>
          <a:xfrm>
            <a:off x="9196250" y="723899"/>
            <a:ext cx="2271849" cy="5410201"/>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1DF7870-6CBD-47E2-854C-68141BAA101D}"/>
              </a:ext>
            </a:extLst>
          </p:cNvPr>
          <p:cNvSpPr>
            <a:spLocks noGrp="1"/>
          </p:cNvSpPr>
          <p:nvPr>
            <p:ph type="body" orient="vert" idx="1"/>
          </p:nvPr>
        </p:nvSpPr>
        <p:spPr>
          <a:xfrm>
            <a:off x="723900" y="723899"/>
            <a:ext cx="8302534" cy="54102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12FAF3-C106-49CB-A845-1FC7F731399D}"/>
              </a:ext>
            </a:extLst>
          </p:cNvPr>
          <p:cNvSpPr>
            <a:spLocks noGrp="1"/>
          </p:cNvSpPr>
          <p:nvPr>
            <p:ph type="dt" sz="half" idx="10"/>
          </p:nvPr>
        </p:nvSpPr>
        <p:spPr/>
        <p:txBody>
          <a:bodyPr/>
          <a:lstStyle/>
          <a:p>
            <a:fld id="{C485584D-7D79-4248-9986-4CA35242F944}" type="datetimeFigureOut">
              <a:rPr lang="en-US" smtClean="0"/>
              <a:t>9/30/2025</a:t>
            </a:fld>
            <a:endParaRPr lang="en-US"/>
          </a:p>
        </p:txBody>
      </p:sp>
      <p:sp>
        <p:nvSpPr>
          <p:cNvPr id="5" name="Footer Placeholder 4">
            <a:extLst>
              <a:ext uri="{FF2B5EF4-FFF2-40B4-BE49-F238E27FC236}">
                <a16:creationId xmlns:a16="http://schemas.microsoft.com/office/drawing/2014/main" id="{E34D5CCC-00E8-48FA-91A6-921E7B6440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7E1751-E7AA-406D-A977-1ACEF1FBD134}"/>
              </a:ext>
            </a:extLst>
          </p:cNvPr>
          <p:cNvSpPr>
            <a:spLocks noGrp="1"/>
          </p:cNvSpPr>
          <p:nvPr>
            <p:ph type="sldNum" sz="quarter" idx="12"/>
          </p:nvPr>
        </p:nvSpPr>
        <p:spPr/>
        <p:txBody>
          <a:bodyPr/>
          <a:lstStyle/>
          <a:p>
            <a:fld id="{19590046-DA73-4BBF-84B5-C08E6F75191A}" type="slidenum">
              <a:rPr lang="en-US" smtClean="0"/>
              <a:t>‹#›</a:t>
            </a:fld>
            <a:endParaRPr lang="en-US"/>
          </a:p>
        </p:txBody>
      </p:sp>
    </p:spTree>
    <p:extLst>
      <p:ext uri="{BB962C8B-B14F-4D97-AF65-F5344CB8AC3E}">
        <p14:creationId xmlns:p14="http://schemas.microsoft.com/office/powerpoint/2010/main" val="35236690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2DC87-4B97-4A7C-BC4C-6E772456161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B59FD9-57FD-4ABA-9FCD-7954052534C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7BD40E-B0AA-47B8-900F-488A8AEC1BC2}"/>
              </a:ext>
            </a:extLst>
          </p:cNvPr>
          <p:cNvSpPr>
            <a:spLocks noGrp="1"/>
          </p:cNvSpPr>
          <p:nvPr>
            <p:ph type="dt" sz="half" idx="10"/>
          </p:nvPr>
        </p:nvSpPr>
        <p:spPr/>
        <p:txBody>
          <a:bodyPr/>
          <a:lstStyle/>
          <a:p>
            <a:fld id="{C485584D-7D79-4248-9986-4CA35242F944}" type="datetimeFigureOut">
              <a:rPr lang="en-US" smtClean="0"/>
              <a:t>9/30/2025</a:t>
            </a:fld>
            <a:endParaRPr lang="en-US"/>
          </a:p>
        </p:txBody>
      </p:sp>
      <p:sp>
        <p:nvSpPr>
          <p:cNvPr id="5" name="Footer Placeholder 4">
            <a:extLst>
              <a:ext uri="{FF2B5EF4-FFF2-40B4-BE49-F238E27FC236}">
                <a16:creationId xmlns:a16="http://schemas.microsoft.com/office/drawing/2014/main" id="{865E623C-1E35-4485-A5B4-A71969BE70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5C6BB9-EF4F-465E-985B-34521F68C583}"/>
              </a:ext>
            </a:extLst>
          </p:cNvPr>
          <p:cNvSpPr>
            <a:spLocks noGrp="1"/>
          </p:cNvSpPr>
          <p:nvPr>
            <p:ph type="sldNum" sz="quarter" idx="12"/>
          </p:nvPr>
        </p:nvSpPr>
        <p:spPr/>
        <p:txBody>
          <a:bodyPr/>
          <a:lstStyle/>
          <a:p>
            <a:fld id="{19590046-DA73-4BBF-84B5-C08E6F75191A}" type="slidenum">
              <a:rPr lang="en-US" smtClean="0"/>
              <a:t>‹#›</a:t>
            </a:fld>
            <a:endParaRPr lang="en-US"/>
          </a:p>
        </p:txBody>
      </p:sp>
    </p:spTree>
    <p:extLst>
      <p:ext uri="{BB962C8B-B14F-4D97-AF65-F5344CB8AC3E}">
        <p14:creationId xmlns:p14="http://schemas.microsoft.com/office/powerpoint/2010/main" val="41438026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87F5577-D71B-4279-B07A-62F703E5D1DC}"/>
              </a:ext>
            </a:extLst>
          </p:cNvPr>
          <p:cNvSpPr>
            <a:spLocks noGrp="1"/>
          </p:cNvSpPr>
          <p:nvPr>
            <p:ph type="dt" sz="half" idx="10"/>
          </p:nvPr>
        </p:nvSpPr>
        <p:spPr/>
        <p:txBody>
          <a:bodyPr/>
          <a:lstStyle/>
          <a:p>
            <a:fld id="{C485584D-7D79-4248-9986-4CA35242F944}" type="datetimeFigureOut">
              <a:rPr lang="en-US" smtClean="0"/>
              <a:t>9/30/2025</a:t>
            </a:fld>
            <a:endParaRPr lang="en-US"/>
          </a:p>
        </p:txBody>
      </p:sp>
      <p:sp>
        <p:nvSpPr>
          <p:cNvPr id="5" name="Footer Placeholder 4">
            <a:extLst>
              <a:ext uri="{FF2B5EF4-FFF2-40B4-BE49-F238E27FC236}">
                <a16:creationId xmlns:a16="http://schemas.microsoft.com/office/drawing/2014/main" id="{F648367D-C35C-4023-BEBE-F834D033B0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BFCF8A-B8C6-496A-98A5-BBB52DB70F16}"/>
              </a:ext>
            </a:extLst>
          </p:cNvPr>
          <p:cNvSpPr>
            <a:spLocks noGrp="1"/>
          </p:cNvSpPr>
          <p:nvPr>
            <p:ph type="sldNum" sz="quarter" idx="12"/>
          </p:nvPr>
        </p:nvSpPr>
        <p:spPr/>
        <p:txBody>
          <a:bodyPr/>
          <a:lstStyle/>
          <a:p>
            <a:fld id="{19590046-DA73-4BBF-84B5-C08E6F75191A}" type="slidenum">
              <a:rPr lang="en-US" smtClean="0"/>
              <a:t>‹#›</a:t>
            </a:fld>
            <a:endParaRPr lang="en-US"/>
          </a:p>
        </p:txBody>
      </p:sp>
      <p:sp>
        <p:nvSpPr>
          <p:cNvPr id="11" name="Rectangle 5">
            <a:extLst>
              <a:ext uri="{FF2B5EF4-FFF2-40B4-BE49-F238E27FC236}">
                <a16:creationId xmlns:a16="http://schemas.microsoft.com/office/drawing/2014/main" id="{CDE45C10-227D-42DF-A888-EEFD3784FA8E}"/>
              </a:ext>
              <a:ext uri="{C183D7F6-B498-43B3-948B-1728B52AA6E4}">
                <adec:decorative xmlns:adec="http://schemas.microsoft.com/office/drawing/2017/decorative" val="1"/>
              </a:ext>
            </a:extLst>
          </p:cNvPr>
          <p:cNvSpPr/>
          <p:nvPr/>
        </p:nvSpPr>
        <p:spPr>
          <a:xfrm>
            <a:off x="723900" y="750338"/>
            <a:ext cx="4580642" cy="5494694"/>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0 w 6096000"/>
              <a:gd name="connsiteY0" fmla="*/ 0 h 6858000"/>
              <a:gd name="connsiteX1" fmla="*/ 6096000 w 6096000"/>
              <a:gd name="connsiteY1" fmla="*/ 0 h 6858000"/>
              <a:gd name="connsiteX2" fmla="*/ 6096000 w 6096000"/>
              <a:gd name="connsiteY2" fmla="*/ 6858000 h 6858000"/>
              <a:gd name="connsiteX3" fmla="*/ 3058886 w 6096000"/>
              <a:gd name="connsiteY3" fmla="*/ 6858000 h 6858000"/>
              <a:gd name="connsiteX4" fmla="*/ 0 w 6096000"/>
              <a:gd name="connsiteY4" fmla="*/ 6858000 h 6858000"/>
              <a:gd name="connsiteX5" fmla="*/ 0 w 6096000"/>
              <a:gd name="connsiteY5" fmla="*/ 0 h 6858000"/>
              <a:gd name="connsiteX0" fmla="*/ 0 w 6096000"/>
              <a:gd name="connsiteY0" fmla="*/ 0 h 6858000"/>
              <a:gd name="connsiteX1" fmla="*/ 6096000 w 6096000"/>
              <a:gd name="connsiteY1" fmla="*/ 0 h 6858000"/>
              <a:gd name="connsiteX2" fmla="*/ 6096000 w 6096000"/>
              <a:gd name="connsiteY2" fmla="*/ 6858000 h 6858000"/>
              <a:gd name="connsiteX3" fmla="*/ 3037115 w 6096000"/>
              <a:gd name="connsiteY3" fmla="*/ 5889172 h 6858000"/>
              <a:gd name="connsiteX4" fmla="*/ 0 w 6096000"/>
              <a:gd name="connsiteY4" fmla="*/ 6858000 h 6858000"/>
              <a:gd name="connsiteX5" fmla="*/ 0 w 609600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0" y="0"/>
                </a:moveTo>
                <a:lnTo>
                  <a:pt x="6096000" y="0"/>
                </a:lnTo>
                <a:lnTo>
                  <a:pt x="6096000" y="6858000"/>
                </a:lnTo>
                <a:lnTo>
                  <a:pt x="3037115" y="5889172"/>
                </a:lnTo>
                <a:lnTo>
                  <a:pt x="0" y="6858000"/>
                </a:lnTo>
                <a:lnTo>
                  <a:pt x="0" y="0"/>
                </a:lnTo>
                <a:close/>
              </a:path>
            </a:pathLst>
          </a:custGeom>
          <a:solidFill>
            <a:schemeClr val="bg2">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DA214944-8898-48BC-AE6F-065DA7BBB8E8}"/>
              </a:ext>
              <a:ext uri="{C183D7F6-B498-43B3-948B-1728B52AA6E4}">
                <adec:decorative xmlns:adec="http://schemas.microsoft.com/office/drawing/2017/decorative" val="1"/>
              </a:ext>
            </a:extLst>
          </p:cNvPr>
          <p:cNvGrpSpPr/>
          <p:nvPr/>
        </p:nvGrpSpPr>
        <p:grpSpPr>
          <a:xfrm>
            <a:off x="2580478" y="4714704"/>
            <a:ext cx="867485" cy="115439"/>
            <a:chOff x="8910933" y="1861308"/>
            <a:chExt cx="867485" cy="115439"/>
          </a:xfrm>
        </p:grpSpPr>
        <p:sp>
          <p:nvSpPr>
            <p:cNvPr id="8" name="Rectangle 7">
              <a:extLst>
                <a:ext uri="{FF2B5EF4-FFF2-40B4-BE49-F238E27FC236}">
                  <a16:creationId xmlns:a16="http://schemas.microsoft.com/office/drawing/2014/main" id="{B94B3AAB-30C4-441D-B481-D253F8325953}"/>
                </a:ext>
              </a:extLst>
            </p:cNvPr>
            <p:cNvSpPr/>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9" name="Straight Connector 8">
              <a:extLst>
                <a:ext uri="{FF2B5EF4-FFF2-40B4-BE49-F238E27FC236}">
                  <a16:creationId xmlns:a16="http://schemas.microsoft.com/office/drawing/2014/main" id="{FDCB6176-5585-40BC-BC9C-CA625F989F1B}"/>
                </a:ext>
              </a:extLst>
            </p:cNvPr>
            <p:cNvCxnSpPr/>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7C4F1D9-97D8-43DD-A319-C56367F97FCE}"/>
                </a:ext>
              </a:extLst>
            </p:cNvPr>
            <p:cNvCxnSpPr/>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D25E64ED-B373-4866-B5A2-E805D3168BBB}"/>
              </a:ext>
            </a:extLst>
          </p:cNvPr>
          <p:cNvSpPr>
            <a:spLocks noGrp="1"/>
          </p:cNvSpPr>
          <p:nvPr>
            <p:ph type="title"/>
          </p:nvPr>
        </p:nvSpPr>
        <p:spPr>
          <a:xfrm>
            <a:off x="1151291" y="1274475"/>
            <a:ext cx="3761832" cy="2823913"/>
          </a:xfrm>
        </p:spPr>
        <p:txBody>
          <a:bodyPr anchor="b">
            <a:normAutofit/>
          </a:bodyPr>
          <a:lstStyle>
            <a:lvl1pPr algn="ctr">
              <a:defRPr sz="3200" cap="all" spc="600" baseline="0"/>
            </a:lvl1pPr>
          </a:lstStyle>
          <a:p>
            <a:r>
              <a:rPr lang="en-US"/>
              <a:t>Click to edit Master title style</a:t>
            </a:r>
          </a:p>
        </p:txBody>
      </p:sp>
      <p:sp>
        <p:nvSpPr>
          <p:cNvPr id="3" name="Text Placeholder 2">
            <a:extLst>
              <a:ext uri="{FF2B5EF4-FFF2-40B4-BE49-F238E27FC236}">
                <a16:creationId xmlns:a16="http://schemas.microsoft.com/office/drawing/2014/main" id="{AB6D6168-DDAE-41B2-A0D5-42185A2D028C}"/>
              </a:ext>
            </a:extLst>
          </p:cNvPr>
          <p:cNvSpPr>
            <a:spLocks noGrp="1"/>
          </p:cNvSpPr>
          <p:nvPr>
            <p:ph type="body" idx="1"/>
          </p:nvPr>
        </p:nvSpPr>
        <p:spPr>
          <a:xfrm>
            <a:off x="6556756" y="2730304"/>
            <a:ext cx="4383030" cy="1397390"/>
          </a:xfrm>
        </p:spPr>
        <p:txBody>
          <a:bodyPr anchor="ctr">
            <a:normAutofit/>
          </a:bodyPr>
          <a:lstStyle>
            <a:lvl1pPr marL="0" indent="0" algn="ctr">
              <a:buNone/>
              <a:defRPr sz="20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4184865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5825EB-71EE-41B3-89D2-47A0C7C3598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E662F7D-C4AD-4BD4-AAC8-F0223EE4A38B}"/>
              </a:ext>
            </a:extLst>
          </p:cNvPr>
          <p:cNvSpPr>
            <a:spLocks noGrp="1"/>
          </p:cNvSpPr>
          <p:nvPr>
            <p:ph sz="half" idx="1"/>
          </p:nvPr>
        </p:nvSpPr>
        <p:spPr>
          <a:xfrm>
            <a:off x="1037305" y="2155369"/>
            <a:ext cx="4953000" cy="39983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D0FB088-28C6-4667-8DF2-0DE32AE3EC30}"/>
              </a:ext>
            </a:extLst>
          </p:cNvPr>
          <p:cNvSpPr>
            <a:spLocks noGrp="1"/>
          </p:cNvSpPr>
          <p:nvPr>
            <p:ph sz="half" idx="2"/>
          </p:nvPr>
        </p:nvSpPr>
        <p:spPr>
          <a:xfrm>
            <a:off x="6172200" y="2155369"/>
            <a:ext cx="4953000" cy="39983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F36095F-AE34-4E94-B722-E3A1205AEEDC}"/>
              </a:ext>
            </a:extLst>
          </p:cNvPr>
          <p:cNvSpPr>
            <a:spLocks noGrp="1"/>
          </p:cNvSpPr>
          <p:nvPr>
            <p:ph type="dt" sz="half" idx="10"/>
          </p:nvPr>
        </p:nvSpPr>
        <p:spPr/>
        <p:txBody>
          <a:bodyPr/>
          <a:lstStyle/>
          <a:p>
            <a:fld id="{C485584D-7D79-4248-9986-4CA35242F944}" type="datetimeFigureOut">
              <a:rPr lang="en-US" smtClean="0"/>
              <a:t>9/30/2025</a:t>
            </a:fld>
            <a:endParaRPr lang="en-US"/>
          </a:p>
        </p:txBody>
      </p:sp>
      <p:sp>
        <p:nvSpPr>
          <p:cNvPr id="6" name="Footer Placeholder 5">
            <a:extLst>
              <a:ext uri="{FF2B5EF4-FFF2-40B4-BE49-F238E27FC236}">
                <a16:creationId xmlns:a16="http://schemas.microsoft.com/office/drawing/2014/main" id="{6E06A8E6-BD94-48EA-8F35-DA0DF910AC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478AEF-56B8-49F5-81E8-663B1FFA073B}"/>
              </a:ext>
            </a:extLst>
          </p:cNvPr>
          <p:cNvSpPr>
            <a:spLocks noGrp="1"/>
          </p:cNvSpPr>
          <p:nvPr>
            <p:ph type="sldNum" sz="quarter" idx="12"/>
          </p:nvPr>
        </p:nvSpPr>
        <p:spPr/>
        <p:txBody>
          <a:bodyPr/>
          <a:lstStyle/>
          <a:p>
            <a:fld id="{19590046-DA73-4BBF-84B5-C08E6F75191A}" type="slidenum">
              <a:rPr lang="en-US" smtClean="0"/>
              <a:t>‹#›</a:t>
            </a:fld>
            <a:endParaRPr lang="en-US"/>
          </a:p>
        </p:txBody>
      </p:sp>
    </p:spTree>
    <p:extLst>
      <p:ext uri="{BB962C8B-B14F-4D97-AF65-F5344CB8AC3E}">
        <p14:creationId xmlns:p14="http://schemas.microsoft.com/office/powerpoint/2010/main" val="40498090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CF873F-001F-4254-97F3-05329E6A7B67}"/>
              </a:ext>
            </a:extLst>
          </p:cNvPr>
          <p:cNvSpPr>
            <a:spLocks noGrp="1"/>
          </p:cNvSpPr>
          <p:nvPr>
            <p:ph type="title"/>
          </p:nvPr>
        </p:nvSpPr>
        <p:spPr>
          <a:xfrm>
            <a:off x="1028700" y="555171"/>
            <a:ext cx="10134600" cy="1135517"/>
          </a:xfrm>
        </p:spPr>
        <p:txBody>
          <a:bodyPr/>
          <a:lstStyle/>
          <a:p>
            <a:r>
              <a:rPr lang="en-US"/>
              <a:t>Click to edit Master title style</a:t>
            </a:r>
          </a:p>
        </p:txBody>
      </p:sp>
      <p:sp>
        <p:nvSpPr>
          <p:cNvPr id="3" name="Text Placeholder 2">
            <a:extLst>
              <a:ext uri="{FF2B5EF4-FFF2-40B4-BE49-F238E27FC236}">
                <a16:creationId xmlns:a16="http://schemas.microsoft.com/office/drawing/2014/main" id="{4A37B575-060F-4296-A28A-93DA109F96F5}"/>
              </a:ext>
            </a:extLst>
          </p:cNvPr>
          <p:cNvSpPr>
            <a:spLocks noGrp="1"/>
          </p:cNvSpPr>
          <p:nvPr>
            <p:ph type="body" idx="1"/>
          </p:nvPr>
        </p:nvSpPr>
        <p:spPr>
          <a:xfrm>
            <a:off x="1037306" y="1801620"/>
            <a:ext cx="4849036" cy="814387"/>
          </a:xfrm>
        </p:spPr>
        <p:txBody>
          <a:bodyPr anchor="b">
            <a:normAutofit/>
          </a:bodyPr>
          <a:lstStyle>
            <a:lvl1pPr marL="0" indent="0">
              <a:buNone/>
              <a:defRPr sz="1800" b="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A581A51-F4D1-4A02-9918-C416F820B646}"/>
              </a:ext>
            </a:extLst>
          </p:cNvPr>
          <p:cNvSpPr>
            <a:spLocks noGrp="1"/>
          </p:cNvSpPr>
          <p:nvPr>
            <p:ph sz="half" idx="2"/>
          </p:nvPr>
        </p:nvSpPr>
        <p:spPr>
          <a:xfrm>
            <a:off x="1037306" y="2619103"/>
            <a:ext cx="4849036" cy="351499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32916D0-3DFE-455D-9888-3FDEFD3DE0CD}"/>
              </a:ext>
            </a:extLst>
          </p:cNvPr>
          <p:cNvSpPr>
            <a:spLocks noGrp="1"/>
          </p:cNvSpPr>
          <p:nvPr>
            <p:ph type="body" sz="quarter" idx="3"/>
          </p:nvPr>
        </p:nvSpPr>
        <p:spPr>
          <a:xfrm>
            <a:off x="6250108" y="1801620"/>
            <a:ext cx="4904585" cy="814387"/>
          </a:xfrm>
        </p:spPr>
        <p:txBody>
          <a:bodyPr anchor="b">
            <a:normAutofit/>
          </a:bodyPr>
          <a:lstStyle>
            <a:lvl1pPr marL="0" indent="0">
              <a:buNone/>
              <a:defRPr sz="1800" b="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093D763-0643-4A48-8007-93391C59F6D5}"/>
              </a:ext>
            </a:extLst>
          </p:cNvPr>
          <p:cNvSpPr>
            <a:spLocks noGrp="1"/>
          </p:cNvSpPr>
          <p:nvPr>
            <p:ph sz="quarter" idx="4"/>
          </p:nvPr>
        </p:nvSpPr>
        <p:spPr>
          <a:xfrm>
            <a:off x="6250108" y="2619103"/>
            <a:ext cx="4904585" cy="351499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9A2D07B-3A5D-41C2-83B8-BD1AD6522CAD}"/>
              </a:ext>
            </a:extLst>
          </p:cNvPr>
          <p:cNvSpPr>
            <a:spLocks noGrp="1"/>
          </p:cNvSpPr>
          <p:nvPr>
            <p:ph type="dt" sz="half" idx="10"/>
          </p:nvPr>
        </p:nvSpPr>
        <p:spPr/>
        <p:txBody>
          <a:bodyPr/>
          <a:lstStyle/>
          <a:p>
            <a:fld id="{C485584D-7D79-4248-9986-4CA35242F944}" type="datetimeFigureOut">
              <a:rPr lang="en-US" smtClean="0"/>
              <a:t>9/30/2025</a:t>
            </a:fld>
            <a:endParaRPr lang="en-US"/>
          </a:p>
        </p:txBody>
      </p:sp>
      <p:sp>
        <p:nvSpPr>
          <p:cNvPr id="8" name="Footer Placeholder 7">
            <a:extLst>
              <a:ext uri="{FF2B5EF4-FFF2-40B4-BE49-F238E27FC236}">
                <a16:creationId xmlns:a16="http://schemas.microsoft.com/office/drawing/2014/main" id="{0E2C1367-FE5A-4CDD-B85B-724FFFE5B58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992F244-23EB-4E1A-B74F-77F23F87978D}"/>
              </a:ext>
            </a:extLst>
          </p:cNvPr>
          <p:cNvSpPr>
            <a:spLocks noGrp="1"/>
          </p:cNvSpPr>
          <p:nvPr>
            <p:ph type="sldNum" sz="quarter" idx="12"/>
          </p:nvPr>
        </p:nvSpPr>
        <p:spPr/>
        <p:txBody>
          <a:bodyPr/>
          <a:lstStyle/>
          <a:p>
            <a:fld id="{19590046-DA73-4BBF-84B5-C08E6F75191A}" type="slidenum">
              <a:rPr lang="en-US" smtClean="0"/>
              <a:t>‹#›</a:t>
            </a:fld>
            <a:endParaRPr lang="en-US"/>
          </a:p>
        </p:txBody>
      </p:sp>
    </p:spTree>
    <p:extLst>
      <p:ext uri="{BB962C8B-B14F-4D97-AF65-F5344CB8AC3E}">
        <p14:creationId xmlns:p14="http://schemas.microsoft.com/office/powerpoint/2010/main" val="12222044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876C0A-BEF4-4DE4-A9D2-C60298FC7F9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367C0AC-3C98-4D68-AE72-CFFA1638CC02}"/>
              </a:ext>
            </a:extLst>
          </p:cNvPr>
          <p:cNvSpPr>
            <a:spLocks noGrp="1"/>
          </p:cNvSpPr>
          <p:nvPr>
            <p:ph type="dt" sz="half" idx="10"/>
          </p:nvPr>
        </p:nvSpPr>
        <p:spPr/>
        <p:txBody>
          <a:bodyPr/>
          <a:lstStyle/>
          <a:p>
            <a:fld id="{C485584D-7D79-4248-9986-4CA35242F944}" type="datetimeFigureOut">
              <a:rPr lang="en-US" smtClean="0"/>
              <a:t>9/30/2025</a:t>
            </a:fld>
            <a:endParaRPr lang="en-US"/>
          </a:p>
        </p:txBody>
      </p:sp>
      <p:sp>
        <p:nvSpPr>
          <p:cNvPr id="4" name="Footer Placeholder 3">
            <a:extLst>
              <a:ext uri="{FF2B5EF4-FFF2-40B4-BE49-F238E27FC236}">
                <a16:creationId xmlns:a16="http://schemas.microsoft.com/office/drawing/2014/main" id="{FEA7722A-E2E4-45D2-8A20-4853ED6837B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46B9201-B20B-4412-B745-F2F6A91487E8}"/>
              </a:ext>
            </a:extLst>
          </p:cNvPr>
          <p:cNvSpPr>
            <a:spLocks noGrp="1"/>
          </p:cNvSpPr>
          <p:nvPr>
            <p:ph type="sldNum" sz="quarter" idx="12"/>
          </p:nvPr>
        </p:nvSpPr>
        <p:spPr/>
        <p:txBody>
          <a:bodyPr/>
          <a:lstStyle/>
          <a:p>
            <a:fld id="{19590046-DA73-4BBF-84B5-C08E6F75191A}" type="slidenum">
              <a:rPr lang="en-US" smtClean="0"/>
              <a:t>‹#›</a:t>
            </a:fld>
            <a:endParaRPr lang="en-US"/>
          </a:p>
        </p:txBody>
      </p:sp>
    </p:spTree>
    <p:extLst>
      <p:ext uri="{BB962C8B-B14F-4D97-AF65-F5344CB8AC3E}">
        <p14:creationId xmlns:p14="http://schemas.microsoft.com/office/powerpoint/2010/main" val="38443072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BC4889A-9ABE-4409-BAD8-F84C36C1FA09}"/>
              </a:ext>
            </a:extLst>
          </p:cNvPr>
          <p:cNvSpPr>
            <a:spLocks noGrp="1"/>
          </p:cNvSpPr>
          <p:nvPr>
            <p:ph type="dt" sz="half" idx="10"/>
          </p:nvPr>
        </p:nvSpPr>
        <p:spPr/>
        <p:txBody>
          <a:bodyPr/>
          <a:lstStyle/>
          <a:p>
            <a:fld id="{C485584D-7D79-4248-9986-4CA35242F944}" type="datetimeFigureOut">
              <a:rPr lang="en-US" smtClean="0"/>
              <a:t>9/30/2025</a:t>
            </a:fld>
            <a:endParaRPr lang="en-US"/>
          </a:p>
        </p:txBody>
      </p:sp>
      <p:sp>
        <p:nvSpPr>
          <p:cNvPr id="3" name="Footer Placeholder 2">
            <a:extLst>
              <a:ext uri="{FF2B5EF4-FFF2-40B4-BE49-F238E27FC236}">
                <a16:creationId xmlns:a16="http://schemas.microsoft.com/office/drawing/2014/main" id="{7DDA5A70-FE21-4CB6-A67B-1DC798E9E3B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984AD11-7FD2-432C-A6AB-395BE9275C1B}"/>
              </a:ext>
            </a:extLst>
          </p:cNvPr>
          <p:cNvSpPr>
            <a:spLocks noGrp="1"/>
          </p:cNvSpPr>
          <p:nvPr>
            <p:ph type="sldNum" sz="quarter" idx="12"/>
          </p:nvPr>
        </p:nvSpPr>
        <p:spPr/>
        <p:txBody>
          <a:bodyPr/>
          <a:lstStyle/>
          <a:p>
            <a:fld id="{19590046-DA73-4BBF-84B5-C08E6F75191A}" type="slidenum">
              <a:rPr lang="en-US" smtClean="0"/>
              <a:t>‹#›</a:t>
            </a:fld>
            <a:endParaRPr lang="en-US"/>
          </a:p>
        </p:txBody>
      </p:sp>
    </p:spTree>
    <p:extLst>
      <p:ext uri="{BB962C8B-B14F-4D97-AF65-F5344CB8AC3E}">
        <p14:creationId xmlns:p14="http://schemas.microsoft.com/office/powerpoint/2010/main" val="4437472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397CF-9CDD-4E78-8F35-A2FFE7867419}"/>
              </a:ext>
            </a:extLst>
          </p:cNvPr>
          <p:cNvSpPr>
            <a:spLocks noGrp="1"/>
          </p:cNvSpPr>
          <p:nvPr>
            <p:ph type="title"/>
          </p:nvPr>
        </p:nvSpPr>
        <p:spPr>
          <a:xfrm>
            <a:off x="1066800" y="457200"/>
            <a:ext cx="370522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7194BFE-7A85-4123-B0F7-4DB1C141CE60}"/>
              </a:ext>
            </a:extLst>
          </p:cNvPr>
          <p:cNvSpPr>
            <a:spLocks noGrp="1"/>
          </p:cNvSpPr>
          <p:nvPr>
            <p:ph idx="1"/>
          </p:nvPr>
        </p:nvSpPr>
        <p:spPr>
          <a:xfrm>
            <a:off x="5183188" y="1066800"/>
            <a:ext cx="6172200" cy="48386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41EFD6D-1929-4A73-A860-22A36FF5C17D}"/>
              </a:ext>
            </a:extLst>
          </p:cNvPr>
          <p:cNvSpPr>
            <a:spLocks noGrp="1"/>
          </p:cNvSpPr>
          <p:nvPr>
            <p:ph type="body" sz="half" idx="2"/>
          </p:nvPr>
        </p:nvSpPr>
        <p:spPr>
          <a:xfrm>
            <a:off x="1066800" y="2057400"/>
            <a:ext cx="37052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9B399A5-94A1-4452-AFF0-918BDA8B14F9}"/>
              </a:ext>
            </a:extLst>
          </p:cNvPr>
          <p:cNvSpPr>
            <a:spLocks noGrp="1"/>
          </p:cNvSpPr>
          <p:nvPr>
            <p:ph type="dt" sz="half" idx="10"/>
          </p:nvPr>
        </p:nvSpPr>
        <p:spPr/>
        <p:txBody>
          <a:bodyPr/>
          <a:lstStyle/>
          <a:p>
            <a:fld id="{C485584D-7D79-4248-9986-4CA35242F944}" type="datetimeFigureOut">
              <a:rPr lang="en-US" smtClean="0"/>
              <a:t>9/30/2025</a:t>
            </a:fld>
            <a:endParaRPr lang="en-US"/>
          </a:p>
        </p:txBody>
      </p:sp>
      <p:sp>
        <p:nvSpPr>
          <p:cNvPr id="6" name="Footer Placeholder 5">
            <a:extLst>
              <a:ext uri="{FF2B5EF4-FFF2-40B4-BE49-F238E27FC236}">
                <a16:creationId xmlns:a16="http://schemas.microsoft.com/office/drawing/2014/main" id="{489589D8-DD83-406C-A77A-176D23993B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E46024-82ED-40EF-8846-F6CC44BC53DE}"/>
              </a:ext>
            </a:extLst>
          </p:cNvPr>
          <p:cNvSpPr>
            <a:spLocks noGrp="1"/>
          </p:cNvSpPr>
          <p:nvPr>
            <p:ph type="sldNum" sz="quarter" idx="12"/>
          </p:nvPr>
        </p:nvSpPr>
        <p:spPr/>
        <p:txBody>
          <a:bodyPr/>
          <a:lstStyle/>
          <a:p>
            <a:fld id="{19590046-DA73-4BBF-84B5-C08E6F75191A}" type="slidenum">
              <a:rPr lang="en-US" smtClean="0"/>
              <a:t>‹#›</a:t>
            </a:fld>
            <a:endParaRPr lang="en-US"/>
          </a:p>
        </p:txBody>
      </p:sp>
    </p:spTree>
    <p:extLst>
      <p:ext uri="{BB962C8B-B14F-4D97-AF65-F5344CB8AC3E}">
        <p14:creationId xmlns:p14="http://schemas.microsoft.com/office/powerpoint/2010/main" val="29796045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D12FA-83A4-42AF-98D7-312C4C5A7128}"/>
              </a:ext>
            </a:extLst>
          </p:cNvPr>
          <p:cNvSpPr>
            <a:spLocks noGrp="1"/>
          </p:cNvSpPr>
          <p:nvPr>
            <p:ph type="title"/>
          </p:nvPr>
        </p:nvSpPr>
        <p:spPr>
          <a:xfrm>
            <a:off x="1066800" y="457200"/>
            <a:ext cx="370522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6CF1DC8-2932-4C6E-BFBB-8BA1C9598425}"/>
              </a:ext>
            </a:extLst>
          </p:cNvPr>
          <p:cNvSpPr>
            <a:spLocks noGrp="1"/>
          </p:cNvSpPr>
          <p:nvPr>
            <p:ph type="pic" idx="1"/>
          </p:nvPr>
        </p:nvSpPr>
        <p:spPr>
          <a:xfrm>
            <a:off x="5183188" y="1066800"/>
            <a:ext cx="5942012" cy="48387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8D6E0000-EF01-46A5-8A71-25FB7EA3F94A}"/>
              </a:ext>
            </a:extLst>
          </p:cNvPr>
          <p:cNvSpPr>
            <a:spLocks noGrp="1"/>
          </p:cNvSpPr>
          <p:nvPr>
            <p:ph type="body" sz="half" idx="2"/>
          </p:nvPr>
        </p:nvSpPr>
        <p:spPr>
          <a:xfrm>
            <a:off x="1066800" y="2057400"/>
            <a:ext cx="37052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01AD40B-9246-4532-9F73-5BA9061C3ABA}"/>
              </a:ext>
            </a:extLst>
          </p:cNvPr>
          <p:cNvSpPr>
            <a:spLocks noGrp="1"/>
          </p:cNvSpPr>
          <p:nvPr>
            <p:ph type="dt" sz="half" idx="10"/>
          </p:nvPr>
        </p:nvSpPr>
        <p:spPr/>
        <p:txBody>
          <a:bodyPr/>
          <a:lstStyle/>
          <a:p>
            <a:fld id="{C485584D-7D79-4248-9986-4CA35242F944}" type="datetimeFigureOut">
              <a:rPr lang="en-US" smtClean="0"/>
              <a:t>9/30/2025</a:t>
            </a:fld>
            <a:endParaRPr lang="en-US"/>
          </a:p>
        </p:txBody>
      </p:sp>
      <p:sp>
        <p:nvSpPr>
          <p:cNvPr id="6" name="Footer Placeholder 5">
            <a:extLst>
              <a:ext uri="{FF2B5EF4-FFF2-40B4-BE49-F238E27FC236}">
                <a16:creationId xmlns:a16="http://schemas.microsoft.com/office/drawing/2014/main" id="{8BE6B9A0-5B1C-4F7B-828A-EF74E51478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82E99FB-C932-4165-A612-8B302D8F7229}"/>
              </a:ext>
            </a:extLst>
          </p:cNvPr>
          <p:cNvSpPr>
            <a:spLocks noGrp="1"/>
          </p:cNvSpPr>
          <p:nvPr>
            <p:ph type="sldNum" sz="quarter" idx="12"/>
          </p:nvPr>
        </p:nvSpPr>
        <p:spPr/>
        <p:txBody>
          <a:bodyPr/>
          <a:lstStyle/>
          <a:p>
            <a:fld id="{19590046-DA73-4BBF-84B5-C08E6F75191A}" type="slidenum">
              <a:rPr lang="en-US" smtClean="0"/>
              <a:t>‹#›</a:t>
            </a:fld>
            <a:endParaRPr lang="en-US"/>
          </a:p>
        </p:txBody>
      </p:sp>
    </p:spTree>
    <p:extLst>
      <p:ext uri="{BB962C8B-B14F-4D97-AF65-F5344CB8AC3E}">
        <p14:creationId xmlns:p14="http://schemas.microsoft.com/office/powerpoint/2010/main" val="38043385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6CE7638-D991-46E7-BF2C-67D1AC829628}"/>
              </a:ext>
            </a:extLst>
          </p:cNvPr>
          <p:cNvSpPr>
            <a:spLocks noGrp="1"/>
          </p:cNvSpPr>
          <p:nvPr>
            <p:ph type="title"/>
          </p:nvPr>
        </p:nvSpPr>
        <p:spPr>
          <a:xfrm>
            <a:off x="1028700" y="723900"/>
            <a:ext cx="10134600" cy="1288489"/>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CA7C6B9C-4923-4DAB-9748-D5CD289EB978}"/>
              </a:ext>
            </a:extLst>
          </p:cNvPr>
          <p:cNvSpPr>
            <a:spLocks noGrp="1"/>
          </p:cNvSpPr>
          <p:nvPr>
            <p:ph type="body" idx="1"/>
          </p:nvPr>
        </p:nvSpPr>
        <p:spPr>
          <a:xfrm>
            <a:off x="1028700" y="2161903"/>
            <a:ext cx="10134600" cy="396934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E7578CF6-4B33-40E4-B881-5F4C568378E1}"/>
              </a:ext>
            </a:extLst>
          </p:cNvPr>
          <p:cNvSpPr>
            <a:spLocks noGrp="1"/>
          </p:cNvSpPr>
          <p:nvPr>
            <p:ph type="sldNum" sz="quarter" idx="4"/>
          </p:nvPr>
        </p:nvSpPr>
        <p:spPr>
          <a:xfrm>
            <a:off x="11394765" y="6245032"/>
            <a:ext cx="524491" cy="365125"/>
          </a:xfrm>
          <a:prstGeom prst="rect">
            <a:avLst/>
          </a:prstGeom>
        </p:spPr>
        <p:txBody>
          <a:bodyPr vert="horz" lIns="91440" tIns="45720" rIns="91440" bIns="45720" rtlCol="0" anchor="ctr"/>
          <a:lstStyle>
            <a:lvl1pPr algn="r">
              <a:defRPr sz="1050">
                <a:solidFill>
                  <a:schemeClr val="tx2"/>
                </a:solidFill>
              </a:defRPr>
            </a:lvl1pPr>
          </a:lstStyle>
          <a:p>
            <a:fld id="{19590046-DA73-4BBF-84B5-C08E6F75191A}" type="slidenum">
              <a:rPr lang="en-US" smtClean="0"/>
              <a:t>‹#›</a:t>
            </a:fld>
            <a:endParaRPr lang="en-US"/>
          </a:p>
        </p:txBody>
      </p:sp>
      <p:sp>
        <p:nvSpPr>
          <p:cNvPr id="4" name="Date Placeholder 3">
            <a:extLst>
              <a:ext uri="{FF2B5EF4-FFF2-40B4-BE49-F238E27FC236}">
                <a16:creationId xmlns:a16="http://schemas.microsoft.com/office/drawing/2014/main" id="{25AE857E-F564-4539-9984-10435B6140AC}"/>
              </a:ext>
            </a:extLst>
          </p:cNvPr>
          <p:cNvSpPr>
            <a:spLocks noGrp="1"/>
          </p:cNvSpPr>
          <p:nvPr>
            <p:ph type="dt" sz="half" idx="2"/>
          </p:nvPr>
        </p:nvSpPr>
        <p:spPr>
          <a:xfrm>
            <a:off x="354841" y="6245032"/>
            <a:ext cx="2659380" cy="365125"/>
          </a:xfrm>
          <a:prstGeom prst="rect">
            <a:avLst/>
          </a:prstGeom>
        </p:spPr>
        <p:txBody>
          <a:bodyPr vert="horz" lIns="91440" tIns="45720" rIns="91440" bIns="45720" rtlCol="0" anchor="ctr"/>
          <a:lstStyle>
            <a:lvl1pPr algn="l">
              <a:defRPr sz="1050">
                <a:solidFill>
                  <a:schemeClr val="tx2"/>
                </a:solidFill>
              </a:defRPr>
            </a:lvl1pPr>
          </a:lstStyle>
          <a:p>
            <a:fld id="{C485584D-7D79-4248-9986-4CA35242F944}" type="datetimeFigureOut">
              <a:rPr lang="en-US" smtClean="0"/>
              <a:t>9/30/2025</a:t>
            </a:fld>
            <a:endParaRPr lang="en-US"/>
          </a:p>
        </p:txBody>
      </p:sp>
      <p:sp>
        <p:nvSpPr>
          <p:cNvPr id="5" name="Footer Placeholder 4">
            <a:extLst>
              <a:ext uri="{FF2B5EF4-FFF2-40B4-BE49-F238E27FC236}">
                <a16:creationId xmlns:a16="http://schemas.microsoft.com/office/drawing/2014/main" id="{7D1EABEF-B998-4B11-A878-8F492F8E3983}"/>
              </a:ext>
            </a:extLst>
          </p:cNvPr>
          <p:cNvSpPr>
            <a:spLocks noGrp="1"/>
          </p:cNvSpPr>
          <p:nvPr>
            <p:ph type="ftr" sz="quarter" idx="3"/>
          </p:nvPr>
        </p:nvSpPr>
        <p:spPr>
          <a:xfrm>
            <a:off x="7279964" y="6245033"/>
            <a:ext cx="4112222" cy="365125"/>
          </a:xfrm>
          <a:prstGeom prst="rect">
            <a:avLst/>
          </a:prstGeom>
        </p:spPr>
        <p:txBody>
          <a:bodyPr vert="horz" lIns="91440" tIns="45720" rIns="91440" bIns="45720" rtlCol="0" anchor="ctr"/>
          <a:lstStyle>
            <a:lvl1pPr algn="r">
              <a:defRPr sz="1050">
                <a:solidFill>
                  <a:schemeClr val="tx2"/>
                </a:solidFill>
              </a:defRPr>
            </a:lvl1pPr>
          </a:lstStyle>
          <a:p>
            <a:endParaRPr lang="en-US"/>
          </a:p>
        </p:txBody>
      </p:sp>
      <p:sp>
        <p:nvSpPr>
          <p:cNvPr id="16" name="Freeform: Shape 15">
            <a:extLst>
              <a:ext uri="{FF2B5EF4-FFF2-40B4-BE49-F238E27FC236}">
                <a16:creationId xmlns:a16="http://schemas.microsoft.com/office/drawing/2014/main" id="{9EB54D17-3792-403D-9127-495845021D2B}"/>
              </a:ext>
            </a:extLst>
          </p:cNvPr>
          <p:cNvSpPr/>
          <p:nvPr/>
        </p:nvSpPr>
        <p:spPr>
          <a:xfrm>
            <a:off x="0" y="0"/>
            <a:ext cx="12192000" cy="6858000"/>
          </a:xfrm>
          <a:custGeom>
            <a:avLst/>
            <a:gdLst>
              <a:gd name="connsiteX0" fmla="*/ 160920 w 12192000"/>
              <a:gd name="connsiteY0" fmla="*/ 157606 h 6858000"/>
              <a:gd name="connsiteX1" fmla="*/ 160920 w 12192000"/>
              <a:gd name="connsiteY1" fmla="*/ 6700394 h 6858000"/>
              <a:gd name="connsiteX2" fmla="*/ 12031081 w 12192000"/>
              <a:gd name="connsiteY2" fmla="*/ 6700394 h 6858000"/>
              <a:gd name="connsiteX3" fmla="*/ 12031081 w 12192000"/>
              <a:gd name="connsiteY3" fmla="*/ 157606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160920" y="157606"/>
                </a:moveTo>
                <a:lnTo>
                  <a:pt x="160920" y="6700394"/>
                </a:lnTo>
                <a:lnTo>
                  <a:pt x="12031081" y="6700394"/>
                </a:lnTo>
                <a:lnTo>
                  <a:pt x="12031081" y="157606"/>
                </a:lnTo>
                <a:close/>
                <a:moveTo>
                  <a:pt x="0" y="0"/>
                </a:moveTo>
                <a:lnTo>
                  <a:pt x="12192000" y="0"/>
                </a:lnTo>
                <a:lnTo>
                  <a:pt x="12192000" y="6858000"/>
                </a:lnTo>
                <a:lnTo>
                  <a:pt x="0" y="6858000"/>
                </a:lnTo>
                <a:close/>
              </a:path>
            </a:pathLst>
          </a:cu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14590363"/>
      </p:ext>
    </p:extLst>
  </p:cSld>
  <p:clrMap bg1="lt1" tx1="dk1" bg2="lt2" tx2="dk2" accent1="accent1" accent2="accent2" accent3="accent3" accent4="accent4" accent5="accent5" accent6="accent6" hlink="hlink" folHlink="folHlink"/>
  <p:sldLayoutIdLst>
    <p:sldLayoutId id="2147483683" r:id="rId1"/>
    <p:sldLayoutId id="2147483682" r:id="rId2"/>
    <p:sldLayoutId id="2147483681" r:id="rId3"/>
    <p:sldLayoutId id="2147483680" r:id="rId4"/>
    <p:sldLayoutId id="2147483679" r:id="rId5"/>
    <p:sldLayoutId id="2147483678" r:id="rId6"/>
    <p:sldLayoutId id="2147483677" r:id="rId7"/>
    <p:sldLayoutId id="2147483676" r:id="rId8"/>
    <p:sldLayoutId id="2147483675" r:id="rId9"/>
    <p:sldLayoutId id="2147483674" r:id="rId10"/>
    <p:sldLayoutId id="2147483673" r:id="rId11"/>
  </p:sldLayoutIdLst>
  <p:txStyles>
    <p:titleStyle>
      <a:lvl1pPr algn="l" defTabSz="914400" rtl="0" eaLnBrk="1" latinLnBrk="0" hangingPunct="1">
        <a:lnSpc>
          <a:spcPct val="110000"/>
        </a:lnSpc>
        <a:spcBef>
          <a:spcPct val="0"/>
        </a:spcBef>
        <a:buNone/>
        <a:defRPr sz="3200" kern="1200" cap="none" baseline="0">
          <a:solidFill>
            <a:schemeClr val="tx2"/>
          </a:solidFill>
          <a:latin typeface="+mj-lt"/>
          <a:ea typeface="+mj-ea"/>
          <a:cs typeface="+mj-cs"/>
        </a:defRPr>
      </a:lvl1pPr>
    </p:titleStyle>
    <p:bodyStyle>
      <a:lvl1pPr marL="0" indent="0" algn="l" defTabSz="914400" rtl="0" eaLnBrk="1" latinLnBrk="0" hangingPunct="1">
        <a:lnSpc>
          <a:spcPct val="110000"/>
        </a:lnSpc>
        <a:spcBef>
          <a:spcPts val="1000"/>
        </a:spcBef>
        <a:buFontTx/>
        <a:buNone/>
        <a:defRPr sz="2000" kern="1200">
          <a:solidFill>
            <a:schemeClr val="tx2"/>
          </a:solidFill>
          <a:latin typeface="+mn-lt"/>
          <a:ea typeface="+mn-ea"/>
          <a:cs typeface="+mn-cs"/>
        </a:defRPr>
      </a:lvl1pPr>
      <a:lvl2pPr marL="274320" indent="-228600" algn="l" defTabSz="914400" rtl="0" eaLnBrk="1" latinLnBrk="0" hangingPunct="1">
        <a:lnSpc>
          <a:spcPct val="110000"/>
        </a:lnSpc>
        <a:spcBef>
          <a:spcPts val="500"/>
        </a:spcBef>
        <a:buSzPct val="85000"/>
        <a:buFont typeface="Arial" panose="020B0604020202020204" pitchFamily="34" charset="0"/>
        <a:buChar char="•"/>
        <a:defRPr sz="1800" kern="1200">
          <a:solidFill>
            <a:schemeClr val="tx2"/>
          </a:solidFill>
          <a:latin typeface="+mn-lt"/>
          <a:ea typeface="+mn-ea"/>
          <a:cs typeface="+mn-cs"/>
        </a:defRPr>
      </a:lvl2pPr>
      <a:lvl3pPr marL="274320" indent="0" algn="l" defTabSz="914400" rtl="0" eaLnBrk="1" latinLnBrk="0" hangingPunct="1">
        <a:lnSpc>
          <a:spcPct val="110000"/>
        </a:lnSpc>
        <a:spcBef>
          <a:spcPts val="500"/>
        </a:spcBef>
        <a:buFontTx/>
        <a:buNone/>
        <a:defRPr sz="1600" kern="1200">
          <a:solidFill>
            <a:schemeClr val="tx2"/>
          </a:solidFill>
          <a:latin typeface="+mn-lt"/>
          <a:ea typeface="+mn-ea"/>
          <a:cs typeface="+mn-cs"/>
        </a:defRPr>
      </a:lvl3pPr>
      <a:lvl4pPr marL="548640" indent="-228600" algn="l" defTabSz="914400" rtl="0" eaLnBrk="1" latinLnBrk="0" hangingPunct="1">
        <a:lnSpc>
          <a:spcPct val="110000"/>
        </a:lnSpc>
        <a:spcBef>
          <a:spcPts val="500"/>
        </a:spcBef>
        <a:buFont typeface="Arial" panose="020B0604020202020204" pitchFamily="34" charset="0"/>
        <a:buChar char="•"/>
        <a:defRPr sz="1400" kern="1200">
          <a:solidFill>
            <a:schemeClr val="tx2"/>
          </a:solidFill>
          <a:latin typeface="+mn-lt"/>
          <a:ea typeface="+mn-ea"/>
          <a:cs typeface="+mn-cs"/>
        </a:defRPr>
      </a:lvl4pPr>
      <a:lvl5pPr marL="548640" indent="0" algn="l" defTabSz="914400" rtl="0" eaLnBrk="1" latinLnBrk="0" hangingPunct="1">
        <a:lnSpc>
          <a:spcPct val="110000"/>
        </a:lnSpc>
        <a:spcBef>
          <a:spcPts val="500"/>
        </a:spcBef>
        <a:buFontTx/>
        <a:buNone/>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hyperlink" Target="https://www.loveisrespect.org/"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mailto:selbahwati@brynmawr.edu" TargetMode="External"/><Relationship Id="rId2" Type="http://schemas.openxmlformats.org/officeDocument/2006/relationships/hyperlink" Target="mailto:nwoods@brynmawr.edu"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hyperlink" Target="mailto:edandrea@brynmawr.edu" TargetMode="External"/><Relationship Id="rId2" Type="http://schemas.openxmlformats.org/officeDocument/2006/relationships/hyperlink" Target="mailto:ckennedy2@brynmawr.edu"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www.victimservicescenter.org/" TargetMode="External"/><Relationship Id="rId7" Type="http://schemas.openxmlformats.org/officeDocument/2006/relationships/hyperlink" Target="http://www.woar.org/" TargetMode="External"/><Relationship Id="rId2" Type="http://schemas.openxmlformats.org/officeDocument/2006/relationships/hyperlink" Target="https://laurel-house.org/" TargetMode="External"/><Relationship Id="rId1" Type="http://schemas.openxmlformats.org/officeDocument/2006/relationships/slideLayout" Target="../slideLayouts/slideLayout2.xml"/><Relationship Id="rId6" Type="http://schemas.openxmlformats.org/officeDocument/2006/relationships/hyperlink" Target="http://www.womenagainstabuse.org/" TargetMode="External"/><Relationship Id="rId5" Type="http://schemas.openxmlformats.org/officeDocument/2006/relationships/hyperlink" Target="https://safeberks.org/" TargetMode="External"/><Relationship Id="rId4" Type="http://schemas.openxmlformats.org/officeDocument/2006/relationships/hyperlink" Target="https://www.novabucks.org/"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hyperlink" Target="mailto:awilbraham@brynmawr.edu" TargetMode="External"/><Relationship Id="rId4" Type="http://schemas.openxmlformats.org/officeDocument/2006/relationships/hyperlink" Target="mailto:fye@brynmawr.edu"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D8EACB7-D372-470B-B76E-A829D00310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Hands Forming A Heart">
            <a:extLst>
              <a:ext uri="{FF2B5EF4-FFF2-40B4-BE49-F238E27FC236}">
                <a16:creationId xmlns:a16="http://schemas.microsoft.com/office/drawing/2014/main" id="{C1A80A0A-CEEA-E1A4-7F69-C7D139D0173F}"/>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r="6250" b="6250"/>
          <a:stretch/>
        </p:blipFill>
        <p:spPr>
          <a:xfrm>
            <a:off x="130648" y="0"/>
            <a:ext cx="12191980" cy="6857989"/>
          </a:xfrm>
          <a:prstGeom prst="rect">
            <a:avLst/>
          </a:prstGeom>
        </p:spPr>
      </p:pic>
      <p:sp>
        <p:nvSpPr>
          <p:cNvPr id="11" name="Rectangle 5">
            <a:extLst>
              <a:ext uri="{FF2B5EF4-FFF2-40B4-BE49-F238E27FC236}">
                <a16:creationId xmlns:a16="http://schemas.microsoft.com/office/drawing/2014/main" id="{FBE11A49-02A1-4D4C-9A49-CDF496B109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87458" y="723900"/>
            <a:ext cx="4580642" cy="5494694"/>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0 w 6096000"/>
              <a:gd name="connsiteY0" fmla="*/ 0 h 6858000"/>
              <a:gd name="connsiteX1" fmla="*/ 6096000 w 6096000"/>
              <a:gd name="connsiteY1" fmla="*/ 0 h 6858000"/>
              <a:gd name="connsiteX2" fmla="*/ 6096000 w 6096000"/>
              <a:gd name="connsiteY2" fmla="*/ 6858000 h 6858000"/>
              <a:gd name="connsiteX3" fmla="*/ 3058886 w 6096000"/>
              <a:gd name="connsiteY3" fmla="*/ 6858000 h 6858000"/>
              <a:gd name="connsiteX4" fmla="*/ 0 w 6096000"/>
              <a:gd name="connsiteY4" fmla="*/ 6858000 h 6858000"/>
              <a:gd name="connsiteX5" fmla="*/ 0 w 6096000"/>
              <a:gd name="connsiteY5" fmla="*/ 0 h 6858000"/>
              <a:gd name="connsiteX0" fmla="*/ 0 w 6096000"/>
              <a:gd name="connsiteY0" fmla="*/ 0 h 6858000"/>
              <a:gd name="connsiteX1" fmla="*/ 6096000 w 6096000"/>
              <a:gd name="connsiteY1" fmla="*/ 0 h 6858000"/>
              <a:gd name="connsiteX2" fmla="*/ 6096000 w 6096000"/>
              <a:gd name="connsiteY2" fmla="*/ 6858000 h 6858000"/>
              <a:gd name="connsiteX3" fmla="*/ 3037115 w 6096000"/>
              <a:gd name="connsiteY3" fmla="*/ 5889172 h 6858000"/>
              <a:gd name="connsiteX4" fmla="*/ 0 w 6096000"/>
              <a:gd name="connsiteY4" fmla="*/ 6858000 h 6858000"/>
              <a:gd name="connsiteX5" fmla="*/ 0 w 609600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0" y="0"/>
                </a:moveTo>
                <a:lnTo>
                  <a:pt x="6096000" y="0"/>
                </a:lnTo>
                <a:lnTo>
                  <a:pt x="6096000" y="6858000"/>
                </a:lnTo>
                <a:lnTo>
                  <a:pt x="3037115" y="5889172"/>
                </a:lnTo>
                <a:lnTo>
                  <a:pt x="0" y="6858000"/>
                </a:lnTo>
                <a:lnTo>
                  <a:pt x="0" y="0"/>
                </a:lnTo>
                <a:close/>
              </a:path>
            </a:pathLst>
          </a:custGeom>
          <a:solidFill>
            <a:schemeClr val="bg2">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7212119" y="1066800"/>
            <a:ext cx="3931320" cy="2267193"/>
          </a:xfrm>
        </p:spPr>
        <p:txBody>
          <a:bodyPr>
            <a:normAutofit fontScale="90000"/>
          </a:bodyPr>
          <a:lstStyle/>
          <a:p>
            <a:r>
              <a:rPr lang="en-US">
                <a:cs typeface="Calibri Light"/>
              </a:rPr>
              <a:t>Cultivating meaningful and resilient human connections</a:t>
            </a:r>
            <a:endParaRPr lang="en-US"/>
          </a:p>
        </p:txBody>
      </p:sp>
      <p:sp>
        <p:nvSpPr>
          <p:cNvPr id="3" name="Subtitle 2"/>
          <p:cNvSpPr>
            <a:spLocks noGrp="1"/>
          </p:cNvSpPr>
          <p:nvPr>
            <p:ph type="subTitle" idx="1"/>
          </p:nvPr>
        </p:nvSpPr>
        <p:spPr>
          <a:xfrm>
            <a:off x="7212119" y="4327781"/>
            <a:ext cx="3931321" cy="1033669"/>
          </a:xfrm>
        </p:spPr>
        <p:txBody>
          <a:bodyPr vert="horz" lIns="91440" tIns="45720" rIns="91440" bIns="45720" rtlCol="0">
            <a:normAutofit/>
          </a:bodyPr>
          <a:lstStyle/>
          <a:p>
            <a:r>
              <a:rPr lang="en-US">
                <a:cs typeface="Calibri"/>
              </a:rPr>
              <a:t>THRIVE Week 5</a:t>
            </a:r>
          </a:p>
          <a:p>
            <a:endParaRPr lang="en-US">
              <a:cs typeface="Calibri"/>
            </a:endParaRPr>
          </a:p>
        </p:txBody>
      </p:sp>
      <p:grpSp>
        <p:nvGrpSpPr>
          <p:cNvPr id="13" name="Group 12">
            <a:extLst>
              <a:ext uri="{FF2B5EF4-FFF2-40B4-BE49-F238E27FC236}">
                <a16:creationId xmlns:a16="http://schemas.microsoft.com/office/drawing/2014/main" id="{F1732D3A-CFF0-45BE-AD79-F83D0272C6C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744037" y="3864080"/>
            <a:ext cx="867485" cy="115439"/>
            <a:chOff x="8910933" y="1861308"/>
            <a:chExt cx="867485" cy="115439"/>
          </a:xfrm>
        </p:grpSpPr>
        <p:sp>
          <p:nvSpPr>
            <p:cNvPr id="14" name="Rectangle 13">
              <a:extLst>
                <a:ext uri="{FF2B5EF4-FFF2-40B4-BE49-F238E27FC236}">
                  <a16:creationId xmlns:a16="http://schemas.microsoft.com/office/drawing/2014/main" id="{C892F72C-7FB6-49C8-A402-D5DC42DB67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FC92C2E1-605F-49BD-8AC8-DC52B3015E3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8BE2E0F-EE6D-4748-AB8F-724D0DDC6E0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40450-E608-F4B3-EF3D-3BC9E2E41495}"/>
              </a:ext>
            </a:extLst>
          </p:cNvPr>
          <p:cNvSpPr>
            <a:spLocks noGrp="1"/>
          </p:cNvSpPr>
          <p:nvPr>
            <p:ph type="title"/>
          </p:nvPr>
        </p:nvSpPr>
        <p:spPr/>
        <p:txBody>
          <a:bodyPr/>
          <a:lstStyle/>
          <a:p>
            <a:r>
              <a:rPr lang="en-US"/>
              <a:t>Letting Go to Grow </a:t>
            </a:r>
          </a:p>
        </p:txBody>
      </p:sp>
      <p:sp>
        <p:nvSpPr>
          <p:cNvPr id="3" name="Content Placeholder 2">
            <a:extLst>
              <a:ext uri="{FF2B5EF4-FFF2-40B4-BE49-F238E27FC236}">
                <a16:creationId xmlns:a16="http://schemas.microsoft.com/office/drawing/2014/main" id="{35BDE028-6AAF-A0AB-8C83-6402C90F91C7}"/>
              </a:ext>
            </a:extLst>
          </p:cNvPr>
          <p:cNvSpPr>
            <a:spLocks noGrp="1"/>
          </p:cNvSpPr>
          <p:nvPr>
            <p:ph idx="1"/>
          </p:nvPr>
        </p:nvSpPr>
        <p:spPr>
          <a:xfrm>
            <a:off x="1028700" y="2161903"/>
            <a:ext cx="6719119" cy="3969342"/>
          </a:xfrm>
        </p:spPr>
        <p:txBody>
          <a:bodyPr vert="horz" lIns="91440" tIns="45720" rIns="91440" bIns="45720" rtlCol="0" anchor="t">
            <a:normAutofit/>
          </a:bodyPr>
          <a:lstStyle/>
          <a:p>
            <a:r>
              <a:rPr lang="en-US">
                <a:ea typeface="+mn-lt"/>
                <a:cs typeface="+mn-lt"/>
              </a:rPr>
              <a:t>Just like your body clears out dead cells, your social life sometimes needs pruning.</a:t>
            </a:r>
            <a:endParaRPr lang="en-US"/>
          </a:p>
          <a:p>
            <a:pPr marL="285750" indent="-285750">
              <a:buFont typeface="Arial"/>
              <a:buChar char="•"/>
            </a:pPr>
            <a:r>
              <a:rPr lang="en-US">
                <a:ea typeface="+mn-lt"/>
                <a:cs typeface="+mn-lt"/>
              </a:rPr>
              <a:t>Old high school friendships that no longer fit</a:t>
            </a:r>
            <a:endParaRPr lang="en-US"/>
          </a:p>
          <a:p>
            <a:pPr marL="285750" indent="-285750">
              <a:buFont typeface="Arial"/>
              <a:buChar char="•"/>
            </a:pPr>
            <a:r>
              <a:rPr lang="en-US">
                <a:ea typeface="+mn-lt"/>
                <a:cs typeface="+mn-lt"/>
              </a:rPr>
              <a:t>Peer groups formed out of fear of isolation</a:t>
            </a:r>
            <a:endParaRPr lang="en-US"/>
          </a:p>
          <a:p>
            <a:pPr marL="285750" indent="-285750">
              <a:buFont typeface="Arial"/>
              <a:buChar char="•"/>
            </a:pPr>
            <a:r>
              <a:rPr lang="en-US">
                <a:ea typeface="+mn-lt"/>
                <a:cs typeface="+mn-lt"/>
              </a:rPr>
              <a:t>“Situationship” style friendships where reciprocity is absent</a:t>
            </a:r>
            <a:endParaRPr lang="en-US"/>
          </a:p>
          <a:p>
            <a:pPr marL="285750" indent="-285750">
              <a:buFont typeface="Arial"/>
              <a:buChar char="•"/>
            </a:pPr>
            <a:endParaRPr lang="en-US"/>
          </a:p>
          <a:p>
            <a:pPr marL="285750" indent="-285750">
              <a:buFont typeface="Arial"/>
              <a:buChar char="•"/>
            </a:pPr>
            <a:r>
              <a:rPr lang="en-US"/>
              <a:t>Reflection: </a:t>
            </a:r>
            <a:r>
              <a:rPr lang="en-US">
                <a:ea typeface="+mn-lt"/>
                <a:cs typeface="+mn-lt"/>
              </a:rPr>
              <a:t>What’s one connection I’m holding onto out of guilt, obligation, or fear of being alone? What would letting go look like?</a:t>
            </a:r>
            <a:endParaRPr lang="en-US"/>
          </a:p>
          <a:p>
            <a:endParaRPr lang="en-US"/>
          </a:p>
        </p:txBody>
      </p:sp>
      <p:pic>
        <p:nvPicPr>
          <p:cNvPr id="3074" name="Picture 2" descr="image of someone pruning a plant">
            <a:extLst>
              <a:ext uri="{FF2B5EF4-FFF2-40B4-BE49-F238E27FC236}">
                <a16:creationId xmlns:a16="http://schemas.microsoft.com/office/drawing/2014/main" id="{487BA423-6600-E524-71E2-1DB80FC72C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55975" y="1837438"/>
            <a:ext cx="3864077" cy="38652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50787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ollage of a person on a horse">
            <a:extLst>
              <a:ext uri="{FF2B5EF4-FFF2-40B4-BE49-F238E27FC236}">
                <a16:creationId xmlns:a16="http://schemas.microsoft.com/office/drawing/2014/main" id="{20D1453E-A185-273E-9A54-BD848FEE405F}"/>
              </a:ext>
            </a:extLst>
          </p:cNvPr>
          <p:cNvPicPr>
            <a:picLocks noChangeAspect="1"/>
          </p:cNvPicPr>
          <p:nvPr/>
        </p:nvPicPr>
        <p:blipFill>
          <a:blip r:embed="rId2">
            <a:alphaModFix amt="20000"/>
          </a:blip>
          <a:stretch>
            <a:fillRect/>
          </a:stretch>
        </p:blipFill>
        <p:spPr>
          <a:xfrm>
            <a:off x="208761" y="180318"/>
            <a:ext cx="11786594" cy="6584275"/>
          </a:xfrm>
          <a:prstGeom prst="rect">
            <a:avLst/>
          </a:prstGeom>
        </p:spPr>
      </p:pic>
      <p:sp>
        <p:nvSpPr>
          <p:cNvPr id="2" name="Title 1">
            <a:extLst>
              <a:ext uri="{FF2B5EF4-FFF2-40B4-BE49-F238E27FC236}">
                <a16:creationId xmlns:a16="http://schemas.microsoft.com/office/drawing/2014/main" id="{53D2CC60-4981-F631-ACD6-CF3E02B57AFB}"/>
              </a:ext>
            </a:extLst>
          </p:cNvPr>
          <p:cNvSpPr>
            <a:spLocks noGrp="1"/>
          </p:cNvSpPr>
          <p:nvPr>
            <p:ph type="title"/>
          </p:nvPr>
        </p:nvSpPr>
        <p:spPr>
          <a:xfrm>
            <a:off x="704236" y="589935"/>
            <a:ext cx="10134600" cy="635873"/>
          </a:xfrm>
        </p:spPr>
        <p:txBody>
          <a:bodyPr/>
          <a:lstStyle/>
          <a:p>
            <a:r>
              <a:rPr lang="en-US"/>
              <a:t>Hidden Dynamics of Social Life in College</a:t>
            </a:r>
          </a:p>
        </p:txBody>
      </p:sp>
      <p:sp>
        <p:nvSpPr>
          <p:cNvPr id="3" name="Content Placeholder 2">
            <a:extLst>
              <a:ext uri="{FF2B5EF4-FFF2-40B4-BE49-F238E27FC236}">
                <a16:creationId xmlns:a16="http://schemas.microsoft.com/office/drawing/2014/main" id="{AF8EF54E-E02C-644D-EFB0-87AF2138D0A5}"/>
              </a:ext>
            </a:extLst>
          </p:cNvPr>
          <p:cNvSpPr>
            <a:spLocks noGrp="1"/>
          </p:cNvSpPr>
          <p:nvPr>
            <p:ph idx="1"/>
          </p:nvPr>
        </p:nvSpPr>
        <p:spPr>
          <a:xfrm>
            <a:off x="704236" y="1788277"/>
            <a:ext cx="10134600" cy="3969342"/>
          </a:xfrm>
        </p:spPr>
        <p:txBody>
          <a:bodyPr vert="horz" lIns="91440" tIns="45720" rIns="91440" bIns="45720" rtlCol="0" anchor="t">
            <a:normAutofit fontScale="92500" lnSpcReduction="10000"/>
          </a:bodyPr>
          <a:lstStyle/>
          <a:p>
            <a:r>
              <a:rPr lang="en-US" b="1"/>
              <a:t>Performative Belonging vs. Authentic Belonging</a:t>
            </a:r>
            <a:endParaRPr lang="en-US"/>
          </a:p>
          <a:p>
            <a:pPr marL="285750" indent="-285750">
              <a:buFont typeface="Arial"/>
              <a:buChar char="•"/>
            </a:pPr>
            <a:r>
              <a:rPr lang="en-US" b="1">
                <a:ea typeface="+mn-lt"/>
                <a:cs typeface="+mn-lt"/>
              </a:rPr>
              <a:t>Performative</a:t>
            </a:r>
            <a:r>
              <a:rPr lang="en-US">
                <a:ea typeface="+mn-lt"/>
                <a:cs typeface="+mn-lt"/>
              </a:rPr>
              <a:t>: Constantly trying to "be" someone to gain approval.</a:t>
            </a:r>
            <a:endParaRPr lang="en-US"/>
          </a:p>
          <a:p>
            <a:pPr marL="285750" indent="-285750">
              <a:buFont typeface="Arial"/>
              <a:buChar char="•"/>
            </a:pPr>
            <a:r>
              <a:rPr lang="en-US" b="1">
                <a:ea typeface="+mn-lt"/>
                <a:cs typeface="+mn-lt"/>
              </a:rPr>
              <a:t>Authentic</a:t>
            </a:r>
            <a:r>
              <a:rPr lang="en-US">
                <a:ea typeface="+mn-lt"/>
                <a:cs typeface="+mn-lt"/>
              </a:rPr>
              <a:t>: Being safe enough to show imperfection.</a:t>
            </a:r>
            <a:endParaRPr lang="en-US"/>
          </a:p>
          <a:p>
            <a:r>
              <a:rPr lang="en-US"/>
              <a:t>Reflection: </a:t>
            </a:r>
            <a:r>
              <a:rPr lang="en-US" i="1">
                <a:ea typeface="+mn-lt"/>
                <a:cs typeface="+mn-lt"/>
              </a:rPr>
              <a:t>Who in your life allows you to “mess up” and still be safe?</a:t>
            </a:r>
            <a:br>
              <a:rPr lang="en-US" i="1">
                <a:ea typeface="+mn-lt"/>
                <a:cs typeface="+mn-lt"/>
              </a:rPr>
            </a:br>
            <a:r>
              <a:rPr lang="en-US" i="1">
                <a:ea typeface="+mn-lt"/>
                <a:cs typeface="+mn-lt"/>
              </a:rPr>
              <a:t> Where are you trying to earn your belonging by performing?</a:t>
            </a:r>
          </a:p>
          <a:p>
            <a:r>
              <a:rPr lang="en-US" b="1"/>
              <a:t>Emotional Labor in Friendships</a:t>
            </a:r>
            <a:endParaRPr lang="en-US"/>
          </a:p>
          <a:p>
            <a:pPr marL="285750" indent="-285750">
              <a:buFont typeface="Arial"/>
              <a:buChar char="•"/>
            </a:pPr>
            <a:r>
              <a:rPr lang="en-US">
                <a:ea typeface="+mn-lt"/>
                <a:cs typeface="+mn-lt"/>
              </a:rPr>
              <a:t>Some students unintentionally become the “therapist friend” or “crisis manager.”</a:t>
            </a:r>
            <a:endParaRPr lang="en-US"/>
          </a:p>
          <a:p>
            <a:pPr marL="285750" indent="-285750">
              <a:buFont typeface="Arial"/>
              <a:buChar char="•"/>
            </a:pPr>
            <a:r>
              <a:rPr lang="en-US">
                <a:ea typeface="+mn-lt"/>
                <a:cs typeface="+mn-lt"/>
              </a:rPr>
              <a:t>Others become emotionally dependent on peers to an unhealthy degree.</a:t>
            </a:r>
            <a:endParaRPr lang="en-US"/>
          </a:p>
          <a:p>
            <a:r>
              <a:rPr lang="en-US">
                <a:ea typeface="+mn-lt"/>
                <a:cs typeface="+mn-lt"/>
              </a:rPr>
              <a:t>Emotional Check-in:</a:t>
            </a:r>
            <a:br>
              <a:rPr lang="en-US">
                <a:ea typeface="+mn-lt"/>
                <a:cs typeface="+mn-lt"/>
              </a:rPr>
            </a:br>
            <a:r>
              <a:rPr lang="en-US">
                <a:ea typeface="+mn-lt"/>
                <a:cs typeface="+mn-lt"/>
              </a:rPr>
              <a:t> Reflect: </a:t>
            </a:r>
            <a:r>
              <a:rPr lang="en-US" i="1">
                <a:ea typeface="+mn-lt"/>
                <a:cs typeface="+mn-lt"/>
              </a:rPr>
              <a:t>Are my friendships emotionally reciprocal? Or do I give/receive more than I return?</a:t>
            </a:r>
            <a:endParaRPr lang="en-US"/>
          </a:p>
        </p:txBody>
      </p:sp>
    </p:spTree>
    <p:extLst>
      <p:ext uri="{BB962C8B-B14F-4D97-AF65-F5344CB8AC3E}">
        <p14:creationId xmlns:p14="http://schemas.microsoft.com/office/powerpoint/2010/main" val="18651819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locks that spell out TRUST. There are two blocks being tilted forward to reveal a T and an H, so that the word would spell out truth.">
            <a:extLst>
              <a:ext uri="{FF2B5EF4-FFF2-40B4-BE49-F238E27FC236}">
                <a16:creationId xmlns:a16="http://schemas.microsoft.com/office/drawing/2014/main" id="{4509B7FC-4AB5-64F6-C5DA-CDF809989600}"/>
              </a:ext>
            </a:extLst>
          </p:cNvPr>
          <p:cNvPicPr>
            <a:picLocks noChangeAspect="1"/>
          </p:cNvPicPr>
          <p:nvPr/>
        </p:nvPicPr>
        <p:blipFill>
          <a:blip r:embed="rId2"/>
          <a:stretch>
            <a:fillRect/>
          </a:stretch>
        </p:blipFill>
        <p:spPr>
          <a:xfrm>
            <a:off x="140813" y="165472"/>
            <a:ext cx="11910374" cy="6540128"/>
          </a:xfrm>
          <a:prstGeom prst="rect">
            <a:avLst/>
          </a:prstGeom>
        </p:spPr>
      </p:pic>
      <p:sp>
        <p:nvSpPr>
          <p:cNvPr id="2" name="Title 1">
            <a:extLst>
              <a:ext uri="{FF2B5EF4-FFF2-40B4-BE49-F238E27FC236}">
                <a16:creationId xmlns:a16="http://schemas.microsoft.com/office/drawing/2014/main" id="{439544C1-3EF1-DAE4-F520-5ED8435A79A6}"/>
              </a:ext>
            </a:extLst>
          </p:cNvPr>
          <p:cNvSpPr>
            <a:spLocks noGrp="1"/>
          </p:cNvSpPr>
          <p:nvPr>
            <p:ph type="title"/>
          </p:nvPr>
        </p:nvSpPr>
        <p:spPr/>
        <p:txBody>
          <a:bodyPr/>
          <a:lstStyle/>
          <a:p>
            <a:r>
              <a:rPr lang="en-US"/>
              <a:t>Proximity does not equal intimacy</a:t>
            </a:r>
          </a:p>
        </p:txBody>
      </p:sp>
      <p:sp>
        <p:nvSpPr>
          <p:cNvPr id="3" name="Content Placeholder 2">
            <a:extLst>
              <a:ext uri="{FF2B5EF4-FFF2-40B4-BE49-F238E27FC236}">
                <a16:creationId xmlns:a16="http://schemas.microsoft.com/office/drawing/2014/main" id="{C38D36BB-711B-40AD-A6C2-68110AE96CA9}"/>
              </a:ext>
            </a:extLst>
          </p:cNvPr>
          <p:cNvSpPr>
            <a:spLocks noGrp="1"/>
          </p:cNvSpPr>
          <p:nvPr>
            <p:ph idx="1"/>
          </p:nvPr>
        </p:nvSpPr>
        <p:spPr/>
        <p:txBody>
          <a:bodyPr vert="horz" lIns="91440" tIns="45720" rIns="91440" bIns="45720" rtlCol="0" anchor="t">
            <a:normAutofit/>
          </a:bodyPr>
          <a:lstStyle/>
          <a:p>
            <a:r>
              <a:rPr lang="en-US">
                <a:ea typeface="+mn-lt"/>
                <a:cs typeface="+mn-lt"/>
              </a:rPr>
              <a:t>Living in a dorm or hanging out daily doesn’t automatically build closeness.</a:t>
            </a:r>
            <a:endParaRPr lang="en-US"/>
          </a:p>
          <a:p>
            <a:pPr marL="285750" indent="-285750">
              <a:buFont typeface="Arial"/>
              <a:buChar char="•"/>
            </a:pPr>
            <a:r>
              <a:rPr lang="en-US">
                <a:ea typeface="+mn-lt"/>
                <a:cs typeface="+mn-lt"/>
              </a:rPr>
              <a:t>Closeness requires </a:t>
            </a:r>
            <a:r>
              <a:rPr lang="en-US" b="1">
                <a:ea typeface="+mn-lt"/>
                <a:cs typeface="+mn-lt"/>
              </a:rPr>
              <a:t>vulnerability</a:t>
            </a:r>
            <a:r>
              <a:rPr lang="en-US">
                <a:ea typeface="+mn-lt"/>
                <a:cs typeface="+mn-lt"/>
              </a:rPr>
              <a:t>, </a:t>
            </a:r>
            <a:r>
              <a:rPr lang="en-US" b="1">
                <a:ea typeface="+mn-lt"/>
                <a:cs typeface="+mn-lt"/>
              </a:rPr>
              <a:t>emotional attunement</a:t>
            </a:r>
            <a:r>
              <a:rPr lang="en-US">
                <a:ea typeface="+mn-lt"/>
                <a:cs typeface="+mn-lt"/>
              </a:rPr>
              <a:t>, and </a:t>
            </a:r>
            <a:r>
              <a:rPr lang="en-US" b="1">
                <a:ea typeface="+mn-lt"/>
                <a:cs typeface="+mn-lt"/>
              </a:rPr>
              <a:t>trust over time</a:t>
            </a:r>
            <a:r>
              <a:rPr lang="en-US">
                <a:ea typeface="+mn-lt"/>
                <a:cs typeface="+mn-lt"/>
              </a:rPr>
              <a:t>.</a:t>
            </a:r>
            <a:endParaRPr lang="en-US"/>
          </a:p>
          <a:p>
            <a:pPr marL="285750" indent="-285750">
              <a:buFont typeface="Arial"/>
              <a:buChar char="•"/>
            </a:pPr>
            <a:r>
              <a:rPr lang="en-US">
                <a:ea typeface="+mn-lt"/>
                <a:cs typeface="+mn-lt"/>
              </a:rPr>
              <a:t>Dorm culture may breed </a:t>
            </a:r>
            <a:r>
              <a:rPr lang="en-US" b="1">
                <a:ea typeface="+mn-lt"/>
                <a:cs typeface="+mn-lt"/>
              </a:rPr>
              <a:t>convenience-based relationships</a:t>
            </a:r>
            <a:r>
              <a:rPr lang="en-US">
                <a:ea typeface="+mn-lt"/>
                <a:cs typeface="+mn-lt"/>
              </a:rPr>
              <a:t>, not meaningful ones.</a:t>
            </a:r>
            <a:endParaRPr lang="en-US"/>
          </a:p>
          <a:p>
            <a:endParaRPr lang="en-US"/>
          </a:p>
        </p:txBody>
      </p:sp>
    </p:spTree>
    <p:extLst>
      <p:ext uri="{BB962C8B-B14F-4D97-AF65-F5344CB8AC3E}">
        <p14:creationId xmlns:p14="http://schemas.microsoft.com/office/powerpoint/2010/main" val="35541303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moji of a hand">
            <a:extLst>
              <a:ext uri="{FF2B5EF4-FFF2-40B4-BE49-F238E27FC236}">
                <a16:creationId xmlns:a16="http://schemas.microsoft.com/office/drawing/2014/main" id="{F92E706E-5F7A-5D3C-0D28-068CA1DF6061}"/>
              </a:ext>
            </a:extLst>
          </p:cNvPr>
          <p:cNvPicPr>
            <a:picLocks noChangeAspect="1"/>
          </p:cNvPicPr>
          <p:nvPr/>
        </p:nvPicPr>
        <p:blipFill>
          <a:blip r:embed="rId2"/>
          <a:stretch>
            <a:fillRect/>
          </a:stretch>
        </p:blipFill>
        <p:spPr>
          <a:xfrm>
            <a:off x="7159405" y="413241"/>
            <a:ext cx="4003895" cy="4974537"/>
          </a:xfrm>
          <a:prstGeom prst="rect">
            <a:avLst/>
          </a:prstGeom>
        </p:spPr>
      </p:pic>
      <p:sp>
        <p:nvSpPr>
          <p:cNvPr id="2" name="Title 1">
            <a:extLst>
              <a:ext uri="{FF2B5EF4-FFF2-40B4-BE49-F238E27FC236}">
                <a16:creationId xmlns:a16="http://schemas.microsoft.com/office/drawing/2014/main" id="{0FD45DFC-AC73-29BE-66CF-88B9EA56E5D1}"/>
              </a:ext>
            </a:extLst>
          </p:cNvPr>
          <p:cNvSpPr>
            <a:spLocks noGrp="1"/>
          </p:cNvSpPr>
          <p:nvPr>
            <p:ph type="title"/>
          </p:nvPr>
        </p:nvSpPr>
        <p:spPr/>
        <p:txBody>
          <a:bodyPr/>
          <a:lstStyle/>
          <a:p>
            <a:r>
              <a:rPr lang="en-US"/>
              <a:t>Intentional Practices for Social Wellness </a:t>
            </a:r>
          </a:p>
        </p:txBody>
      </p:sp>
      <p:sp>
        <p:nvSpPr>
          <p:cNvPr id="3" name="Content Placeholder 2">
            <a:extLst>
              <a:ext uri="{FF2B5EF4-FFF2-40B4-BE49-F238E27FC236}">
                <a16:creationId xmlns:a16="http://schemas.microsoft.com/office/drawing/2014/main" id="{BA86DC89-72B9-4D5F-DD1E-650C541D13FC}"/>
              </a:ext>
            </a:extLst>
          </p:cNvPr>
          <p:cNvSpPr>
            <a:spLocks noGrp="1"/>
          </p:cNvSpPr>
          <p:nvPr>
            <p:ph idx="1"/>
          </p:nvPr>
        </p:nvSpPr>
        <p:spPr/>
        <p:txBody>
          <a:bodyPr vert="horz" lIns="91440" tIns="45720" rIns="91440" bIns="45720" rtlCol="0" anchor="t">
            <a:normAutofit fontScale="85000" lnSpcReduction="10000"/>
          </a:bodyPr>
          <a:lstStyle/>
          <a:p>
            <a:r>
              <a:rPr lang="en-US" dirty="0"/>
              <a:t>1. </a:t>
            </a:r>
            <a:r>
              <a:rPr lang="en-US" b="1" dirty="0"/>
              <a:t>The “Core Five” Relationship Model</a:t>
            </a:r>
            <a:endParaRPr lang="en-US" dirty="0"/>
          </a:p>
          <a:p>
            <a:r>
              <a:rPr lang="en-US" dirty="0">
                <a:ea typeface="+mn-lt"/>
                <a:cs typeface="+mn-lt"/>
              </a:rPr>
              <a:t>Encourage students to aim for balance in 5 types of people:</a:t>
            </a:r>
            <a:endParaRPr lang="en-US" dirty="0"/>
          </a:p>
          <a:p>
            <a:pPr marL="285750" indent="-285750">
              <a:buFont typeface="Arial"/>
              <a:buChar char="•"/>
            </a:pPr>
            <a:r>
              <a:rPr lang="en-US" b="1" dirty="0">
                <a:ea typeface="+mn-lt"/>
                <a:cs typeface="+mn-lt"/>
              </a:rPr>
              <a:t>Challenger</a:t>
            </a:r>
            <a:r>
              <a:rPr lang="en-US" dirty="0">
                <a:ea typeface="+mn-lt"/>
                <a:cs typeface="+mn-lt"/>
              </a:rPr>
              <a:t> – pushes your thinking</a:t>
            </a:r>
            <a:endParaRPr lang="en-US" dirty="0"/>
          </a:p>
          <a:p>
            <a:pPr marL="285750" indent="-285750">
              <a:buFont typeface="Arial"/>
              <a:buChar char="•"/>
            </a:pPr>
            <a:r>
              <a:rPr lang="en-US" b="1" dirty="0">
                <a:ea typeface="+mn-lt"/>
                <a:cs typeface="+mn-lt"/>
              </a:rPr>
              <a:t>Comforter</a:t>
            </a:r>
            <a:r>
              <a:rPr lang="en-US" dirty="0">
                <a:ea typeface="+mn-lt"/>
                <a:cs typeface="+mn-lt"/>
              </a:rPr>
              <a:t> – gives emotional safety</a:t>
            </a:r>
            <a:endParaRPr lang="en-US" dirty="0"/>
          </a:p>
          <a:p>
            <a:pPr marL="285750" indent="-285750">
              <a:buFont typeface="Arial"/>
              <a:buChar char="•"/>
            </a:pPr>
            <a:r>
              <a:rPr lang="en-US" b="1" dirty="0">
                <a:ea typeface="+mn-lt"/>
                <a:cs typeface="+mn-lt"/>
              </a:rPr>
              <a:t>Connector</a:t>
            </a:r>
            <a:r>
              <a:rPr lang="en-US" dirty="0">
                <a:ea typeface="+mn-lt"/>
                <a:cs typeface="+mn-lt"/>
              </a:rPr>
              <a:t> – introduces new ideas or people</a:t>
            </a:r>
            <a:endParaRPr lang="en-US" dirty="0"/>
          </a:p>
          <a:p>
            <a:pPr marL="285750" indent="-285750">
              <a:buFont typeface="Arial"/>
              <a:buChar char="•"/>
            </a:pPr>
            <a:r>
              <a:rPr lang="en-US" b="1" dirty="0">
                <a:ea typeface="+mn-lt"/>
                <a:cs typeface="+mn-lt"/>
              </a:rPr>
              <a:t>Co-visionary</a:t>
            </a:r>
            <a:r>
              <a:rPr lang="en-US" dirty="0">
                <a:ea typeface="+mn-lt"/>
                <a:cs typeface="+mn-lt"/>
              </a:rPr>
              <a:t> – shares a long-term goal or passion</a:t>
            </a:r>
            <a:endParaRPr lang="en-US" dirty="0"/>
          </a:p>
          <a:p>
            <a:pPr marL="285750" indent="-285750">
              <a:buFont typeface="Arial"/>
              <a:buChar char="•"/>
            </a:pPr>
            <a:r>
              <a:rPr lang="en-US" b="1" dirty="0">
                <a:ea typeface="+mn-lt"/>
                <a:cs typeface="+mn-lt"/>
              </a:rPr>
              <a:t>Confidant</a:t>
            </a:r>
            <a:r>
              <a:rPr lang="en-US" dirty="0">
                <a:ea typeface="+mn-lt"/>
                <a:cs typeface="+mn-lt"/>
              </a:rPr>
              <a:t> – holds your private struggles or secrets</a:t>
            </a:r>
          </a:p>
          <a:p>
            <a:endParaRPr lang="en-US" dirty="0"/>
          </a:p>
          <a:p>
            <a:r>
              <a:rPr lang="en-US" b="1" dirty="0"/>
              <a:t>Activity</a:t>
            </a:r>
            <a:r>
              <a:rPr lang="en-US" dirty="0"/>
              <a:t>: Identify the people in your life that fall into the above five categories</a:t>
            </a:r>
          </a:p>
          <a:p>
            <a:r>
              <a:rPr lang="en-US" b="1" dirty="0"/>
              <a:t>Reflection</a:t>
            </a:r>
            <a:r>
              <a:rPr lang="en-US" dirty="0"/>
              <a:t>: </a:t>
            </a:r>
            <a:r>
              <a:rPr lang="en-US" dirty="0">
                <a:ea typeface="+mn-lt"/>
                <a:cs typeface="+mn-lt"/>
              </a:rPr>
              <a:t>Do I have people in each of these categories? Where are the areas that are not currently being fulfilled?</a:t>
            </a:r>
            <a:endParaRPr lang="en-US" dirty="0"/>
          </a:p>
        </p:txBody>
      </p:sp>
    </p:spTree>
    <p:extLst>
      <p:ext uri="{BB962C8B-B14F-4D97-AF65-F5344CB8AC3E}">
        <p14:creationId xmlns:p14="http://schemas.microsoft.com/office/powerpoint/2010/main" val="35054364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wo people standing in a shape of a couple of metal objects&#10;">
            <a:extLst>
              <a:ext uri="{FF2B5EF4-FFF2-40B4-BE49-F238E27FC236}">
                <a16:creationId xmlns:a16="http://schemas.microsoft.com/office/drawing/2014/main" id="{2A0BA5CF-F84B-D1D4-0288-3E65A3E7E673}"/>
              </a:ext>
            </a:extLst>
          </p:cNvPr>
          <p:cNvPicPr>
            <a:picLocks noChangeAspect="1"/>
          </p:cNvPicPr>
          <p:nvPr/>
        </p:nvPicPr>
        <p:blipFill>
          <a:blip r:embed="rId2"/>
          <a:stretch>
            <a:fillRect/>
          </a:stretch>
        </p:blipFill>
        <p:spPr>
          <a:xfrm>
            <a:off x="7642635" y="2434067"/>
            <a:ext cx="4148760" cy="2500781"/>
          </a:xfrm>
          <a:prstGeom prst="rect">
            <a:avLst/>
          </a:prstGeom>
        </p:spPr>
      </p:pic>
      <p:sp>
        <p:nvSpPr>
          <p:cNvPr id="2" name="Title 1">
            <a:extLst>
              <a:ext uri="{FF2B5EF4-FFF2-40B4-BE49-F238E27FC236}">
                <a16:creationId xmlns:a16="http://schemas.microsoft.com/office/drawing/2014/main" id="{7445C934-AB83-B018-03B6-64D454B21889}"/>
              </a:ext>
            </a:extLst>
          </p:cNvPr>
          <p:cNvSpPr>
            <a:spLocks noGrp="1"/>
          </p:cNvSpPr>
          <p:nvPr>
            <p:ph type="title"/>
          </p:nvPr>
        </p:nvSpPr>
        <p:spPr>
          <a:xfrm>
            <a:off x="812390" y="530942"/>
            <a:ext cx="5598242" cy="773524"/>
          </a:xfrm>
        </p:spPr>
        <p:txBody>
          <a:bodyPr/>
          <a:lstStyle/>
          <a:p>
            <a:r>
              <a:rPr lang="en-US"/>
              <a:t>Intentional Practices Continued</a:t>
            </a:r>
          </a:p>
        </p:txBody>
      </p:sp>
      <p:sp>
        <p:nvSpPr>
          <p:cNvPr id="3" name="Content Placeholder 2">
            <a:extLst>
              <a:ext uri="{FF2B5EF4-FFF2-40B4-BE49-F238E27FC236}">
                <a16:creationId xmlns:a16="http://schemas.microsoft.com/office/drawing/2014/main" id="{7BA991FA-7737-9593-BB22-135627AF96F5}"/>
              </a:ext>
            </a:extLst>
          </p:cNvPr>
          <p:cNvSpPr>
            <a:spLocks noGrp="1"/>
          </p:cNvSpPr>
          <p:nvPr>
            <p:ph idx="1"/>
          </p:nvPr>
        </p:nvSpPr>
        <p:spPr>
          <a:xfrm>
            <a:off x="844959" y="1699787"/>
            <a:ext cx="10134600" cy="3969342"/>
          </a:xfrm>
        </p:spPr>
        <p:txBody>
          <a:bodyPr vert="horz" lIns="91440" tIns="45720" rIns="91440" bIns="45720" rtlCol="0" anchor="t">
            <a:normAutofit/>
          </a:bodyPr>
          <a:lstStyle/>
          <a:p>
            <a:r>
              <a:rPr lang="en-US"/>
              <a:t>2. </a:t>
            </a:r>
            <a:r>
              <a:rPr lang="en-US" b="1"/>
              <a:t>Micro-boundaries That Preserve Relationships</a:t>
            </a:r>
            <a:endParaRPr lang="en-US"/>
          </a:p>
          <a:p>
            <a:pPr marL="285750" indent="-285750">
              <a:buFont typeface="Arial"/>
              <a:buChar char="•"/>
            </a:pPr>
            <a:r>
              <a:rPr lang="en-US">
                <a:ea typeface="+mn-lt"/>
                <a:cs typeface="+mn-lt"/>
              </a:rPr>
              <a:t>Saying “I’m not up for talking right now, but I care about you.”</a:t>
            </a:r>
            <a:endParaRPr lang="en-US"/>
          </a:p>
          <a:p>
            <a:pPr marL="285750" indent="-285750">
              <a:buFont typeface="Arial"/>
              <a:buChar char="•"/>
            </a:pPr>
            <a:r>
              <a:rPr lang="en-US">
                <a:ea typeface="+mn-lt"/>
                <a:cs typeface="+mn-lt"/>
              </a:rPr>
              <a:t>Scheduling time for </a:t>
            </a:r>
            <a:r>
              <a:rPr lang="en-US" i="1">
                <a:ea typeface="+mn-lt"/>
                <a:cs typeface="+mn-lt"/>
              </a:rPr>
              <a:t>recharging</a:t>
            </a:r>
            <a:r>
              <a:rPr lang="en-US">
                <a:ea typeface="+mn-lt"/>
                <a:cs typeface="+mn-lt"/>
              </a:rPr>
              <a:t>, not just connecting.</a:t>
            </a:r>
            <a:endParaRPr lang="en-US"/>
          </a:p>
          <a:p>
            <a:pPr marL="285750" indent="-285750">
              <a:buFont typeface="Arial"/>
              <a:buChar char="•"/>
            </a:pPr>
            <a:r>
              <a:rPr lang="en-US">
                <a:ea typeface="+mn-lt"/>
                <a:cs typeface="+mn-lt"/>
              </a:rPr>
              <a:t>Checking in instead of venting.</a:t>
            </a:r>
            <a:endParaRPr lang="en-US"/>
          </a:p>
          <a:p>
            <a:r>
              <a:rPr lang="en-US"/>
              <a:t>3. </a:t>
            </a:r>
            <a:r>
              <a:rPr lang="en-US" b="1"/>
              <a:t>Rupture and Repair</a:t>
            </a:r>
            <a:endParaRPr lang="en-US"/>
          </a:p>
          <a:p>
            <a:r>
              <a:rPr lang="en-US">
                <a:ea typeface="+mn-lt"/>
                <a:cs typeface="+mn-lt"/>
              </a:rPr>
              <a:t>Conflict in relationships isn’t bad—</a:t>
            </a:r>
            <a:r>
              <a:rPr lang="en-US" b="1">
                <a:ea typeface="+mn-lt"/>
                <a:cs typeface="+mn-lt"/>
              </a:rPr>
              <a:t>avoiding repair is</a:t>
            </a:r>
            <a:r>
              <a:rPr lang="en-US">
                <a:ea typeface="+mn-lt"/>
                <a:cs typeface="+mn-lt"/>
              </a:rPr>
              <a:t>.</a:t>
            </a:r>
            <a:endParaRPr lang="en-US"/>
          </a:p>
          <a:p>
            <a:pPr marL="285750" indent="-285750">
              <a:buFont typeface="Arial"/>
              <a:buChar char="•"/>
            </a:pPr>
            <a:r>
              <a:rPr lang="en-US">
                <a:ea typeface="+mn-lt"/>
                <a:cs typeface="+mn-lt"/>
              </a:rPr>
              <a:t>How to </a:t>
            </a:r>
            <a:r>
              <a:rPr lang="en-US" b="1">
                <a:ea typeface="+mn-lt"/>
                <a:cs typeface="+mn-lt"/>
              </a:rPr>
              <a:t>name a rupture</a:t>
            </a:r>
            <a:r>
              <a:rPr lang="en-US">
                <a:ea typeface="+mn-lt"/>
                <a:cs typeface="+mn-lt"/>
              </a:rPr>
              <a:t> without blame.</a:t>
            </a:r>
            <a:endParaRPr lang="en-US"/>
          </a:p>
          <a:p>
            <a:pPr marL="285750" indent="-285750">
              <a:buFont typeface="Arial"/>
              <a:buChar char="•"/>
            </a:pPr>
            <a:r>
              <a:rPr lang="en-US">
                <a:ea typeface="+mn-lt"/>
                <a:cs typeface="+mn-lt"/>
              </a:rPr>
              <a:t>How to </a:t>
            </a:r>
            <a:r>
              <a:rPr lang="en-US" b="1">
                <a:ea typeface="+mn-lt"/>
                <a:cs typeface="+mn-lt"/>
              </a:rPr>
              <a:t>invite repair</a:t>
            </a:r>
            <a:r>
              <a:rPr lang="en-US">
                <a:ea typeface="+mn-lt"/>
                <a:cs typeface="+mn-lt"/>
              </a:rPr>
              <a:t>: “Can we talk about what happened the other day?”</a:t>
            </a:r>
            <a:endParaRPr lang="en-US"/>
          </a:p>
          <a:p>
            <a:endParaRPr lang="en-US"/>
          </a:p>
        </p:txBody>
      </p:sp>
    </p:spTree>
    <p:extLst>
      <p:ext uri="{BB962C8B-B14F-4D97-AF65-F5344CB8AC3E}">
        <p14:creationId xmlns:p14="http://schemas.microsoft.com/office/powerpoint/2010/main" val="10524992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B4854C3-58CC-4A2C-B4CA-926819F0C2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5">
            <a:extLst>
              <a:ext uri="{FF2B5EF4-FFF2-40B4-BE49-F238E27FC236}">
                <a16:creationId xmlns:a16="http://schemas.microsoft.com/office/drawing/2014/main" id="{E84EE6A7-BAA1-4637-940F-44728FCF46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8700" y="1028700"/>
            <a:ext cx="4038600" cy="4841072"/>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0 w 6096000"/>
              <a:gd name="connsiteY0" fmla="*/ 0 h 6858000"/>
              <a:gd name="connsiteX1" fmla="*/ 6096000 w 6096000"/>
              <a:gd name="connsiteY1" fmla="*/ 0 h 6858000"/>
              <a:gd name="connsiteX2" fmla="*/ 6096000 w 6096000"/>
              <a:gd name="connsiteY2" fmla="*/ 6858000 h 6858000"/>
              <a:gd name="connsiteX3" fmla="*/ 3058886 w 6096000"/>
              <a:gd name="connsiteY3" fmla="*/ 6858000 h 6858000"/>
              <a:gd name="connsiteX4" fmla="*/ 0 w 6096000"/>
              <a:gd name="connsiteY4" fmla="*/ 6858000 h 6858000"/>
              <a:gd name="connsiteX5" fmla="*/ 0 w 6096000"/>
              <a:gd name="connsiteY5" fmla="*/ 0 h 6858000"/>
              <a:gd name="connsiteX0" fmla="*/ 0 w 6096000"/>
              <a:gd name="connsiteY0" fmla="*/ 0 h 6858000"/>
              <a:gd name="connsiteX1" fmla="*/ 6096000 w 6096000"/>
              <a:gd name="connsiteY1" fmla="*/ 0 h 6858000"/>
              <a:gd name="connsiteX2" fmla="*/ 6096000 w 6096000"/>
              <a:gd name="connsiteY2" fmla="*/ 6858000 h 6858000"/>
              <a:gd name="connsiteX3" fmla="*/ 3037115 w 6096000"/>
              <a:gd name="connsiteY3" fmla="*/ 5889172 h 6858000"/>
              <a:gd name="connsiteX4" fmla="*/ 0 w 6096000"/>
              <a:gd name="connsiteY4" fmla="*/ 6858000 h 6858000"/>
              <a:gd name="connsiteX5" fmla="*/ 0 w 609600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0" y="0"/>
                </a:moveTo>
                <a:lnTo>
                  <a:pt x="6096000" y="0"/>
                </a:lnTo>
                <a:lnTo>
                  <a:pt x="6096000" y="6858000"/>
                </a:lnTo>
                <a:lnTo>
                  <a:pt x="3037115" y="5889172"/>
                </a:lnTo>
                <a:lnTo>
                  <a:pt x="0" y="6858000"/>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6C90688-0F32-EEFE-60EE-E0B24A149AE9}"/>
              </a:ext>
            </a:extLst>
          </p:cNvPr>
          <p:cNvSpPr>
            <a:spLocks noGrp="1"/>
          </p:cNvSpPr>
          <p:nvPr>
            <p:ph type="title"/>
          </p:nvPr>
        </p:nvSpPr>
        <p:spPr>
          <a:xfrm>
            <a:off x="1409223" y="1737360"/>
            <a:ext cx="3350907" cy="3066868"/>
          </a:xfrm>
        </p:spPr>
        <p:txBody>
          <a:bodyPr anchor="ctr">
            <a:normAutofit/>
          </a:bodyPr>
          <a:lstStyle/>
          <a:p>
            <a:pPr algn="ctr"/>
            <a:r>
              <a:rPr lang="en-US">
                <a:ea typeface="+mj-lt"/>
                <a:cs typeface="+mj-lt"/>
              </a:rPr>
              <a:t>Introduction of Healthy, Unhealthy, and Abusive Relationships</a:t>
            </a:r>
          </a:p>
        </p:txBody>
      </p:sp>
      <p:sp>
        <p:nvSpPr>
          <p:cNvPr id="3" name="Content Placeholder 2">
            <a:extLst>
              <a:ext uri="{FF2B5EF4-FFF2-40B4-BE49-F238E27FC236}">
                <a16:creationId xmlns:a16="http://schemas.microsoft.com/office/drawing/2014/main" id="{3F63CCA7-9DDF-0A8C-8EDD-BBF9F994546D}"/>
              </a:ext>
            </a:extLst>
          </p:cNvPr>
          <p:cNvSpPr>
            <a:spLocks noGrp="1"/>
          </p:cNvSpPr>
          <p:nvPr>
            <p:ph idx="1"/>
          </p:nvPr>
        </p:nvSpPr>
        <p:spPr>
          <a:xfrm>
            <a:off x="6096001" y="1034142"/>
            <a:ext cx="5067299" cy="4463143"/>
          </a:xfrm>
        </p:spPr>
        <p:txBody>
          <a:bodyPr vert="horz" lIns="91440" tIns="45720" rIns="91440" bIns="45720" rtlCol="0" anchor="ctr">
            <a:normAutofit/>
          </a:bodyPr>
          <a:lstStyle/>
          <a:p>
            <a:pPr algn="ctr"/>
            <a:r>
              <a:rPr lang="en-US">
                <a:ea typeface="+mn-lt"/>
                <a:cs typeface="+mn-lt"/>
              </a:rPr>
              <a:t>The purpose of this week’s lesson is to understand the behaviors and actions that define healthy, unhealthy, and abusive relationships. We also will become familiar with campus and community resources that are designed to support those who are impacted by interpersonal violence.  </a:t>
            </a:r>
          </a:p>
        </p:txBody>
      </p:sp>
      <p:grpSp>
        <p:nvGrpSpPr>
          <p:cNvPr id="12" name="Group 11">
            <a:extLst>
              <a:ext uri="{FF2B5EF4-FFF2-40B4-BE49-F238E27FC236}">
                <a16:creationId xmlns:a16="http://schemas.microsoft.com/office/drawing/2014/main" id="{F07B0A1C-8465-4A90-9085-2269F48F515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195908" y="5578618"/>
            <a:ext cx="867485" cy="115439"/>
            <a:chOff x="8910933" y="1861308"/>
            <a:chExt cx="867485" cy="115439"/>
          </a:xfrm>
        </p:grpSpPr>
        <p:sp>
          <p:nvSpPr>
            <p:cNvPr id="13" name="Rectangle 12">
              <a:extLst>
                <a:ext uri="{FF2B5EF4-FFF2-40B4-BE49-F238E27FC236}">
                  <a16:creationId xmlns:a16="http://schemas.microsoft.com/office/drawing/2014/main" id="{A7AB5D39-26FD-45C8-84C0-0702BBEBF9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14" name="Straight Connector 13">
              <a:extLst>
                <a:ext uri="{FF2B5EF4-FFF2-40B4-BE49-F238E27FC236}">
                  <a16:creationId xmlns:a16="http://schemas.microsoft.com/office/drawing/2014/main" id="{C35DDF1B-7F48-4DBD-98E4-A87D56670EB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FEE9251-6599-4E3A-9CE8-87A1A040552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061021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89101-6B3B-17A2-8129-4B54EBBF6DDA}"/>
              </a:ext>
            </a:extLst>
          </p:cNvPr>
          <p:cNvSpPr>
            <a:spLocks noGrp="1"/>
          </p:cNvSpPr>
          <p:nvPr>
            <p:ph type="title"/>
          </p:nvPr>
        </p:nvSpPr>
        <p:spPr/>
        <p:txBody>
          <a:bodyPr/>
          <a:lstStyle/>
          <a:p>
            <a:r>
              <a:rPr lang="en-US"/>
              <a:t>Definition: Healthy Relationship</a:t>
            </a:r>
          </a:p>
        </p:txBody>
      </p:sp>
      <p:sp>
        <p:nvSpPr>
          <p:cNvPr id="3" name="Content Placeholder 2">
            <a:extLst>
              <a:ext uri="{FF2B5EF4-FFF2-40B4-BE49-F238E27FC236}">
                <a16:creationId xmlns:a16="http://schemas.microsoft.com/office/drawing/2014/main" id="{A9F349BC-D053-7263-A51C-258E20777E8B}"/>
              </a:ext>
            </a:extLst>
          </p:cNvPr>
          <p:cNvSpPr>
            <a:spLocks noGrp="1"/>
          </p:cNvSpPr>
          <p:nvPr>
            <p:ph idx="1"/>
          </p:nvPr>
        </p:nvSpPr>
        <p:spPr/>
        <p:txBody>
          <a:bodyPr vert="horz" lIns="91440" tIns="45720" rIns="91440" bIns="45720" rtlCol="0" anchor="t">
            <a:noAutofit/>
          </a:bodyPr>
          <a:lstStyle/>
          <a:p>
            <a:pPr marL="285750" indent="-285750">
              <a:lnSpc>
                <a:spcPct val="100000"/>
              </a:lnSpc>
              <a:spcBef>
                <a:spcPts val="0"/>
              </a:spcBef>
              <a:buFont typeface="Arial"/>
              <a:buChar char="•"/>
            </a:pPr>
            <a:r>
              <a:rPr lang="en-US" sz="3600">
                <a:solidFill>
                  <a:srgbClr val="444444"/>
                </a:solidFill>
                <a:latin typeface="Calibri"/>
                <a:ea typeface="Calibri"/>
                <a:cs typeface="Calibri"/>
              </a:rPr>
              <a:t>Healthy Relationship: These involve honesty, trust, respect and open communication between partners and they take effort and compromise from everyone involved. There is no imbalance of power. Partners respect each other’s independence, can make their own decisions without fear of retribution or retaliation, and share decisions.</a:t>
            </a:r>
          </a:p>
          <a:p>
            <a:pPr>
              <a:lnSpc>
                <a:spcPct val="100000"/>
              </a:lnSpc>
              <a:spcBef>
                <a:spcPts val="0"/>
              </a:spcBef>
            </a:pPr>
            <a:endParaRPr lang="en-US" sz="1800">
              <a:solidFill>
                <a:srgbClr val="444444"/>
              </a:solidFill>
              <a:latin typeface="Calibri"/>
              <a:ea typeface="Calibri"/>
              <a:cs typeface="Calibri"/>
            </a:endParaRPr>
          </a:p>
        </p:txBody>
      </p:sp>
    </p:spTree>
    <p:extLst>
      <p:ext uri="{BB962C8B-B14F-4D97-AF65-F5344CB8AC3E}">
        <p14:creationId xmlns:p14="http://schemas.microsoft.com/office/powerpoint/2010/main" val="39236502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099D1-D66B-9173-6B23-9BE0655B146A}"/>
              </a:ext>
            </a:extLst>
          </p:cNvPr>
          <p:cNvSpPr>
            <a:spLocks noGrp="1"/>
          </p:cNvSpPr>
          <p:nvPr>
            <p:ph type="title"/>
          </p:nvPr>
        </p:nvSpPr>
        <p:spPr>
          <a:xfrm>
            <a:off x="1028700" y="-1229"/>
            <a:ext cx="10134600" cy="1288489"/>
          </a:xfrm>
        </p:spPr>
        <p:txBody>
          <a:bodyPr/>
          <a:lstStyle/>
          <a:p>
            <a:r>
              <a:rPr lang="en-US"/>
              <a:t>Definition: Unhealthy Relationship</a:t>
            </a:r>
          </a:p>
        </p:txBody>
      </p:sp>
      <p:sp>
        <p:nvSpPr>
          <p:cNvPr id="3" name="Content Placeholder 2">
            <a:extLst>
              <a:ext uri="{FF2B5EF4-FFF2-40B4-BE49-F238E27FC236}">
                <a16:creationId xmlns:a16="http://schemas.microsoft.com/office/drawing/2014/main" id="{B43EDC11-58DA-6705-6D01-201CA8ED787B}"/>
              </a:ext>
            </a:extLst>
          </p:cNvPr>
          <p:cNvSpPr>
            <a:spLocks noGrp="1"/>
          </p:cNvSpPr>
          <p:nvPr>
            <p:ph idx="1"/>
          </p:nvPr>
        </p:nvSpPr>
        <p:spPr>
          <a:xfrm>
            <a:off x="1028700" y="1375323"/>
            <a:ext cx="10134600" cy="5014018"/>
          </a:xfrm>
        </p:spPr>
        <p:txBody>
          <a:bodyPr vert="horz" lIns="91440" tIns="45720" rIns="91440" bIns="45720" rtlCol="0" anchor="t">
            <a:noAutofit/>
          </a:bodyPr>
          <a:lstStyle/>
          <a:p>
            <a:r>
              <a:rPr lang="en-US" sz="3600">
                <a:solidFill>
                  <a:srgbClr val="444444"/>
                </a:solidFill>
                <a:latin typeface="Calibri"/>
                <a:ea typeface="Calibri"/>
                <a:cs typeface="Calibri"/>
              </a:rPr>
              <a:t>Unhealthy Relationship: One person tries to make most of the decisions about the relationship without regard for their partner(s). There may be dishonesty, breaks in communication, imbalances of power, or pressure to engage in behaviors that the other partner(s) may be uncomfortable with. Feelings of guilt may arise regarding spending time with anyone other than your partner(s).</a:t>
            </a:r>
            <a:endParaRPr lang="en-US" sz="3600"/>
          </a:p>
        </p:txBody>
      </p:sp>
    </p:spTree>
    <p:extLst>
      <p:ext uri="{BB962C8B-B14F-4D97-AF65-F5344CB8AC3E}">
        <p14:creationId xmlns:p14="http://schemas.microsoft.com/office/powerpoint/2010/main" val="32505423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464BE0-6AEB-7C31-5620-E40D50CC94FC}"/>
              </a:ext>
            </a:extLst>
          </p:cNvPr>
          <p:cNvSpPr>
            <a:spLocks noGrp="1"/>
          </p:cNvSpPr>
          <p:nvPr>
            <p:ph type="title"/>
          </p:nvPr>
        </p:nvSpPr>
        <p:spPr>
          <a:xfrm>
            <a:off x="832055" y="-1229"/>
            <a:ext cx="10134600" cy="1288489"/>
          </a:xfrm>
        </p:spPr>
        <p:txBody>
          <a:bodyPr/>
          <a:lstStyle/>
          <a:p>
            <a:r>
              <a:rPr lang="en-US"/>
              <a:t>Definition: Abusive Relationship</a:t>
            </a:r>
          </a:p>
        </p:txBody>
      </p:sp>
      <p:sp>
        <p:nvSpPr>
          <p:cNvPr id="3" name="Content Placeholder 2">
            <a:extLst>
              <a:ext uri="{FF2B5EF4-FFF2-40B4-BE49-F238E27FC236}">
                <a16:creationId xmlns:a16="http://schemas.microsoft.com/office/drawing/2014/main" id="{1B0E2CF7-D128-0021-A00F-DA39BF90303D}"/>
              </a:ext>
            </a:extLst>
          </p:cNvPr>
          <p:cNvSpPr>
            <a:spLocks noGrp="1"/>
          </p:cNvSpPr>
          <p:nvPr>
            <p:ph idx="1"/>
          </p:nvPr>
        </p:nvSpPr>
        <p:spPr>
          <a:xfrm>
            <a:off x="832055" y="1449064"/>
            <a:ext cx="10134600" cy="3969342"/>
          </a:xfrm>
        </p:spPr>
        <p:txBody>
          <a:bodyPr vert="horz" lIns="91440" tIns="45720" rIns="91440" bIns="45720" rtlCol="0" anchor="t">
            <a:noAutofit/>
          </a:bodyPr>
          <a:lstStyle/>
          <a:p>
            <a:r>
              <a:rPr lang="en-US" sz="2800">
                <a:solidFill>
                  <a:srgbClr val="444444"/>
                </a:solidFill>
                <a:latin typeface="Calibri"/>
                <a:ea typeface="Calibri"/>
                <a:cs typeface="Calibri"/>
              </a:rPr>
              <a:t>Abusive Relationship: A partner or partners make all of the decisions regarding many aspects of day to day life, including sexual choices, friend groups, boundaries, finances, etc. without the input of consideration of anyone else in the relationships. Manipulation of facts and situations is common, as is denial of actions as being abusive. Communication is often hurtful or threatening. There may be attempts from an abusive partner(s) to isolate someone from their friends or family. Abusive relationships can (but don't always) include physical or sexual violence.</a:t>
            </a:r>
          </a:p>
          <a:p>
            <a:r>
              <a:rPr lang="en-US" sz="2800">
                <a:solidFill>
                  <a:srgbClr val="000000"/>
                </a:solidFill>
                <a:latin typeface="Calibri"/>
                <a:ea typeface="Calibri"/>
                <a:cs typeface="Calibri"/>
                <a:hlinkClick r:id="rId2"/>
              </a:rPr>
              <a:t>Source: LoveIsRespect, National Domestic Violence Hotline. </a:t>
            </a:r>
            <a:endParaRPr lang="en-US" sz="2800"/>
          </a:p>
          <a:p>
            <a:endParaRPr lang="en-US" sz="1800">
              <a:solidFill>
                <a:srgbClr val="444444"/>
              </a:solidFill>
              <a:latin typeface="Calibri"/>
              <a:ea typeface="Calibri"/>
              <a:cs typeface="Calibri"/>
            </a:endParaRPr>
          </a:p>
        </p:txBody>
      </p:sp>
    </p:spTree>
    <p:extLst>
      <p:ext uri="{BB962C8B-B14F-4D97-AF65-F5344CB8AC3E}">
        <p14:creationId xmlns:p14="http://schemas.microsoft.com/office/powerpoint/2010/main" val="16969545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158E38A4-F699-490C-8D1F-E8AD332D9B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939C6AAB-48AC-41A3-95C2-6BF83715DF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620000" cy="68580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F6EE861B-7D2F-4B7C-A6E3-5937E81B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081" y="159026"/>
            <a:ext cx="7313839" cy="6542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C23EC28-5494-2567-2C05-DE670E618F02}"/>
              </a:ext>
            </a:extLst>
          </p:cNvPr>
          <p:cNvSpPr>
            <a:spLocks noGrp="1"/>
          </p:cNvSpPr>
          <p:nvPr>
            <p:ph type="title"/>
          </p:nvPr>
        </p:nvSpPr>
        <p:spPr>
          <a:xfrm>
            <a:off x="1077426" y="723901"/>
            <a:ext cx="5465148" cy="1288884"/>
          </a:xfrm>
        </p:spPr>
        <p:txBody>
          <a:bodyPr anchor="b">
            <a:normAutofit/>
          </a:bodyPr>
          <a:lstStyle/>
          <a:p>
            <a:pPr algn="ctr"/>
            <a:r>
              <a:rPr lang="en-US"/>
              <a:t>The Relationship Spectrum</a:t>
            </a:r>
          </a:p>
        </p:txBody>
      </p:sp>
      <p:sp>
        <p:nvSpPr>
          <p:cNvPr id="3" name="Content Placeholder 2">
            <a:extLst>
              <a:ext uri="{FF2B5EF4-FFF2-40B4-BE49-F238E27FC236}">
                <a16:creationId xmlns:a16="http://schemas.microsoft.com/office/drawing/2014/main" id="{23CE1878-44FE-E956-E5B4-C629E941F991}"/>
              </a:ext>
            </a:extLst>
          </p:cNvPr>
          <p:cNvSpPr>
            <a:spLocks noGrp="1"/>
          </p:cNvSpPr>
          <p:nvPr>
            <p:ph idx="1"/>
          </p:nvPr>
        </p:nvSpPr>
        <p:spPr>
          <a:xfrm>
            <a:off x="1077426" y="2732545"/>
            <a:ext cx="5465149" cy="3232826"/>
          </a:xfrm>
        </p:spPr>
        <p:txBody>
          <a:bodyPr vert="horz" lIns="91440" tIns="45720" rIns="91440" bIns="45720" rtlCol="0" anchor="t">
            <a:normAutofit/>
          </a:bodyPr>
          <a:lstStyle/>
          <a:p>
            <a:pPr algn="ctr"/>
            <a:r>
              <a:rPr lang="en-US">
                <a:ea typeface="+mn-lt"/>
                <a:cs typeface="+mn-lt"/>
              </a:rPr>
              <a:t>All relationships exist on a spectrum from healthy to abusive, with unhealthy somewhere in the middle. Everyone defines relationships in their own way, but for a relationship to be considered healthy, it must include open communication, clearly defined personal boundaries, and trust. </a:t>
            </a:r>
          </a:p>
        </p:txBody>
      </p:sp>
      <p:pic>
        <p:nvPicPr>
          <p:cNvPr id="4" name="Picture 3" descr="poster outlining &quot;the relationship spectrum&quot;">
            <a:extLst>
              <a:ext uri="{FF2B5EF4-FFF2-40B4-BE49-F238E27FC236}">
                <a16:creationId xmlns:a16="http://schemas.microsoft.com/office/drawing/2014/main" id="{A360AD75-62CB-F1A8-30D2-A753629DFB91}"/>
              </a:ext>
            </a:extLst>
          </p:cNvPr>
          <p:cNvPicPr>
            <a:picLocks noChangeAspect="1"/>
          </p:cNvPicPr>
          <p:nvPr/>
        </p:nvPicPr>
        <p:blipFill rotWithShape="1">
          <a:blip r:embed="rId2">
            <a:alphaModFix/>
          </a:blip>
          <a:srcRect l="10933" r="3046"/>
          <a:stretch/>
        </p:blipFill>
        <p:spPr>
          <a:xfrm>
            <a:off x="7620000" y="10"/>
            <a:ext cx="4572000" cy="6857990"/>
          </a:xfrm>
          <a:prstGeom prst="rect">
            <a:avLst/>
          </a:prstGeom>
        </p:spPr>
      </p:pic>
      <p:grpSp>
        <p:nvGrpSpPr>
          <p:cNvPr id="15" name="Group 14">
            <a:extLst>
              <a:ext uri="{FF2B5EF4-FFF2-40B4-BE49-F238E27FC236}">
                <a16:creationId xmlns:a16="http://schemas.microsoft.com/office/drawing/2014/main" id="{073091F1-AA5A-47C6-9502-D5870A72D50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76258" y="2320171"/>
            <a:ext cx="867485" cy="115439"/>
            <a:chOff x="8910933" y="1861308"/>
            <a:chExt cx="867485" cy="115439"/>
          </a:xfrm>
        </p:grpSpPr>
        <p:sp>
          <p:nvSpPr>
            <p:cNvPr id="16" name="Rectangle 15">
              <a:extLst>
                <a:ext uri="{FF2B5EF4-FFF2-40B4-BE49-F238E27FC236}">
                  <a16:creationId xmlns:a16="http://schemas.microsoft.com/office/drawing/2014/main" id="{8085C4F7-6E91-4DF6-BB01-A46132BC35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17" name="Straight Connector 16">
              <a:extLst>
                <a:ext uri="{FF2B5EF4-FFF2-40B4-BE49-F238E27FC236}">
                  <a16:creationId xmlns:a16="http://schemas.microsoft.com/office/drawing/2014/main" id="{25476588-B9AD-4662-A085-8E4D91493B3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CDB34B3-D348-476E-BE7F-1139370F431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1954729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A504B7-C68E-86B7-F0E7-98728222611C}"/>
              </a:ext>
            </a:extLst>
          </p:cNvPr>
          <p:cNvSpPr>
            <a:spLocks noGrp="1"/>
          </p:cNvSpPr>
          <p:nvPr>
            <p:ph type="title"/>
          </p:nvPr>
        </p:nvSpPr>
        <p:spPr/>
        <p:txBody>
          <a:bodyPr/>
          <a:lstStyle/>
          <a:p>
            <a:r>
              <a:rPr lang="en-US"/>
              <a:t>Agenda</a:t>
            </a:r>
          </a:p>
        </p:txBody>
      </p:sp>
      <p:sp>
        <p:nvSpPr>
          <p:cNvPr id="3" name="Content Placeholder 2">
            <a:extLst>
              <a:ext uri="{FF2B5EF4-FFF2-40B4-BE49-F238E27FC236}">
                <a16:creationId xmlns:a16="http://schemas.microsoft.com/office/drawing/2014/main" id="{9D0AF6CB-C393-2C5A-3F48-41ADBC1DBA30}"/>
              </a:ext>
            </a:extLst>
          </p:cNvPr>
          <p:cNvSpPr>
            <a:spLocks noGrp="1"/>
          </p:cNvSpPr>
          <p:nvPr>
            <p:ph idx="1"/>
          </p:nvPr>
        </p:nvSpPr>
        <p:spPr/>
        <p:txBody>
          <a:bodyPr vert="horz" lIns="91440" tIns="45720" rIns="91440" bIns="45720" rtlCol="0" anchor="t">
            <a:normAutofit fontScale="92500" lnSpcReduction="20000"/>
          </a:bodyPr>
          <a:lstStyle/>
          <a:p>
            <a:r>
              <a:rPr lang="en-US" dirty="0"/>
              <a:t>Warm Up: Philly Project Updates</a:t>
            </a:r>
          </a:p>
          <a:p>
            <a:r>
              <a:rPr lang="en-US" dirty="0"/>
              <a:t>Pair and Share</a:t>
            </a:r>
          </a:p>
          <a:p>
            <a:r>
              <a:rPr lang="en-US" dirty="0"/>
              <a:t>Defining Social Wellness</a:t>
            </a:r>
          </a:p>
          <a:p>
            <a:r>
              <a:rPr lang="en-US" dirty="0"/>
              <a:t>The Psychology Behind Social Wellness</a:t>
            </a:r>
          </a:p>
          <a:p>
            <a:r>
              <a:rPr lang="en-US" dirty="0"/>
              <a:t>Letting Go to Grow</a:t>
            </a:r>
          </a:p>
          <a:p>
            <a:r>
              <a:rPr lang="en-US" dirty="0"/>
              <a:t>Hidden Dynamics</a:t>
            </a:r>
          </a:p>
          <a:p>
            <a:r>
              <a:rPr lang="en-US" dirty="0"/>
              <a:t>Intentional Practices for Social Wellness</a:t>
            </a:r>
          </a:p>
          <a:p>
            <a:r>
              <a:rPr lang="en-US" dirty="0"/>
              <a:t>Activity: Core </a:t>
            </a:r>
            <a:r>
              <a:rPr lang="en-US"/>
              <a:t>Five Relationship Model</a:t>
            </a:r>
          </a:p>
          <a:p>
            <a:r>
              <a:rPr lang="en-US" dirty="0"/>
              <a:t>Healthy vs Unhealthy Relationships </a:t>
            </a:r>
          </a:p>
          <a:p>
            <a:r>
              <a:rPr lang="en-US" dirty="0"/>
              <a:t>Resources </a:t>
            </a:r>
          </a:p>
          <a:p>
            <a:endParaRPr lang="en-US" dirty="0"/>
          </a:p>
          <a:p>
            <a:endParaRPr lang="en-US" dirty="0"/>
          </a:p>
        </p:txBody>
      </p:sp>
    </p:spTree>
    <p:extLst>
      <p:ext uri="{BB962C8B-B14F-4D97-AF65-F5344CB8AC3E}">
        <p14:creationId xmlns:p14="http://schemas.microsoft.com/office/powerpoint/2010/main" val="34557129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9EB54D17-3792-403D-9127-495845021D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custGeom>
            <a:avLst/>
            <a:gdLst>
              <a:gd name="connsiteX0" fmla="*/ 160920 w 12192000"/>
              <a:gd name="connsiteY0" fmla="*/ 157606 h 6858000"/>
              <a:gd name="connsiteX1" fmla="*/ 160920 w 12192000"/>
              <a:gd name="connsiteY1" fmla="*/ 6700394 h 6858000"/>
              <a:gd name="connsiteX2" fmla="*/ 12031081 w 12192000"/>
              <a:gd name="connsiteY2" fmla="*/ 6700394 h 6858000"/>
              <a:gd name="connsiteX3" fmla="*/ 12031081 w 12192000"/>
              <a:gd name="connsiteY3" fmla="*/ 157606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160920" y="157606"/>
                </a:moveTo>
                <a:lnTo>
                  <a:pt x="160920" y="6700394"/>
                </a:lnTo>
                <a:lnTo>
                  <a:pt x="12031081" y="6700394"/>
                </a:lnTo>
                <a:lnTo>
                  <a:pt x="12031081" y="157606"/>
                </a:lnTo>
                <a:close/>
                <a:moveTo>
                  <a:pt x="0" y="0"/>
                </a:moveTo>
                <a:lnTo>
                  <a:pt x="12192000" y="0"/>
                </a:lnTo>
                <a:lnTo>
                  <a:pt x="12192000" y="6858000"/>
                </a:lnTo>
                <a:lnTo>
                  <a:pt x="0" y="6858000"/>
                </a:lnTo>
                <a:close/>
              </a:path>
            </a:pathLst>
          </a:cu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6" name="Rectangle 5">
            <a:extLst>
              <a:ext uri="{FF2B5EF4-FFF2-40B4-BE49-F238E27FC236}">
                <a16:creationId xmlns:a16="http://schemas.microsoft.com/office/drawing/2014/main" id="{05FB7726-C6A8-44D0-B179-A65DE454D8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descr="A brochure with text and images&#10;&#10;Description automatically generated">
            <a:extLst>
              <a:ext uri="{FF2B5EF4-FFF2-40B4-BE49-F238E27FC236}">
                <a16:creationId xmlns:a16="http://schemas.microsoft.com/office/drawing/2014/main" id="{90DF3411-E6E8-6F7C-C3CE-88212467F64D}"/>
              </a:ext>
            </a:extLst>
          </p:cNvPr>
          <p:cNvPicPr>
            <a:picLocks noGrp="1" noChangeAspect="1"/>
          </p:cNvPicPr>
          <p:nvPr>
            <p:ph idx="1"/>
          </p:nvPr>
        </p:nvPicPr>
        <p:blipFill rotWithShape="1">
          <a:blip r:embed="rId2"/>
          <a:srcRect b="881"/>
          <a:stretch/>
        </p:blipFill>
        <p:spPr>
          <a:xfrm>
            <a:off x="1" y="10"/>
            <a:ext cx="12192000" cy="6857989"/>
          </a:xfrm>
          <a:prstGeom prst="rect">
            <a:avLst/>
          </a:prstGeom>
        </p:spPr>
      </p:pic>
      <p:sp>
        <p:nvSpPr>
          <p:cNvPr id="2" name="Title 1">
            <a:extLst>
              <a:ext uri="{FF2B5EF4-FFF2-40B4-BE49-F238E27FC236}">
                <a16:creationId xmlns:a16="http://schemas.microsoft.com/office/drawing/2014/main" id="{26B09C05-F84E-81C9-168E-5C769584CBF7}"/>
              </a:ext>
            </a:extLst>
          </p:cNvPr>
          <p:cNvSpPr>
            <a:spLocks noGrp="1"/>
          </p:cNvSpPr>
          <p:nvPr>
            <p:ph type="title"/>
          </p:nvPr>
        </p:nvSpPr>
        <p:spPr>
          <a:xfrm>
            <a:off x="1028700" y="-1288489"/>
            <a:ext cx="10134600" cy="1288489"/>
          </a:xfrm>
        </p:spPr>
        <p:txBody>
          <a:bodyPr vert="horz" lIns="91440" tIns="45720" rIns="91440" bIns="45720" rtlCol="0" anchor="b">
            <a:normAutofit/>
          </a:bodyPr>
          <a:lstStyle/>
          <a:p>
            <a:r>
              <a:rPr lang="en-US"/>
              <a:t>Healthy and Unhealthy relationships – 10 signs</a:t>
            </a:r>
          </a:p>
        </p:txBody>
      </p:sp>
    </p:spTree>
    <p:extLst>
      <p:ext uri="{BB962C8B-B14F-4D97-AF65-F5344CB8AC3E}">
        <p14:creationId xmlns:p14="http://schemas.microsoft.com/office/powerpoint/2010/main" val="5818227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A5A579-ED3F-D47C-56E5-F9B8AC94058C}"/>
              </a:ext>
            </a:extLst>
          </p:cNvPr>
          <p:cNvSpPr>
            <a:spLocks noGrp="1"/>
          </p:cNvSpPr>
          <p:nvPr>
            <p:ph type="title"/>
          </p:nvPr>
        </p:nvSpPr>
        <p:spPr>
          <a:xfrm>
            <a:off x="1028700" y="-320777"/>
            <a:ext cx="10134600" cy="1288489"/>
          </a:xfrm>
        </p:spPr>
        <p:txBody>
          <a:bodyPr/>
          <a:lstStyle/>
          <a:p>
            <a:r>
              <a:rPr lang="en-US"/>
              <a:t>Interpersonal Violence </a:t>
            </a:r>
          </a:p>
        </p:txBody>
      </p:sp>
      <p:sp>
        <p:nvSpPr>
          <p:cNvPr id="3" name="Content Placeholder 2">
            <a:extLst>
              <a:ext uri="{FF2B5EF4-FFF2-40B4-BE49-F238E27FC236}">
                <a16:creationId xmlns:a16="http://schemas.microsoft.com/office/drawing/2014/main" id="{F7BFDE82-B3DB-4CCD-4411-FBCE110A8CA5}"/>
              </a:ext>
            </a:extLst>
          </p:cNvPr>
          <p:cNvSpPr>
            <a:spLocks noGrp="1"/>
          </p:cNvSpPr>
          <p:nvPr>
            <p:ph idx="1"/>
          </p:nvPr>
        </p:nvSpPr>
        <p:spPr>
          <a:xfrm>
            <a:off x="1028700" y="1166387"/>
            <a:ext cx="10134600" cy="3969342"/>
          </a:xfrm>
        </p:spPr>
        <p:txBody>
          <a:bodyPr vert="horz" lIns="91440" tIns="45720" rIns="91440" bIns="45720" rtlCol="0" anchor="t">
            <a:noAutofit/>
          </a:bodyPr>
          <a:lstStyle/>
          <a:p>
            <a:pPr marL="285750" indent="-285750">
              <a:lnSpc>
                <a:spcPct val="100000"/>
              </a:lnSpc>
              <a:spcBef>
                <a:spcPts val="0"/>
              </a:spcBef>
              <a:buFont typeface="Arial"/>
              <a:buChar char="•"/>
            </a:pPr>
            <a:r>
              <a:rPr lang="en-US" sz="4400">
                <a:solidFill>
                  <a:srgbClr val="444444"/>
                </a:solidFill>
                <a:latin typeface="Calibri"/>
                <a:ea typeface="Calibri"/>
                <a:cs typeface="Calibri"/>
              </a:rPr>
              <a:t>(1)Interpersonal violence happens across the life course, from childhood into older age. </a:t>
            </a:r>
          </a:p>
          <a:p>
            <a:pPr>
              <a:lnSpc>
                <a:spcPct val="100000"/>
              </a:lnSpc>
              <a:spcBef>
                <a:spcPts val="0"/>
              </a:spcBef>
            </a:pPr>
            <a:endParaRPr lang="en-US" sz="4400">
              <a:solidFill>
                <a:srgbClr val="444444"/>
              </a:solidFill>
              <a:latin typeface="Calibri"/>
              <a:ea typeface="Calibri"/>
              <a:cs typeface="Calibri"/>
            </a:endParaRPr>
          </a:p>
          <a:p>
            <a:pPr marL="285750" indent="-285750">
              <a:lnSpc>
                <a:spcPct val="100000"/>
              </a:lnSpc>
              <a:spcBef>
                <a:spcPts val="0"/>
              </a:spcBef>
              <a:buFont typeface="Arial"/>
              <a:buChar char="•"/>
            </a:pPr>
            <a:r>
              <a:rPr lang="en-US" sz="4400">
                <a:solidFill>
                  <a:srgbClr val="444444"/>
                </a:solidFill>
                <a:latin typeface="Calibri"/>
                <a:ea typeface="Calibri"/>
                <a:cs typeface="Calibri"/>
              </a:rPr>
              <a:t>(2) Interpersonal violence can be physical, but also might include other types of abuse that can’t be “easily seen” on a person being harmed. </a:t>
            </a:r>
          </a:p>
          <a:p>
            <a:pPr marL="285750" indent="-285750">
              <a:lnSpc>
                <a:spcPct val="100000"/>
              </a:lnSpc>
              <a:spcBef>
                <a:spcPts val="0"/>
              </a:spcBef>
              <a:buFont typeface="Arial"/>
              <a:buChar char="•"/>
            </a:pPr>
            <a:endParaRPr lang="en-US" sz="2800">
              <a:solidFill>
                <a:srgbClr val="444444"/>
              </a:solidFill>
              <a:latin typeface="Calibri"/>
              <a:ea typeface="Calibri"/>
              <a:cs typeface="Calibri"/>
            </a:endParaRPr>
          </a:p>
        </p:txBody>
      </p:sp>
    </p:spTree>
    <p:extLst>
      <p:ext uri="{BB962C8B-B14F-4D97-AF65-F5344CB8AC3E}">
        <p14:creationId xmlns:p14="http://schemas.microsoft.com/office/powerpoint/2010/main" val="21430870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F9C2B-DCAB-3A50-A65A-B9638251978F}"/>
              </a:ext>
            </a:extLst>
          </p:cNvPr>
          <p:cNvSpPr>
            <a:spLocks noGrp="1"/>
          </p:cNvSpPr>
          <p:nvPr>
            <p:ph type="title"/>
          </p:nvPr>
        </p:nvSpPr>
        <p:spPr>
          <a:xfrm>
            <a:off x="1028700" y="-1229"/>
            <a:ext cx="10134600" cy="1288489"/>
          </a:xfrm>
        </p:spPr>
        <p:txBody>
          <a:bodyPr/>
          <a:lstStyle/>
          <a:p>
            <a:r>
              <a:rPr lang="en-US"/>
              <a:t>Interpersonal Violence Continued </a:t>
            </a:r>
          </a:p>
        </p:txBody>
      </p:sp>
      <p:sp>
        <p:nvSpPr>
          <p:cNvPr id="3" name="Content Placeholder 2">
            <a:extLst>
              <a:ext uri="{FF2B5EF4-FFF2-40B4-BE49-F238E27FC236}">
                <a16:creationId xmlns:a16="http://schemas.microsoft.com/office/drawing/2014/main" id="{F1084E44-BCBF-1FF9-DAB2-7F659A9151B4}"/>
              </a:ext>
            </a:extLst>
          </p:cNvPr>
          <p:cNvSpPr>
            <a:spLocks noGrp="1"/>
          </p:cNvSpPr>
          <p:nvPr>
            <p:ph idx="1"/>
          </p:nvPr>
        </p:nvSpPr>
        <p:spPr>
          <a:xfrm>
            <a:off x="1028700" y="1719451"/>
            <a:ext cx="10134600" cy="3969342"/>
          </a:xfrm>
        </p:spPr>
        <p:txBody>
          <a:bodyPr vert="horz" lIns="91440" tIns="45720" rIns="91440" bIns="45720" rtlCol="0" anchor="t">
            <a:noAutofit/>
          </a:bodyPr>
          <a:lstStyle/>
          <a:p>
            <a:r>
              <a:rPr lang="en-US" sz="3200">
                <a:solidFill>
                  <a:srgbClr val="444444"/>
                </a:solidFill>
                <a:latin typeface="Calibri"/>
                <a:ea typeface="Calibri"/>
                <a:cs typeface="Calibri"/>
              </a:rPr>
              <a:t>(3) Interpersonal violence is about a perpetrator wanting power and control and the choice they have made to exercise that power and control over another person. Regardless of the situation or the experience that someone has had, it is of the utmost importance to remember that sexual &amp; interpersonal violence of any kind is NEVER the fault of the person who has experienced it. It is never caused by something someone has done, said, worn, or anything else</a:t>
            </a:r>
            <a:endParaRPr lang="en-US" sz="3200"/>
          </a:p>
        </p:txBody>
      </p:sp>
    </p:spTree>
    <p:extLst>
      <p:ext uri="{BB962C8B-B14F-4D97-AF65-F5344CB8AC3E}">
        <p14:creationId xmlns:p14="http://schemas.microsoft.com/office/powerpoint/2010/main" val="51121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CBD8D-E321-299B-8BA1-CBD3EF52E1E0}"/>
              </a:ext>
            </a:extLst>
          </p:cNvPr>
          <p:cNvSpPr>
            <a:spLocks noGrp="1"/>
          </p:cNvSpPr>
          <p:nvPr>
            <p:ph type="title"/>
          </p:nvPr>
        </p:nvSpPr>
        <p:spPr>
          <a:xfrm>
            <a:off x="557645" y="-3464"/>
            <a:ext cx="10134600" cy="1288489"/>
          </a:xfrm>
        </p:spPr>
        <p:txBody>
          <a:bodyPr/>
          <a:lstStyle/>
          <a:p>
            <a:r>
              <a:rPr lang="en-US"/>
              <a:t>Intimate Partner Violence in LGBTQ+ communities </a:t>
            </a:r>
          </a:p>
        </p:txBody>
      </p:sp>
      <p:pic>
        <p:nvPicPr>
          <p:cNvPr id="7" name="Content Placeholder 6" descr="A screenshot of a computer&#10;&#10;Description automatically generated">
            <a:extLst>
              <a:ext uri="{FF2B5EF4-FFF2-40B4-BE49-F238E27FC236}">
                <a16:creationId xmlns:a16="http://schemas.microsoft.com/office/drawing/2014/main" id="{A872F312-E625-0453-5DFF-9CFCDB88B56A}"/>
              </a:ext>
            </a:extLst>
          </p:cNvPr>
          <p:cNvPicPr>
            <a:picLocks noGrp="1" noChangeAspect="1"/>
          </p:cNvPicPr>
          <p:nvPr>
            <p:ph idx="1"/>
          </p:nvPr>
        </p:nvPicPr>
        <p:blipFill rotWithShape="1">
          <a:blip r:embed="rId2"/>
          <a:srcRect l="18163" t="20385" r="26227" b="16308"/>
          <a:stretch/>
        </p:blipFill>
        <p:spPr>
          <a:xfrm>
            <a:off x="6173838" y="1954086"/>
            <a:ext cx="5630006" cy="3969429"/>
          </a:xfrm>
        </p:spPr>
      </p:pic>
      <p:sp>
        <p:nvSpPr>
          <p:cNvPr id="8" name="TextBox 7">
            <a:extLst>
              <a:ext uri="{FF2B5EF4-FFF2-40B4-BE49-F238E27FC236}">
                <a16:creationId xmlns:a16="http://schemas.microsoft.com/office/drawing/2014/main" id="{3D7AC0DE-1E09-9063-C487-62689FC8F79C}"/>
              </a:ext>
            </a:extLst>
          </p:cNvPr>
          <p:cNvSpPr txBox="1"/>
          <p:nvPr/>
        </p:nvSpPr>
        <p:spPr>
          <a:xfrm>
            <a:off x="561108" y="1863436"/>
            <a:ext cx="4738254"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a:ea typeface="+mn-lt"/>
                <a:cs typeface="+mn-lt"/>
              </a:rPr>
              <a:t>Conversations, movements, and services to address IPV often center cisgender women who are in relationships with cisgender men BUT</a:t>
            </a:r>
            <a:endParaRPr lang="en-US"/>
          </a:p>
          <a:p>
            <a:pPr marL="285750" indent="-285750">
              <a:buFont typeface="Arial"/>
              <a:buChar char="•"/>
            </a:pPr>
            <a:endParaRPr lang="en-US">
              <a:ea typeface="+mn-lt"/>
              <a:cs typeface="+mn-lt"/>
            </a:endParaRPr>
          </a:p>
          <a:p>
            <a:pPr marL="285750" indent="-285750">
              <a:buFont typeface="Arial"/>
              <a:buChar char="•"/>
            </a:pPr>
            <a:r>
              <a:rPr lang="en-US">
                <a:ea typeface="+mn-lt"/>
                <a:cs typeface="+mn-lt"/>
              </a:rPr>
              <a:t>IPV is </a:t>
            </a:r>
            <a:r>
              <a:rPr lang="en-US" i="1">
                <a:ea typeface="+mn-lt"/>
                <a:cs typeface="+mn-lt"/>
              </a:rPr>
              <a:t>at least</a:t>
            </a:r>
            <a:r>
              <a:rPr lang="en-US">
                <a:ea typeface="+mn-lt"/>
                <a:cs typeface="+mn-lt"/>
              </a:rPr>
              <a:t> as common in relationships of lesbian, gay, bisexual, transgender, and queer (LGBTQ) people as in relationships of non-LGBTQ people</a:t>
            </a:r>
          </a:p>
          <a:p>
            <a:pPr marL="285750" indent="-285750">
              <a:buFont typeface="Arial"/>
              <a:buChar char="•"/>
            </a:pPr>
            <a:endParaRPr lang="en-US"/>
          </a:p>
          <a:p>
            <a:pPr marL="285750" indent="-285750">
              <a:buFont typeface="Arial"/>
              <a:buChar char="•"/>
            </a:pPr>
            <a:r>
              <a:rPr lang="en-US"/>
              <a:t>Important note: Statistics are limited because of the stigma and difficulty of reporting; percentages are likely higher</a:t>
            </a:r>
          </a:p>
          <a:p>
            <a:pPr marL="285750" indent="-285750">
              <a:buFont typeface="Arial"/>
              <a:buChar char="•"/>
            </a:pPr>
            <a:endParaRPr lang="en-US"/>
          </a:p>
        </p:txBody>
      </p:sp>
    </p:spTree>
    <p:extLst>
      <p:ext uri="{BB962C8B-B14F-4D97-AF65-F5344CB8AC3E}">
        <p14:creationId xmlns:p14="http://schemas.microsoft.com/office/powerpoint/2010/main" val="18587721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B81D8A-C1D6-4049-3E8A-DE608EC28121}"/>
              </a:ext>
            </a:extLst>
          </p:cNvPr>
          <p:cNvSpPr>
            <a:spLocks noGrp="1"/>
          </p:cNvSpPr>
          <p:nvPr>
            <p:ph type="title"/>
          </p:nvPr>
        </p:nvSpPr>
        <p:spPr>
          <a:xfrm>
            <a:off x="1028700" y="-314708"/>
            <a:ext cx="10134600" cy="1288489"/>
          </a:xfrm>
        </p:spPr>
        <p:txBody>
          <a:bodyPr/>
          <a:lstStyle/>
          <a:p>
            <a:r>
              <a:rPr lang="en-US"/>
              <a:t>Things to Consider</a:t>
            </a:r>
          </a:p>
        </p:txBody>
      </p:sp>
      <p:sp>
        <p:nvSpPr>
          <p:cNvPr id="3" name="Content Placeholder 2">
            <a:extLst>
              <a:ext uri="{FF2B5EF4-FFF2-40B4-BE49-F238E27FC236}">
                <a16:creationId xmlns:a16="http://schemas.microsoft.com/office/drawing/2014/main" id="{5B95A151-E0C3-C6F1-4DFC-F4926E8EB8B0}"/>
              </a:ext>
            </a:extLst>
          </p:cNvPr>
          <p:cNvSpPr>
            <a:spLocks noGrp="1"/>
          </p:cNvSpPr>
          <p:nvPr>
            <p:ph idx="1"/>
          </p:nvPr>
        </p:nvSpPr>
        <p:spPr>
          <a:xfrm>
            <a:off x="365932" y="1441326"/>
            <a:ext cx="11461044" cy="3969342"/>
          </a:xfrm>
        </p:spPr>
        <p:txBody>
          <a:bodyPr vert="horz" lIns="91440" tIns="45720" rIns="91440" bIns="45720" rtlCol="0" anchor="t">
            <a:normAutofit/>
          </a:bodyPr>
          <a:lstStyle/>
          <a:p>
            <a:r>
              <a:rPr lang="en-US" sz="3200">
                <a:ea typeface="+mn-lt"/>
                <a:cs typeface="+mn-lt"/>
              </a:rPr>
              <a:t>(1) The way one person thinks about a healthy relationship will vary depending on multiple factors - their personal values, community values, cultural background, identity, and individual goals may all influence this vision of what it means to be in a healthy relationship with another person. But even with all these influences, </a:t>
            </a:r>
            <a:r>
              <a:rPr lang="en-US" sz="3200" b="1" u="sng">
                <a:ea typeface="+mn-lt"/>
                <a:cs typeface="+mn-lt"/>
              </a:rPr>
              <a:t>healthy relationships are universally defined by open communication, clear personal boundaries, and trust. </a:t>
            </a:r>
          </a:p>
          <a:p>
            <a:endParaRPr lang="en-US">
              <a:solidFill>
                <a:srgbClr val="412B24"/>
              </a:solidFill>
            </a:endParaRPr>
          </a:p>
        </p:txBody>
      </p:sp>
    </p:spTree>
    <p:extLst>
      <p:ext uri="{BB962C8B-B14F-4D97-AF65-F5344CB8AC3E}">
        <p14:creationId xmlns:p14="http://schemas.microsoft.com/office/powerpoint/2010/main" val="22284327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0C8DD1-C521-ED84-DB93-6C81D2A84E1C}"/>
              </a:ext>
            </a:extLst>
          </p:cNvPr>
          <p:cNvSpPr>
            <a:spLocks noGrp="1"/>
          </p:cNvSpPr>
          <p:nvPr>
            <p:ph type="title"/>
          </p:nvPr>
        </p:nvSpPr>
        <p:spPr>
          <a:xfrm>
            <a:off x="1028700" y="-1229"/>
            <a:ext cx="10134600" cy="1288489"/>
          </a:xfrm>
        </p:spPr>
        <p:txBody>
          <a:bodyPr/>
          <a:lstStyle/>
          <a:p>
            <a:r>
              <a:rPr lang="en-US"/>
              <a:t>Things to Consider Continued (pt 2)</a:t>
            </a:r>
          </a:p>
        </p:txBody>
      </p:sp>
      <p:sp>
        <p:nvSpPr>
          <p:cNvPr id="3" name="Content Placeholder 2">
            <a:extLst>
              <a:ext uri="{FF2B5EF4-FFF2-40B4-BE49-F238E27FC236}">
                <a16:creationId xmlns:a16="http://schemas.microsoft.com/office/drawing/2014/main" id="{FFAD5007-F803-E0C4-3A70-AE5D76515835}"/>
              </a:ext>
            </a:extLst>
          </p:cNvPr>
          <p:cNvSpPr>
            <a:spLocks noGrp="1"/>
          </p:cNvSpPr>
          <p:nvPr>
            <p:ph idx="1"/>
          </p:nvPr>
        </p:nvSpPr>
        <p:spPr>
          <a:xfrm>
            <a:off x="1028700" y="1719451"/>
            <a:ext cx="10134600" cy="3969342"/>
          </a:xfrm>
        </p:spPr>
        <p:txBody>
          <a:bodyPr vert="horz" lIns="91440" tIns="45720" rIns="91440" bIns="45720" rtlCol="0" anchor="t">
            <a:normAutofit/>
          </a:bodyPr>
          <a:lstStyle/>
          <a:p>
            <a:r>
              <a:rPr lang="en-US" sz="2800"/>
              <a:t>(2) Healthy relationships are not always perfect. Every so often, unhealthy behaviors can become present. What still makes the relationship characteristically healthy, though is how the unhealthy behavior is addressed and resolved. Unhealthy would be ignoring the problem and pretending like it didn’t happen. Healthy would be talking about how that problem made each person feel, how’d they like to work together to resolve it, and move forward in a way that they don’t experience that behavior again. </a:t>
            </a:r>
          </a:p>
        </p:txBody>
      </p:sp>
    </p:spTree>
    <p:extLst>
      <p:ext uri="{BB962C8B-B14F-4D97-AF65-F5344CB8AC3E}">
        <p14:creationId xmlns:p14="http://schemas.microsoft.com/office/powerpoint/2010/main" val="16107629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135A38-0076-FDBA-751D-34534F483743}"/>
              </a:ext>
            </a:extLst>
          </p:cNvPr>
          <p:cNvSpPr>
            <a:spLocks noGrp="1"/>
          </p:cNvSpPr>
          <p:nvPr>
            <p:ph type="title"/>
          </p:nvPr>
        </p:nvSpPr>
        <p:spPr>
          <a:xfrm>
            <a:off x="1028700" y="-1229"/>
            <a:ext cx="10134600" cy="1288489"/>
          </a:xfrm>
        </p:spPr>
        <p:txBody>
          <a:bodyPr/>
          <a:lstStyle/>
          <a:p>
            <a:r>
              <a:rPr lang="en-US"/>
              <a:t>Things to Consider Continued (pt 3) </a:t>
            </a:r>
          </a:p>
        </p:txBody>
      </p:sp>
      <p:sp>
        <p:nvSpPr>
          <p:cNvPr id="3" name="Content Placeholder 2">
            <a:extLst>
              <a:ext uri="{FF2B5EF4-FFF2-40B4-BE49-F238E27FC236}">
                <a16:creationId xmlns:a16="http://schemas.microsoft.com/office/drawing/2014/main" id="{41D47710-320A-D4DB-BFBB-C93F3CC40BEA}"/>
              </a:ext>
            </a:extLst>
          </p:cNvPr>
          <p:cNvSpPr>
            <a:spLocks noGrp="1"/>
          </p:cNvSpPr>
          <p:nvPr>
            <p:ph idx="1"/>
          </p:nvPr>
        </p:nvSpPr>
        <p:spPr>
          <a:xfrm>
            <a:off x="1028700" y="1719451"/>
            <a:ext cx="10134600" cy="3969342"/>
          </a:xfrm>
        </p:spPr>
        <p:txBody>
          <a:bodyPr vert="horz" lIns="91440" tIns="45720" rIns="91440" bIns="45720" rtlCol="0" anchor="t">
            <a:noAutofit/>
          </a:bodyPr>
          <a:lstStyle/>
          <a:p>
            <a:r>
              <a:rPr lang="en-US" sz="2400"/>
              <a:t>(3)Unhealthy and abusive relationships are not the same thing. </a:t>
            </a:r>
            <a:r>
              <a:rPr lang="en-US" sz="2400" b="1" u="sng"/>
              <a:t>The difference is intent (whether conscious or unconscious).</a:t>
            </a:r>
            <a:r>
              <a:rPr lang="en-US" sz="2400" b="1"/>
              <a:t> </a:t>
            </a:r>
            <a:r>
              <a:rPr lang="en-US" sz="2400"/>
              <a:t>Two people may enter into a relationship that becomes unhealthy, usually due to</a:t>
            </a:r>
            <a:endParaRPr lang="en-US" sz="2400">
              <a:solidFill>
                <a:srgbClr val="000000"/>
              </a:solidFill>
            </a:endParaRPr>
          </a:p>
          <a:p>
            <a:pPr marL="342900" indent="-342900">
              <a:buFont typeface="Calibri,Sans-Serif"/>
              <a:buChar char="-"/>
            </a:pPr>
            <a:r>
              <a:rPr lang="en-US" sz="2400"/>
              <a:t>lack of a reference point for what a healthy relationship should be/look like</a:t>
            </a:r>
            <a:endParaRPr lang="en-US" sz="2400">
              <a:solidFill>
                <a:srgbClr val="000000"/>
              </a:solidFill>
            </a:endParaRPr>
          </a:p>
          <a:p>
            <a:pPr marL="342900" indent="-342900">
              <a:buFont typeface="Calibri,Sans-Serif"/>
              <a:buChar char="-"/>
            </a:pPr>
            <a:r>
              <a:rPr lang="en-US" sz="2400"/>
              <a:t>past hurt or trauma that has caused one or both people to develop unhealthy coping skills or attachment issues. </a:t>
            </a:r>
            <a:endParaRPr lang="en-US" sz="2400">
              <a:solidFill>
                <a:srgbClr val="000000"/>
              </a:solidFill>
            </a:endParaRPr>
          </a:p>
        </p:txBody>
      </p:sp>
    </p:spTree>
    <p:extLst>
      <p:ext uri="{BB962C8B-B14F-4D97-AF65-F5344CB8AC3E}">
        <p14:creationId xmlns:p14="http://schemas.microsoft.com/office/powerpoint/2010/main" val="37828227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D04A0-1085-072A-4665-731F484022B7}"/>
              </a:ext>
            </a:extLst>
          </p:cNvPr>
          <p:cNvSpPr>
            <a:spLocks noGrp="1"/>
          </p:cNvSpPr>
          <p:nvPr>
            <p:ph type="title"/>
          </p:nvPr>
        </p:nvSpPr>
        <p:spPr>
          <a:xfrm>
            <a:off x="1028700" y="356038"/>
            <a:ext cx="10134600" cy="684145"/>
          </a:xfrm>
        </p:spPr>
        <p:txBody>
          <a:bodyPr>
            <a:normAutofit/>
          </a:bodyPr>
          <a:lstStyle/>
          <a:p>
            <a:r>
              <a:rPr lang="en-US"/>
              <a:t>Consent</a:t>
            </a:r>
          </a:p>
        </p:txBody>
      </p:sp>
      <p:pic>
        <p:nvPicPr>
          <p:cNvPr id="4" name="Content Placeholder 3" descr="A diagram of consent&#10;&#10;Description automatically generated">
            <a:extLst>
              <a:ext uri="{FF2B5EF4-FFF2-40B4-BE49-F238E27FC236}">
                <a16:creationId xmlns:a16="http://schemas.microsoft.com/office/drawing/2014/main" id="{C3E6547D-A8D5-3157-9F6C-5461256CC819}"/>
              </a:ext>
            </a:extLst>
          </p:cNvPr>
          <p:cNvPicPr>
            <a:picLocks noGrp="1" noChangeAspect="1"/>
          </p:cNvPicPr>
          <p:nvPr>
            <p:ph idx="1"/>
          </p:nvPr>
        </p:nvPicPr>
        <p:blipFill>
          <a:blip r:embed="rId2"/>
          <a:stretch>
            <a:fillRect/>
          </a:stretch>
        </p:blipFill>
        <p:spPr>
          <a:xfrm>
            <a:off x="1024191" y="927142"/>
            <a:ext cx="10144094" cy="5706933"/>
          </a:xfrm>
        </p:spPr>
      </p:pic>
    </p:spTree>
    <p:extLst>
      <p:ext uri="{BB962C8B-B14F-4D97-AF65-F5344CB8AC3E}">
        <p14:creationId xmlns:p14="http://schemas.microsoft.com/office/powerpoint/2010/main" val="14571665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D3B3C7E-BC2D-4436-8B03-AC421FA667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0920" y="157606"/>
            <a:ext cx="11870161" cy="654278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79B5D0C1-066E-4C02-A6B8-59FAE4A197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62258" y="4240546"/>
            <a:ext cx="867485" cy="115439"/>
            <a:chOff x="8910933" y="1861308"/>
            <a:chExt cx="867485" cy="115439"/>
          </a:xfrm>
        </p:grpSpPr>
        <p:sp>
          <p:nvSpPr>
            <p:cNvPr id="10" name="Rectangle 9">
              <a:extLst>
                <a:ext uri="{FF2B5EF4-FFF2-40B4-BE49-F238E27FC236}">
                  <a16:creationId xmlns:a16="http://schemas.microsoft.com/office/drawing/2014/main" id="{D4386904-AFDC-449E-8D1B-906B305EBD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11" name="Straight Connector 10">
              <a:extLst>
                <a:ext uri="{FF2B5EF4-FFF2-40B4-BE49-F238E27FC236}">
                  <a16:creationId xmlns:a16="http://schemas.microsoft.com/office/drawing/2014/main" id="{F70778F2-11E8-428C-8324-479CA9D6FE9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A0BE89E-CB2D-48BA-A8D2-533FAAAA725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 useBgFill="1">
        <p:nvSpPr>
          <p:cNvPr id="14" name="Rectangle 13">
            <a:extLst>
              <a:ext uri="{FF2B5EF4-FFF2-40B4-BE49-F238E27FC236}">
                <a16:creationId xmlns:a16="http://schemas.microsoft.com/office/drawing/2014/main" id="{DD8EACB7-D372-470B-B76E-A829D00310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5">
            <a:extLst>
              <a:ext uri="{FF2B5EF4-FFF2-40B4-BE49-F238E27FC236}">
                <a16:creationId xmlns:a16="http://schemas.microsoft.com/office/drawing/2014/main" id="{FDCD62BB-F134-412E-AF5B-602B044584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5679" y="750337"/>
            <a:ext cx="4580642" cy="5494694"/>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0 w 6096000"/>
              <a:gd name="connsiteY0" fmla="*/ 0 h 6858000"/>
              <a:gd name="connsiteX1" fmla="*/ 6096000 w 6096000"/>
              <a:gd name="connsiteY1" fmla="*/ 0 h 6858000"/>
              <a:gd name="connsiteX2" fmla="*/ 6096000 w 6096000"/>
              <a:gd name="connsiteY2" fmla="*/ 6858000 h 6858000"/>
              <a:gd name="connsiteX3" fmla="*/ 3058886 w 6096000"/>
              <a:gd name="connsiteY3" fmla="*/ 6858000 h 6858000"/>
              <a:gd name="connsiteX4" fmla="*/ 0 w 6096000"/>
              <a:gd name="connsiteY4" fmla="*/ 6858000 h 6858000"/>
              <a:gd name="connsiteX5" fmla="*/ 0 w 6096000"/>
              <a:gd name="connsiteY5" fmla="*/ 0 h 6858000"/>
              <a:gd name="connsiteX0" fmla="*/ 0 w 6096000"/>
              <a:gd name="connsiteY0" fmla="*/ 0 h 6858000"/>
              <a:gd name="connsiteX1" fmla="*/ 6096000 w 6096000"/>
              <a:gd name="connsiteY1" fmla="*/ 0 h 6858000"/>
              <a:gd name="connsiteX2" fmla="*/ 6096000 w 6096000"/>
              <a:gd name="connsiteY2" fmla="*/ 6858000 h 6858000"/>
              <a:gd name="connsiteX3" fmla="*/ 3037115 w 6096000"/>
              <a:gd name="connsiteY3" fmla="*/ 5889172 h 6858000"/>
              <a:gd name="connsiteX4" fmla="*/ 0 w 6096000"/>
              <a:gd name="connsiteY4" fmla="*/ 6858000 h 6858000"/>
              <a:gd name="connsiteX5" fmla="*/ 0 w 609600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0" y="0"/>
                </a:moveTo>
                <a:lnTo>
                  <a:pt x="6096000" y="0"/>
                </a:lnTo>
                <a:lnTo>
                  <a:pt x="6096000" y="6858000"/>
                </a:lnTo>
                <a:lnTo>
                  <a:pt x="3037115" y="5889172"/>
                </a:lnTo>
                <a:lnTo>
                  <a:pt x="0" y="6858000"/>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2814139-1EFB-26B1-CB6E-9E31C4EDB0D2}"/>
              </a:ext>
            </a:extLst>
          </p:cNvPr>
          <p:cNvSpPr>
            <a:spLocks noGrp="1"/>
          </p:cNvSpPr>
          <p:nvPr>
            <p:ph type="title"/>
          </p:nvPr>
        </p:nvSpPr>
        <p:spPr>
          <a:xfrm>
            <a:off x="4130340" y="1066800"/>
            <a:ext cx="3931320" cy="2267193"/>
          </a:xfrm>
        </p:spPr>
        <p:txBody>
          <a:bodyPr vert="horz" lIns="91440" tIns="45720" rIns="91440" bIns="45720" rtlCol="0" anchor="b">
            <a:normAutofit/>
          </a:bodyPr>
          <a:lstStyle/>
          <a:p>
            <a:pPr algn="ctr"/>
            <a:r>
              <a:rPr lang="en-US" sz="2800" kern="1200" cap="all" spc="390" baseline="0">
                <a:solidFill>
                  <a:schemeClr val="tx2"/>
                </a:solidFill>
                <a:latin typeface="+mj-lt"/>
                <a:ea typeface="+mj-ea"/>
                <a:cs typeface="+mj-cs"/>
              </a:rPr>
              <a:t>Bella Swan &amp; Edward Cullen (Twilight)</a:t>
            </a:r>
          </a:p>
        </p:txBody>
      </p:sp>
      <p:grpSp>
        <p:nvGrpSpPr>
          <p:cNvPr id="18" name="Group 17">
            <a:extLst>
              <a:ext uri="{FF2B5EF4-FFF2-40B4-BE49-F238E27FC236}">
                <a16:creationId xmlns:a16="http://schemas.microsoft.com/office/drawing/2014/main" id="{F1732D3A-CFF0-45BE-AD79-F83D0272C6C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62258" y="3851234"/>
            <a:ext cx="867485" cy="115439"/>
            <a:chOff x="8910933" y="1861308"/>
            <a:chExt cx="867485" cy="115439"/>
          </a:xfrm>
        </p:grpSpPr>
        <p:sp>
          <p:nvSpPr>
            <p:cNvPr id="19" name="Rectangle 18">
              <a:extLst>
                <a:ext uri="{FF2B5EF4-FFF2-40B4-BE49-F238E27FC236}">
                  <a16:creationId xmlns:a16="http://schemas.microsoft.com/office/drawing/2014/main" id="{C892F72C-7FB6-49C8-A402-D5DC42DB67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FC92C2E1-605F-49BD-8AC8-DC52B3015E3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38BE2E0F-EE6D-4748-AB8F-724D0DDC6E0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280681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D3B3C7E-BC2D-4436-8B03-AC421FA667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0920" y="157606"/>
            <a:ext cx="11870161" cy="654278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79B5D0C1-066E-4C02-A6B8-59FAE4A197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62258" y="4240546"/>
            <a:ext cx="867485" cy="115439"/>
            <a:chOff x="8910933" y="1861308"/>
            <a:chExt cx="867485" cy="115439"/>
          </a:xfrm>
        </p:grpSpPr>
        <p:sp>
          <p:nvSpPr>
            <p:cNvPr id="10" name="Rectangle 9">
              <a:extLst>
                <a:ext uri="{FF2B5EF4-FFF2-40B4-BE49-F238E27FC236}">
                  <a16:creationId xmlns:a16="http://schemas.microsoft.com/office/drawing/2014/main" id="{D4386904-AFDC-449E-8D1B-906B305EBD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11" name="Straight Connector 10">
              <a:extLst>
                <a:ext uri="{FF2B5EF4-FFF2-40B4-BE49-F238E27FC236}">
                  <a16:creationId xmlns:a16="http://schemas.microsoft.com/office/drawing/2014/main" id="{F70778F2-11E8-428C-8324-479CA9D6FE9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A0BE89E-CB2D-48BA-A8D2-533FAAAA725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 useBgFill="1">
        <p:nvSpPr>
          <p:cNvPr id="14" name="Rectangle 13">
            <a:extLst>
              <a:ext uri="{FF2B5EF4-FFF2-40B4-BE49-F238E27FC236}">
                <a16:creationId xmlns:a16="http://schemas.microsoft.com/office/drawing/2014/main" id="{01EA1F0E-CDCD-4DB2-8404-78A53728C7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E8A7E9B-3161-4AE7-B85C-EE3D7786D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0920" y="159026"/>
            <a:ext cx="11870161" cy="654278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5A87677-EA41-E4AA-4090-B624CC0F3959}"/>
              </a:ext>
            </a:extLst>
          </p:cNvPr>
          <p:cNvSpPr>
            <a:spLocks noGrp="1"/>
          </p:cNvSpPr>
          <p:nvPr>
            <p:ph type="title"/>
          </p:nvPr>
        </p:nvSpPr>
        <p:spPr>
          <a:xfrm>
            <a:off x="2676939" y="2927230"/>
            <a:ext cx="6838122" cy="2403895"/>
          </a:xfrm>
        </p:spPr>
        <p:txBody>
          <a:bodyPr vert="horz" lIns="91440" tIns="45720" rIns="91440" bIns="45720" rtlCol="0" anchor="b">
            <a:normAutofit/>
          </a:bodyPr>
          <a:lstStyle/>
          <a:p>
            <a:pPr algn="ctr">
              <a:lnSpc>
                <a:spcPct val="100000"/>
              </a:lnSpc>
            </a:pPr>
            <a:r>
              <a:rPr lang="en-US" sz="2800" kern="1200" cap="all" spc="390" baseline="0">
                <a:solidFill>
                  <a:schemeClr val="tx2"/>
                </a:solidFill>
                <a:latin typeface="+mj-lt"/>
                <a:ea typeface="+mj-ea"/>
                <a:cs typeface="+mj-cs"/>
              </a:rPr>
              <a:t>Unhealthy</a:t>
            </a:r>
            <a:br>
              <a:rPr lang="en-US" sz="2800" kern="1200" cap="all" spc="390" baseline="0">
                <a:solidFill>
                  <a:schemeClr val="tx2"/>
                </a:solidFill>
                <a:latin typeface="+mj-lt"/>
                <a:ea typeface="+mj-ea"/>
                <a:cs typeface="+mj-cs"/>
              </a:rPr>
            </a:br>
            <a:r>
              <a:rPr lang="en-US" sz="2800" b="1" kern="1200" cap="all" spc="390" baseline="0">
                <a:solidFill>
                  <a:schemeClr val="tx2"/>
                </a:solidFill>
                <a:latin typeface="+mj-lt"/>
                <a:ea typeface="+mj-ea"/>
                <a:cs typeface="+mj-cs"/>
              </a:rPr>
              <a:t>Why it’s unhealthy</a:t>
            </a:r>
            <a:r>
              <a:rPr lang="en-US" sz="2800" kern="1200" cap="all" spc="390" baseline="0">
                <a:solidFill>
                  <a:schemeClr val="tx2"/>
                </a:solidFill>
                <a:latin typeface="+mj-lt"/>
                <a:ea typeface="+mj-ea"/>
                <a:cs typeface="+mj-cs"/>
              </a:rPr>
              <a:t>: Obsession, emotional dependency, stalking behaviors</a:t>
            </a:r>
          </a:p>
        </p:txBody>
      </p:sp>
      <p:grpSp>
        <p:nvGrpSpPr>
          <p:cNvPr id="18" name="Group 17">
            <a:extLst>
              <a:ext uri="{FF2B5EF4-FFF2-40B4-BE49-F238E27FC236}">
                <a16:creationId xmlns:a16="http://schemas.microsoft.com/office/drawing/2014/main" id="{B46BF9D8-B659-4C32-ADAC-0DE33D1845C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62258" y="2282691"/>
            <a:ext cx="867485" cy="115439"/>
            <a:chOff x="8910933" y="1861308"/>
            <a:chExt cx="867485" cy="115439"/>
          </a:xfrm>
        </p:grpSpPr>
        <p:sp>
          <p:nvSpPr>
            <p:cNvPr id="19" name="Rectangle 18">
              <a:extLst>
                <a:ext uri="{FF2B5EF4-FFF2-40B4-BE49-F238E27FC236}">
                  <a16:creationId xmlns:a16="http://schemas.microsoft.com/office/drawing/2014/main" id="{02941DBB-7191-4173-819B-BFFA9F69B9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C98F02A0-C7F4-43AB-9F39-305A1D59336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52A92AE-1F8A-4B4A-8E14-4B86FBF45DF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357320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D3B3C7E-BC2D-4436-8B03-AC421FA667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0920" y="157606"/>
            <a:ext cx="11870161" cy="654278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79B5D0C1-066E-4C02-A6B8-59FAE4A197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62258" y="4240546"/>
            <a:ext cx="867485" cy="115439"/>
            <a:chOff x="8910933" y="1861308"/>
            <a:chExt cx="867485" cy="115439"/>
          </a:xfrm>
        </p:grpSpPr>
        <p:sp>
          <p:nvSpPr>
            <p:cNvPr id="11" name="Rectangle 10">
              <a:extLst>
                <a:ext uri="{FF2B5EF4-FFF2-40B4-BE49-F238E27FC236}">
                  <a16:creationId xmlns:a16="http://schemas.microsoft.com/office/drawing/2014/main" id="{D4386904-AFDC-449E-8D1B-906B305EBD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12" name="Straight Connector 11">
              <a:extLst>
                <a:ext uri="{FF2B5EF4-FFF2-40B4-BE49-F238E27FC236}">
                  <a16:creationId xmlns:a16="http://schemas.microsoft.com/office/drawing/2014/main" id="{F70778F2-11E8-428C-8324-479CA9D6FE9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A0BE89E-CB2D-48BA-A8D2-533FAAAA725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 useBgFill="1">
        <p:nvSpPr>
          <p:cNvPr id="15" name="Rectangle 14">
            <a:extLst>
              <a:ext uri="{FF2B5EF4-FFF2-40B4-BE49-F238E27FC236}">
                <a16:creationId xmlns:a16="http://schemas.microsoft.com/office/drawing/2014/main" id="{4905C695-F54E-4EF8-8AEF-811D460E7A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85CD2A3-2099-476E-9A85-55DC735FA2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0920" y="159026"/>
            <a:ext cx="11870161" cy="654278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72B13EA-5F8D-E930-D1D5-EFF424902B86}"/>
              </a:ext>
            </a:extLst>
          </p:cNvPr>
          <p:cNvSpPr>
            <a:spLocks noGrp="1"/>
          </p:cNvSpPr>
          <p:nvPr>
            <p:ph type="title"/>
          </p:nvPr>
        </p:nvSpPr>
        <p:spPr>
          <a:xfrm>
            <a:off x="2428461" y="1714822"/>
            <a:ext cx="7335079" cy="1969476"/>
          </a:xfrm>
        </p:spPr>
        <p:txBody>
          <a:bodyPr vert="horz" lIns="91440" tIns="45720" rIns="91440" bIns="45720" rtlCol="0" anchor="b">
            <a:normAutofit fontScale="90000"/>
          </a:bodyPr>
          <a:lstStyle/>
          <a:p>
            <a:pPr algn="ctr"/>
            <a:r>
              <a:rPr lang="en-US" sz="4000" cap="all" spc="390"/>
              <a:t>Warm Up:</a:t>
            </a:r>
            <a:br>
              <a:rPr lang="en-US" sz="4000" cap="all" spc="390"/>
            </a:br>
            <a:br>
              <a:rPr lang="en-US" sz="4000" cap="all" spc="390"/>
            </a:br>
            <a:r>
              <a:rPr lang="en-US" sz="4000" cap="all" spc="390"/>
              <a:t>PHILLY Project </a:t>
            </a:r>
            <a:r>
              <a:rPr lang="en-US" sz="4000" cap="all" spc="390" err="1"/>
              <a:t>updateS</a:t>
            </a:r>
            <a:endParaRPr lang="en-US" sz="4000" kern="1200" cap="all" spc="390" baseline="0" err="1"/>
          </a:p>
        </p:txBody>
      </p:sp>
      <p:grpSp>
        <p:nvGrpSpPr>
          <p:cNvPr id="19" name="Group 18">
            <a:extLst>
              <a:ext uri="{FF2B5EF4-FFF2-40B4-BE49-F238E27FC236}">
                <a16:creationId xmlns:a16="http://schemas.microsoft.com/office/drawing/2014/main" id="{E92979E8-2E86-433E-A7E4-5F102E45A8E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62258" y="3889173"/>
            <a:ext cx="867485" cy="115439"/>
            <a:chOff x="8910933" y="1861308"/>
            <a:chExt cx="867485" cy="115439"/>
          </a:xfrm>
        </p:grpSpPr>
        <p:sp>
          <p:nvSpPr>
            <p:cNvPr id="20" name="Rectangle 19">
              <a:extLst>
                <a:ext uri="{FF2B5EF4-FFF2-40B4-BE49-F238E27FC236}">
                  <a16:creationId xmlns:a16="http://schemas.microsoft.com/office/drawing/2014/main" id="{CDDEF0D5-EF9F-43D4-BF40-27A3121E02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21" name="Straight Connector 20">
              <a:extLst>
                <a:ext uri="{FF2B5EF4-FFF2-40B4-BE49-F238E27FC236}">
                  <a16:creationId xmlns:a16="http://schemas.microsoft.com/office/drawing/2014/main" id="{71438B34-2B34-4614-B3B4-D099271503B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C691BDB-93D3-4721-903C-45DD9590F11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919450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D3B3C7E-BC2D-4436-8B03-AC421FA667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0920" y="157606"/>
            <a:ext cx="11870161" cy="654278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79B5D0C1-066E-4C02-A6B8-59FAE4A197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62258" y="4240546"/>
            <a:ext cx="867485" cy="115439"/>
            <a:chOff x="8910933" y="1861308"/>
            <a:chExt cx="867485" cy="115439"/>
          </a:xfrm>
        </p:grpSpPr>
        <p:sp>
          <p:nvSpPr>
            <p:cNvPr id="10" name="Rectangle 9">
              <a:extLst>
                <a:ext uri="{FF2B5EF4-FFF2-40B4-BE49-F238E27FC236}">
                  <a16:creationId xmlns:a16="http://schemas.microsoft.com/office/drawing/2014/main" id="{D4386904-AFDC-449E-8D1B-906B305EBD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11" name="Straight Connector 10">
              <a:extLst>
                <a:ext uri="{FF2B5EF4-FFF2-40B4-BE49-F238E27FC236}">
                  <a16:creationId xmlns:a16="http://schemas.microsoft.com/office/drawing/2014/main" id="{F70778F2-11E8-428C-8324-479CA9D6FE9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A0BE89E-CB2D-48BA-A8D2-533FAAAA725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 useBgFill="1">
        <p:nvSpPr>
          <p:cNvPr id="14" name="Rectangle 13">
            <a:extLst>
              <a:ext uri="{FF2B5EF4-FFF2-40B4-BE49-F238E27FC236}">
                <a16:creationId xmlns:a16="http://schemas.microsoft.com/office/drawing/2014/main" id="{DD8EACB7-D372-470B-B76E-A829D00310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5">
            <a:extLst>
              <a:ext uri="{FF2B5EF4-FFF2-40B4-BE49-F238E27FC236}">
                <a16:creationId xmlns:a16="http://schemas.microsoft.com/office/drawing/2014/main" id="{FDCD62BB-F134-412E-AF5B-602B044584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5679" y="750337"/>
            <a:ext cx="4580642" cy="5494694"/>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0 w 6096000"/>
              <a:gd name="connsiteY0" fmla="*/ 0 h 6858000"/>
              <a:gd name="connsiteX1" fmla="*/ 6096000 w 6096000"/>
              <a:gd name="connsiteY1" fmla="*/ 0 h 6858000"/>
              <a:gd name="connsiteX2" fmla="*/ 6096000 w 6096000"/>
              <a:gd name="connsiteY2" fmla="*/ 6858000 h 6858000"/>
              <a:gd name="connsiteX3" fmla="*/ 3058886 w 6096000"/>
              <a:gd name="connsiteY3" fmla="*/ 6858000 h 6858000"/>
              <a:gd name="connsiteX4" fmla="*/ 0 w 6096000"/>
              <a:gd name="connsiteY4" fmla="*/ 6858000 h 6858000"/>
              <a:gd name="connsiteX5" fmla="*/ 0 w 6096000"/>
              <a:gd name="connsiteY5" fmla="*/ 0 h 6858000"/>
              <a:gd name="connsiteX0" fmla="*/ 0 w 6096000"/>
              <a:gd name="connsiteY0" fmla="*/ 0 h 6858000"/>
              <a:gd name="connsiteX1" fmla="*/ 6096000 w 6096000"/>
              <a:gd name="connsiteY1" fmla="*/ 0 h 6858000"/>
              <a:gd name="connsiteX2" fmla="*/ 6096000 w 6096000"/>
              <a:gd name="connsiteY2" fmla="*/ 6858000 h 6858000"/>
              <a:gd name="connsiteX3" fmla="*/ 3037115 w 6096000"/>
              <a:gd name="connsiteY3" fmla="*/ 5889172 h 6858000"/>
              <a:gd name="connsiteX4" fmla="*/ 0 w 6096000"/>
              <a:gd name="connsiteY4" fmla="*/ 6858000 h 6858000"/>
              <a:gd name="connsiteX5" fmla="*/ 0 w 609600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0" y="0"/>
                </a:moveTo>
                <a:lnTo>
                  <a:pt x="6096000" y="0"/>
                </a:lnTo>
                <a:lnTo>
                  <a:pt x="6096000" y="6858000"/>
                </a:lnTo>
                <a:lnTo>
                  <a:pt x="3037115" y="5889172"/>
                </a:lnTo>
                <a:lnTo>
                  <a:pt x="0" y="6858000"/>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30879A9-9B66-8488-974F-F8061DE87B3C}"/>
              </a:ext>
            </a:extLst>
          </p:cNvPr>
          <p:cNvSpPr>
            <a:spLocks noGrp="1"/>
          </p:cNvSpPr>
          <p:nvPr>
            <p:ph type="title"/>
          </p:nvPr>
        </p:nvSpPr>
        <p:spPr>
          <a:xfrm>
            <a:off x="4130340" y="1066800"/>
            <a:ext cx="3931320" cy="2267193"/>
          </a:xfrm>
        </p:spPr>
        <p:txBody>
          <a:bodyPr vert="horz" lIns="91440" tIns="45720" rIns="91440" bIns="45720" rtlCol="0" anchor="b">
            <a:normAutofit/>
          </a:bodyPr>
          <a:lstStyle/>
          <a:p>
            <a:pPr algn="ctr"/>
            <a:r>
              <a:rPr lang="en-US" sz="2800" kern="1200" cap="all" spc="390" baseline="0">
                <a:solidFill>
                  <a:schemeClr val="tx2"/>
                </a:solidFill>
                <a:latin typeface="+mj-lt"/>
                <a:ea typeface="+mj-ea"/>
                <a:cs typeface="+mj-cs"/>
              </a:rPr>
              <a:t>Nick &amp; Charlie (Heartstopper)</a:t>
            </a:r>
          </a:p>
        </p:txBody>
      </p:sp>
      <p:grpSp>
        <p:nvGrpSpPr>
          <p:cNvPr id="18" name="Group 17">
            <a:extLst>
              <a:ext uri="{FF2B5EF4-FFF2-40B4-BE49-F238E27FC236}">
                <a16:creationId xmlns:a16="http://schemas.microsoft.com/office/drawing/2014/main" id="{F1732D3A-CFF0-45BE-AD79-F83D0272C6C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62258" y="3851234"/>
            <a:ext cx="867485" cy="115439"/>
            <a:chOff x="8910933" y="1861308"/>
            <a:chExt cx="867485" cy="115439"/>
          </a:xfrm>
        </p:grpSpPr>
        <p:sp>
          <p:nvSpPr>
            <p:cNvPr id="19" name="Rectangle 18">
              <a:extLst>
                <a:ext uri="{FF2B5EF4-FFF2-40B4-BE49-F238E27FC236}">
                  <a16:creationId xmlns:a16="http://schemas.microsoft.com/office/drawing/2014/main" id="{C892F72C-7FB6-49C8-A402-D5DC42DB67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FC92C2E1-605F-49BD-8AC8-DC52B3015E3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38BE2E0F-EE6D-4748-AB8F-724D0DDC6E0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833759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9D3B3C7E-BC2D-4436-8B03-AC421FA667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0920" y="157606"/>
            <a:ext cx="11870161" cy="654278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29">
            <a:extLst>
              <a:ext uri="{FF2B5EF4-FFF2-40B4-BE49-F238E27FC236}">
                <a16:creationId xmlns:a16="http://schemas.microsoft.com/office/drawing/2014/main" id="{79B5D0C1-066E-4C02-A6B8-59FAE4A197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62258" y="4240546"/>
            <a:ext cx="867485" cy="115439"/>
            <a:chOff x="8910933" y="1861308"/>
            <a:chExt cx="867485" cy="115439"/>
          </a:xfrm>
        </p:grpSpPr>
        <p:sp>
          <p:nvSpPr>
            <p:cNvPr id="31" name="Rectangle 30">
              <a:extLst>
                <a:ext uri="{FF2B5EF4-FFF2-40B4-BE49-F238E27FC236}">
                  <a16:creationId xmlns:a16="http://schemas.microsoft.com/office/drawing/2014/main" id="{D4386904-AFDC-449E-8D1B-906B305EBD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11" name="Straight Connector 10">
              <a:extLst>
                <a:ext uri="{FF2B5EF4-FFF2-40B4-BE49-F238E27FC236}">
                  <a16:creationId xmlns:a16="http://schemas.microsoft.com/office/drawing/2014/main" id="{F70778F2-11E8-428C-8324-479CA9D6FE9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A0BE89E-CB2D-48BA-A8D2-533FAAAA725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 useBgFill="1">
        <p:nvSpPr>
          <p:cNvPr id="32" name="Rectangle 31">
            <a:extLst>
              <a:ext uri="{FF2B5EF4-FFF2-40B4-BE49-F238E27FC236}">
                <a16:creationId xmlns:a16="http://schemas.microsoft.com/office/drawing/2014/main" id="{01EA1F0E-CDCD-4DB2-8404-78A53728C7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DE8A7E9B-3161-4AE7-B85C-EE3D7786D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0920" y="159026"/>
            <a:ext cx="11870161" cy="654278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9EC4AB9-820C-64C2-701D-732BCBF526A2}"/>
              </a:ext>
            </a:extLst>
          </p:cNvPr>
          <p:cNvSpPr>
            <a:spLocks noGrp="1"/>
          </p:cNvSpPr>
          <p:nvPr>
            <p:ph type="title"/>
          </p:nvPr>
        </p:nvSpPr>
        <p:spPr>
          <a:xfrm>
            <a:off x="2676939" y="2927230"/>
            <a:ext cx="6838122" cy="2403895"/>
          </a:xfrm>
        </p:spPr>
        <p:txBody>
          <a:bodyPr vert="horz" lIns="91440" tIns="45720" rIns="91440" bIns="45720" rtlCol="0" anchor="b">
            <a:normAutofit/>
          </a:bodyPr>
          <a:lstStyle/>
          <a:p>
            <a:pPr algn="ctr">
              <a:lnSpc>
                <a:spcPct val="100000"/>
              </a:lnSpc>
            </a:pPr>
            <a:r>
              <a:rPr lang="en-US" sz="1900" kern="1200" cap="all" spc="390" baseline="0">
                <a:solidFill>
                  <a:schemeClr val="tx2"/>
                </a:solidFill>
                <a:latin typeface="+mj-lt"/>
                <a:ea typeface="+mj-ea"/>
                <a:cs typeface="+mj-cs"/>
              </a:rPr>
              <a:t>-Healthy</a:t>
            </a:r>
            <a:br>
              <a:rPr lang="en-US" sz="1900" kern="1200" cap="all" spc="390" baseline="0">
                <a:solidFill>
                  <a:schemeClr val="tx2"/>
                </a:solidFill>
                <a:latin typeface="+mj-lt"/>
                <a:ea typeface="+mj-ea"/>
                <a:cs typeface="+mj-cs"/>
              </a:rPr>
            </a:br>
            <a:r>
              <a:rPr lang="en-US" sz="1900" kern="1200" cap="all" spc="390" baseline="0">
                <a:solidFill>
                  <a:schemeClr val="tx2"/>
                </a:solidFill>
                <a:latin typeface="+mj-lt"/>
                <a:ea typeface="+mj-ea"/>
                <a:cs typeface="+mj-cs"/>
              </a:rPr>
              <a:t>-</a:t>
            </a:r>
            <a:r>
              <a:rPr lang="en-US" sz="1900" b="1" kern="1200" cap="all" spc="390" baseline="0">
                <a:solidFill>
                  <a:schemeClr val="tx2"/>
                </a:solidFill>
                <a:latin typeface="+mj-lt"/>
                <a:ea typeface="+mj-ea"/>
                <a:cs typeface="+mj-cs"/>
              </a:rPr>
              <a:t>Why it’s healthy</a:t>
            </a:r>
            <a:r>
              <a:rPr lang="en-US" sz="1900" kern="1200" cap="all" spc="390" baseline="0">
                <a:solidFill>
                  <a:schemeClr val="tx2"/>
                </a:solidFill>
                <a:latin typeface="+mj-lt"/>
                <a:ea typeface="+mj-ea"/>
                <a:cs typeface="+mj-cs"/>
              </a:rPr>
              <a:t>: Extremely sweet, respectful relationship that shows consent, checking in emotionally, and navigating coming out.</a:t>
            </a:r>
            <a:br>
              <a:rPr lang="en-US" sz="1900" kern="1200" cap="all" spc="390" baseline="0">
                <a:solidFill>
                  <a:schemeClr val="tx2"/>
                </a:solidFill>
                <a:latin typeface="+mj-lt"/>
                <a:ea typeface="+mj-ea"/>
                <a:cs typeface="+mj-cs"/>
              </a:rPr>
            </a:br>
            <a:endParaRPr lang="en-US" sz="1900" kern="1200" cap="all" spc="390" baseline="0">
              <a:solidFill>
                <a:schemeClr val="tx2"/>
              </a:solidFill>
              <a:latin typeface="+mj-lt"/>
              <a:ea typeface="+mj-ea"/>
              <a:cs typeface="+mj-cs"/>
            </a:endParaRPr>
          </a:p>
        </p:txBody>
      </p:sp>
      <p:grpSp>
        <p:nvGrpSpPr>
          <p:cNvPr id="34" name="Group 33">
            <a:extLst>
              <a:ext uri="{FF2B5EF4-FFF2-40B4-BE49-F238E27FC236}">
                <a16:creationId xmlns:a16="http://schemas.microsoft.com/office/drawing/2014/main" id="{B46BF9D8-B659-4C32-ADAC-0DE33D1845C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62258" y="2282691"/>
            <a:ext cx="867485" cy="115439"/>
            <a:chOff x="8910933" y="1861308"/>
            <a:chExt cx="867485" cy="115439"/>
          </a:xfrm>
        </p:grpSpPr>
        <p:sp>
          <p:nvSpPr>
            <p:cNvPr id="35" name="Rectangle 34">
              <a:extLst>
                <a:ext uri="{FF2B5EF4-FFF2-40B4-BE49-F238E27FC236}">
                  <a16:creationId xmlns:a16="http://schemas.microsoft.com/office/drawing/2014/main" id="{02941DBB-7191-4173-819B-BFFA9F69B9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C98F02A0-C7F4-43AB-9F39-305A1D59336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52A92AE-1F8A-4B4A-8E14-4B86FBF45DF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782095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D3B3C7E-BC2D-4436-8B03-AC421FA667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0920" y="157606"/>
            <a:ext cx="11870161" cy="654278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79B5D0C1-066E-4C02-A6B8-59FAE4A197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62258" y="4240546"/>
            <a:ext cx="867485" cy="115439"/>
            <a:chOff x="8910933" y="1861308"/>
            <a:chExt cx="867485" cy="115439"/>
          </a:xfrm>
        </p:grpSpPr>
        <p:sp>
          <p:nvSpPr>
            <p:cNvPr id="10" name="Rectangle 9">
              <a:extLst>
                <a:ext uri="{FF2B5EF4-FFF2-40B4-BE49-F238E27FC236}">
                  <a16:creationId xmlns:a16="http://schemas.microsoft.com/office/drawing/2014/main" id="{D4386904-AFDC-449E-8D1B-906B305EBD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11" name="Straight Connector 10">
              <a:extLst>
                <a:ext uri="{FF2B5EF4-FFF2-40B4-BE49-F238E27FC236}">
                  <a16:creationId xmlns:a16="http://schemas.microsoft.com/office/drawing/2014/main" id="{F70778F2-11E8-428C-8324-479CA9D6FE9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A0BE89E-CB2D-48BA-A8D2-533FAAAA725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 useBgFill="1">
        <p:nvSpPr>
          <p:cNvPr id="14" name="Rectangle 13">
            <a:extLst>
              <a:ext uri="{FF2B5EF4-FFF2-40B4-BE49-F238E27FC236}">
                <a16:creationId xmlns:a16="http://schemas.microsoft.com/office/drawing/2014/main" id="{DD8EACB7-D372-470B-B76E-A829D00310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5">
            <a:extLst>
              <a:ext uri="{FF2B5EF4-FFF2-40B4-BE49-F238E27FC236}">
                <a16:creationId xmlns:a16="http://schemas.microsoft.com/office/drawing/2014/main" id="{FDCD62BB-F134-412E-AF5B-602B044584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5679" y="750337"/>
            <a:ext cx="4580642" cy="5494694"/>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0 w 6096000"/>
              <a:gd name="connsiteY0" fmla="*/ 0 h 6858000"/>
              <a:gd name="connsiteX1" fmla="*/ 6096000 w 6096000"/>
              <a:gd name="connsiteY1" fmla="*/ 0 h 6858000"/>
              <a:gd name="connsiteX2" fmla="*/ 6096000 w 6096000"/>
              <a:gd name="connsiteY2" fmla="*/ 6858000 h 6858000"/>
              <a:gd name="connsiteX3" fmla="*/ 3058886 w 6096000"/>
              <a:gd name="connsiteY3" fmla="*/ 6858000 h 6858000"/>
              <a:gd name="connsiteX4" fmla="*/ 0 w 6096000"/>
              <a:gd name="connsiteY4" fmla="*/ 6858000 h 6858000"/>
              <a:gd name="connsiteX5" fmla="*/ 0 w 6096000"/>
              <a:gd name="connsiteY5" fmla="*/ 0 h 6858000"/>
              <a:gd name="connsiteX0" fmla="*/ 0 w 6096000"/>
              <a:gd name="connsiteY0" fmla="*/ 0 h 6858000"/>
              <a:gd name="connsiteX1" fmla="*/ 6096000 w 6096000"/>
              <a:gd name="connsiteY1" fmla="*/ 0 h 6858000"/>
              <a:gd name="connsiteX2" fmla="*/ 6096000 w 6096000"/>
              <a:gd name="connsiteY2" fmla="*/ 6858000 h 6858000"/>
              <a:gd name="connsiteX3" fmla="*/ 3037115 w 6096000"/>
              <a:gd name="connsiteY3" fmla="*/ 5889172 h 6858000"/>
              <a:gd name="connsiteX4" fmla="*/ 0 w 6096000"/>
              <a:gd name="connsiteY4" fmla="*/ 6858000 h 6858000"/>
              <a:gd name="connsiteX5" fmla="*/ 0 w 609600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0" y="0"/>
                </a:moveTo>
                <a:lnTo>
                  <a:pt x="6096000" y="0"/>
                </a:lnTo>
                <a:lnTo>
                  <a:pt x="6096000" y="6858000"/>
                </a:lnTo>
                <a:lnTo>
                  <a:pt x="3037115" y="5889172"/>
                </a:lnTo>
                <a:lnTo>
                  <a:pt x="0" y="6858000"/>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19A1AD3-445F-E258-5241-2E02BF0A33DC}"/>
              </a:ext>
            </a:extLst>
          </p:cNvPr>
          <p:cNvSpPr>
            <a:spLocks noGrp="1"/>
          </p:cNvSpPr>
          <p:nvPr>
            <p:ph type="title"/>
          </p:nvPr>
        </p:nvSpPr>
        <p:spPr>
          <a:xfrm>
            <a:off x="4130340" y="1066800"/>
            <a:ext cx="3931320" cy="2267193"/>
          </a:xfrm>
        </p:spPr>
        <p:txBody>
          <a:bodyPr vert="horz" lIns="91440" tIns="45720" rIns="91440" bIns="45720" rtlCol="0" anchor="b">
            <a:normAutofit/>
          </a:bodyPr>
          <a:lstStyle/>
          <a:p>
            <a:pPr algn="ctr"/>
            <a:r>
              <a:rPr lang="en-US" sz="2800" kern="1200" cap="all" spc="390" baseline="0">
                <a:solidFill>
                  <a:schemeClr val="tx2"/>
                </a:solidFill>
                <a:latin typeface="+mj-lt"/>
                <a:ea typeface="+mj-ea"/>
                <a:cs typeface="+mj-cs"/>
              </a:rPr>
              <a:t>Maddy Perez &amp; Nate Jacobs (Euphoria)</a:t>
            </a:r>
          </a:p>
        </p:txBody>
      </p:sp>
      <p:grpSp>
        <p:nvGrpSpPr>
          <p:cNvPr id="18" name="Group 17">
            <a:extLst>
              <a:ext uri="{FF2B5EF4-FFF2-40B4-BE49-F238E27FC236}">
                <a16:creationId xmlns:a16="http://schemas.microsoft.com/office/drawing/2014/main" id="{F1732D3A-CFF0-45BE-AD79-F83D0272C6C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62258" y="3851234"/>
            <a:ext cx="867485" cy="115439"/>
            <a:chOff x="8910933" y="1861308"/>
            <a:chExt cx="867485" cy="115439"/>
          </a:xfrm>
        </p:grpSpPr>
        <p:sp>
          <p:nvSpPr>
            <p:cNvPr id="19" name="Rectangle 18">
              <a:extLst>
                <a:ext uri="{FF2B5EF4-FFF2-40B4-BE49-F238E27FC236}">
                  <a16:creationId xmlns:a16="http://schemas.microsoft.com/office/drawing/2014/main" id="{C892F72C-7FB6-49C8-A402-D5DC42DB67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FC92C2E1-605F-49BD-8AC8-DC52B3015E3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38BE2E0F-EE6D-4748-AB8F-724D0DDC6E0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529560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D3B3C7E-BC2D-4436-8B03-AC421FA667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0920" y="157606"/>
            <a:ext cx="11870161" cy="654278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79B5D0C1-066E-4C02-A6B8-59FAE4A197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62258" y="4240546"/>
            <a:ext cx="867485" cy="115439"/>
            <a:chOff x="8910933" y="1861308"/>
            <a:chExt cx="867485" cy="115439"/>
          </a:xfrm>
        </p:grpSpPr>
        <p:sp>
          <p:nvSpPr>
            <p:cNvPr id="10" name="Rectangle 9">
              <a:extLst>
                <a:ext uri="{FF2B5EF4-FFF2-40B4-BE49-F238E27FC236}">
                  <a16:creationId xmlns:a16="http://schemas.microsoft.com/office/drawing/2014/main" id="{D4386904-AFDC-449E-8D1B-906B305EBD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11" name="Straight Connector 10">
              <a:extLst>
                <a:ext uri="{FF2B5EF4-FFF2-40B4-BE49-F238E27FC236}">
                  <a16:creationId xmlns:a16="http://schemas.microsoft.com/office/drawing/2014/main" id="{F70778F2-11E8-428C-8324-479CA9D6FE9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A0BE89E-CB2D-48BA-A8D2-533FAAAA725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 useBgFill="1">
        <p:nvSpPr>
          <p:cNvPr id="14" name="Rectangle 13">
            <a:extLst>
              <a:ext uri="{FF2B5EF4-FFF2-40B4-BE49-F238E27FC236}">
                <a16:creationId xmlns:a16="http://schemas.microsoft.com/office/drawing/2014/main" id="{01EA1F0E-CDCD-4DB2-8404-78A53728C7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E8A7E9B-3161-4AE7-B85C-EE3D7786D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0920" y="159026"/>
            <a:ext cx="11870161" cy="654278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7870DC3-AAF6-DD66-F362-5945F3B7C542}"/>
              </a:ext>
            </a:extLst>
          </p:cNvPr>
          <p:cNvSpPr>
            <a:spLocks noGrp="1"/>
          </p:cNvSpPr>
          <p:nvPr>
            <p:ph type="title"/>
          </p:nvPr>
        </p:nvSpPr>
        <p:spPr>
          <a:xfrm>
            <a:off x="2676939" y="2927230"/>
            <a:ext cx="6838122" cy="2403895"/>
          </a:xfrm>
        </p:spPr>
        <p:txBody>
          <a:bodyPr vert="horz" lIns="91440" tIns="45720" rIns="91440" bIns="45720" rtlCol="0" anchor="b">
            <a:normAutofit/>
          </a:bodyPr>
          <a:lstStyle/>
          <a:p>
            <a:pPr algn="ctr">
              <a:lnSpc>
                <a:spcPct val="100000"/>
              </a:lnSpc>
            </a:pPr>
            <a:r>
              <a:rPr lang="en-US" sz="1900" kern="1200" cap="all" spc="390" baseline="0">
                <a:solidFill>
                  <a:schemeClr val="tx2"/>
                </a:solidFill>
                <a:latin typeface="+mj-lt"/>
                <a:ea typeface="+mj-ea"/>
                <a:cs typeface="+mj-cs"/>
              </a:rPr>
              <a:t>-Abusive</a:t>
            </a:r>
            <a:br>
              <a:rPr lang="en-US" sz="1900" kern="1200" cap="all" spc="390" baseline="0">
                <a:solidFill>
                  <a:schemeClr val="tx2"/>
                </a:solidFill>
                <a:latin typeface="+mj-lt"/>
                <a:ea typeface="+mj-ea"/>
                <a:cs typeface="+mj-cs"/>
              </a:rPr>
            </a:br>
            <a:r>
              <a:rPr lang="en-US" sz="1900" kern="1200" cap="all" spc="390" baseline="0">
                <a:solidFill>
                  <a:schemeClr val="tx2"/>
                </a:solidFill>
                <a:latin typeface="+mj-lt"/>
                <a:ea typeface="+mj-ea"/>
                <a:cs typeface="+mj-cs"/>
              </a:rPr>
              <a:t>-</a:t>
            </a:r>
            <a:r>
              <a:rPr lang="en-US" sz="1900" b="1" kern="1200" cap="all" spc="390" baseline="0">
                <a:solidFill>
                  <a:schemeClr val="tx2"/>
                </a:solidFill>
                <a:latin typeface="+mj-lt"/>
                <a:ea typeface="+mj-ea"/>
                <a:cs typeface="+mj-cs"/>
              </a:rPr>
              <a:t>Why it’s abusive</a:t>
            </a:r>
            <a:r>
              <a:rPr lang="en-US" sz="1900" kern="1200" cap="all" spc="390" baseline="0">
                <a:solidFill>
                  <a:schemeClr val="tx2"/>
                </a:solidFill>
                <a:latin typeface="+mj-lt"/>
                <a:ea typeface="+mj-ea"/>
                <a:cs typeface="+mj-cs"/>
              </a:rPr>
              <a:t>:</a:t>
            </a:r>
            <a:r>
              <a:rPr lang="en-US" sz="1900" b="1" kern="1200" cap="all" spc="390" baseline="0">
                <a:solidFill>
                  <a:schemeClr val="tx2"/>
                </a:solidFill>
                <a:latin typeface="+mj-lt"/>
                <a:ea typeface="+mj-ea"/>
                <a:cs typeface="+mj-cs"/>
              </a:rPr>
              <a:t> </a:t>
            </a:r>
            <a:r>
              <a:rPr lang="en-US" sz="1900" kern="1200" cap="all" spc="390" baseline="0">
                <a:solidFill>
                  <a:schemeClr val="tx2"/>
                </a:solidFill>
                <a:latin typeface="+mj-lt"/>
                <a:ea typeface="+mj-ea"/>
                <a:cs typeface="+mj-cs"/>
              </a:rPr>
              <a:t>Nate controls Maddy’s clothing, isolates her, gaslights her, and physically intimidates her. Their relationship is toxic and volatile.</a:t>
            </a:r>
          </a:p>
        </p:txBody>
      </p:sp>
      <p:grpSp>
        <p:nvGrpSpPr>
          <p:cNvPr id="18" name="Group 17">
            <a:extLst>
              <a:ext uri="{FF2B5EF4-FFF2-40B4-BE49-F238E27FC236}">
                <a16:creationId xmlns:a16="http://schemas.microsoft.com/office/drawing/2014/main" id="{B46BF9D8-B659-4C32-ADAC-0DE33D1845C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62258" y="2282691"/>
            <a:ext cx="867485" cy="115439"/>
            <a:chOff x="8910933" y="1861308"/>
            <a:chExt cx="867485" cy="115439"/>
          </a:xfrm>
        </p:grpSpPr>
        <p:sp>
          <p:nvSpPr>
            <p:cNvPr id="19" name="Rectangle 18">
              <a:extLst>
                <a:ext uri="{FF2B5EF4-FFF2-40B4-BE49-F238E27FC236}">
                  <a16:creationId xmlns:a16="http://schemas.microsoft.com/office/drawing/2014/main" id="{02941DBB-7191-4173-819B-BFFA9F69B9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C98F02A0-C7F4-43AB-9F39-305A1D59336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52A92AE-1F8A-4B4A-8E14-4B86FBF45DF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112086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1" name="Rectangle 150">
            <a:extLst>
              <a:ext uri="{FF2B5EF4-FFF2-40B4-BE49-F238E27FC236}">
                <a16:creationId xmlns:a16="http://schemas.microsoft.com/office/drawing/2014/main" id="{51A01047-632B-4F57-9CDB-AA680D5BBB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Rectangle 5">
            <a:extLst>
              <a:ext uri="{FF2B5EF4-FFF2-40B4-BE49-F238E27FC236}">
                <a16:creationId xmlns:a16="http://schemas.microsoft.com/office/drawing/2014/main" id="{6D7753FE-7408-46D8-999A-0B0C34EA8C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8700" y="1028700"/>
            <a:ext cx="4038600" cy="4841072"/>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0 w 6096000"/>
              <a:gd name="connsiteY0" fmla="*/ 0 h 6858000"/>
              <a:gd name="connsiteX1" fmla="*/ 6096000 w 6096000"/>
              <a:gd name="connsiteY1" fmla="*/ 0 h 6858000"/>
              <a:gd name="connsiteX2" fmla="*/ 6096000 w 6096000"/>
              <a:gd name="connsiteY2" fmla="*/ 6858000 h 6858000"/>
              <a:gd name="connsiteX3" fmla="*/ 3058886 w 6096000"/>
              <a:gd name="connsiteY3" fmla="*/ 6858000 h 6858000"/>
              <a:gd name="connsiteX4" fmla="*/ 0 w 6096000"/>
              <a:gd name="connsiteY4" fmla="*/ 6858000 h 6858000"/>
              <a:gd name="connsiteX5" fmla="*/ 0 w 6096000"/>
              <a:gd name="connsiteY5" fmla="*/ 0 h 6858000"/>
              <a:gd name="connsiteX0" fmla="*/ 0 w 6096000"/>
              <a:gd name="connsiteY0" fmla="*/ 0 h 6858000"/>
              <a:gd name="connsiteX1" fmla="*/ 6096000 w 6096000"/>
              <a:gd name="connsiteY1" fmla="*/ 0 h 6858000"/>
              <a:gd name="connsiteX2" fmla="*/ 6096000 w 6096000"/>
              <a:gd name="connsiteY2" fmla="*/ 6858000 h 6858000"/>
              <a:gd name="connsiteX3" fmla="*/ 3037115 w 6096000"/>
              <a:gd name="connsiteY3" fmla="*/ 5889172 h 6858000"/>
              <a:gd name="connsiteX4" fmla="*/ 0 w 6096000"/>
              <a:gd name="connsiteY4" fmla="*/ 6858000 h 6858000"/>
              <a:gd name="connsiteX5" fmla="*/ 0 w 609600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0" y="0"/>
                </a:moveTo>
                <a:lnTo>
                  <a:pt x="6096000" y="0"/>
                </a:lnTo>
                <a:lnTo>
                  <a:pt x="6096000" y="6858000"/>
                </a:lnTo>
                <a:lnTo>
                  <a:pt x="3037115" y="5889172"/>
                </a:lnTo>
                <a:lnTo>
                  <a:pt x="0" y="6858000"/>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06B09C0C-2D6A-1027-EFB8-B1209788E6FC}"/>
              </a:ext>
            </a:extLst>
          </p:cNvPr>
          <p:cNvSpPr>
            <a:spLocks noGrp="1"/>
          </p:cNvSpPr>
          <p:nvPr>
            <p:ph type="title"/>
          </p:nvPr>
        </p:nvSpPr>
        <p:spPr>
          <a:xfrm>
            <a:off x="1424940" y="1653540"/>
            <a:ext cx="3246119" cy="2608006"/>
          </a:xfrm>
        </p:spPr>
        <p:txBody>
          <a:bodyPr anchor="ctr">
            <a:normAutofit/>
          </a:bodyPr>
          <a:lstStyle/>
          <a:p>
            <a:pPr algn="ctr">
              <a:lnSpc>
                <a:spcPct val="100000"/>
              </a:lnSpc>
            </a:pPr>
            <a:r>
              <a:rPr lang="en-US" sz="2200"/>
              <a:t>Turn to the person next to you...</a:t>
            </a:r>
            <a:br>
              <a:rPr lang="en-US" sz="2200"/>
            </a:br>
            <a:r>
              <a:rPr lang="en-US" sz="2200">
                <a:latin typeface="Calibri"/>
                <a:ea typeface="Calibri"/>
                <a:cs typeface="Calibri"/>
              </a:rPr>
              <a:t>Think about other examples in movies, or shows that depict healthy, unhealthy, and abusive relationships </a:t>
            </a:r>
            <a:endParaRPr lang="en-US" sz="2200"/>
          </a:p>
        </p:txBody>
      </p:sp>
      <p:grpSp>
        <p:nvGrpSpPr>
          <p:cNvPr id="155" name="Group 154">
            <a:extLst>
              <a:ext uri="{FF2B5EF4-FFF2-40B4-BE49-F238E27FC236}">
                <a16:creationId xmlns:a16="http://schemas.microsoft.com/office/drawing/2014/main" id="{E30DE9CB-4267-487A-915E-5665607E9F3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614258" y="4550150"/>
            <a:ext cx="867485" cy="115439"/>
            <a:chOff x="8910933" y="1861308"/>
            <a:chExt cx="867485" cy="115439"/>
          </a:xfrm>
        </p:grpSpPr>
        <p:sp>
          <p:nvSpPr>
            <p:cNvPr id="156" name="Rectangle 155">
              <a:extLst>
                <a:ext uri="{FF2B5EF4-FFF2-40B4-BE49-F238E27FC236}">
                  <a16:creationId xmlns:a16="http://schemas.microsoft.com/office/drawing/2014/main" id="{E237361B-A61F-4EEA-8554-10DEFF0ABE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157" name="Straight Connector 156">
              <a:extLst>
                <a:ext uri="{FF2B5EF4-FFF2-40B4-BE49-F238E27FC236}">
                  <a16:creationId xmlns:a16="http://schemas.microsoft.com/office/drawing/2014/main" id="{BBBC8A6A-A883-4F9C-82BA-607223F36CF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E234343E-05EC-4327-BA72-FD68FF0491B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graphicFrame>
        <p:nvGraphicFramePr>
          <p:cNvPr id="147" name="Content Placeholder 83" descr="For a healthy example: note why the relationship is healthy?&#10;For the unhealthy example: what about the relationship is unhealthy?&#10;For the abusive relationship: what makes the relationship abusive?&#10;Is this type of violence or abuse something that society has taught us to be &quot;normal&quot; in our relationships?">
            <a:extLst>
              <a:ext uri="{FF2B5EF4-FFF2-40B4-BE49-F238E27FC236}">
                <a16:creationId xmlns:a16="http://schemas.microsoft.com/office/drawing/2014/main" id="{DC5E6DA0-C75E-1A68-A024-73AD253FE33D}"/>
              </a:ext>
            </a:extLst>
          </p:cNvPr>
          <p:cNvGraphicFramePr>
            <a:graphicFrameLocks noGrp="1"/>
          </p:cNvGraphicFramePr>
          <p:nvPr>
            <p:ph idx="1"/>
            <p:extLst>
              <p:ext uri="{D42A27DB-BD31-4B8C-83A1-F6EECF244321}">
                <p14:modId xmlns:p14="http://schemas.microsoft.com/office/powerpoint/2010/main" val="2979565975"/>
              </p:ext>
            </p:extLst>
          </p:nvPr>
        </p:nvGraphicFramePr>
        <p:xfrm>
          <a:off x="5952683" y="1055364"/>
          <a:ext cx="5210616" cy="47868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450224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AD22D-EC76-FA05-0BD1-574A608AA543}"/>
              </a:ext>
            </a:extLst>
          </p:cNvPr>
          <p:cNvSpPr>
            <a:spLocks noGrp="1"/>
          </p:cNvSpPr>
          <p:nvPr>
            <p:ph type="title"/>
          </p:nvPr>
        </p:nvSpPr>
        <p:spPr>
          <a:xfrm>
            <a:off x="1028700" y="190500"/>
            <a:ext cx="10134600" cy="1288489"/>
          </a:xfrm>
        </p:spPr>
        <p:txBody>
          <a:bodyPr/>
          <a:lstStyle/>
          <a:p>
            <a:r>
              <a:rPr lang="en-US"/>
              <a:t>Campus Resource Spotlight:</a:t>
            </a:r>
          </a:p>
        </p:txBody>
      </p:sp>
      <p:sp>
        <p:nvSpPr>
          <p:cNvPr id="3" name="Content Placeholder 2">
            <a:extLst>
              <a:ext uri="{FF2B5EF4-FFF2-40B4-BE49-F238E27FC236}">
                <a16:creationId xmlns:a16="http://schemas.microsoft.com/office/drawing/2014/main" id="{3555CD49-AC02-F05B-D7C9-8AD8122B2EA2}"/>
              </a:ext>
            </a:extLst>
          </p:cNvPr>
          <p:cNvSpPr>
            <a:spLocks noGrp="1"/>
          </p:cNvSpPr>
          <p:nvPr>
            <p:ph idx="1"/>
          </p:nvPr>
        </p:nvSpPr>
        <p:spPr>
          <a:xfrm>
            <a:off x="185057" y="2887032"/>
            <a:ext cx="11800113" cy="3969342"/>
          </a:xfrm>
        </p:spPr>
        <p:txBody>
          <a:bodyPr vert="horz" lIns="91440" tIns="45720" rIns="91440" bIns="45720" rtlCol="0" anchor="t">
            <a:normAutofit/>
          </a:bodyPr>
          <a:lstStyle/>
          <a:p>
            <a:pPr algn="ctr">
              <a:lnSpc>
                <a:spcPct val="100000"/>
              </a:lnSpc>
            </a:pPr>
            <a:r>
              <a:rPr lang="en-US" sz="3200" b="1" u="sng">
                <a:solidFill>
                  <a:srgbClr val="000000"/>
                </a:solidFill>
              </a:rPr>
              <a:t>Associate Director of Civil Rights and Bias Response &amp; Title IX Coordinator </a:t>
            </a:r>
            <a:endParaRPr lang="en-US" sz="3200">
              <a:solidFill>
                <a:srgbClr val="000000"/>
              </a:solidFill>
            </a:endParaRPr>
          </a:p>
          <a:p>
            <a:pPr algn="ctr">
              <a:lnSpc>
                <a:spcPct val="100000"/>
              </a:lnSpc>
            </a:pPr>
            <a:r>
              <a:rPr lang="en-US" sz="3200"/>
              <a:t>Cary Carr </a:t>
            </a:r>
            <a:endParaRPr lang="en-US" sz="3200">
              <a:solidFill>
                <a:srgbClr val="000000"/>
              </a:solidFill>
            </a:endParaRPr>
          </a:p>
          <a:p>
            <a:pPr algn="ctr">
              <a:lnSpc>
                <a:spcPct val="100000"/>
              </a:lnSpc>
            </a:pPr>
            <a:r>
              <a:rPr lang="en-US" sz="3200"/>
              <a:t>Email: </a:t>
            </a:r>
            <a:r>
              <a:rPr lang="en-US" sz="3200">
                <a:solidFill>
                  <a:srgbClr val="000000"/>
                </a:solidFill>
              </a:rPr>
              <a:t>ccarr1@brynmawr.edu</a:t>
            </a:r>
          </a:p>
        </p:txBody>
      </p:sp>
    </p:spTree>
    <p:extLst>
      <p:ext uri="{BB962C8B-B14F-4D97-AF65-F5344CB8AC3E}">
        <p14:creationId xmlns:p14="http://schemas.microsoft.com/office/powerpoint/2010/main" val="24472328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47D8AD-1655-4558-3F5E-D54D29AE8650}"/>
              </a:ext>
            </a:extLst>
          </p:cNvPr>
          <p:cNvSpPr>
            <a:spLocks noGrp="1"/>
          </p:cNvSpPr>
          <p:nvPr>
            <p:ph type="title"/>
          </p:nvPr>
        </p:nvSpPr>
        <p:spPr>
          <a:xfrm>
            <a:off x="1028700" y="428932"/>
            <a:ext cx="10134600" cy="1288489"/>
          </a:xfrm>
        </p:spPr>
        <p:txBody>
          <a:bodyPr/>
          <a:lstStyle/>
          <a:p>
            <a:r>
              <a:rPr lang="en-US"/>
              <a:t>Confidential Resource Spotlight: </a:t>
            </a:r>
          </a:p>
        </p:txBody>
      </p:sp>
      <p:sp>
        <p:nvSpPr>
          <p:cNvPr id="3" name="Content Placeholder 2">
            <a:extLst>
              <a:ext uri="{FF2B5EF4-FFF2-40B4-BE49-F238E27FC236}">
                <a16:creationId xmlns:a16="http://schemas.microsoft.com/office/drawing/2014/main" id="{9CEA3E96-57D6-D518-5B67-E47B5778283C}"/>
              </a:ext>
            </a:extLst>
          </p:cNvPr>
          <p:cNvSpPr>
            <a:spLocks noGrp="1"/>
          </p:cNvSpPr>
          <p:nvPr>
            <p:ph idx="1"/>
          </p:nvPr>
        </p:nvSpPr>
        <p:spPr/>
        <p:txBody>
          <a:bodyPr vert="horz" lIns="91440" tIns="45720" rIns="91440" bIns="45720" rtlCol="0" anchor="t">
            <a:normAutofit fontScale="77500" lnSpcReduction="20000"/>
          </a:bodyPr>
          <a:lstStyle/>
          <a:p>
            <a:pPr algn="ctr">
              <a:lnSpc>
                <a:spcPct val="100000"/>
              </a:lnSpc>
            </a:pPr>
            <a:r>
              <a:rPr lang="en-US" sz="3200" b="1" u="sng" dirty="0"/>
              <a:t>Interfaith Chaplain</a:t>
            </a:r>
            <a:endParaRPr lang="en-US" sz="3200" b="1" u="sng" dirty="0">
              <a:solidFill>
                <a:srgbClr val="412B24"/>
              </a:solidFill>
            </a:endParaRPr>
          </a:p>
          <a:p>
            <a:pPr algn="ctr">
              <a:lnSpc>
                <a:spcPct val="100000"/>
              </a:lnSpc>
            </a:pPr>
            <a:r>
              <a:rPr lang="en-US" sz="3200" dirty="0"/>
              <a:t>Rabbi Nora Weiser-Woods </a:t>
            </a:r>
            <a:endParaRPr lang="en-US" sz="3200" dirty="0">
              <a:solidFill>
                <a:srgbClr val="000000"/>
              </a:solidFill>
            </a:endParaRPr>
          </a:p>
          <a:p>
            <a:pPr algn="ctr">
              <a:lnSpc>
                <a:spcPct val="100000"/>
              </a:lnSpc>
            </a:pPr>
            <a:r>
              <a:rPr lang="en-US" sz="3200" dirty="0"/>
              <a:t>Email: </a:t>
            </a:r>
            <a:r>
              <a:rPr lang="en-US" sz="3200" dirty="0">
                <a:solidFill>
                  <a:srgbClr val="412B24"/>
                </a:solidFill>
                <a:hlinkClick r:id="rId2"/>
              </a:rPr>
              <a:t>nwoods@brynmawr.edu</a:t>
            </a:r>
            <a:endParaRPr lang="en-US" sz="3200" dirty="0">
              <a:solidFill>
                <a:srgbClr val="412B24"/>
              </a:solidFill>
            </a:endParaRPr>
          </a:p>
          <a:p>
            <a:pPr algn="ctr">
              <a:lnSpc>
                <a:spcPct val="100000"/>
              </a:lnSpc>
            </a:pPr>
            <a:endParaRPr lang="en-US" sz="3200" dirty="0">
              <a:solidFill>
                <a:srgbClr val="412B24"/>
              </a:solidFill>
            </a:endParaRPr>
          </a:p>
          <a:p>
            <a:pPr algn="ctr">
              <a:lnSpc>
                <a:spcPct val="100000"/>
              </a:lnSpc>
            </a:pPr>
            <a:r>
              <a:rPr lang="en-US" sz="3200" dirty="0">
                <a:solidFill>
                  <a:srgbClr val="412B24"/>
                </a:solidFill>
              </a:rPr>
              <a:t>Assistant Chaplain</a:t>
            </a:r>
          </a:p>
          <a:p>
            <a:pPr algn="ctr">
              <a:lnSpc>
                <a:spcPct val="100000"/>
              </a:lnSpc>
            </a:pPr>
            <a:r>
              <a:rPr lang="nl-NL" sz="3200" dirty="0">
                <a:solidFill>
                  <a:srgbClr val="412B24"/>
                </a:solidFill>
              </a:rPr>
              <a:t>Soaad Elbahwati</a:t>
            </a:r>
          </a:p>
          <a:p>
            <a:pPr algn="ctr">
              <a:lnSpc>
                <a:spcPct val="100000"/>
              </a:lnSpc>
            </a:pPr>
            <a:r>
              <a:rPr lang="nl-NL" sz="3200" dirty="0">
                <a:solidFill>
                  <a:srgbClr val="412B24"/>
                </a:solidFill>
                <a:hlinkClick r:id="rId3"/>
              </a:rPr>
              <a:t>selbahwati@brynmawr.edu</a:t>
            </a:r>
            <a:endParaRPr lang="nl-NL" sz="3200" dirty="0">
              <a:solidFill>
                <a:srgbClr val="412B24"/>
              </a:solidFill>
            </a:endParaRPr>
          </a:p>
          <a:p>
            <a:pPr algn="ctr">
              <a:lnSpc>
                <a:spcPct val="100000"/>
              </a:lnSpc>
            </a:pPr>
            <a:r>
              <a:rPr lang="en-US" sz="3200" dirty="0">
                <a:solidFill>
                  <a:srgbClr val="412B24"/>
                </a:solidFill>
              </a:rPr>
              <a:t> </a:t>
            </a:r>
          </a:p>
          <a:p>
            <a:pPr algn="ctr">
              <a:lnSpc>
                <a:spcPct val="100000"/>
              </a:lnSpc>
            </a:pPr>
            <a:r>
              <a:rPr lang="en-US" sz="3200" b="1" dirty="0">
                <a:solidFill>
                  <a:srgbClr val="412B24"/>
                </a:solidFill>
              </a:rPr>
              <a:t>Health and Wellness Center</a:t>
            </a:r>
          </a:p>
          <a:p>
            <a:pPr algn="ctr">
              <a:lnSpc>
                <a:spcPct val="100000"/>
              </a:lnSpc>
            </a:pPr>
            <a:endParaRPr lang="en-US" sz="3200" dirty="0">
              <a:solidFill>
                <a:srgbClr val="000000"/>
              </a:solidFill>
            </a:endParaRPr>
          </a:p>
        </p:txBody>
      </p:sp>
    </p:spTree>
    <p:extLst>
      <p:ext uri="{BB962C8B-B14F-4D97-AF65-F5344CB8AC3E}">
        <p14:creationId xmlns:p14="http://schemas.microsoft.com/office/powerpoint/2010/main" val="21583616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99A0F-B5D9-D8EF-E7C4-B55A09FF9D0B}"/>
              </a:ext>
            </a:extLst>
          </p:cNvPr>
          <p:cNvSpPr>
            <a:spLocks noGrp="1"/>
          </p:cNvSpPr>
          <p:nvPr>
            <p:ph type="ctrTitle"/>
          </p:nvPr>
        </p:nvSpPr>
        <p:spPr/>
        <p:txBody>
          <a:bodyPr/>
          <a:lstStyle/>
          <a:p>
            <a:r>
              <a:rPr lang="en-US"/>
              <a:t>Next Week</a:t>
            </a:r>
          </a:p>
        </p:txBody>
      </p:sp>
      <p:sp>
        <p:nvSpPr>
          <p:cNvPr id="3" name="Subtitle 2">
            <a:extLst>
              <a:ext uri="{FF2B5EF4-FFF2-40B4-BE49-F238E27FC236}">
                <a16:creationId xmlns:a16="http://schemas.microsoft.com/office/drawing/2014/main" id="{4368628D-6D6D-F2B6-6D8E-2FF64ED7799D}"/>
              </a:ext>
            </a:extLst>
          </p:cNvPr>
          <p:cNvSpPr>
            <a:spLocks noGrp="1"/>
          </p:cNvSpPr>
          <p:nvPr>
            <p:ph type="subTitle" idx="1"/>
          </p:nvPr>
        </p:nvSpPr>
        <p:spPr/>
        <p:txBody>
          <a:bodyPr vert="horz" lIns="91440" tIns="45720" rIns="91440" bIns="45720" rtlCol="0" anchor="t">
            <a:normAutofit/>
          </a:bodyPr>
          <a:lstStyle/>
          <a:p>
            <a:r>
              <a:rPr lang="en-US"/>
              <a:t>Developing Emotional Precision and Internal Resilience </a:t>
            </a:r>
          </a:p>
        </p:txBody>
      </p:sp>
    </p:spTree>
    <p:extLst>
      <p:ext uri="{BB962C8B-B14F-4D97-AF65-F5344CB8AC3E}">
        <p14:creationId xmlns:p14="http://schemas.microsoft.com/office/powerpoint/2010/main" val="7877730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481C2C-256B-7D59-F18E-BB77ED481D26}"/>
              </a:ext>
            </a:extLst>
          </p:cNvPr>
          <p:cNvSpPr>
            <a:spLocks noGrp="1"/>
          </p:cNvSpPr>
          <p:nvPr>
            <p:ph type="title"/>
          </p:nvPr>
        </p:nvSpPr>
        <p:spPr/>
        <p:txBody>
          <a:bodyPr/>
          <a:lstStyle/>
          <a:p>
            <a:r>
              <a:rPr lang="en-US"/>
              <a:t>Resource Spotlight</a:t>
            </a:r>
          </a:p>
        </p:txBody>
      </p:sp>
      <p:sp>
        <p:nvSpPr>
          <p:cNvPr id="3" name="Content Placeholder 2">
            <a:extLst>
              <a:ext uri="{FF2B5EF4-FFF2-40B4-BE49-F238E27FC236}">
                <a16:creationId xmlns:a16="http://schemas.microsoft.com/office/drawing/2014/main" id="{5DD4DE50-8442-C287-7A87-9C666B899CD6}"/>
              </a:ext>
            </a:extLst>
          </p:cNvPr>
          <p:cNvSpPr>
            <a:spLocks noGrp="1"/>
          </p:cNvSpPr>
          <p:nvPr>
            <p:ph idx="1"/>
          </p:nvPr>
        </p:nvSpPr>
        <p:spPr>
          <a:xfrm>
            <a:off x="1028700" y="2469161"/>
            <a:ext cx="10134600" cy="3969342"/>
          </a:xfrm>
        </p:spPr>
        <p:txBody>
          <a:bodyPr vert="horz" lIns="91440" tIns="45720" rIns="91440" bIns="45720" rtlCol="0" anchor="t">
            <a:normAutofit/>
          </a:bodyPr>
          <a:lstStyle/>
          <a:p>
            <a:pPr algn="ctr">
              <a:lnSpc>
                <a:spcPct val="100000"/>
              </a:lnSpc>
            </a:pPr>
            <a:r>
              <a:rPr lang="en-US" sz="2800" b="1" u="sng"/>
              <a:t>Health &amp; Wellness Center</a:t>
            </a:r>
            <a:endParaRPr lang="en-US" sz="2800">
              <a:solidFill>
                <a:srgbClr val="000000"/>
              </a:solidFill>
            </a:endParaRPr>
          </a:p>
          <a:p>
            <a:pPr algn="ctr">
              <a:lnSpc>
                <a:spcPct val="100000"/>
              </a:lnSpc>
            </a:pPr>
            <a:r>
              <a:rPr lang="en-US" sz="2800"/>
              <a:t>Cristen Kennedy, Wellness Program Director; </a:t>
            </a:r>
            <a:r>
              <a:rPr lang="en-US" sz="3600">
                <a:solidFill>
                  <a:srgbClr val="000000"/>
                </a:solidFill>
                <a:hlinkClick r:id="rId2"/>
              </a:rPr>
              <a:t>ckennedy2@brynmawr.edu</a:t>
            </a:r>
            <a:endParaRPr lang="en-US" sz="3600">
              <a:solidFill>
                <a:srgbClr val="000000"/>
              </a:solidFill>
            </a:endParaRPr>
          </a:p>
          <a:p>
            <a:pPr algn="ctr">
              <a:lnSpc>
                <a:spcPct val="100000"/>
              </a:lnSpc>
            </a:pPr>
            <a:r>
              <a:rPr lang="en-US" sz="2800"/>
              <a:t>Erika D'Andrea, Wellness Coordinator; </a:t>
            </a:r>
            <a:r>
              <a:rPr lang="en-US" sz="3600">
                <a:solidFill>
                  <a:srgbClr val="000000"/>
                </a:solidFill>
                <a:hlinkClick r:id="rId3"/>
              </a:rPr>
              <a:t>edandrea@brynmawr.ed</a:t>
            </a:r>
            <a:r>
              <a:rPr lang="en-US" sz="3600" b="1">
                <a:solidFill>
                  <a:srgbClr val="000000"/>
                </a:solidFill>
                <a:hlinkClick r:id="rId3"/>
              </a:rPr>
              <a:t>u</a:t>
            </a:r>
            <a:endParaRPr lang="en-US" sz="3600"/>
          </a:p>
        </p:txBody>
      </p:sp>
    </p:spTree>
    <p:extLst>
      <p:ext uri="{BB962C8B-B14F-4D97-AF65-F5344CB8AC3E}">
        <p14:creationId xmlns:p14="http://schemas.microsoft.com/office/powerpoint/2010/main" val="6982709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45F0E0-4FA6-4066-BA4E-C4DA1C4033C6}"/>
              </a:ext>
            </a:extLst>
          </p:cNvPr>
          <p:cNvSpPr>
            <a:spLocks noGrp="1"/>
          </p:cNvSpPr>
          <p:nvPr>
            <p:ph type="title"/>
          </p:nvPr>
        </p:nvSpPr>
        <p:spPr>
          <a:xfrm>
            <a:off x="1028700" y="-1229"/>
            <a:ext cx="10134600" cy="1288489"/>
          </a:xfrm>
        </p:spPr>
        <p:txBody>
          <a:bodyPr/>
          <a:lstStyle/>
          <a:p>
            <a:r>
              <a:rPr lang="en-US"/>
              <a:t>Resource Spotlight: </a:t>
            </a:r>
          </a:p>
        </p:txBody>
      </p:sp>
      <p:sp>
        <p:nvSpPr>
          <p:cNvPr id="3" name="Content Placeholder 2">
            <a:extLst>
              <a:ext uri="{FF2B5EF4-FFF2-40B4-BE49-F238E27FC236}">
                <a16:creationId xmlns:a16="http://schemas.microsoft.com/office/drawing/2014/main" id="{02BA731B-2AF7-750A-7C93-1798F14CC4F7}"/>
              </a:ext>
            </a:extLst>
          </p:cNvPr>
          <p:cNvSpPr>
            <a:spLocks noGrp="1"/>
          </p:cNvSpPr>
          <p:nvPr>
            <p:ph idx="1"/>
          </p:nvPr>
        </p:nvSpPr>
        <p:spPr>
          <a:xfrm>
            <a:off x="1028700" y="1719451"/>
            <a:ext cx="10134600" cy="4633019"/>
          </a:xfrm>
        </p:spPr>
        <p:txBody>
          <a:bodyPr vert="horz" lIns="91440" tIns="45720" rIns="91440" bIns="45720" rtlCol="0" anchor="t">
            <a:noAutofit/>
          </a:bodyPr>
          <a:lstStyle/>
          <a:p>
            <a:pPr algn="ctr">
              <a:lnSpc>
                <a:spcPct val="100000"/>
              </a:lnSpc>
            </a:pPr>
            <a:r>
              <a:rPr lang="en-US" sz="2400" b="1" u="sng"/>
              <a:t>Off Campus Resources</a:t>
            </a:r>
            <a:r>
              <a:rPr lang="en-US" sz="2400"/>
              <a:t> </a:t>
            </a:r>
            <a:endParaRPr lang="en-US" sz="2400">
              <a:solidFill>
                <a:srgbClr val="000000"/>
              </a:solidFill>
            </a:endParaRPr>
          </a:p>
          <a:p>
            <a:pPr algn="ctr">
              <a:lnSpc>
                <a:spcPct val="100000"/>
              </a:lnSpc>
            </a:pPr>
            <a:r>
              <a:rPr lang="en-US" sz="2400"/>
              <a:t>Laurel House Domestic Violence Center: 1‑800‑642‑3150; </a:t>
            </a:r>
            <a:r>
              <a:rPr lang="en-US" sz="2400" b="1">
                <a:solidFill>
                  <a:srgbClr val="000000"/>
                </a:solidFill>
                <a:hlinkClick r:id="rId2"/>
              </a:rPr>
              <a:t>laurel-house.org</a:t>
            </a:r>
            <a:endParaRPr lang="en-US" sz="2400">
              <a:solidFill>
                <a:srgbClr val="000000"/>
              </a:solidFill>
            </a:endParaRPr>
          </a:p>
          <a:p>
            <a:pPr algn="ctr">
              <a:lnSpc>
                <a:spcPct val="100000"/>
              </a:lnSpc>
            </a:pPr>
            <a:r>
              <a:rPr lang="en-US" sz="2400"/>
              <a:t>Victims Services Center of Montgomery County: 888-521-0983; </a:t>
            </a:r>
            <a:r>
              <a:rPr lang="en-US" sz="2400" b="1">
                <a:solidFill>
                  <a:srgbClr val="000000"/>
                </a:solidFill>
                <a:hlinkClick r:id="rId3"/>
              </a:rPr>
              <a:t>victimservicescenter.org</a:t>
            </a:r>
            <a:endParaRPr lang="en-US" sz="2400">
              <a:solidFill>
                <a:srgbClr val="000000"/>
              </a:solidFill>
            </a:endParaRPr>
          </a:p>
          <a:p>
            <a:pPr algn="ctr">
              <a:lnSpc>
                <a:spcPct val="100000"/>
              </a:lnSpc>
            </a:pPr>
            <a:r>
              <a:rPr lang="en-US" sz="2400"/>
              <a:t>Network of Victim Assistance (Bucks County): 1-800-675-6900; </a:t>
            </a:r>
            <a:r>
              <a:rPr lang="en-US" sz="2400" b="1">
                <a:solidFill>
                  <a:srgbClr val="000000"/>
                </a:solidFill>
                <a:hlinkClick r:id="rId4"/>
              </a:rPr>
              <a:t>novabucks.org</a:t>
            </a:r>
            <a:endParaRPr lang="en-US" sz="2400">
              <a:solidFill>
                <a:srgbClr val="000000"/>
              </a:solidFill>
            </a:endParaRPr>
          </a:p>
          <a:p>
            <a:pPr algn="ctr">
              <a:lnSpc>
                <a:spcPct val="100000"/>
              </a:lnSpc>
            </a:pPr>
            <a:r>
              <a:rPr lang="en-US" sz="2400"/>
              <a:t>Safe Berks (formerly Berks Women in Crisis) (Berks County): 610-372-9540; </a:t>
            </a:r>
            <a:r>
              <a:rPr lang="en-US" sz="2400" b="1">
                <a:solidFill>
                  <a:srgbClr val="000000"/>
                </a:solidFill>
                <a:hlinkClick r:id="rId5"/>
              </a:rPr>
              <a:t>safeberks.org</a:t>
            </a:r>
            <a:endParaRPr lang="en-US" sz="2400">
              <a:solidFill>
                <a:srgbClr val="000000"/>
              </a:solidFill>
            </a:endParaRPr>
          </a:p>
          <a:p>
            <a:pPr algn="ctr">
              <a:lnSpc>
                <a:spcPct val="100000"/>
              </a:lnSpc>
            </a:pPr>
            <a:r>
              <a:rPr lang="en-US" sz="2400"/>
              <a:t>Women Against Abuse (Philadelphia): 866-723-3014; </a:t>
            </a:r>
            <a:r>
              <a:rPr lang="en-US" sz="2400" b="1">
                <a:solidFill>
                  <a:srgbClr val="000000"/>
                </a:solidFill>
                <a:hlinkClick r:id="rId6"/>
              </a:rPr>
              <a:t>womenagainstabuse.org</a:t>
            </a:r>
            <a:endParaRPr lang="en-US" sz="2400">
              <a:solidFill>
                <a:srgbClr val="000000"/>
              </a:solidFill>
            </a:endParaRPr>
          </a:p>
          <a:p>
            <a:pPr algn="ctr">
              <a:lnSpc>
                <a:spcPct val="100000"/>
              </a:lnSpc>
            </a:pPr>
            <a:r>
              <a:rPr lang="en-US" sz="2400">
                <a:solidFill>
                  <a:srgbClr val="000000"/>
                </a:solidFill>
              </a:rPr>
              <a:t>WOAR – Philadelphia Center Against Sexual Violence (formerly </a:t>
            </a:r>
            <a:r>
              <a:rPr lang="en-US" sz="2400"/>
              <a:t>Women Organized Against Rape) (Philadelphia): 215-985-3333; </a:t>
            </a:r>
            <a:r>
              <a:rPr lang="en-US" sz="2400" b="1">
                <a:solidFill>
                  <a:srgbClr val="000000"/>
                </a:solidFill>
                <a:hlinkClick r:id="rId7"/>
              </a:rPr>
              <a:t>woar.org</a:t>
            </a:r>
            <a:endParaRPr lang="en-US" sz="2400"/>
          </a:p>
        </p:txBody>
      </p:sp>
    </p:spTree>
    <p:extLst>
      <p:ext uri="{BB962C8B-B14F-4D97-AF65-F5344CB8AC3E}">
        <p14:creationId xmlns:p14="http://schemas.microsoft.com/office/powerpoint/2010/main" val="27129569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icture of Philadelphia cityscape">
            <a:extLst>
              <a:ext uri="{FF2B5EF4-FFF2-40B4-BE49-F238E27FC236}">
                <a16:creationId xmlns:a16="http://schemas.microsoft.com/office/drawing/2014/main" id="{5D135B91-5F4C-42BB-CB73-22A5850DCF6D}"/>
              </a:ext>
            </a:extLst>
          </p:cNvPr>
          <p:cNvPicPr>
            <a:picLocks noChangeAspect="1"/>
          </p:cNvPicPr>
          <p:nvPr/>
        </p:nvPicPr>
        <p:blipFill>
          <a:blip r:embed="rId3">
            <a:alphaModFix amt="20000"/>
          </a:blip>
          <a:stretch>
            <a:fillRect/>
          </a:stretch>
        </p:blipFill>
        <p:spPr>
          <a:xfrm>
            <a:off x="108155" y="207091"/>
            <a:ext cx="11828207" cy="6443818"/>
          </a:xfrm>
          <a:prstGeom prst="rect">
            <a:avLst/>
          </a:prstGeom>
        </p:spPr>
      </p:pic>
      <p:sp>
        <p:nvSpPr>
          <p:cNvPr id="2" name="Title 1">
            <a:extLst>
              <a:ext uri="{FF2B5EF4-FFF2-40B4-BE49-F238E27FC236}">
                <a16:creationId xmlns:a16="http://schemas.microsoft.com/office/drawing/2014/main" id="{3F1E0518-8D39-C7C4-7BF0-C74742BDBAEE}"/>
              </a:ext>
            </a:extLst>
          </p:cNvPr>
          <p:cNvSpPr>
            <a:spLocks noGrp="1"/>
          </p:cNvSpPr>
          <p:nvPr>
            <p:ph type="title"/>
          </p:nvPr>
        </p:nvSpPr>
        <p:spPr/>
        <p:txBody>
          <a:bodyPr/>
          <a:lstStyle/>
          <a:p>
            <a:r>
              <a:rPr lang="en-US" b="1">
                <a:solidFill>
                  <a:srgbClr val="002060"/>
                </a:solidFill>
              </a:rPr>
              <a:t>Philly Project Guidelines </a:t>
            </a:r>
          </a:p>
        </p:txBody>
      </p:sp>
      <p:sp>
        <p:nvSpPr>
          <p:cNvPr id="3" name="Content Placeholder 2">
            <a:extLst>
              <a:ext uri="{FF2B5EF4-FFF2-40B4-BE49-F238E27FC236}">
                <a16:creationId xmlns:a16="http://schemas.microsoft.com/office/drawing/2014/main" id="{F7D4AFB1-7AF4-0CE4-FB52-F6E9729496E5}"/>
              </a:ext>
            </a:extLst>
          </p:cNvPr>
          <p:cNvSpPr>
            <a:spLocks noGrp="1"/>
          </p:cNvSpPr>
          <p:nvPr>
            <p:ph idx="1"/>
          </p:nvPr>
        </p:nvSpPr>
        <p:spPr>
          <a:xfrm>
            <a:off x="1028700" y="2161903"/>
            <a:ext cx="10632358" cy="3969342"/>
          </a:xfrm>
        </p:spPr>
        <p:txBody>
          <a:bodyPr vert="horz" lIns="91440" tIns="45720" rIns="91440" bIns="45720" rtlCol="0" anchor="t">
            <a:normAutofit/>
          </a:bodyPr>
          <a:lstStyle/>
          <a:p>
            <a:r>
              <a:rPr lang="en-US" b="1">
                <a:latin typeface="Arial"/>
                <a:cs typeface="Arial"/>
              </a:rPr>
              <a:t>Must be on a topic related to Philly (sports teams, history, famous people, food, </a:t>
            </a:r>
            <a:r>
              <a:rPr lang="en-US" b="1" err="1">
                <a:latin typeface="Arial"/>
                <a:cs typeface="Arial"/>
              </a:rPr>
              <a:t>etc</a:t>
            </a:r>
            <a:r>
              <a:rPr lang="en-US" b="1">
                <a:latin typeface="Arial"/>
                <a:cs typeface="Arial"/>
              </a:rPr>
              <a:t>).</a:t>
            </a:r>
          </a:p>
          <a:p>
            <a:r>
              <a:rPr lang="en-US" b="1">
                <a:latin typeface="Arial"/>
                <a:cs typeface="Arial"/>
              </a:rPr>
              <a:t>Presentation must be no longer than 10 minutes, no shorter than 5 minutes</a:t>
            </a:r>
            <a:endParaRPr lang="en-US" b="1">
              <a:latin typeface="Arial" panose="020B0604020202020204" pitchFamily="34" charset="0"/>
              <a:cs typeface="Arial" panose="020B0604020202020204" pitchFamily="34" charset="0"/>
            </a:endParaRPr>
          </a:p>
          <a:p>
            <a:r>
              <a:rPr lang="en-US" b="1">
                <a:latin typeface="Arial"/>
                <a:cs typeface="Arial"/>
              </a:rPr>
              <a:t>Examples of presentations: PowerPoint, Prezi, video, interpretive dance, skit, puppet show, movie, multimedia art project, music video, song, poem, art, photography </a:t>
            </a:r>
          </a:p>
          <a:p>
            <a:endParaRPr lang="en-US" b="1"/>
          </a:p>
          <a:p>
            <a:r>
              <a:rPr lang="en-US" b="1"/>
              <a:t>Any questions please contact </a:t>
            </a:r>
            <a:r>
              <a:rPr lang="en-US" b="1">
                <a:hlinkClick r:id="rId4"/>
              </a:rPr>
              <a:t>fye@brynmawr.edu</a:t>
            </a:r>
            <a:r>
              <a:rPr lang="en-US" b="1"/>
              <a:t> or Andrew Wilbraham at  </a:t>
            </a:r>
            <a:r>
              <a:rPr lang="en-US" b="1">
                <a:hlinkClick r:id="rId5"/>
              </a:rPr>
              <a:t>awilbraham@brynmawr.edu</a:t>
            </a:r>
            <a:r>
              <a:rPr lang="en-US" b="1"/>
              <a:t> </a:t>
            </a:r>
          </a:p>
          <a:p>
            <a:endParaRPr lang="en-US"/>
          </a:p>
        </p:txBody>
      </p:sp>
    </p:spTree>
    <p:extLst>
      <p:ext uri="{BB962C8B-B14F-4D97-AF65-F5344CB8AC3E}">
        <p14:creationId xmlns:p14="http://schemas.microsoft.com/office/powerpoint/2010/main" val="16679390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4E6FE-2514-B257-BAE4-4B0A81958EC8}"/>
              </a:ext>
            </a:extLst>
          </p:cNvPr>
          <p:cNvSpPr>
            <a:spLocks noGrp="1"/>
          </p:cNvSpPr>
          <p:nvPr>
            <p:ph type="title"/>
          </p:nvPr>
        </p:nvSpPr>
        <p:spPr>
          <a:xfrm>
            <a:off x="1028700" y="145448"/>
            <a:ext cx="10134600" cy="979272"/>
          </a:xfrm>
        </p:spPr>
        <p:txBody>
          <a:bodyPr>
            <a:normAutofit/>
          </a:bodyPr>
          <a:lstStyle/>
          <a:p>
            <a:r>
              <a:rPr lang="en-US" sz="4000"/>
              <a:t>Introduction to Social Wellness</a:t>
            </a:r>
          </a:p>
        </p:txBody>
      </p:sp>
      <p:sp>
        <p:nvSpPr>
          <p:cNvPr id="3" name="Content Placeholder 2">
            <a:extLst>
              <a:ext uri="{FF2B5EF4-FFF2-40B4-BE49-F238E27FC236}">
                <a16:creationId xmlns:a16="http://schemas.microsoft.com/office/drawing/2014/main" id="{48E1A47F-8E47-19C7-05E5-45A4C02F7CC1}"/>
              </a:ext>
            </a:extLst>
          </p:cNvPr>
          <p:cNvSpPr>
            <a:spLocks noGrp="1"/>
          </p:cNvSpPr>
          <p:nvPr>
            <p:ph idx="1"/>
          </p:nvPr>
        </p:nvSpPr>
        <p:spPr>
          <a:xfrm>
            <a:off x="1028700" y="1130427"/>
            <a:ext cx="10134600" cy="5570646"/>
          </a:xfrm>
        </p:spPr>
        <p:txBody>
          <a:bodyPr vert="horz" lIns="91440" tIns="45720" rIns="91440" bIns="45720" rtlCol="0" anchor="t">
            <a:noAutofit/>
          </a:bodyPr>
          <a:lstStyle/>
          <a:p>
            <a:r>
              <a:rPr lang="en-US">
                <a:ea typeface="+mn-lt"/>
                <a:cs typeface="+mn-lt"/>
              </a:rPr>
              <a:t>The Social Wellness Dimension involves having healthy relationships with friends, family, and the community, and having an interest in and concern for the needs of others and humankind. </a:t>
            </a:r>
          </a:p>
          <a:p>
            <a:endParaRPr lang="en-US"/>
          </a:p>
          <a:p>
            <a:r>
              <a:rPr lang="en-US" b="1"/>
              <a:t>Community: </a:t>
            </a:r>
            <a:endParaRPr lang="en-US">
              <a:ea typeface="+mn-lt"/>
              <a:cs typeface="+mn-lt"/>
            </a:endParaRPr>
          </a:p>
          <a:p>
            <a:pPr marL="342900" indent="-342900">
              <a:buFont typeface="Arial"/>
              <a:buChar char="•"/>
            </a:pPr>
            <a:r>
              <a:rPr lang="en-US">
                <a:ea typeface="+mn-lt"/>
                <a:cs typeface="+mn-lt"/>
              </a:rPr>
              <a:t>Have you found groups/ clubs in which you can connect with like-minded peers?</a:t>
            </a:r>
            <a:endParaRPr lang="en-US"/>
          </a:p>
          <a:p>
            <a:pPr marL="342900" indent="-342900">
              <a:buFont typeface="Arial"/>
              <a:buChar char="•"/>
            </a:pPr>
            <a:r>
              <a:rPr lang="en-US">
                <a:ea typeface="+mn-lt"/>
                <a:cs typeface="+mn-lt"/>
              </a:rPr>
              <a:t>Have you made a date with friends for a movie, dinner, coffee, or other social activities? </a:t>
            </a:r>
          </a:p>
          <a:p>
            <a:pPr marL="342900" indent="-342900">
              <a:buFont typeface="Arial"/>
              <a:buChar char="•"/>
            </a:pPr>
            <a:r>
              <a:rPr lang="en-US">
                <a:ea typeface="+mn-lt"/>
                <a:cs typeface="+mn-lt"/>
              </a:rPr>
              <a:t>Are you keeping in touch with people you care about? </a:t>
            </a:r>
          </a:p>
          <a:p>
            <a:endParaRPr lang="en-US"/>
          </a:p>
          <a:p>
            <a:r>
              <a:rPr lang="en-US" b="1"/>
              <a:t>Social Time:</a:t>
            </a:r>
          </a:p>
          <a:p>
            <a:pPr marL="342900" indent="-342900">
              <a:buFont typeface="Arial"/>
              <a:buChar char="•"/>
            </a:pPr>
            <a:r>
              <a:rPr lang="en-US">
                <a:ea typeface="+mn-lt"/>
                <a:cs typeface="+mn-lt"/>
              </a:rPr>
              <a:t>Do you set aside quality time to spend with family and friends? </a:t>
            </a:r>
          </a:p>
          <a:p>
            <a:pPr marL="342900" indent="-342900">
              <a:buFont typeface="Arial"/>
              <a:buChar char="•"/>
            </a:pPr>
            <a:r>
              <a:rPr lang="en-US">
                <a:ea typeface="+mn-lt"/>
                <a:cs typeface="+mn-lt"/>
              </a:rPr>
              <a:t>Are you making time to go to places where you can meet new people, or visiting a new location? </a:t>
            </a:r>
            <a:endParaRPr lang="en-US"/>
          </a:p>
          <a:p>
            <a:endParaRPr lang="en-US"/>
          </a:p>
          <a:p>
            <a:endParaRPr lang="en-US"/>
          </a:p>
        </p:txBody>
      </p:sp>
    </p:spTree>
    <p:extLst>
      <p:ext uri="{BB962C8B-B14F-4D97-AF65-F5344CB8AC3E}">
        <p14:creationId xmlns:p14="http://schemas.microsoft.com/office/powerpoint/2010/main" val="28418406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A4B0D2-84F8-BE2E-49CA-3F90739A2EC3}"/>
              </a:ext>
            </a:extLst>
          </p:cNvPr>
          <p:cNvSpPr>
            <a:spLocks noGrp="1"/>
          </p:cNvSpPr>
          <p:nvPr>
            <p:ph type="title"/>
          </p:nvPr>
        </p:nvSpPr>
        <p:spPr/>
        <p:txBody>
          <a:bodyPr/>
          <a:lstStyle/>
          <a:p>
            <a:r>
              <a:rPr lang="en-US"/>
              <a:t>Resource Spotlight: </a:t>
            </a:r>
          </a:p>
        </p:txBody>
      </p:sp>
      <p:sp>
        <p:nvSpPr>
          <p:cNvPr id="3" name="Content Placeholder 2">
            <a:extLst>
              <a:ext uri="{FF2B5EF4-FFF2-40B4-BE49-F238E27FC236}">
                <a16:creationId xmlns:a16="http://schemas.microsoft.com/office/drawing/2014/main" id="{28861D76-8D32-64F8-CE65-0E632E21A4AF}"/>
              </a:ext>
            </a:extLst>
          </p:cNvPr>
          <p:cNvSpPr>
            <a:spLocks noGrp="1"/>
          </p:cNvSpPr>
          <p:nvPr>
            <p:ph idx="1"/>
          </p:nvPr>
        </p:nvSpPr>
        <p:spPr/>
        <p:txBody>
          <a:bodyPr vert="horz" lIns="91440" tIns="45720" rIns="91440" bIns="45720" rtlCol="0" anchor="t">
            <a:normAutofit/>
          </a:bodyPr>
          <a:lstStyle/>
          <a:p>
            <a:pPr algn="ctr">
              <a:lnSpc>
                <a:spcPct val="100000"/>
              </a:lnSpc>
            </a:pPr>
            <a:r>
              <a:rPr lang="en-US" sz="2400" b="1" u="sng"/>
              <a:t>Other Resources </a:t>
            </a:r>
            <a:endParaRPr lang="en-US" sz="2400">
              <a:solidFill>
                <a:srgbClr val="000000"/>
              </a:solidFill>
            </a:endParaRPr>
          </a:p>
          <a:p>
            <a:pPr algn="ctr">
              <a:lnSpc>
                <a:spcPct val="100000"/>
              </a:lnSpc>
              <a:spcBef>
                <a:spcPts val="0"/>
              </a:spcBef>
            </a:pPr>
            <a:endParaRPr lang="en-US" sz="2400">
              <a:solidFill>
                <a:srgbClr val="000000"/>
              </a:solidFill>
            </a:endParaRPr>
          </a:p>
          <a:p>
            <a:pPr algn="ctr">
              <a:lnSpc>
                <a:spcPct val="100000"/>
              </a:lnSpc>
              <a:spcBef>
                <a:spcPts val="0"/>
              </a:spcBef>
            </a:pPr>
            <a:r>
              <a:rPr lang="en-US" sz="2400" b="1"/>
              <a:t>RAINN HOTLINE: </a:t>
            </a:r>
            <a:r>
              <a:rPr lang="en-US" sz="2400"/>
              <a:t>800-656-4673</a:t>
            </a:r>
            <a:endParaRPr lang="en-US" sz="2400">
              <a:solidFill>
                <a:srgbClr val="000000"/>
              </a:solidFill>
            </a:endParaRPr>
          </a:p>
          <a:p>
            <a:pPr algn="ctr">
              <a:lnSpc>
                <a:spcPct val="100000"/>
              </a:lnSpc>
              <a:spcBef>
                <a:spcPts val="0"/>
              </a:spcBef>
            </a:pPr>
            <a:endParaRPr lang="en-US" sz="2400">
              <a:solidFill>
                <a:srgbClr val="000000"/>
              </a:solidFill>
            </a:endParaRPr>
          </a:p>
          <a:p>
            <a:pPr algn="ctr">
              <a:lnSpc>
                <a:spcPct val="100000"/>
              </a:lnSpc>
              <a:spcBef>
                <a:spcPts val="0"/>
              </a:spcBef>
            </a:pPr>
            <a:r>
              <a:rPr lang="en-US" sz="2400" b="1"/>
              <a:t>NATIONAL DOMESTIC VIOLENCE HOTLINE: </a:t>
            </a:r>
            <a:r>
              <a:rPr lang="en-US" sz="2400"/>
              <a:t> 1-800-799-7233</a:t>
            </a:r>
            <a:endParaRPr lang="en-US" sz="2400">
              <a:solidFill>
                <a:srgbClr val="000000"/>
              </a:solidFill>
            </a:endParaRPr>
          </a:p>
          <a:p>
            <a:pPr algn="ctr">
              <a:lnSpc>
                <a:spcPct val="100000"/>
              </a:lnSpc>
              <a:spcBef>
                <a:spcPts val="0"/>
              </a:spcBef>
            </a:pPr>
            <a:endParaRPr lang="en-US" sz="2400">
              <a:solidFill>
                <a:srgbClr val="000000"/>
              </a:solidFill>
            </a:endParaRPr>
          </a:p>
          <a:p>
            <a:pPr algn="ctr">
              <a:lnSpc>
                <a:spcPct val="100000"/>
              </a:lnSpc>
              <a:spcBef>
                <a:spcPts val="0"/>
              </a:spcBef>
            </a:pPr>
            <a:r>
              <a:rPr lang="en-US" sz="2400" b="1"/>
              <a:t>NATIONAL HUMAN TRAFFICKING HOTLINE: </a:t>
            </a:r>
            <a:r>
              <a:rPr lang="en-US" sz="2400"/>
              <a:t> 1-888-373-7888 OR TEXT THEM AT 233-733</a:t>
            </a:r>
          </a:p>
        </p:txBody>
      </p:sp>
    </p:spTree>
    <p:extLst>
      <p:ext uri="{BB962C8B-B14F-4D97-AF65-F5344CB8AC3E}">
        <p14:creationId xmlns:p14="http://schemas.microsoft.com/office/powerpoint/2010/main" val="22419431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Content Placeholder 3" descr="A white and orange poster with text&#10;&#10;Description automatically generated">
            <a:extLst>
              <a:ext uri="{FF2B5EF4-FFF2-40B4-BE49-F238E27FC236}">
                <a16:creationId xmlns:a16="http://schemas.microsoft.com/office/drawing/2014/main" id="{AFC457B8-BBD7-F3B5-4FC0-E63E9EFB50CD}"/>
              </a:ext>
            </a:extLst>
          </p:cNvPr>
          <p:cNvPicPr>
            <a:picLocks noGrp="1" noChangeAspect="1"/>
          </p:cNvPicPr>
          <p:nvPr>
            <p:ph idx="1"/>
          </p:nvPr>
        </p:nvPicPr>
        <p:blipFill>
          <a:blip r:embed="rId2"/>
          <a:stretch>
            <a:fillRect/>
          </a:stretch>
        </p:blipFill>
        <p:spPr>
          <a:xfrm>
            <a:off x="4098112" y="333853"/>
            <a:ext cx="3995776" cy="6183085"/>
          </a:xfrm>
        </p:spPr>
      </p:pic>
      <p:sp>
        <p:nvSpPr>
          <p:cNvPr id="2" name="Title 1">
            <a:extLst>
              <a:ext uri="{FF2B5EF4-FFF2-40B4-BE49-F238E27FC236}">
                <a16:creationId xmlns:a16="http://schemas.microsoft.com/office/drawing/2014/main" id="{08640787-06A4-F015-DFCE-6228C74D6CCE}"/>
              </a:ext>
            </a:extLst>
          </p:cNvPr>
          <p:cNvSpPr>
            <a:spLocks noGrp="1"/>
          </p:cNvSpPr>
          <p:nvPr>
            <p:ph type="title"/>
          </p:nvPr>
        </p:nvSpPr>
        <p:spPr>
          <a:xfrm>
            <a:off x="1028700" y="-1288489"/>
            <a:ext cx="10134600" cy="1288489"/>
          </a:xfrm>
        </p:spPr>
        <p:txBody>
          <a:bodyPr vert="horz" lIns="91440" tIns="45720" rIns="91440" bIns="45720" rtlCol="0" anchor="b">
            <a:normAutofit/>
          </a:bodyPr>
          <a:lstStyle/>
          <a:p>
            <a:r>
              <a:rPr lang="en-US"/>
              <a:t>Fall Mixer poster</a:t>
            </a:r>
          </a:p>
        </p:txBody>
      </p:sp>
    </p:spTree>
    <p:extLst>
      <p:ext uri="{BB962C8B-B14F-4D97-AF65-F5344CB8AC3E}">
        <p14:creationId xmlns:p14="http://schemas.microsoft.com/office/powerpoint/2010/main" val="23918816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B22176A-41DB-4D9A-9B6F-F2296F1ED1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74A8DF5-445E-49C5-B10A-8DF5FEFBCC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A4E38D9-EFB8-40B5-B42B-514FBF1803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0920" y="157606"/>
            <a:ext cx="11870161" cy="6542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76D7ACB-9871-FB1B-0A59-BFF41D373752}"/>
              </a:ext>
            </a:extLst>
          </p:cNvPr>
          <p:cNvSpPr>
            <a:spLocks noGrp="1"/>
          </p:cNvSpPr>
          <p:nvPr>
            <p:ph type="title"/>
          </p:nvPr>
        </p:nvSpPr>
        <p:spPr>
          <a:xfrm>
            <a:off x="1688124" y="723901"/>
            <a:ext cx="8815754" cy="1286648"/>
          </a:xfrm>
        </p:spPr>
        <p:txBody>
          <a:bodyPr anchor="b">
            <a:normAutofit/>
          </a:bodyPr>
          <a:lstStyle/>
          <a:p>
            <a:pPr algn="ctr"/>
            <a:r>
              <a:rPr lang="en-US"/>
              <a:t>Sensitive Topic </a:t>
            </a:r>
          </a:p>
        </p:txBody>
      </p:sp>
      <p:sp>
        <p:nvSpPr>
          <p:cNvPr id="3" name="Content Placeholder 2">
            <a:extLst>
              <a:ext uri="{FF2B5EF4-FFF2-40B4-BE49-F238E27FC236}">
                <a16:creationId xmlns:a16="http://schemas.microsoft.com/office/drawing/2014/main" id="{405BF1EF-2220-37AA-92C8-BF09A05A6360}"/>
              </a:ext>
            </a:extLst>
          </p:cNvPr>
          <p:cNvSpPr>
            <a:spLocks noGrp="1"/>
          </p:cNvSpPr>
          <p:nvPr>
            <p:ph idx="1"/>
          </p:nvPr>
        </p:nvSpPr>
        <p:spPr>
          <a:xfrm>
            <a:off x="2985078" y="2682052"/>
            <a:ext cx="6221845" cy="3452047"/>
          </a:xfrm>
        </p:spPr>
        <p:txBody>
          <a:bodyPr vert="horz" lIns="91440" tIns="45720" rIns="91440" bIns="45720" rtlCol="0" anchor="ctr">
            <a:normAutofit/>
          </a:bodyPr>
          <a:lstStyle/>
          <a:p>
            <a:pPr algn="ctr"/>
            <a:r>
              <a:rPr lang="en-US">
                <a:ea typeface="+mn-lt"/>
                <a:cs typeface="+mn-lt"/>
              </a:rPr>
              <a:t>Today, we are going to take a look at the characteristics of healthy, unhealthy, and abusive relationships. Part of this will be a discussion in a pair and share format. This can be a difficult topic to address, especially for those in the room who might have been directly impacted by relationship violence.  As we engage with the topic today, please be respectful in your dialogue and interactions with each other. If you feel that you need to take a break to give yourself some space from the content, please feel free to do so.</a:t>
            </a:r>
            <a:endParaRPr lang="en-US"/>
          </a:p>
        </p:txBody>
      </p:sp>
      <p:grpSp>
        <p:nvGrpSpPr>
          <p:cNvPr id="14" name="Group 13">
            <a:extLst>
              <a:ext uri="{FF2B5EF4-FFF2-40B4-BE49-F238E27FC236}">
                <a16:creationId xmlns:a16="http://schemas.microsoft.com/office/drawing/2014/main" id="{1148C992-36DE-4449-B92D-49AE04B5DE2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62258" y="2345189"/>
            <a:ext cx="867485" cy="115439"/>
            <a:chOff x="8910933" y="1861308"/>
            <a:chExt cx="867485" cy="115439"/>
          </a:xfrm>
        </p:grpSpPr>
        <p:sp>
          <p:nvSpPr>
            <p:cNvPr id="15" name="Rectangle 14">
              <a:extLst>
                <a:ext uri="{FF2B5EF4-FFF2-40B4-BE49-F238E27FC236}">
                  <a16:creationId xmlns:a16="http://schemas.microsoft.com/office/drawing/2014/main" id="{D765B2C1-DF41-437F-9F2D-C33E46FA26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B6AA37ED-ED19-4857-9B2C-777E8F707C6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45F6E87-86FB-440C-9EB4-A48D11C72CF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pic>
        <p:nvPicPr>
          <p:cNvPr id="5" name="Picture 4" descr="caution sign - yellow triangle sign with an exclamation point">
            <a:extLst>
              <a:ext uri="{FF2B5EF4-FFF2-40B4-BE49-F238E27FC236}">
                <a16:creationId xmlns:a16="http://schemas.microsoft.com/office/drawing/2014/main" id="{693189EA-D988-4CAC-1C1A-DEA7CBB8A6DA}"/>
              </a:ext>
            </a:extLst>
          </p:cNvPr>
          <p:cNvPicPr>
            <a:picLocks noChangeAspect="1"/>
          </p:cNvPicPr>
          <p:nvPr/>
        </p:nvPicPr>
        <p:blipFill>
          <a:blip r:embed="rId2">
            <a:alphaModFix amt="5000"/>
          </a:blip>
          <a:stretch>
            <a:fillRect/>
          </a:stretch>
        </p:blipFill>
        <p:spPr>
          <a:xfrm>
            <a:off x="2426607" y="662459"/>
            <a:ext cx="7502013" cy="5533082"/>
          </a:xfrm>
          <a:prstGeom prst="rect">
            <a:avLst/>
          </a:prstGeom>
        </p:spPr>
      </p:pic>
    </p:spTree>
    <p:extLst>
      <p:ext uri="{BB962C8B-B14F-4D97-AF65-F5344CB8AC3E}">
        <p14:creationId xmlns:p14="http://schemas.microsoft.com/office/powerpoint/2010/main" val="16699952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DFEE1-8E1F-7496-9BE4-62CDAB2AEABF}"/>
              </a:ext>
            </a:extLst>
          </p:cNvPr>
          <p:cNvSpPr>
            <a:spLocks noGrp="1"/>
          </p:cNvSpPr>
          <p:nvPr>
            <p:ph type="title"/>
          </p:nvPr>
        </p:nvSpPr>
        <p:spPr>
          <a:xfrm>
            <a:off x="835742" y="2357284"/>
            <a:ext cx="5067300" cy="1447800"/>
          </a:xfrm>
        </p:spPr>
        <p:txBody>
          <a:bodyPr>
            <a:normAutofit fontScale="90000"/>
          </a:bodyPr>
          <a:lstStyle/>
          <a:p>
            <a:br>
              <a:rPr lang="en-US"/>
            </a:br>
            <a:br>
              <a:rPr lang="en-US"/>
            </a:br>
            <a:br>
              <a:rPr lang="en-US"/>
            </a:br>
            <a:r>
              <a:rPr lang="en-US"/>
              <a:t>How would you define social wellness -without using the words friends or networking?</a:t>
            </a:r>
          </a:p>
        </p:txBody>
      </p:sp>
      <p:pic>
        <p:nvPicPr>
          <p:cNvPr id="6" name="Picture 5" descr="graphic for &quot;think, pair, share&quot; that has an icon of someone thinking, a connection of two brains, and a presentation icon">
            <a:extLst>
              <a:ext uri="{FF2B5EF4-FFF2-40B4-BE49-F238E27FC236}">
                <a16:creationId xmlns:a16="http://schemas.microsoft.com/office/drawing/2014/main" id="{45F8C537-A303-12DD-BFA6-DF574B9A1B08}"/>
              </a:ext>
            </a:extLst>
          </p:cNvPr>
          <p:cNvPicPr>
            <a:picLocks noChangeAspect="1"/>
          </p:cNvPicPr>
          <p:nvPr/>
        </p:nvPicPr>
        <p:blipFill>
          <a:blip r:embed="rId2"/>
          <a:stretch>
            <a:fillRect/>
          </a:stretch>
        </p:blipFill>
        <p:spPr>
          <a:xfrm>
            <a:off x="6288958" y="1251637"/>
            <a:ext cx="5067300" cy="3939795"/>
          </a:xfrm>
          <a:prstGeom prst="rect">
            <a:avLst/>
          </a:prstGeom>
        </p:spPr>
      </p:pic>
    </p:spTree>
    <p:extLst>
      <p:ext uri="{BB962C8B-B14F-4D97-AF65-F5344CB8AC3E}">
        <p14:creationId xmlns:p14="http://schemas.microsoft.com/office/powerpoint/2010/main" val="17485457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F57C0-35A4-7FC5-EF47-60C9DE81B3C5}"/>
              </a:ext>
            </a:extLst>
          </p:cNvPr>
          <p:cNvSpPr>
            <a:spLocks noGrp="1"/>
          </p:cNvSpPr>
          <p:nvPr>
            <p:ph type="title"/>
          </p:nvPr>
        </p:nvSpPr>
        <p:spPr>
          <a:xfrm>
            <a:off x="1028700" y="723900"/>
            <a:ext cx="5067300" cy="1288489"/>
          </a:xfrm>
        </p:spPr>
        <p:txBody>
          <a:bodyPr/>
          <a:lstStyle/>
          <a:p>
            <a:r>
              <a:rPr lang="en-US" b="1"/>
              <a:t>Defining Social Wellness</a:t>
            </a:r>
          </a:p>
        </p:txBody>
      </p:sp>
      <p:sp>
        <p:nvSpPr>
          <p:cNvPr id="3" name="Content Placeholder 2">
            <a:extLst>
              <a:ext uri="{FF2B5EF4-FFF2-40B4-BE49-F238E27FC236}">
                <a16:creationId xmlns:a16="http://schemas.microsoft.com/office/drawing/2014/main" id="{A6899C4A-041E-E87E-E11D-8BD3343BA624}"/>
              </a:ext>
            </a:extLst>
          </p:cNvPr>
          <p:cNvSpPr>
            <a:spLocks noGrp="1"/>
          </p:cNvSpPr>
          <p:nvPr>
            <p:ph idx="1"/>
          </p:nvPr>
        </p:nvSpPr>
        <p:spPr>
          <a:xfrm>
            <a:off x="1028700" y="2161903"/>
            <a:ext cx="4831328" cy="3969342"/>
          </a:xfrm>
        </p:spPr>
        <p:txBody>
          <a:bodyPr vert="horz" lIns="91440" tIns="45720" rIns="91440" bIns="45720" rtlCol="0" anchor="t">
            <a:normAutofit/>
          </a:bodyPr>
          <a:lstStyle/>
          <a:p>
            <a:r>
              <a:rPr lang="en-US">
                <a:ea typeface="+mn-lt"/>
                <a:cs typeface="+mn-lt"/>
              </a:rPr>
              <a:t>The Social Wellness Dimension involves having healthy relationships with friends, family, and the community, and having an interest in and concern for the needs of others and humankind.</a:t>
            </a:r>
            <a:endParaRPr lang="en-US"/>
          </a:p>
        </p:txBody>
      </p:sp>
      <p:pic>
        <p:nvPicPr>
          <p:cNvPr id="1026" name="Picture 2" descr="circle graphic with the eight dimensions of wellness in their own gray circles. the &quot;social&quot; dimension is highlighted in orange">
            <a:extLst>
              <a:ext uri="{FF2B5EF4-FFF2-40B4-BE49-F238E27FC236}">
                <a16:creationId xmlns:a16="http://schemas.microsoft.com/office/drawing/2014/main" id="{E5D6FEBF-51A3-8779-B0EB-DB25440CC3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68729" y="609600"/>
            <a:ext cx="5029200" cy="502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97885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49D16-5EDD-18BE-E2D5-D272BAF52581}"/>
              </a:ext>
            </a:extLst>
          </p:cNvPr>
          <p:cNvSpPr>
            <a:spLocks noGrp="1"/>
          </p:cNvSpPr>
          <p:nvPr>
            <p:ph type="title"/>
          </p:nvPr>
        </p:nvSpPr>
        <p:spPr/>
        <p:txBody>
          <a:bodyPr/>
          <a:lstStyle/>
          <a:p>
            <a:r>
              <a:rPr lang="en-US"/>
              <a:t>Social Wellness: A Deeper Meaning </a:t>
            </a:r>
          </a:p>
        </p:txBody>
      </p:sp>
      <p:sp>
        <p:nvSpPr>
          <p:cNvPr id="3" name="Content Placeholder 2">
            <a:extLst>
              <a:ext uri="{FF2B5EF4-FFF2-40B4-BE49-F238E27FC236}">
                <a16:creationId xmlns:a16="http://schemas.microsoft.com/office/drawing/2014/main" id="{DB64123B-DF16-E209-EF87-4F79451BCF44}"/>
              </a:ext>
            </a:extLst>
          </p:cNvPr>
          <p:cNvSpPr>
            <a:spLocks noGrp="1"/>
          </p:cNvSpPr>
          <p:nvPr>
            <p:ph idx="1"/>
          </p:nvPr>
        </p:nvSpPr>
        <p:spPr/>
        <p:txBody>
          <a:bodyPr vert="horz" lIns="91440" tIns="45720" rIns="91440" bIns="45720" rtlCol="0" anchor="t">
            <a:normAutofit/>
          </a:bodyPr>
          <a:lstStyle/>
          <a:p>
            <a:r>
              <a:rPr lang="en-US">
                <a:ea typeface="+mn-lt"/>
                <a:cs typeface="+mn-lt"/>
              </a:rPr>
              <a:t>Social wellness is not the quantity of your social interactions, but the </a:t>
            </a:r>
            <a:r>
              <a:rPr lang="en-US" b="1">
                <a:ea typeface="+mn-lt"/>
                <a:cs typeface="+mn-lt"/>
              </a:rPr>
              <a:t>alignment between your social needs and your relationships</a:t>
            </a:r>
            <a:r>
              <a:rPr lang="en-US">
                <a:ea typeface="+mn-lt"/>
                <a:cs typeface="+mn-lt"/>
              </a:rPr>
              <a:t>, marked by:</a:t>
            </a:r>
            <a:endParaRPr lang="en-US"/>
          </a:p>
          <a:p>
            <a:pPr marL="285750" indent="-285750">
              <a:buFont typeface="Arial"/>
              <a:buChar char="•"/>
            </a:pPr>
            <a:r>
              <a:rPr lang="en-US" b="1">
                <a:ea typeface="+mn-lt"/>
                <a:cs typeface="+mn-lt"/>
              </a:rPr>
              <a:t>Mutual support</a:t>
            </a:r>
            <a:endParaRPr lang="en-US"/>
          </a:p>
          <a:p>
            <a:pPr marL="285750" indent="-285750">
              <a:buFont typeface="Arial"/>
              <a:buChar char="•"/>
            </a:pPr>
            <a:r>
              <a:rPr lang="en-US" b="1">
                <a:ea typeface="+mn-lt"/>
                <a:cs typeface="+mn-lt"/>
              </a:rPr>
              <a:t>Healthy boundaries</a:t>
            </a:r>
            <a:endParaRPr lang="en-US"/>
          </a:p>
          <a:p>
            <a:pPr marL="285750" indent="-285750">
              <a:buFont typeface="Arial"/>
              <a:buChar char="•"/>
            </a:pPr>
            <a:r>
              <a:rPr lang="en-US" b="1">
                <a:ea typeface="+mn-lt"/>
                <a:cs typeface="+mn-lt"/>
              </a:rPr>
              <a:t>Psychological safety</a:t>
            </a:r>
            <a:endParaRPr lang="en-US"/>
          </a:p>
          <a:p>
            <a:pPr marL="285750" indent="-285750">
              <a:buFont typeface="Arial"/>
              <a:buChar char="•"/>
            </a:pPr>
            <a:r>
              <a:rPr lang="en-US" b="1">
                <a:ea typeface="+mn-lt"/>
                <a:cs typeface="+mn-lt"/>
              </a:rPr>
              <a:t>Emotional authenticity</a:t>
            </a:r>
            <a:endParaRPr lang="en-US"/>
          </a:p>
          <a:p>
            <a:pPr marL="285750" indent="-285750">
              <a:buFont typeface="Arial"/>
              <a:buChar char="•"/>
            </a:pPr>
            <a:r>
              <a:rPr lang="en-US" b="1">
                <a:ea typeface="+mn-lt"/>
                <a:cs typeface="+mn-lt"/>
              </a:rPr>
              <a:t>Resilience during conflict or isolation</a:t>
            </a:r>
            <a:endParaRPr lang="en-US"/>
          </a:p>
          <a:p>
            <a:endParaRPr lang="en-US"/>
          </a:p>
        </p:txBody>
      </p:sp>
      <p:pic>
        <p:nvPicPr>
          <p:cNvPr id="4" name="Picture 3" descr="graphic of people collaborating around the table">
            <a:extLst>
              <a:ext uri="{FF2B5EF4-FFF2-40B4-BE49-F238E27FC236}">
                <a16:creationId xmlns:a16="http://schemas.microsoft.com/office/drawing/2014/main" id="{C3484736-DD52-6175-578C-2606135B618F}"/>
              </a:ext>
            </a:extLst>
          </p:cNvPr>
          <p:cNvPicPr>
            <a:picLocks noChangeAspect="1"/>
          </p:cNvPicPr>
          <p:nvPr/>
        </p:nvPicPr>
        <p:blipFill>
          <a:blip r:embed="rId2"/>
          <a:stretch>
            <a:fillRect/>
          </a:stretch>
        </p:blipFill>
        <p:spPr>
          <a:xfrm>
            <a:off x="6737387" y="2662825"/>
            <a:ext cx="4425913" cy="3851878"/>
          </a:xfrm>
          <a:prstGeom prst="rect">
            <a:avLst/>
          </a:prstGeom>
        </p:spPr>
      </p:pic>
    </p:spTree>
    <p:extLst>
      <p:ext uri="{BB962C8B-B14F-4D97-AF65-F5344CB8AC3E}">
        <p14:creationId xmlns:p14="http://schemas.microsoft.com/office/powerpoint/2010/main" val="8509631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graphic displaying attachment styles. on the x axis is &quot;level of anxiety&quot; and on the y axis is &quot;level of avoidance.&quot; Secure attachment is low anxiety and low avoidance. Anxious attachment is high anxiety and low avoidance. Avoidant attachment is low anxiety and high avoidance. Fearful attachment is high anxiety and high avoidance.">
            <a:extLst>
              <a:ext uri="{FF2B5EF4-FFF2-40B4-BE49-F238E27FC236}">
                <a16:creationId xmlns:a16="http://schemas.microsoft.com/office/drawing/2014/main" id="{55E841C0-FF2F-873E-9888-7B4B05EBA88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21444" y="1900084"/>
            <a:ext cx="3733799" cy="373379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D0BCB71-7887-76E9-A15E-9A3A43BF06FC}"/>
              </a:ext>
            </a:extLst>
          </p:cNvPr>
          <p:cNvSpPr>
            <a:spLocks noGrp="1"/>
          </p:cNvSpPr>
          <p:nvPr>
            <p:ph type="title"/>
          </p:nvPr>
        </p:nvSpPr>
        <p:spPr>
          <a:xfrm>
            <a:off x="802558" y="360107"/>
            <a:ext cx="6876436" cy="1288489"/>
          </a:xfrm>
        </p:spPr>
        <p:txBody>
          <a:bodyPr/>
          <a:lstStyle/>
          <a:p>
            <a:r>
              <a:rPr lang="en-US"/>
              <a:t>The Psychology Behind Social Wellness</a:t>
            </a:r>
          </a:p>
        </p:txBody>
      </p:sp>
      <p:sp>
        <p:nvSpPr>
          <p:cNvPr id="3" name="Content Placeholder 2">
            <a:extLst>
              <a:ext uri="{FF2B5EF4-FFF2-40B4-BE49-F238E27FC236}">
                <a16:creationId xmlns:a16="http://schemas.microsoft.com/office/drawing/2014/main" id="{17BCD182-9304-3175-DDD0-962DB5D945F0}"/>
              </a:ext>
            </a:extLst>
          </p:cNvPr>
          <p:cNvSpPr>
            <a:spLocks noGrp="1"/>
          </p:cNvSpPr>
          <p:nvPr>
            <p:ph idx="1"/>
          </p:nvPr>
        </p:nvSpPr>
        <p:spPr>
          <a:xfrm>
            <a:off x="1028701" y="1818968"/>
            <a:ext cx="6984590" cy="4312277"/>
          </a:xfrm>
        </p:spPr>
        <p:txBody>
          <a:bodyPr vert="horz" lIns="91440" tIns="45720" rIns="91440" bIns="45720" rtlCol="0" anchor="t">
            <a:normAutofit fontScale="92500" lnSpcReduction="10000"/>
          </a:bodyPr>
          <a:lstStyle/>
          <a:p>
            <a:r>
              <a:rPr lang="en-US" b="1"/>
              <a:t>Attachment Styles in College Relationships</a:t>
            </a:r>
            <a:endParaRPr lang="en-US"/>
          </a:p>
          <a:p>
            <a:r>
              <a:rPr lang="en-US">
                <a:ea typeface="+mn-lt"/>
                <a:cs typeface="+mn-lt"/>
              </a:rPr>
              <a:t>Understanding your </a:t>
            </a:r>
            <a:r>
              <a:rPr lang="en-US" b="1">
                <a:ea typeface="+mn-lt"/>
                <a:cs typeface="+mn-lt"/>
              </a:rPr>
              <a:t>attachment style</a:t>
            </a:r>
            <a:r>
              <a:rPr lang="en-US">
                <a:ea typeface="+mn-lt"/>
                <a:cs typeface="+mn-lt"/>
              </a:rPr>
              <a:t> (secure, anxious, avoidant, disorganized) can help you:</a:t>
            </a:r>
            <a:endParaRPr lang="en-US"/>
          </a:p>
          <a:p>
            <a:pPr marL="285750" indent="-285750">
              <a:buFont typeface="Arial"/>
              <a:buChar char="•"/>
            </a:pPr>
            <a:r>
              <a:rPr lang="en-US">
                <a:ea typeface="+mn-lt"/>
                <a:cs typeface="+mn-lt"/>
              </a:rPr>
              <a:t>Choose better connections</a:t>
            </a:r>
            <a:endParaRPr lang="en-US"/>
          </a:p>
          <a:p>
            <a:pPr marL="285750" indent="-285750">
              <a:buFont typeface="Arial"/>
              <a:buChar char="•"/>
            </a:pPr>
            <a:r>
              <a:rPr lang="en-US">
                <a:ea typeface="+mn-lt"/>
                <a:cs typeface="+mn-lt"/>
              </a:rPr>
              <a:t>Recognize toxic dynamics</a:t>
            </a:r>
            <a:endParaRPr lang="en-US"/>
          </a:p>
          <a:p>
            <a:pPr marL="285750" indent="-285750">
              <a:buFont typeface="Arial"/>
              <a:buChar char="•"/>
            </a:pPr>
            <a:r>
              <a:rPr lang="en-US">
                <a:ea typeface="+mn-lt"/>
                <a:cs typeface="+mn-lt"/>
              </a:rPr>
              <a:t>Stop confusing intensity with intimacy</a:t>
            </a:r>
            <a:endParaRPr lang="en-US"/>
          </a:p>
          <a:p>
            <a:r>
              <a:rPr lang="en-US"/>
              <a:t>The Social Bandwidth Principle </a:t>
            </a:r>
          </a:p>
          <a:p>
            <a:r>
              <a:rPr lang="en-US"/>
              <a:t>Social bandwidth = the </a:t>
            </a:r>
            <a:r>
              <a:rPr lang="en-US" b="1"/>
              <a:t>limited mental and emotional capacity</a:t>
            </a:r>
            <a:r>
              <a:rPr lang="en-US"/>
              <a:t> you have for social interaction.</a:t>
            </a:r>
            <a:endParaRPr lang="en-US">
              <a:solidFill>
                <a:srgbClr val="000000"/>
              </a:solidFill>
            </a:endParaRPr>
          </a:p>
          <a:p>
            <a:pPr marL="285750" indent="-285750">
              <a:buFont typeface="Arial,Sans-Serif"/>
              <a:buChar char="•"/>
            </a:pPr>
            <a:r>
              <a:rPr lang="en-US"/>
              <a:t>Introverts &amp; extroverts </a:t>
            </a:r>
            <a:r>
              <a:rPr lang="en-US" b="1"/>
              <a:t>both</a:t>
            </a:r>
            <a:r>
              <a:rPr lang="en-US"/>
              <a:t> have limits.</a:t>
            </a:r>
            <a:endParaRPr lang="en-US">
              <a:solidFill>
                <a:srgbClr val="000000"/>
              </a:solidFill>
            </a:endParaRPr>
          </a:p>
          <a:p>
            <a:pPr marL="285750" indent="-285750">
              <a:buFont typeface="Arial,Sans-Serif"/>
              <a:buChar char="•"/>
            </a:pPr>
            <a:r>
              <a:rPr lang="en-US"/>
              <a:t>Overcommitting can lead to shallow or performative connections.</a:t>
            </a:r>
          </a:p>
          <a:p>
            <a:endParaRPr lang="en-US"/>
          </a:p>
          <a:p>
            <a:endParaRPr lang="en-US"/>
          </a:p>
        </p:txBody>
      </p:sp>
    </p:spTree>
    <p:extLst>
      <p:ext uri="{BB962C8B-B14F-4D97-AF65-F5344CB8AC3E}">
        <p14:creationId xmlns:p14="http://schemas.microsoft.com/office/powerpoint/2010/main" val="2243786789"/>
      </p:ext>
    </p:extLst>
  </p:cSld>
  <p:clrMapOvr>
    <a:masterClrMapping/>
  </p:clrMapOvr>
</p:sld>
</file>

<file path=ppt/theme/theme1.xml><?xml version="1.0" encoding="utf-8"?>
<a:theme xmlns:a="http://schemas.openxmlformats.org/drawingml/2006/main" name="AdornVTI">
  <a:themeElements>
    <a:clrScheme name="AnalogousFromLightSeedRightStep">
      <a:dk1>
        <a:srgbClr val="000000"/>
      </a:dk1>
      <a:lt1>
        <a:srgbClr val="FFFFFF"/>
      </a:lt1>
      <a:dk2>
        <a:srgbClr val="412B24"/>
      </a:dk2>
      <a:lt2>
        <a:srgbClr val="E2E8E7"/>
      </a:lt2>
      <a:accent1>
        <a:srgbClr val="C696A0"/>
      </a:accent1>
      <a:accent2>
        <a:srgbClr val="BA8B7F"/>
      </a:accent2>
      <a:accent3>
        <a:srgbClr val="B6A17E"/>
      </a:accent3>
      <a:accent4>
        <a:srgbClr val="A5A772"/>
      </a:accent4>
      <a:accent5>
        <a:srgbClr val="97AA80"/>
      </a:accent5>
      <a:accent6>
        <a:srgbClr val="7EAE77"/>
      </a:accent6>
      <a:hlink>
        <a:srgbClr val="568E82"/>
      </a:hlink>
      <a:folHlink>
        <a:srgbClr val="7F7F7F"/>
      </a:folHlink>
    </a:clrScheme>
    <a:fontScheme name="Bembo">
      <a:majorFont>
        <a:latin typeface="Bembo"/>
        <a:ea typeface=""/>
        <a:cs typeface=""/>
      </a:majorFont>
      <a:minorFont>
        <a:latin typeface="Bemb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dornVTI" id="{497E3FA9-5A27-4D12-9D04-917BEF3D1303}" vid="{34192A01-61CA-4566-9818-841C607496F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2232</Words>
  <Application>Microsoft Office PowerPoint</Application>
  <PresentationFormat>Widescreen</PresentationFormat>
  <Paragraphs>182</Paragraphs>
  <Slides>42</Slides>
  <Notes>4</Notes>
  <HiddenSlides>5</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42</vt:i4>
      </vt:variant>
    </vt:vector>
  </HeadingPairs>
  <TitlesOfParts>
    <vt:vector size="49" baseType="lpstr">
      <vt:lpstr>Arial</vt:lpstr>
      <vt:lpstr>Arial,Sans-Serif</vt:lpstr>
      <vt:lpstr>Bembo</vt:lpstr>
      <vt:lpstr>Calibri</vt:lpstr>
      <vt:lpstr>Calibri Light</vt:lpstr>
      <vt:lpstr>Calibri,Sans-Serif</vt:lpstr>
      <vt:lpstr>AdornVTI</vt:lpstr>
      <vt:lpstr>Cultivating meaningful and resilient human connections</vt:lpstr>
      <vt:lpstr>Agenda</vt:lpstr>
      <vt:lpstr>Warm Up:  PHILLY Project updateS</vt:lpstr>
      <vt:lpstr>Philly Project Guidelines </vt:lpstr>
      <vt:lpstr>Sensitive Topic </vt:lpstr>
      <vt:lpstr>   How would you define social wellness -without using the words friends or networking?</vt:lpstr>
      <vt:lpstr>Defining Social Wellness</vt:lpstr>
      <vt:lpstr>Social Wellness: A Deeper Meaning </vt:lpstr>
      <vt:lpstr>The Psychology Behind Social Wellness</vt:lpstr>
      <vt:lpstr>Letting Go to Grow </vt:lpstr>
      <vt:lpstr>Hidden Dynamics of Social Life in College</vt:lpstr>
      <vt:lpstr>Proximity does not equal intimacy</vt:lpstr>
      <vt:lpstr>Intentional Practices for Social Wellness </vt:lpstr>
      <vt:lpstr>Intentional Practices Continued</vt:lpstr>
      <vt:lpstr>Introduction of Healthy, Unhealthy, and Abusive Relationships</vt:lpstr>
      <vt:lpstr>Definition: Healthy Relationship</vt:lpstr>
      <vt:lpstr>Definition: Unhealthy Relationship</vt:lpstr>
      <vt:lpstr>Definition: Abusive Relationship</vt:lpstr>
      <vt:lpstr>The Relationship Spectrum</vt:lpstr>
      <vt:lpstr>Healthy and Unhealthy relationships – 10 signs</vt:lpstr>
      <vt:lpstr>Interpersonal Violence </vt:lpstr>
      <vt:lpstr>Interpersonal Violence Continued </vt:lpstr>
      <vt:lpstr>Intimate Partner Violence in LGBTQ+ communities </vt:lpstr>
      <vt:lpstr>Things to Consider</vt:lpstr>
      <vt:lpstr>Things to Consider Continued (pt 2)</vt:lpstr>
      <vt:lpstr>Things to Consider Continued (pt 3) </vt:lpstr>
      <vt:lpstr>Consent</vt:lpstr>
      <vt:lpstr>Bella Swan &amp; Edward Cullen (Twilight)</vt:lpstr>
      <vt:lpstr>Unhealthy Why it’s unhealthy: Obsession, emotional dependency, stalking behaviors</vt:lpstr>
      <vt:lpstr>Nick &amp; Charlie (Heartstopper)</vt:lpstr>
      <vt:lpstr>-Healthy -Why it’s healthy: Extremely sweet, respectful relationship that shows consent, checking in emotionally, and navigating coming out. </vt:lpstr>
      <vt:lpstr>Maddy Perez &amp; Nate Jacobs (Euphoria)</vt:lpstr>
      <vt:lpstr>-Abusive -Why it’s abusive: Nate controls Maddy’s clothing, isolates her, gaslights her, and physically intimidates her. Their relationship is toxic and volatile.</vt:lpstr>
      <vt:lpstr>Turn to the person next to you... Think about other examples in movies, or shows that depict healthy, unhealthy, and abusive relationships </vt:lpstr>
      <vt:lpstr>Campus Resource Spotlight:</vt:lpstr>
      <vt:lpstr>Confidential Resource Spotlight: </vt:lpstr>
      <vt:lpstr>Next Week</vt:lpstr>
      <vt:lpstr>Resource Spotlight</vt:lpstr>
      <vt:lpstr>Resource Spotlight: </vt:lpstr>
      <vt:lpstr>Introduction to Social Wellness</vt:lpstr>
      <vt:lpstr>Resource Spotlight: </vt:lpstr>
      <vt:lpstr>Fall Mixer poster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Andrew Wilbraham</dc:creator>
  <cp:lastModifiedBy>Andrew Wilbraham</cp:lastModifiedBy>
  <cp:revision>1</cp:revision>
  <dcterms:created xsi:type="dcterms:W3CDTF">2023-09-13T14:09:57Z</dcterms:created>
  <dcterms:modified xsi:type="dcterms:W3CDTF">2025-09-30T13:51:32Z</dcterms:modified>
</cp:coreProperties>
</file>