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92" r:id="rId3"/>
    <p:sldId id="294" r:id="rId4"/>
    <p:sldId id="295" r:id="rId5"/>
    <p:sldId id="285" r:id="rId6"/>
    <p:sldId id="296" r:id="rId7"/>
    <p:sldId id="297" r:id="rId8"/>
    <p:sldId id="288" r:id="rId9"/>
    <p:sldId id="289" r:id="rId10"/>
    <p:sldId id="298" r:id="rId11"/>
    <p:sldId id="291" r:id="rId12"/>
    <p:sldId id="258" r:id="rId13"/>
    <p:sldId id="260" r:id="rId14"/>
    <p:sldId id="262" r:id="rId15"/>
    <p:sldId id="263" r:id="rId16"/>
    <p:sldId id="264" r:id="rId17"/>
    <p:sldId id="265" r:id="rId18"/>
    <p:sldId id="268" r:id="rId19"/>
    <p:sldId id="267" r:id="rId20"/>
    <p:sldId id="266" r:id="rId21"/>
    <p:sldId id="269" r:id="rId22"/>
    <p:sldId id="270" r:id="rId23"/>
    <p:sldId id="281" r:id="rId24"/>
    <p:sldId id="283" r:id="rId25"/>
    <p:sldId id="273" r:id="rId26"/>
    <p:sldId id="300" r:id="rId27"/>
    <p:sldId id="274" r:id="rId28"/>
    <p:sldId id="279" r:id="rId29"/>
    <p:sldId id="293" r:id="rId30"/>
    <p:sldId id="257" r:id="rId31"/>
    <p:sldId id="282" r:id="rId32"/>
    <p:sldId id="271" r:id="rId33"/>
    <p:sldId id="277" r:id="rId34"/>
    <p:sldId id="272" r:id="rId35"/>
    <p:sldId id="278" r:id="rId36"/>
    <p:sldId id="280" r:id="rId37"/>
    <p:sldId id="284" r:id="rId38"/>
    <p:sldId id="276" r:id="rId39"/>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EBE14-A7FA-432B-A0BE-2701DCFBDE59}" v="4" dt="2025-10-06T19:34:43.580"/>
    <p1510:client id="{8B5E0CAD-8562-1949-0312-DDE47A80C607}" v="144" dt="2025-10-06T19:38:22.833"/>
    <p1510:client id="{A50EC9CF-952B-4260-AEF2-E770DD2951EA}" v="2" dt="2025-10-06T19:44:12.334"/>
    <p1510:client id="{EBDDAA96-2E84-E808-59C4-D0063C20EDD7}" v="1" dt="2025-10-06T19:30:56.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ilbraham" userId="e4beae70-4c85-41a2-b22e-944117cb43b9" providerId="ADAL" clId="{17E30115-BA65-4825-8EA4-AF40A2313740}"/>
    <pc:docChg chg="modSld">
      <pc:chgData name="Andrew Wilbraham" userId="e4beae70-4c85-41a2-b22e-944117cb43b9" providerId="ADAL" clId="{17E30115-BA65-4825-8EA4-AF40A2313740}" dt="2025-10-06T19:34:43.580" v="3" actId="20577"/>
      <pc:docMkLst>
        <pc:docMk/>
      </pc:docMkLst>
      <pc:sldChg chg="modNotesTx">
        <pc:chgData name="Andrew Wilbraham" userId="e4beae70-4c85-41a2-b22e-944117cb43b9" providerId="ADAL" clId="{17E30115-BA65-4825-8EA4-AF40A2313740}" dt="2025-10-06T19:34:43.580" v="3" actId="20577"/>
        <pc:sldMkLst>
          <pc:docMk/>
          <pc:sldMk cId="3032812402" sldId="289"/>
        </pc:sldMkLst>
      </pc:sldChg>
    </pc:docChg>
  </pc:docChgLst>
  <pc:docChgLst>
    <pc:chgData name="Akirah Fenimore" userId="S::afenimore@brynmawr.edu::e7902094-0a24-4561-8cb7-2bebb7854178" providerId="AD" clId="Web-{4C75F1F9-C055-14C0-1A76-C355E30CC042}"/>
    <pc:docChg chg="modSld">
      <pc:chgData name="Akirah Fenimore" userId="S::afenimore@brynmawr.edu::e7902094-0a24-4561-8cb7-2bebb7854178" providerId="AD" clId="Web-{4C75F1F9-C055-14C0-1A76-C355E30CC042}" dt="2025-10-06T19:35:07.772" v="4"/>
      <pc:docMkLst>
        <pc:docMk/>
      </pc:docMkLst>
      <pc:sldChg chg="modNotes">
        <pc:chgData name="Akirah Fenimore" userId="S::afenimore@brynmawr.edu::e7902094-0a24-4561-8cb7-2bebb7854178" providerId="AD" clId="Web-{4C75F1F9-C055-14C0-1A76-C355E30CC042}" dt="2025-10-06T19:35:07.772" v="4"/>
        <pc:sldMkLst>
          <pc:docMk/>
          <pc:sldMk cId="3032812402" sldId="289"/>
        </pc:sldMkLst>
      </pc:sldChg>
    </pc:docChg>
  </pc:docChgLst>
  <pc:docChgLst>
    <pc:chgData name="Akirah Fenimore" userId="e7902094-0a24-4561-8cb7-2bebb7854178" providerId="ADAL" clId="{9EE78D2C-F3FB-4D2B-9AC2-449FC04AF3C2}"/>
    <pc:docChg chg="modSld">
      <pc:chgData name="Akirah Fenimore" userId="e7902094-0a24-4561-8cb7-2bebb7854178" providerId="ADAL" clId="{9EE78D2C-F3FB-4D2B-9AC2-449FC04AF3C2}" dt="2025-10-06T19:44:12.334" v="1" actId="14100"/>
      <pc:docMkLst>
        <pc:docMk/>
      </pc:docMkLst>
      <pc:sldChg chg="modSp mod">
        <pc:chgData name="Akirah Fenimore" userId="e7902094-0a24-4561-8cb7-2bebb7854178" providerId="ADAL" clId="{9EE78D2C-F3FB-4D2B-9AC2-449FC04AF3C2}" dt="2025-10-06T19:44:12.334" v="1" actId="14100"/>
        <pc:sldMkLst>
          <pc:docMk/>
          <pc:sldMk cId="413192965" sldId="268"/>
        </pc:sldMkLst>
        <pc:spChg chg="mod">
          <ac:chgData name="Akirah Fenimore" userId="e7902094-0a24-4561-8cb7-2bebb7854178" providerId="ADAL" clId="{9EE78D2C-F3FB-4D2B-9AC2-449FC04AF3C2}" dt="2025-10-06T19:44:12.334" v="1" actId="14100"/>
          <ac:spMkLst>
            <pc:docMk/>
            <pc:sldMk cId="413192965" sldId="268"/>
            <ac:spMk id="2" creationId="{8137ABD2-3EA4-A941-E5A0-0376CFEF4F26}"/>
          </ac:spMkLst>
        </pc:spChg>
      </pc:sldChg>
      <pc:sldChg chg="modSp mod">
        <pc:chgData name="Akirah Fenimore" userId="e7902094-0a24-4561-8cb7-2bebb7854178" providerId="ADAL" clId="{9EE78D2C-F3FB-4D2B-9AC2-449FC04AF3C2}" dt="2025-10-06T19:43:13.884" v="0" actId="29295"/>
        <pc:sldMkLst>
          <pc:docMk/>
          <pc:sldMk cId="50941884" sldId="293"/>
        </pc:sldMkLst>
        <pc:picChg chg="mod">
          <ac:chgData name="Akirah Fenimore" userId="e7902094-0a24-4561-8cb7-2bebb7854178" providerId="ADAL" clId="{9EE78D2C-F3FB-4D2B-9AC2-449FC04AF3C2}" dt="2025-10-06T19:43:13.884" v="0" actId="29295"/>
          <ac:picMkLst>
            <pc:docMk/>
            <pc:sldMk cId="50941884" sldId="293"/>
            <ac:picMk id="5" creationId="{5F3BCD51-B5A8-BA7F-BBEE-6116A7A98223}"/>
          </ac:picMkLst>
        </pc:picChg>
      </pc:sldChg>
    </pc:docChg>
  </pc:docChgLst>
  <pc:docChgLst>
    <pc:chgData name="Baru Roberson-Hornsby" userId="S::brobersonh@brynmawr.edu::91419849-44a0-47a6-b859-129b191e6518" providerId="AD" clId="Web-{EBDDAA96-2E84-E808-59C4-D0063C20EDD7}"/>
    <pc:docChg chg="modSld">
      <pc:chgData name="Baru Roberson-Hornsby" userId="S::brobersonh@brynmawr.edu::91419849-44a0-47a6-b859-129b191e6518" providerId="AD" clId="Web-{EBDDAA96-2E84-E808-59C4-D0063C20EDD7}" dt="2025-10-06T19:31:17.559" v="63"/>
      <pc:docMkLst>
        <pc:docMk/>
      </pc:docMkLst>
      <pc:sldChg chg="modNotes">
        <pc:chgData name="Baru Roberson-Hornsby" userId="S::brobersonh@brynmawr.edu::91419849-44a0-47a6-b859-129b191e6518" providerId="AD" clId="Web-{EBDDAA96-2E84-E808-59C4-D0063C20EDD7}" dt="2025-10-06T19:30:55.466" v="60"/>
        <pc:sldMkLst>
          <pc:docMk/>
          <pc:sldMk cId="2718331974" sldId="296"/>
        </pc:sldMkLst>
      </pc:sldChg>
      <pc:sldChg chg="modNotes">
        <pc:chgData name="Baru Roberson-Hornsby" userId="S::brobersonh@brynmawr.edu::91419849-44a0-47a6-b859-129b191e6518" providerId="AD" clId="Web-{EBDDAA96-2E84-E808-59C4-D0063C20EDD7}" dt="2025-10-06T19:31:17.559" v="63"/>
        <pc:sldMkLst>
          <pc:docMk/>
          <pc:sldMk cId="2198234665" sldId="297"/>
        </pc:sldMkLst>
      </pc:sldChg>
    </pc:docChg>
  </pc:docChgLst>
  <pc:docChgLst>
    <pc:chgData name="Joanna Timmerman" userId="S::jtimmerman@brynmawr.edu::af504e48-b556-4665-8d72-cb1d12152b37" providerId="AD" clId="Web-{8B5E0CAD-8562-1949-0312-DDE47A80C607}"/>
    <pc:docChg chg="modSld">
      <pc:chgData name="Joanna Timmerman" userId="S::jtimmerman@brynmawr.edu::af504e48-b556-4665-8d72-cb1d12152b37" providerId="AD" clId="Web-{8B5E0CAD-8562-1949-0312-DDE47A80C607}" dt="2025-10-06T19:38:22.817" v="130" actId="20577"/>
      <pc:docMkLst>
        <pc:docMk/>
      </pc:docMkLst>
      <pc:sldChg chg="modSp">
        <pc:chgData name="Joanna Timmerman" userId="S::jtimmerman@brynmawr.edu::af504e48-b556-4665-8d72-cb1d12152b37" providerId="AD" clId="Web-{8B5E0CAD-8562-1949-0312-DDE47A80C607}" dt="2025-10-06T19:20:18.704" v="32"/>
        <pc:sldMkLst>
          <pc:docMk/>
          <pc:sldMk cId="3962576304" sldId="258"/>
        </pc:sldMkLst>
        <pc:picChg chg="mod">
          <ac:chgData name="Joanna Timmerman" userId="S::jtimmerman@brynmawr.edu::af504e48-b556-4665-8d72-cb1d12152b37" providerId="AD" clId="Web-{8B5E0CAD-8562-1949-0312-DDE47A80C607}" dt="2025-10-06T19:20:18.704" v="32"/>
          <ac:picMkLst>
            <pc:docMk/>
            <pc:sldMk cId="3962576304" sldId="258"/>
            <ac:picMk id="7" creationId="{D5CEBB38-8E03-4718-322F-9132F8C82FA3}"/>
          </ac:picMkLst>
        </pc:picChg>
      </pc:sldChg>
      <pc:sldChg chg="modSp">
        <pc:chgData name="Joanna Timmerman" userId="S::jtimmerman@brynmawr.edu::af504e48-b556-4665-8d72-cb1d12152b37" providerId="AD" clId="Web-{8B5E0CAD-8562-1949-0312-DDE47A80C607}" dt="2025-10-06T19:22:40.674" v="40"/>
        <pc:sldMkLst>
          <pc:docMk/>
          <pc:sldMk cId="1688501202" sldId="262"/>
        </pc:sldMkLst>
        <pc:picChg chg="mod">
          <ac:chgData name="Joanna Timmerman" userId="S::jtimmerman@brynmawr.edu::af504e48-b556-4665-8d72-cb1d12152b37" providerId="AD" clId="Web-{8B5E0CAD-8562-1949-0312-DDE47A80C607}" dt="2025-10-06T19:22:40.674" v="40"/>
          <ac:picMkLst>
            <pc:docMk/>
            <pc:sldMk cId="1688501202" sldId="262"/>
            <ac:picMk id="2" creationId="{83CA7CC5-2046-90ED-04BA-5828477BF5C9}"/>
          </ac:picMkLst>
        </pc:picChg>
      </pc:sldChg>
      <pc:sldChg chg="modSp">
        <pc:chgData name="Joanna Timmerman" userId="S::jtimmerman@brynmawr.edu::af504e48-b556-4665-8d72-cb1d12152b37" providerId="AD" clId="Web-{8B5E0CAD-8562-1949-0312-DDE47A80C607}" dt="2025-10-06T19:23:06.565" v="45"/>
        <pc:sldMkLst>
          <pc:docMk/>
          <pc:sldMk cId="1987485573" sldId="263"/>
        </pc:sldMkLst>
        <pc:picChg chg="mod">
          <ac:chgData name="Joanna Timmerman" userId="S::jtimmerman@brynmawr.edu::af504e48-b556-4665-8d72-cb1d12152b37" providerId="AD" clId="Web-{8B5E0CAD-8562-1949-0312-DDE47A80C607}" dt="2025-10-06T19:23:06.565" v="45"/>
          <ac:picMkLst>
            <pc:docMk/>
            <pc:sldMk cId="1987485573" sldId="263"/>
            <ac:picMk id="4" creationId="{D868B3B0-103E-9798-35C2-B55B7B18143D}"/>
          </ac:picMkLst>
        </pc:picChg>
      </pc:sldChg>
      <pc:sldChg chg="modSp">
        <pc:chgData name="Joanna Timmerman" userId="S::jtimmerman@brynmawr.edu::af504e48-b556-4665-8d72-cb1d12152b37" providerId="AD" clId="Web-{8B5E0CAD-8562-1949-0312-DDE47A80C607}" dt="2025-10-06T19:23:47.100" v="55"/>
        <pc:sldMkLst>
          <pc:docMk/>
          <pc:sldMk cId="409144589" sldId="264"/>
        </pc:sldMkLst>
        <pc:picChg chg="mod">
          <ac:chgData name="Joanna Timmerman" userId="S::jtimmerman@brynmawr.edu::af504e48-b556-4665-8d72-cb1d12152b37" providerId="AD" clId="Web-{8B5E0CAD-8562-1949-0312-DDE47A80C607}" dt="2025-10-06T19:23:47.100" v="55"/>
          <ac:picMkLst>
            <pc:docMk/>
            <pc:sldMk cId="409144589" sldId="264"/>
            <ac:picMk id="5" creationId="{324C0E23-F225-4B59-2458-A95FB1BFE832}"/>
          </ac:picMkLst>
        </pc:picChg>
      </pc:sldChg>
      <pc:sldChg chg="modSp">
        <pc:chgData name="Joanna Timmerman" userId="S::jtimmerman@brynmawr.edu::af504e48-b556-4665-8d72-cb1d12152b37" providerId="AD" clId="Web-{8B5E0CAD-8562-1949-0312-DDE47A80C607}" dt="2025-10-06T19:24:18.525" v="62"/>
        <pc:sldMkLst>
          <pc:docMk/>
          <pc:sldMk cId="2186394330" sldId="265"/>
        </pc:sldMkLst>
        <pc:picChg chg="mod">
          <ac:chgData name="Joanna Timmerman" userId="S::jtimmerman@brynmawr.edu::af504e48-b556-4665-8d72-cb1d12152b37" providerId="AD" clId="Web-{8B5E0CAD-8562-1949-0312-DDE47A80C607}" dt="2025-10-06T19:24:18.525" v="62"/>
          <ac:picMkLst>
            <pc:docMk/>
            <pc:sldMk cId="2186394330" sldId="265"/>
            <ac:picMk id="6" creationId="{47EE14BA-C058-5E93-EA96-49208686A7A1}"/>
          </ac:picMkLst>
        </pc:picChg>
      </pc:sldChg>
      <pc:sldChg chg="modSp">
        <pc:chgData name="Joanna Timmerman" userId="S::jtimmerman@brynmawr.edu::af504e48-b556-4665-8d72-cb1d12152b37" providerId="AD" clId="Web-{8B5E0CAD-8562-1949-0312-DDE47A80C607}" dt="2025-10-06T19:26:04.485" v="68"/>
        <pc:sldMkLst>
          <pc:docMk/>
          <pc:sldMk cId="4077199680" sldId="267"/>
        </pc:sldMkLst>
        <pc:picChg chg="mod">
          <ac:chgData name="Joanna Timmerman" userId="S::jtimmerman@brynmawr.edu::af504e48-b556-4665-8d72-cb1d12152b37" providerId="AD" clId="Web-{8B5E0CAD-8562-1949-0312-DDE47A80C607}" dt="2025-10-06T19:26:04.485" v="68"/>
          <ac:picMkLst>
            <pc:docMk/>
            <pc:sldMk cId="4077199680" sldId="267"/>
            <ac:picMk id="5" creationId="{D38EC7BB-C1F5-C68E-CEE5-556142AAA686}"/>
          </ac:picMkLst>
        </pc:picChg>
      </pc:sldChg>
      <pc:sldChg chg="modSp">
        <pc:chgData name="Joanna Timmerman" userId="S::jtimmerman@brynmawr.edu::af504e48-b556-4665-8d72-cb1d12152b37" providerId="AD" clId="Web-{8B5E0CAD-8562-1949-0312-DDE47A80C607}" dt="2025-10-06T19:24:56.262" v="65"/>
        <pc:sldMkLst>
          <pc:docMk/>
          <pc:sldMk cId="413192965" sldId="268"/>
        </pc:sldMkLst>
        <pc:picChg chg="mod">
          <ac:chgData name="Joanna Timmerman" userId="S::jtimmerman@brynmawr.edu::af504e48-b556-4665-8d72-cb1d12152b37" providerId="AD" clId="Web-{8B5E0CAD-8562-1949-0312-DDE47A80C607}" dt="2025-10-06T19:24:56.262" v="65"/>
          <ac:picMkLst>
            <pc:docMk/>
            <pc:sldMk cId="413192965" sldId="268"/>
            <ac:picMk id="4" creationId="{ECAE25D1-9F74-9AD1-A6B8-A9F5A13D22AA}"/>
          </ac:picMkLst>
        </pc:picChg>
      </pc:sldChg>
      <pc:sldChg chg="modSp">
        <pc:chgData name="Joanna Timmerman" userId="S::jtimmerman@brynmawr.edu::af504e48-b556-4665-8d72-cb1d12152b37" providerId="AD" clId="Web-{8B5E0CAD-8562-1949-0312-DDE47A80C607}" dt="2025-10-06T19:26:22.252" v="70"/>
        <pc:sldMkLst>
          <pc:docMk/>
          <pc:sldMk cId="3641170769" sldId="269"/>
        </pc:sldMkLst>
        <pc:picChg chg="mod">
          <ac:chgData name="Joanna Timmerman" userId="S::jtimmerman@brynmawr.edu::af504e48-b556-4665-8d72-cb1d12152b37" providerId="AD" clId="Web-{8B5E0CAD-8562-1949-0312-DDE47A80C607}" dt="2025-10-06T19:26:22.252" v="70"/>
          <ac:picMkLst>
            <pc:docMk/>
            <pc:sldMk cId="3641170769" sldId="269"/>
            <ac:picMk id="4" creationId="{7DD15E98-6363-4014-8FF4-D7F89B543C80}"/>
          </ac:picMkLst>
        </pc:picChg>
      </pc:sldChg>
      <pc:sldChg chg="modSp">
        <pc:chgData name="Joanna Timmerman" userId="S::jtimmerman@brynmawr.edu::af504e48-b556-4665-8d72-cb1d12152b37" providerId="AD" clId="Web-{8B5E0CAD-8562-1949-0312-DDE47A80C607}" dt="2025-10-06T19:26:38.034" v="73"/>
        <pc:sldMkLst>
          <pc:docMk/>
          <pc:sldMk cId="3410847540" sldId="273"/>
        </pc:sldMkLst>
        <pc:picChg chg="mod">
          <ac:chgData name="Joanna Timmerman" userId="S::jtimmerman@brynmawr.edu::af504e48-b556-4665-8d72-cb1d12152b37" providerId="AD" clId="Web-{8B5E0CAD-8562-1949-0312-DDE47A80C607}" dt="2025-10-06T19:26:38.034" v="73"/>
          <ac:picMkLst>
            <pc:docMk/>
            <pc:sldMk cId="3410847540" sldId="273"/>
            <ac:picMk id="4" creationId="{4DF7F314-1D22-FD03-16D1-7DDE67619098}"/>
          </ac:picMkLst>
        </pc:picChg>
      </pc:sldChg>
      <pc:sldChg chg="modSp">
        <pc:chgData name="Joanna Timmerman" userId="S::jtimmerman@brynmawr.edu::af504e48-b556-4665-8d72-cb1d12152b37" providerId="AD" clId="Web-{8B5E0CAD-8562-1949-0312-DDE47A80C607}" dt="2025-10-06T19:29:18.244" v="79" actId="20577"/>
        <pc:sldMkLst>
          <pc:docMk/>
          <pc:sldMk cId="4139340151" sldId="274"/>
        </pc:sldMkLst>
        <pc:spChg chg="mod">
          <ac:chgData name="Joanna Timmerman" userId="S::jtimmerman@brynmawr.edu::af504e48-b556-4665-8d72-cb1d12152b37" providerId="AD" clId="Web-{8B5E0CAD-8562-1949-0312-DDE47A80C607}" dt="2025-10-06T19:29:18.244" v="79" actId="20577"/>
          <ac:spMkLst>
            <pc:docMk/>
            <pc:sldMk cId="4139340151" sldId="274"/>
            <ac:spMk id="3" creationId="{F98B9B95-8235-90E3-9D38-6F88F77F2844}"/>
          </ac:spMkLst>
        </pc:spChg>
      </pc:sldChg>
      <pc:sldChg chg="modSp">
        <pc:chgData name="Joanna Timmerman" userId="S::jtimmerman@brynmawr.edu::af504e48-b556-4665-8d72-cb1d12152b37" providerId="AD" clId="Web-{8B5E0CAD-8562-1949-0312-DDE47A80C607}" dt="2025-10-06T19:38:22.817" v="130" actId="20577"/>
        <pc:sldMkLst>
          <pc:docMk/>
          <pc:sldMk cId="350311347" sldId="279"/>
        </pc:sldMkLst>
        <pc:spChg chg="mod">
          <ac:chgData name="Joanna Timmerman" userId="S::jtimmerman@brynmawr.edu::af504e48-b556-4665-8d72-cb1d12152b37" providerId="AD" clId="Web-{8B5E0CAD-8562-1949-0312-DDE47A80C607}" dt="2025-10-06T19:38:22.817" v="130" actId="20577"/>
          <ac:spMkLst>
            <pc:docMk/>
            <pc:sldMk cId="350311347" sldId="279"/>
            <ac:spMk id="3" creationId="{A0AE9603-C6E0-B440-9AC2-C89AC3C758D6}"/>
          </ac:spMkLst>
        </pc:spChg>
      </pc:sldChg>
      <pc:sldChg chg="modSp">
        <pc:chgData name="Joanna Timmerman" userId="S::jtimmerman@brynmawr.edu::af504e48-b556-4665-8d72-cb1d12152b37" providerId="AD" clId="Web-{8B5E0CAD-8562-1949-0312-DDE47A80C607}" dt="2025-10-06T19:34:40.033" v="122" actId="1076"/>
        <pc:sldMkLst>
          <pc:docMk/>
          <pc:sldMk cId="4248793557" sldId="283"/>
        </pc:sldMkLst>
        <pc:spChg chg="mod">
          <ac:chgData name="Joanna Timmerman" userId="S::jtimmerman@brynmawr.edu::af504e48-b556-4665-8d72-cb1d12152b37" providerId="AD" clId="Web-{8B5E0CAD-8562-1949-0312-DDE47A80C607}" dt="2025-10-06T19:34:40.033" v="122" actId="1076"/>
          <ac:spMkLst>
            <pc:docMk/>
            <pc:sldMk cId="4248793557" sldId="283"/>
            <ac:spMk id="3" creationId="{E6F7ED29-8266-14B4-9B0A-CF3D75785DCC}"/>
          </ac:spMkLst>
        </pc:spChg>
      </pc:sldChg>
      <pc:sldChg chg="addSp delSp modSp">
        <pc:chgData name="Joanna Timmerman" userId="S::jtimmerman@brynmawr.edu::af504e48-b556-4665-8d72-cb1d12152b37" providerId="AD" clId="Web-{8B5E0CAD-8562-1949-0312-DDE47A80C607}" dt="2025-10-06T19:32:57.984" v="118"/>
        <pc:sldMkLst>
          <pc:docMk/>
          <pc:sldMk cId="4192709552" sldId="285"/>
        </pc:sldMkLst>
        <pc:spChg chg="add mod">
          <ac:chgData name="Joanna Timmerman" userId="S::jtimmerman@brynmawr.edu::af504e48-b556-4665-8d72-cb1d12152b37" providerId="AD" clId="Web-{8B5E0CAD-8562-1949-0312-DDE47A80C607}" dt="2025-10-06T19:32:46.671" v="116" actId="1076"/>
          <ac:spMkLst>
            <pc:docMk/>
            <pc:sldMk cId="4192709552" sldId="285"/>
            <ac:spMk id="12" creationId="{E101AE34-2806-31E7-70B8-999AFA2648EB}"/>
          </ac:spMkLst>
        </pc:spChg>
        <pc:spChg chg="add del">
          <ac:chgData name="Joanna Timmerman" userId="S::jtimmerman@brynmawr.edu::af504e48-b556-4665-8d72-cb1d12152b37" providerId="AD" clId="Web-{8B5E0CAD-8562-1949-0312-DDE47A80C607}" dt="2025-10-06T19:31:02.341" v="85"/>
          <ac:spMkLst>
            <pc:docMk/>
            <pc:sldMk cId="4192709552" sldId="285"/>
            <ac:spMk id="13" creationId="{F296C3A6-C722-62F5-BA00-FA139A85817E}"/>
          </ac:spMkLst>
        </pc:spChg>
        <pc:spChg chg="add mod">
          <ac:chgData name="Joanna Timmerman" userId="S::jtimmerman@brynmawr.edu::af504e48-b556-4665-8d72-cb1d12152b37" providerId="AD" clId="Web-{8B5E0CAD-8562-1949-0312-DDE47A80C607}" dt="2025-10-06T19:32:57.984" v="118"/>
          <ac:spMkLst>
            <pc:docMk/>
            <pc:sldMk cId="4192709552" sldId="285"/>
            <ac:spMk id="14" creationId="{D0C91513-14FD-248B-8793-15D66804309E}"/>
          </ac:spMkLst>
        </pc:spChg>
        <pc:spChg chg="add del mod">
          <ac:chgData name="Joanna Timmerman" userId="S::jtimmerman@brynmawr.edu::af504e48-b556-4665-8d72-cb1d12152b37" providerId="AD" clId="Web-{8B5E0CAD-8562-1949-0312-DDE47A80C607}" dt="2025-10-06T19:32:06.249" v="109"/>
          <ac:spMkLst>
            <pc:docMk/>
            <pc:sldMk cId="4192709552" sldId="285"/>
            <ac:spMk id="23" creationId="{AD5E7A41-1A39-87A7-003D-32497A45E871}"/>
          </ac:spMkLst>
        </pc:spChg>
        <pc:graphicFrameChg chg="del mod">
          <ac:chgData name="Joanna Timmerman" userId="S::jtimmerman@brynmawr.edu::af504e48-b556-4665-8d72-cb1d12152b37" providerId="AD" clId="Web-{8B5E0CAD-8562-1949-0312-DDE47A80C607}" dt="2025-10-06T19:31:54.702" v="106"/>
          <ac:graphicFrameMkLst>
            <pc:docMk/>
            <pc:sldMk cId="4192709552" sldId="285"/>
            <ac:graphicFrameMk id="22" creationId="{8EF0161F-BB24-0383-F861-84A94F3DE7F3}"/>
          </ac:graphicFrameMkLst>
        </pc:graphicFrameChg>
      </pc:sldChg>
      <pc:sldChg chg="modSp">
        <pc:chgData name="Joanna Timmerman" userId="S::jtimmerman@brynmawr.edu::af504e48-b556-4665-8d72-cb1d12152b37" providerId="AD" clId="Web-{8B5E0CAD-8562-1949-0312-DDE47A80C607}" dt="2025-10-06T19:33:23.875" v="119" actId="20577"/>
        <pc:sldMkLst>
          <pc:docMk/>
          <pc:sldMk cId="3152053837" sldId="288"/>
        </pc:sldMkLst>
        <pc:spChg chg="mod">
          <ac:chgData name="Joanna Timmerman" userId="S::jtimmerman@brynmawr.edu::af504e48-b556-4665-8d72-cb1d12152b37" providerId="AD" clId="Web-{8B5E0CAD-8562-1949-0312-DDE47A80C607}" dt="2025-10-06T19:33:23.875" v="119" actId="20577"/>
          <ac:spMkLst>
            <pc:docMk/>
            <pc:sldMk cId="3152053837" sldId="288"/>
            <ac:spMk id="3" creationId="{CA8150F3-9E8C-632B-CB9A-349544E482D1}"/>
          </ac:spMkLst>
        </pc:spChg>
      </pc:sldChg>
      <pc:sldChg chg="modSp">
        <pc:chgData name="Joanna Timmerman" userId="S::jtimmerman@brynmawr.edu::af504e48-b556-4665-8d72-cb1d12152b37" providerId="AD" clId="Web-{8B5E0CAD-8562-1949-0312-DDE47A80C607}" dt="2025-10-06T19:18:51.625" v="17"/>
        <pc:sldMkLst>
          <pc:docMk/>
          <pc:sldMk cId="3032812402" sldId="289"/>
        </pc:sldMkLst>
        <pc:picChg chg="mod">
          <ac:chgData name="Joanna Timmerman" userId="S::jtimmerman@brynmawr.edu::af504e48-b556-4665-8d72-cb1d12152b37" providerId="AD" clId="Web-{8B5E0CAD-8562-1949-0312-DDE47A80C607}" dt="2025-10-06T19:18:51.625" v="17"/>
          <ac:picMkLst>
            <pc:docMk/>
            <pc:sldMk cId="3032812402" sldId="289"/>
            <ac:picMk id="5" creationId="{35C8FD6A-43A9-E2D9-B7A2-FA835B143B73}"/>
          </ac:picMkLst>
        </pc:picChg>
      </pc:sldChg>
      <pc:sldChg chg="modSp">
        <pc:chgData name="Joanna Timmerman" userId="S::jtimmerman@brynmawr.edu::af504e48-b556-4665-8d72-cb1d12152b37" providerId="AD" clId="Web-{8B5E0CAD-8562-1949-0312-DDE47A80C607}" dt="2025-10-06T19:20:10.454" v="30"/>
        <pc:sldMkLst>
          <pc:docMk/>
          <pc:sldMk cId="273643517" sldId="291"/>
        </pc:sldMkLst>
        <pc:picChg chg="mod">
          <ac:chgData name="Joanna Timmerman" userId="S::jtimmerman@brynmawr.edu::af504e48-b556-4665-8d72-cb1d12152b37" providerId="AD" clId="Web-{8B5E0CAD-8562-1949-0312-DDE47A80C607}" dt="2025-10-06T19:20:10.454" v="30"/>
          <ac:picMkLst>
            <pc:docMk/>
            <pc:sldMk cId="273643517" sldId="291"/>
            <ac:picMk id="33" creationId="{A42C742A-6593-6530-4D80-7512504B0422}"/>
          </ac:picMkLst>
        </pc:picChg>
      </pc:sldChg>
      <pc:sldChg chg="modSp">
        <pc:chgData name="Joanna Timmerman" userId="S::jtimmerman@brynmawr.edu::af504e48-b556-4665-8d72-cb1d12152b37" providerId="AD" clId="Web-{8B5E0CAD-8562-1949-0312-DDE47A80C607}" dt="2025-10-06T19:17:13.014" v="2"/>
        <pc:sldMkLst>
          <pc:docMk/>
          <pc:sldMk cId="4074440094" sldId="294"/>
        </pc:sldMkLst>
        <pc:picChg chg="mod">
          <ac:chgData name="Joanna Timmerman" userId="S::jtimmerman@brynmawr.edu::af504e48-b556-4665-8d72-cb1d12152b37" providerId="AD" clId="Web-{8B5E0CAD-8562-1949-0312-DDE47A80C607}" dt="2025-10-06T19:17:13.014" v="2"/>
          <ac:picMkLst>
            <pc:docMk/>
            <pc:sldMk cId="4074440094" sldId="294"/>
            <ac:picMk id="4" creationId="{1FB684CC-5767-F3BF-5D11-24F35363A5CD}"/>
          </ac:picMkLst>
        </pc:picChg>
      </pc:sldChg>
      <pc:sldChg chg="modSp">
        <pc:chgData name="Joanna Timmerman" userId="S::jtimmerman@brynmawr.edu::af504e48-b556-4665-8d72-cb1d12152b37" providerId="AD" clId="Web-{8B5E0CAD-8562-1949-0312-DDE47A80C607}" dt="2025-10-06T19:19:46.813" v="27"/>
        <pc:sldMkLst>
          <pc:docMk/>
          <pc:sldMk cId="1080553871" sldId="298"/>
        </pc:sldMkLst>
        <pc:picChg chg="mod">
          <ac:chgData name="Joanna Timmerman" userId="S::jtimmerman@brynmawr.edu::af504e48-b556-4665-8d72-cb1d12152b37" providerId="AD" clId="Web-{8B5E0CAD-8562-1949-0312-DDE47A80C607}" dt="2025-10-06T19:19:25.110" v="22"/>
          <ac:picMkLst>
            <pc:docMk/>
            <pc:sldMk cId="1080553871" sldId="298"/>
            <ac:picMk id="462" creationId="{5B04CE26-CA88-A3B1-E2C1-5B9808CEA7A9}"/>
          </ac:picMkLst>
        </pc:picChg>
        <pc:picChg chg="mod">
          <ac:chgData name="Joanna Timmerman" userId="S::jtimmerman@brynmawr.edu::af504e48-b556-4665-8d72-cb1d12152b37" providerId="AD" clId="Web-{8B5E0CAD-8562-1949-0312-DDE47A80C607}" dt="2025-10-06T19:19:17.266" v="20"/>
          <ac:picMkLst>
            <pc:docMk/>
            <pc:sldMk cId="1080553871" sldId="298"/>
            <ac:picMk id="463" creationId="{36A2AF28-0585-1C8B-74D9-FFF2D3D2950D}"/>
          </ac:picMkLst>
        </pc:picChg>
        <pc:picChg chg="mod">
          <ac:chgData name="Joanna Timmerman" userId="S::jtimmerman@brynmawr.edu::af504e48-b556-4665-8d72-cb1d12152b37" providerId="AD" clId="Web-{8B5E0CAD-8562-1949-0312-DDE47A80C607}" dt="2025-10-06T19:19:46.813" v="27"/>
          <ac:picMkLst>
            <pc:docMk/>
            <pc:sldMk cId="1080553871" sldId="298"/>
            <ac:picMk id="465" creationId="{415CC2FA-052D-1295-AD3D-3E6A44F82860}"/>
          </ac:picMkLst>
        </pc:picChg>
      </pc:sldChg>
      <pc:sldChg chg="modSp">
        <pc:chgData name="Joanna Timmerman" userId="S::jtimmerman@brynmawr.edu::af504e48-b556-4665-8d72-cb1d12152b37" providerId="AD" clId="Web-{8B5E0CAD-8562-1949-0312-DDE47A80C607}" dt="2025-10-06T19:37:49.036" v="126" actId="20577"/>
        <pc:sldMkLst>
          <pc:docMk/>
          <pc:sldMk cId="3014368070" sldId="300"/>
        </pc:sldMkLst>
        <pc:spChg chg="mod">
          <ac:chgData name="Joanna Timmerman" userId="S::jtimmerman@brynmawr.edu::af504e48-b556-4665-8d72-cb1d12152b37" providerId="AD" clId="Web-{8B5E0CAD-8562-1949-0312-DDE47A80C607}" dt="2025-10-06T19:37:49.036" v="126" actId="20577"/>
          <ac:spMkLst>
            <pc:docMk/>
            <pc:sldMk cId="3014368070" sldId="300"/>
            <ac:spMk id="11" creationId="{B5AE9FDC-42AB-82F8-8D51-A8583B7E6EF2}"/>
          </ac:spMkLst>
        </pc:spChg>
        <pc:picChg chg="mod">
          <ac:chgData name="Joanna Timmerman" userId="S::jtimmerman@brynmawr.edu::af504e48-b556-4665-8d72-cb1d12152b37" providerId="AD" clId="Web-{8B5E0CAD-8562-1949-0312-DDE47A80C607}" dt="2025-10-06T19:26:53.348" v="76"/>
          <ac:picMkLst>
            <pc:docMk/>
            <pc:sldMk cId="3014368070" sldId="300"/>
            <ac:picMk id="3" creationId="{F12789C5-E9BE-A8B7-9B70-C2FC6499EE1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C83DD-4DF8-4A04-8543-ABD4FF36B938}" type="doc">
      <dgm:prSet loTypeId="urn:microsoft.com/office/officeart/2016/7/layout/HorizontalActionList" loCatId="List" qsTypeId="urn:microsoft.com/office/officeart/2005/8/quickstyle/simple1" qsCatId="simple" csTypeId="urn:microsoft.com/office/officeart/2005/8/colors/accent0_3" csCatId="mainScheme"/>
      <dgm:spPr/>
      <dgm:t>
        <a:bodyPr/>
        <a:lstStyle/>
        <a:p>
          <a:endParaRPr lang="en-US"/>
        </a:p>
      </dgm:t>
    </dgm:pt>
    <dgm:pt modelId="{7E1D7E95-9703-4072-8FAE-C72E3F830648}">
      <dgm:prSet/>
      <dgm:spPr/>
      <dgm:t>
        <a:bodyPr/>
        <a:lstStyle/>
        <a:p>
          <a:r>
            <a:rPr lang="en-US" b="1"/>
            <a:t>Feelings/ Emotions:</a:t>
          </a:r>
          <a:endParaRPr lang="en-US"/>
        </a:p>
      </dgm:t>
    </dgm:pt>
    <dgm:pt modelId="{FD54080B-F1B1-4E5E-B7E9-72B62363EDFB}" type="parTrans" cxnId="{8D1EB6CF-5E52-4501-A213-989966468164}">
      <dgm:prSet/>
      <dgm:spPr/>
      <dgm:t>
        <a:bodyPr/>
        <a:lstStyle/>
        <a:p>
          <a:endParaRPr lang="en-US"/>
        </a:p>
      </dgm:t>
    </dgm:pt>
    <dgm:pt modelId="{6789B7B0-C0A5-4085-AD81-97F9F5F07C86}" type="sibTrans" cxnId="{8D1EB6CF-5E52-4501-A213-989966468164}">
      <dgm:prSet/>
      <dgm:spPr/>
      <dgm:t>
        <a:bodyPr/>
        <a:lstStyle/>
        <a:p>
          <a:endParaRPr lang="en-US"/>
        </a:p>
      </dgm:t>
    </dgm:pt>
    <dgm:pt modelId="{09664403-59D9-4F74-BBB0-043CF0A29486}">
      <dgm:prSet/>
      <dgm:spPr/>
      <dgm:t>
        <a:bodyPr/>
        <a:lstStyle/>
        <a:p>
          <a:r>
            <a:rPr lang="en-US" b="1"/>
            <a:t>Do you allow yourself to be open to and acknowledge your feelings without judgment?</a:t>
          </a:r>
          <a:endParaRPr lang="en-US"/>
        </a:p>
      </dgm:t>
    </dgm:pt>
    <dgm:pt modelId="{C650B4F9-4072-48B4-81C7-0AC6230BB01B}" type="parTrans" cxnId="{128572E6-39D2-49FB-A855-C15FF17F8769}">
      <dgm:prSet/>
      <dgm:spPr/>
      <dgm:t>
        <a:bodyPr/>
        <a:lstStyle/>
        <a:p>
          <a:endParaRPr lang="en-US"/>
        </a:p>
      </dgm:t>
    </dgm:pt>
    <dgm:pt modelId="{6A0D7506-3BED-44F0-AAFC-69F40643C2BA}" type="sibTrans" cxnId="{128572E6-39D2-49FB-A855-C15FF17F8769}">
      <dgm:prSet/>
      <dgm:spPr/>
      <dgm:t>
        <a:bodyPr/>
        <a:lstStyle/>
        <a:p>
          <a:endParaRPr lang="en-US"/>
        </a:p>
      </dgm:t>
    </dgm:pt>
    <dgm:pt modelId="{6200684A-3C5C-4011-A389-F83E82939E38}">
      <dgm:prSet/>
      <dgm:spPr/>
      <dgm:t>
        <a:bodyPr/>
        <a:lstStyle/>
        <a:p>
          <a:r>
            <a:rPr lang="en-US" b="1"/>
            <a:t>Self Care:</a:t>
          </a:r>
          <a:endParaRPr lang="en-US"/>
        </a:p>
      </dgm:t>
    </dgm:pt>
    <dgm:pt modelId="{7904AC28-C40E-4159-830D-05D7C249B5E0}" type="parTrans" cxnId="{6C3311C7-DC4E-4111-AE3C-F7B6B51DEBBD}">
      <dgm:prSet/>
      <dgm:spPr/>
      <dgm:t>
        <a:bodyPr/>
        <a:lstStyle/>
        <a:p>
          <a:endParaRPr lang="en-US"/>
        </a:p>
      </dgm:t>
    </dgm:pt>
    <dgm:pt modelId="{2D521BB9-9983-4689-A9BB-FF86C1C35E58}" type="sibTrans" cxnId="{6C3311C7-DC4E-4111-AE3C-F7B6B51DEBBD}">
      <dgm:prSet/>
      <dgm:spPr/>
      <dgm:t>
        <a:bodyPr/>
        <a:lstStyle/>
        <a:p>
          <a:endParaRPr lang="en-US"/>
        </a:p>
      </dgm:t>
    </dgm:pt>
    <dgm:pt modelId="{D0697E30-4027-48CE-92CA-222D846C2AEC}">
      <dgm:prSet/>
      <dgm:spPr/>
      <dgm:t>
        <a:bodyPr/>
        <a:lstStyle/>
        <a:p>
          <a:r>
            <a:rPr lang="en-US" b="1"/>
            <a:t>Do you write your thoughts in a journal, listen to music, or talk to family or friends when you are in need? </a:t>
          </a:r>
          <a:endParaRPr lang="en-US"/>
        </a:p>
      </dgm:t>
    </dgm:pt>
    <dgm:pt modelId="{11B15CC2-7C81-42DC-8C64-94899555450D}" type="parTrans" cxnId="{ED2660CE-0CD2-4077-8BBE-B5C374F8BA5C}">
      <dgm:prSet/>
      <dgm:spPr/>
      <dgm:t>
        <a:bodyPr/>
        <a:lstStyle/>
        <a:p>
          <a:endParaRPr lang="en-US"/>
        </a:p>
      </dgm:t>
    </dgm:pt>
    <dgm:pt modelId="{58E0899C-AC18-47E9-9CE6-3CEF07C4B622}" type="sibTrans" cxnId="{ED2660CE-0CD2-4077-8BBE-B5C374F8BA5C}">
      <dgm:prSet/>
      <dgm:spPr/>
      <dgm:t>
        <a:bodyPr/>
        <a:lstStyle/>
        <a:p>
          <a:endParaRPr lang="en-US"/>
        </a:p>
      </dgm:t>
    </dgm:pt>
    <dgm:pt modelId="{E5145E4B-AE47-4CB0-BD7E-C296EC575473}">
      <dgm:prSet/>
      <dgm:spPr/>
      <dgm:t>
        <a:bodyPr/>
        <a:lstStyle/>
        <a:p>
          <a:r>
            <a:rPr lang="en-US" b="1"/>
            <a:t>Are you maintaining a daily routine? </a:t>
          </a:r>
          <a:endParaRPr lang="en-US"/>
        </a:p>
      </dgm:t>
    </dgm:pt>
    <dgm:pt modelId="{71688756-A953-4721-87A7-FE14EC9EE712}" type="parTrans" cxnId="{0566847D-9E4A-42C3-88C7-ADD46045209A}">
      <dgm:prSet/>
      <dgm:spPr/>
      <dgm:t>
        <a:bodyPr/>
        <a:lstStyle/>
        <a:p>
          <a:endParaRPr lang="en-US"/>
        </a:p>
      </dgm:t>
    </dgm:pt>
    <dgm:pt modelId="{0C10CBD2-DD7D-46DA-A1FD-2D64A722689D}" type="sibTrans" cxnId="{0566847D-9E4A-42C3-88C7-ADD46045209A}">
      <dgm:prSet/>
      <dgm:spPr/>
      <dgm:t>
        <a:bodyPr/>
        <a:lstStyle/>
        <a:p>
          <a:endParaRPr lang="en-US"/>
        </a:p>
      </dgm:t>
    </dgm:pt>
    <dgm:pt modelId="{112B190A-CB2C-4E42-8464-2E3741224E4E}">
      <dgm:prSet/>
      <dgm:spPr/>
      <dgm:t>
        <a:bodyPr/>
        <a:lstStyle/>
        <a:p>
          <a:r>
            <a:rPr lang="en-US" b="1"/>
            <a:t>Stress:</a:t>
          </a:r>
          <a:endParaRPr lang="en-US"/>
        </a:p>
      </dgm:t>
    </dgm:pt>
    <dgm:pt modelId="{BCD5102A-1DF4-4DF3-BC43-3EC7E0BA6128}" type="parTrans" cxnId="{62700090-388E-46C6-865E-1E292BE718A8}">
      <dgm:prSet/>
      <dgm:spPr/>
      <dgm:t>
        <a:bodyPr/>
        <a:lstStyle/>
        <a:p>
          <a:endParaRPr lang="en-US"/>
        </a:p>
      </dgm:t>
    </dgm:pt>
    <dgm:pt modelId="{44DCFD03-D06C-40B6-82A8-F54DB8BC0BB3}" type="sibTrans" cxnId="{62700090-388E-46C6-865E-1E292BE718A8}">
      <dgm:prSet/>
      <dgm:spPr/>
      <dgm:t>
        <a:bodyPr/>
        <a:lstStyle/>
        <a:p>
          <a:endParaRPr lang="en-US"/>
        </a:p>
      </dgm:t>
    </dgm:pt>
    <dgm:pt modelId="{6AD82B52-8CA2-4169-AE0E-4DF71513D6F0}">
      <dgm:prSet/>
      <dgm:spPr/>
      <dgm:t>
        <a:bodyPr/>
        <a:lstStyle/>
        <a:p>
          <a:r>
            <a:rPr lang="en-US" b="1"/>
            <a:t>Do you recognize stress triggers and appreciate that you are not your feelings? . </a:t>
          </a:r>
          <a:endParaRPr lang="en-US"/>
        </a:p>
      </dgm:t>
    </dgm:pt>
    <dgm:pt modelId="{E1498ED3-89E6-41DE-B6D6-B82BB5955C3E}" type="parTrans" cxnId="{9AFA3CC8-A8E3-4D04-813C-FCC6CBE4CFF8}">
      <dgm:prSet/>
      <dgm:spPr/>
      <dgm:t>
        <a:bodyPr/>
        <a:lstStyle/>
        <a:p>
          <a:endParaRPr lang="en-US"/>
        </a:p>
      </dgm:t>
    </dgm:pt>
    <dgm:pt modelId="{DD62E335-3C0A-4F3A-B328-85277C56A4F3}" type="sibTrans" cxnId="{9AFA3CC8-A8E3-4D04-813C-FCC6CBE4CFF8}">
      <dgm:prSet/>
      <dgm:spPr/>
      <dgm:t>
        <a:bodyPr/>
        <a:lstStyle/>
        <a:p>
          <a:endParaRPr lang="en-US"/>
        </a:p>
      </dgm:t>
    </dgm:pt>
    <dgm:pt modelId="{971CD9CE-55E1-4955-8DB8-13C91A88682E}">
      <dgm:prSet/>
      <dgm:spPr/>
      <dgm:t>
        <a:bodyPr/>
        <a:lstStyle/>
        <a:p>
          <a:r>
            <a:rPr lang="en-US" b="1"/>
            <a:t>Do you welcome and cultivate positive, empowering thoughts and emotions?</a:t>
          </a:r>
          <a:endParaRPr lang="en-US"/>
        </a:p>
      </dgm:t>
    </dgm:pt>
    <dgm:pt modelId="{05FF864D-00B9-47C8-A68C-6BA4B086D68F}" type="parTrans" cxnId="{1995CF68-2AF6-41E8-8EE9-3222192762B6}">
      <dgm:prSet/>
      <dgm:spPr/>
      <dgm:t>
        <a:bodyPr/>
        <a:lstStyle/>
        <a:p>
          <a:endParaRPr lang="en-US"/>
        </a:p>
      </dgm:t>
    </dgm:pt>
    <dgm:pt modelId="{B5928CA2-B378-408F-91CE-840E21B24931}" type="sibTrans" cxnId="{1995CF68-2AF6-41E8-8EE9-3222192762B6}">
      <dgm:prSet/>
      <dgm:spPr/>
      <dgm:t>
        <a:bodyPr/>
        <a:lstStyle/>
        <a:p>
          <a:endParaRPr lang="en-US"/>
        </a:p>
      </dgm:t>
    </dgm:pt>
    <dgm:pt modelId="{F4AD75F9-33B1-4D1C-A57B-551708021195}" type="pres">
      <dgm:prSet presAssocID="{7AEC83DD-4DF8-4A04-8543-ABD4FF36B938}" presName="Name0" presStyleCnt="0">
        <dgm:presLayoutVars>
          <dgm:dir/>
          <dgm:animLvl val="lvl"/>
          <dgm:resizeHandles val="exact"/>
        </dgm:presLayoutVars>
      </dgm:prSet>
      <dgm:spPr/>
    </dgm:pt>
    <dgm:pt modelId="{BDD72180-0C63-4994-8DF4-ECB2D0CAFA94}" type="pres">
      <dgm:prSet presAssocID="{7E1D7E95-9703-4072-8FAE-C72E3F830648}" presName="composite" presStyleCnt="0"/>
      <dgm:spPr/>
    </dgm:pt>
    <dgm:pt modelId="{020DCE1A-8F3B-4427-8BD5-4C1A06208164}" type="pres">
      <dgm:prSet presAssocID="{7E1D7E95-9703-4072-8FAE-C72E3F830648}" presName="parTx" presStyleLbl="alignNode1" presStyleIdx="0" presStyleCnt="3">
        <dgm:presLayoutVars>
          <dgm:chMax val="0"/>
          <dgm:chPref val="0"/>
        </dgm:presLayoutVars>
      </dgm:prSet>
      <dgm:spPr/>
    </dgm:pt>
    <dgm:pt modelId="{157F3954-E6F2-433F-98B7-BCF111775241}" type="pres">
      <dgm:prSet presAssocID="{7E1D7E95-9703-4072-8FAE-C72E3F830648}" presName="desTx" presStyleLbl="alignAccFollowNode1" presStyleIdx="0" presStyleCnt="3">
        <dgm:presLayoutVars/>
      </dgm:prSet>
      <dgm:spPr/>
    </dgm:pt>
    <dgm:pt modelId="{BBF1606E-1109-4F59-91F9-A7F66989D920}" type="pres">
      <dgm:prSet presAssocID="{6789B7B0-C0A5-4085-AD81-97F9F5F07C86}" presName="space" presStyleCnt="0"/>
      <dgm:spPr/>
    </dgm:pt>
    <dgm:pt modelId="{0BF4966B-9A79-4D4F-A797-7C673619DB1E}" type="pres">
      <dgm:prSet presAssocID="{6200684A-3C5C-4011-A389-F83E82939E38}" presName="composite" presStyleCnt="0"/>
      <dgm:spPr/>
    </dgm:pt>
    <dgm:pt modelId="{1FDA91CC-AA64-4701-AA69-BE2B4C45B0A2}" type="pres">
      <dgm:prSet presAssocID="{6200684A-3C5C-4011-A389-F83E82939E38}" presName="parTx" presStyleLbl="alignNode1" presStyleIdx="1" presStyleCnt="3">
        <dgm:presLayoutVars>
          <dgm:chMax val="0"/>
          <dgm:chPref val="0"/>
        </dgm:presLayoutVars>
      </dgm:prSet>
      <dgm:spPr/>
    </dgm:pt>
    <dgm:pt modelId="{F0126847-20BF-4C87-8A5E-E25289B63F1E}" type="pres">
      <dgm:prSet presAssocID="{6200684A-3C5C-4011-A389-F83E82939E38}" presName="desTx" presStyleLbl="alignAccFollowNode1" presStyleIdx="1" presStyleCnt="3">
        <dgm:presLayoutVars/>
      </dgm:prSet>
      <dgm:spPr/>
    </dgm:pt>
    <dgm:pt modelId="{1F7C360F-CB71-412C-9E90-C4E18C168055}" type="pres">
      <dgm:prSet presAssocID="{2D521BB9-9983-4689-A9BB-FF86C1C35E58}" presName="space" presStyleCnt="0"/>
      <dgm:spPr/>
    </dgm:pt>
    <dgm:pt modelId="{17998ED2-B5E8-491C-9E35-EF4FC1DE1C7C}" type="pres">
      <dgm:prSet presAssocID="{112B190A-CB2C-4E42-8464-2E3741224E4E}" presName="composite" presStyleCnt="0"/>
      <dgm:spPr/>
    </dgm:pt>
    <dgm:pt modelId="{C28C99F6-C0F9-4181-B1D4-31E98BCD3D2B}" type="pres">
      <dgm:prSet presAssocID="{112B190A-CB2C-4E42-8464-2E3741224E4E}" presName="parTx" presStyleLbl="alignNode1" presStyleIdx="2" presStyleCnt="3">
        <dgm:presLayoutVars>
          <dgm:chMax val="0"/>
          <dgm:chPref val="0"/>
        </dgm:presLayoutVars>
      </dgm:prSet>
      <dgm:spPr/>
    </dgm:pt>
    <dgm:pt modelId="{167602FE-F898-43FE-800C-9C06B819FC75}" type="pres">
      <dgm:prSet presAssocID="{112B190A-CB2C-4E42-8464-2E3741224E4E}" presName="desTx" presStyleLbl="alignAccFollowNode1" presStyleIdx="2" presStyleCnt="3">
        <dgm:presLayoutVars/>
      </dgm:prSet>
      <dgm:spPr/>
    </dgm:pt>
  </dgm:ptLst>
  <dgm:cxnLst>
    <dgm:cxn modelId="{47CA0402-95D4-4C76-BA12-E19CDCCA7CA5}" type="presOf" srcId="{7E1D7E95-9703-4072-8FAE-C72E3F830648}" destId="{020DCE1A-8F3B-4427-8BD5-4C1A06208164}" srcOrd="0" destOrd="0" presId="urn:microsoft.com/office/officeart/2016/7/layout/HorizontalActionList"/>
    <dgm:cxn modelId="{6B7CD410-D933-43A6-9D02-F1C40D562589}" type="presOf" srcId="{D0697E30-4027-48CE-92CA-222D846C2AEC}" destId="{F0126847-20BF-4C87-8A5E-E25289B63F1E}" srcOrd="0" destOrd="0" presId="urn:microsoft.com/office/officeart/2016/7/layout/HorizontalActionList"/>
    <dgm:cxn modelId="{B4B58213-273F-4C00-B3FC-84C92CFF7A2A}" type="presOf" srcId="{112B190A-CB2C-4E42-8464-2E3741224E4E}" destId="{C28C99F6-C0F9-4181-B1D4-31E98BCD3D2B}" srcOrd="0" destOrd="0" presId="urn:microsoft.com/office/officeart/2016/7/layout/HorizontalActionList"/>
    <dgm:cxn modelId="{C770C126-CD0F-4527-9241-EB1E8A5ECB36}" type="presOf" srcId="{6AD82B52-8CA2-4169-AE0E-4DF71513D6F0}" destId="{167602FE-F898-43FE-800C-9C06B819FC75}" srcOrd="0" destOrd="0" presId="urn:microsoft.com/office/officeart/2016/7/layout/HorizontalActionList"/>
    <dgm:cxn modelId="{1995CF68-2AF6-41E8-8EE9-3222192762B6}" srcId="{112B190A-CB2C-4E42-8464-2E3741224E4E}" destId="{971CD9CE-55E1-4955-8DB8-13C91A88682E}" srcOrd="1" destOrd="0" parTransId="{05FF864D-00B9-47C8-A68C-6BA4B086D68F}" sibTransId="{B5928CA2-B378-408F-91CE-840E21B24931}"/>
    <dgm:cxn modelId="{0566847D-9E4A-42C3-88C7-ADD46045209A}" srcId="{6200684A-3C5C-4011-A389-F83E82939E38}" destId="{E5145E4B-AE47-4CB0-BD7E-C296EC575473}" srcOrd="1" destOrd="0" parTransId="{71688756-A953-4721-87A7-FE14EC9EE712}" sibTransId="{0C10CBD2-DD7D-46DA-A1FD-2D64A722689D}"/>
    <dgm:cxn modelId="{7AFE7D83-E89D-4F54-946F-6370CB3458C6}" type="presOf" srcId="{6200684A-3C5C-4011-A389-F83E82939E38}" destId="{1FDA91CC-AA64-4701-AA69-BE2B4C45B0A2}" srcOrd="0" destOrd="0" presId="urn:microsoft.com/office/officeart/2016/7/layout/HorizontalActionList"/>
    <dgm:cxn modelId="{62700090-388E-46C6-865E-1E292BE718A8}" srcId="{7AEC83DD-4DF8-4A04-8543-ABD4FF36B938}" destId="{112B190A-CB2C-4E42-8464-2E3741224E4E}" srcOrd="2" destOrd="0" parTransId="{BCD5102A-1DF4-4DF3-BC43-3EC7E0BA6128}" sibTransId="{44DCFD03-D06C-40B6-82A8-F54DB8BC0BB3}"/>
    <dgm:cxn modelId="{6A956DAA-B6B3-418B-BF46-450D5B52E7F7}" type="presOf" srcId="{E5145E4B-AE47-4CB0-BD7E-C296EC575473}" destId="{F0126847-20BF-4C87-8A5E-E25289B63F1E}" srcOrd="0" destOrd="1" presId="urn:microsoft.com/office/officeart/2016/7/layout/HorizontalActionList"/>
    <dgm:cxn modelId="{3F8399B7-66CD-4838-B85F-FB11AA2951D7}" type="presOf" srcId="{971CD9CE-55E1-4955-8DB8-13C91A88682E}" destId="{167602FE-F898-43FE-800C-9C06B819FC75}" srcOrd="0" destOrd="1" presId="urn:microsoft.com/office/officeart/2016/7/layout/HorizontalActionList"/>
    <dgm:cxn modelId="{C0C895C1-7593-4582-85D2-355A771DBE25}" type="presOf" srcId="{7AEC83DD-4DF8-4A04-8543-ABD4FF36B938}" destId="{F4AD75F9-33B1-4D1C-A57B-551708021195}" srcOrd="0" destOrd="0" presId="urn:microsoft.com/office/officeart/2016/7/layout/HorizontalActionList"/>
    <dgm:cxn modelId="{6C3311C7-DC4E-4111-AE3C-F7B6B51DEBBD}" srcId="{7AEC83DD-4DF8-4A04-8543-ABD4FF36B938}" destId="{6200684A-3C5C-4011-A389-F83E82939E38}" srcOrd="1" destOrd="0" parTransId="{7904AC28-C40E-4159-830D-05D7C249B5E0}" sibTransId="{2D521BB9-9983-4689-A9BB-FF86C1C35E58}"/>
    <dgm:cxn modelId="{9AFA3CC8-A8E3-4D04-813C-FCC6CBE4CFF8}" srcId="{112B190A-CB2C-4E42-8464-2E3741224E4E}" destId="{6AD82B52-8CA2-4169-AE0E-4DF71513D6F0}" srcOrd="0" destOrd="0" parTransId="{E1498ED3-89E6-41DE-B6D6-B82BB5955C3E}" sibTransId="{DD62E335-3C0A-4F3A-B328-85277C56A4F3}"/>
    <dgm:cxn modelId="{ED2660CE-0CD2-4077-8BBE-B5C374F8BA5C}" srcId="{6200684A-3C5C-4011-A389-F83E82939E38}" destId="{D0697E30-4027-48CE-92CA-222D846C2AEC}" srcOrd="0" destOrd="0" parTransId="{11B15CC2-7C81-42DC-8C64-94899555450D}" sibTransId="{58E0899C-AC18-47E9-9CE6-3CEF07C4B622}"/>
    <dgm:cxn modelId="{8D1EB6CF-5E52-4501-A213-989966468164}" srcId="{7AEC83DD-4DF8-4A04-8543-ABD4FF36B938}" destId="{7E1D7E95-9703-4072-8FAE-C72E3F830648}" srcOrd="0" destOrd="0" parTransId="{FD54080B-F1B1-4E5E-B7E9-72B62363EDFB}" sibTransId="{6789B7B0-C0A5-4085-AD81-97F9F5F07C86}"/>
    <dgm:cxn modelId="{128572E6-39D2-49FB-A855-C15FF17F8769}" srcId="{7E1D7E95-9703-4072-8FAE-C72E3F830648}" destId="{09664403-59D9-4F74-BBB0-043CF0A29486}" srcOrd="0" destOrd="0" parTransId="{C650B4F9-4072-48B4-81C7-0AC6230BB01B}" sibTransId="{6A0D7506-3BED-44F0-AAFC-69F40643C2BA}"/>
    <dgm:cxn modelId="{6DE68BF7-D70C-4DC3-88E5-99F83A9F8D89}" type="presOf" srcId="{09664403-59D9-4F74-BBB0-043CF0A29486}" destId="{157F3954-E6F2-433F-98B7-BCF111775241}" srcOrd="0" destOrd="0" presId="urn:microsoft.com/office/officeart/2016/7/layout/HorizontalActionList"/>
    <dgm:cxn modelId="{D7626B42-8C57-482A-B70F-3E9CF2B38290}" type="presParOf" srcId="{F4AD75F9-33B1-4D1C-A57B-551708021195}" destId="{BDD72180-0C63-4994-8DF4-ECB2D0CAFA94}" srcOrd="0" destOrd="0" presId="urn:microsoft.com/office/officeart/2016/7/layout/HorizontalActionList"/>
    <dgm:cxn modelId="{B4EE9A3F-84C7-45D0-8484-FA2CEAFDAFE4}" type="presParOf" srcId="{BDD72180-0C63-4994-8DF4-ECB2D0CAFA94}" destId="{020DCE1A-8F3B-4427-8BD5-4C1A06208164}" srcOrd="0" destOrd="0" presId="urn:microsoft.com/office/officeart/2016/7/layout/HorizontalActionList"/>
    <dgm:cxn modelId="{637C8818-D8FF-436D-8E25-F3F12147876F}" type="presParOf" srcId="{BDD72180-0C63-4994-8DF4-ECB2D0CAFA94}" destId="{157F3954-E6F2-433F-98B7-BCF111775241}" srcOrd="1" destOrd="0" presId="urn:microsoft.com/office/officeart/2016/7/layout/HorizontalActionList"/>
    <dgm:cxn modelId="{F312A632-204F-4115-A2FF-B6D9499E0C66}" type="presParOf" srcId="{F4AD75F9-33B1-4D1C-A57B-551708021195}" destId="{BBF1606E-1109-4F59-91F9-A7F66989D920}" srcOrd="1" destOrd="0" presId="urn:microsoft.com/office/officeart/2016/7/layout/HorizontalActionList"/>
    <dgm:cxn modelId="{CB7A9C55-D8E4-4B48-B94E-700070C83BEB}" type="presParOf" srcId="{F4AD75F9-33B1-4D1C-A57B-551708021195}" destId="{0BF4966B-9A79-4D4F-A797-7C673619DB1E}" srcOrd="2" destOrd="0" presId="urn:microsoft.com/office/officeart/2016/7/layout/HorizontalActionList"/>
    <dgm:cxn modelId="{1DFD7EE1-0475-497E-837B-CB3FCFE240CA}" type="presParOf" srcId="{0BF4966B-9A79-4D4F-A797-7C673619DB1E}" destId="{1FDA91CC-AA64-4701-AA69-BE2B4C45B0A2}" srcOrd="0" destOrd="0" presId="urn:microsoft.com/office/officeart/2016/7/layout/HorizontalActionList"/>
    <dgm:cxn modelId="{8B535CD2-C050-4B11-B95C-CC4ACE30C50E}" type="presParOf" srcId="{0BF4966B-9A79-4D4F-A797-7C673619DB1E}" destId="{F0126847-20BF-4C87-8A5E-E25289B63F1E}" srcOrd="1" destOrd="0" presId="urn:microsoft.com/office/officeart/2016/7/layout/HorizontalActionList"/>
    <dgm:cxn modelId="{769AF86E-02DD-4D68-BCCD-4A62465EB563}" type="presParOf" srcId="{F4AD75F9-33B1-4D1C-A57B-551708021195}" destId="{1F7C360F-CB71-412C-9E90-C4E18C168055}" srcOrd="3" destOrd="0" presId="urn:microsoft.com/office/officeart/2016/7/layout/HorizontalActionList"/>
    <dgm:cxn modelId="{CB760799-2F40-4EBD-8148-66D13C00F322}" type="presParOf" srcId="{F4AD75F9-33B1-4D1C-A57B-551708021195}" destId="{17998ED2-B5E8-491C-9E35-EF4FC1DE1C7C}" srcOrd="4" destOrd="0" presId="urn:microsoft.com/office/officeart/2016/7/layout/HorizontalActionList"/>
    <dgm:cxn modelId="{A0219F95-1FC3-4647-BC54-0D33A1BF5384}" type="presParOf" srcId="{17998ED2-B5E8-491C-9E35-EF4FC1DE1C7C}" destId="{C28C99F6-C0F9-4181-B1D4-31E98BCD3D2B}" srcOrd="0" destOrd="0" presId="urn:microsoft.com/office/officeart/2016/7/layout/HorizontalActionList"/>
    <dgm:cxn modelId="{B0F90D64-A59A-464C-9894-B31C4AEB71A6}" type="presParOf" srcId="{17998ED2-B5E8-491C-9E35-EF4FC1DE1C7C}" destId="{167602FE-F898-43FE-800C-9C06B819FC75}"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DCE1A-8F3B-4427-8BD5-4C1A06208164}">
      <dsp:nvSpPr>
        <dsp:cNvPr id="0" name=""/>
        <dsp:cNvSpPr/>
      </dsp:nvSpPr>
      <dsp:spPr>
        <a:xfrm>
          <a:off x="11016" y="76117"/>
          <a:ext cx="3453442" cy="103603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899" tIns="272899" rIns="272899" bIns="272899" numCol="1" spcCol="1270" anchor="ctr" anchorCtr="0">
          <a:noAutofit/>
        </a:bodyPr>
        <a:lstStyle/>
        <a:p>
          <a:pPr marL="0" lvl="0" indent="0" algn="ctr" defTabSz="1022350">
            <a:lnSpc>
              <a:spcPct val="90000"/>
            </a:lnSpc>
            <a:spcBef>
              <a:spcPct val="0"/>
            </a:spcBef>
            <a:spcAft>
              <a:spcPct val="35000"/>
            </a:spcAft>
            <a:buNone/>
          </a:pPr>
          <a:r>
            <a:rPr lang="en-US" sz="2300" b="1" kern="1200"/>
            <a:t>Feelings/ Emotions:</a:t>
          </a:r>
          <a:endParaRPr lang="en-US" sz="2300" kern="1200"/>
        </a:p>
      </dsp:txBody>
      <dsp:txXfrm>
        <a:off x="11016" y="76117"/>
        <a:ext cx="3453442" cy="1036032"/>
      </dsp:txXfrm>
    </dsp:sp>
    <dsp:sp modelId="{157F3954-E6F2-433F-98B7-BCF111775241}">
      <dsp:nvSpPr>
        <dsp:cNvPr id="0" name=""/>
        <dsp:cNvSpPr/>
      </dsp:nvSpPr>
      <dsp:spPr>
        <a:xfrm>
          <a:off x="11016" y="1112150"/>
          <a:ext cx="3453442" cy="278283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1123" tIns="341123" rIns="341123" bIns="341123" numCol="1" spcCol="1270" anchor="t" anchorCtr="0">
          <a:noAutofit/>
        </a:bodyPr>
        <a:lstStyle/>
        <a:p>
          <a:pPr marL="0" lvl="0" indent="0" algn="l" defTabSz="800100">
            <a:lnSpc>
              <a:spcPct val="90000"/>
            </a:lnSpc>
            <a:spcBef>
              <a:spcPct val="0"/>
            </a:spcBef>
            <a:spcAft>
              <a:spcPct val="35000"/>
            </a:spcAft>
            <a:buNone/>
          </a:pPr>
          <a:r>
            <a:rPr lang="en-US" sz="1800" b="1" kern="1200"/>
            <a:t>Do you allow yourself to be open to and acknowledge your feelings without judgment?</a:t>
          </a:r>
          <a:endParaRPr lang="en-US" sz="1800" kern="1200"/>
        </a:p>
      </dsp:txBody>
      <dsp:txXfrm>
        <a:off x="11016" y="1112150"/>
        <a:ext cx="3453442" cy="2782832"/>
      </dsp:txXfrm>
    </dsp:sp>
    <dsp:sp modelId="{1FDA91CC-AA64-4701-AA69-BE2B4C45B0A2}">
      <dsp:nvSpPr>
        <dsp:cNvPr id="0" name=""/>
        <dsp:cNvSpPr/>
      </dsp:nvSpPr>
      <dsp:spPr>
        <a:xfrm>
          <a:off x="3572353" y="76117"/>
          <a:ext cx="3453442" cy="103603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899" tIns="272899" rIns="272899" bIns="272899" numCol="1" spcCol="1270" anchor="ctr" anchorCtr="0">
          <a:noAutofit/>
        </a:bodyPr>
        <a:lstStyle/>
        <a:p>
          <a:pPr marL="0" lvl="0" indent="0" algn="ctr" defTabSz="1022350">
            <a:lnSpc>
              <a:spcPct val="90000"/>
            </a:lnSpc>
            <a:spcBef>
              <a:spcPct val="0"/>
            </a:spcBef>
            <a:spcAft>
              <a:spcPct val="35000"/>
            </a:spcAft>
            <a:buNone/>
          </a:pPr>
          <a:r>
            <a:rPr lang="en-US" sz="2300" b="1" kern="1200"/>
            <a:t>Self Care:</a:t>
          </a:r>
          <a:endParaRPr lang="en-US" sz="2300" kern="1200"/>
        </a:p>
      </dsp:txBody>
      <dsp:txXfrm>
        <a:off x="3572353" y="76117"/>
        <a:ext cx="3453442" cy="1036032"/>
      </dsp:txXfrm>
    </dsp:sp>
    <dsp:sp modelId="{F0126847-20BF-4C87-8A5E-E25289B63F1E}">
      <dsp:nvSpPr>
        <dsp:cNvPr id="0" name=""/>
        <dsp:cNvSpPr/>
      </dsp:nvSpPr>
      <dsp:spPr>
        <a:xfrm>
          <a:off x="3572353" y="1112150"/>
          <a:ext cx="3453442" cy="278283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1123" tIns="341123" rIns="341123" bIns="341123" numCol="1" spcCol="1270" anchor="t" anchorCtr="0">
          <a:noAutofit/>
        </a:bodyPr>
        <a:lstStyle/>
        <a:p>
          <a:pPr marL="0" lvl="0" indent="0" algn="l" defTabSz="800100">
            <a:lnSpc>
              <a:spcPct val="90000"/>
            </a:lnSpc>
            <a:spcBef>
              <a:spcPct val="0"/>
            </a:spcBef>
            <a:spcAft>
              <a:spcPct val="35000"/>
            </a:spcAft>
            <a:buNone/>
          </a:pPr>
          <a:r>
            <a:rPr lang="en-US" sz="1800" b="1" kern="1200"/>
            <a:t>Do you write your thoughts in a journal, listen to music, or talk to family or friends when you are in need? </a:t>
          </a:r>
          <a:endParaRPr lang="en-US" sz="1800" kern="1200"/>
        </a:p>
        <a:p>
          <a:pPr marL="0" lvl="0" indent="0" algn="l" defTabSz="800100">
            <a:lnSpc>
              <a:spcPct val="90000"/>
            </a:lnSpc>
            <a:spcBef>
              <a:spcPct val="0"/>
            </a:spcBef>
            <a:spcAft>
              <a:spcPct val="35000"/>
            </a:spcAft>
            <a:buNone/>
          </a:pPr>
          <a:r>
            <a:rPr lang="en-US" sz="1800" b="1" kern="1200"/>
            <a:t>Are you maintaining a daily routine? </a:t>
          </a:r>
          <a:endParaRPr lang="en-US" sz="1800" kern="1200"/>
        </a:p>
      </dsp:txBody>
      <dsp:txXfrm>
        <a:off x="3572353" y="1112150"/>
        <a:ext cx="3453442" cy="2782832"/>
      </dsp:txXfrm>
    </dsp:sp>
    <dsp:sp modelId="{C28C99F6-C0F9-4181-B1D4-31E98BCD3D2B}">
      <dsp:nvSpPr>
        <dsp:cNvPr id="0" name=""/>
        <dsp:cNvSpPr/>
      </dsp:nvSpPr>
      <dsp:spPr>
        <a:xfrm>
          <a:off x="7133690" y="76117"/>
          <a:ext cx="3453442" cy="103603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899" tIns="272899" rIns="272899" bIns="272899" numCol="1" spcCol="1270" anchor="ctr" anchorCtr="0">
          <a:noAutofit/>
        </a:bodyPr>
        <a:lstStyle/>
        <a:p>
          <a:pPr marL="0" lvl="0" indent="0" algn="ctr" defTabSz="1022350">
            <a:lnSpc>
              <a:spcPct val="90000"/>
            </a:lnSpc>
            <a:spcBef>
              <a:spcPct val="0"/>
            </a:spcBef>
            <a:spcAft>
              <a:spcPct val="35000"/>
            </a:spcAft>
            <a:buNone/>
          </a:pPr>
          <a:r>
            <a:rPr lang="en-US" sz="2300" b="1" kern="1200"/>
            <a:t>Stress:</a:t>
          </a:r>
          <a:endParaRPr lang="en-US" sz="2300" kern="1200"/>
        </a:p>
      </dsp:txBody>
      <dsp:txXfrm>
        <a:off x="7133690" y="76117"/>
        <a:ext cx="3453442" cy="1036032"/>
      </dsp:txXfrm>
    </dsp:sp>
    <dsp:sp modelId="{167602FE-F898-43FE-800C-9C06B819FC75}">
      <dsp:nvSpPr>
        <dsp:cNvPr id="0" name=""/>
        <dsp:cNvSpPr/>
      </dsp:nvSpPr>
      <dsp:spPr>
        <a:xfrm>
          <a:off x="7133690" y="1112150"/>
          <a:ext cx="3453442" cy="278283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1123" tIns="341123" rIns="341123" bIns="341123" numCol="1" spcCol="1270" anchor="t" anchorCtr="0">
          <a:noAutofit/>
        </a:bodyPr>
        <a:lstStyle/>
        <a:p>
          <a:pPr marL="0" lvl="0" indent="0" algn="l" defTabSz="800100">
            <a:lnSpc>
              <a:spcPct val="90000"/>
            </a:lnSpc>
            <a:spcBef>
              <a:spcPct val="0"/>
            </a:spcBef>
            <a:spcAft>
              <a:spcPct val="35000"/>
            </a:spcAft>
            <a:buNone/>
          </a:pPr>
          <a:r>
            <a:rPr lang="en-US" sz="1800" b="1" kern="1200"/>
            <a:t>Do you recognize stress triggers and appreciate that you are not your feelings? . </a:t>
          </a:r>
          <a:endParaRPr lang="en-US" sz="1800" kern="1200"/>
        </a:p>
        <a:p>
          <a:pPr marL="0" lvl="0" indent="0" algn="l" defTabSz="800100">
            <a:lnSpc>
              <a:spcPct val="90000"/>
            </a:lnSpc>
            <a:spcBef>
              <a:spcPct val="0"/>
            </a:spcBef>
            <a:spcAft>
              <a:spcPct val="35000"/>
            </a:spcAft>
            <a:buNone/>
          </a:pPr>
          <a:r>
            <a:rPr lang="en-US" sz="1800" b="1" kern="1200"/>
            <a:t>Do you welcome and cultivate positive, empowering thoughts and emotions?</a:t>
          </a:r>
          <a:endParaRPr lang="en-US" sz="1800" kern="1200"/>
        </a:p>
      </dsp:txBody>
      <dsp:txXfrm>
        <a:off x="7133690" y="1112150"/>
        <a:ext cx="3453442" cy="2782832"/>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9863" y="0"/>
            <a:ext cx="3044825" cy="466725"/>
          </a:xfrm>
          <a:prstGeom prst="rect">
            <a:avLst/>
          </a:prstGeom>
        </p:spPr>
        <p:txBody>
          <a:bodyPr vert="horz" lIns="91440" tIns="45720" rIns="91440" bIns="45720" rtlCol="0"/>
          <a:lstStyle>
            <a:lvl1pPr algn="r">
              <a:defRPr sz="1200"/>
            </a:lvl1pPr>
          </a:lstStyle>
          <a:p>
            <a:fld id="{288943CC-B929-4F34-9117-3F82341DCB83}" type="datetimeFigureOut">
              <a:t>10/6/2025</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3263" y="4481513"/>
            <a:ext cx="5619750" cy="36671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550"/>
            <a:ext cx="304482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9863" y="8845550"/>
            <a:ext cx="3044825" cy="466725"/>
          </a:xfrm>
          <a:prstGeom prst="rect">
            <a:avLst/>
          </a:prstGeom>
        </p:spPr>
        <p:txBody>
          <a:bodyPr vert="horz" lIns="91440" tIns="45720" rIns="91440" bIns="45720" rtlCol="0" anchor="b"/>
          <a:lstStyle>
            <a:lvl1pPr algn="r">
              <a:defRPr sz="1200"/>
            </a:lvl1pPr>
          </a:lstStyle>
          <a:p>
            <a:fld id="{803C9EDB-A299-4498-81FE-7BDD3D6095D7}" type="slidenum">
              <a:t>‹#›</a:t>
            </a:fld>
            <a:endParaRPr lang="en-US"/>
          </a:p>
        </p:txBody>
      </p:sp>
    </p:spTree>
    <p:extLst>
      <p:ext uri="{BB962C8B-B14F-4D97-AF65-F5344CB8AC3E}">
        <p14:creationId xmlns:p14="http://schemas.microsoft.com/office/powerpoint/2010/main" val="298075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Being able to identify emotions, you can slow down thought processes and make better choices.</a:t>
            </a:r>
          </a:p>
        </p:txBody>
      </p:sp>
      <p:sp>
        <p:nvSpPr>
          <p:cNvPr id="4" name="Slide Number Placeholder 3"/>
          <p:cNvSpPr>
            <a:spLocks noGrp="1"/>
          </p:cNvSpPr>
          <p:nvPr>
            <p:ph type="sldNum" sz="quarter" idx="5"/>
          </p:nvPr>
        </p:nvSpPr>
        <p:spPr/>
        <p:txBody>
          <a:bodyPr/>
          <a:lstStyle/>
          <a:p>
            <a:fld id="{803C9EDB-A299-4498-81FE-7BDD3D6095D7}" type="slidenum">
              <a:t>6</a:t>
            </a:fld>
            <a:endParaRPr lang="en-US"/>
          </a:p>
        </p:txBody>
      </p:sp>
    </p:spTree>
    <p:extLst>
      <p:ext uri="{BB962C8B-B14F-4D97-AF65-F5344CB8AC3E}">
        <p14:creationId xmlns:p14="http://schemas.microsoft.com/office/powerpoint/2010/main" val="16412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03C9EDB-A299-4498-81FE-7BDD3D6095D7}" type="slidenum">
              <a:t>7</a:t>
            </a:fld>
            <a:endParaRPr lang="en-US"/>
          </a:p>
        </p:txBody>
      </p:sp>
    </p:spTree>
    <p:extLst>
      <p:ext uri="{BB962C8B-B14F-4D97-AF65-F5344CB8AC3E}">
        <p14:creationId xmlns:p14="http://schemas.microsoft.com/office/powerpoint/2010/main" val="426075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window of tolerance is your emotional comfort zone—the range where you can think clearly and feel grounded. When stress pushes you outside that window, you might either get overwhelmed and anxious or shut down and numb. Learning what helps you stay in or return to your window is key to managing stress and emotions.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03C9EDB-A299-4498-81FE-7BDD3D6095D7}" type="slidenum">
              <a:rPr lang="en-US"/>
              <a:t>9</a:t>
            </a:fld>
            <a:endParaRPr lang="en-US"/>
          </a:p>
        </p:txBody>
      </p:sp>
    </p:spTree>
    <p:extLst>
      <p:ext uri="{BB962C8B-B14F-4D97-AF65-F5344CB8AC3E}">
        <p14:creationId xmlns:p14="http://schemas.microsoft.com/office/powerpoint/2010/main" val="1688587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887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373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759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76246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19264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7774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811460" y="369168"/>
            <a:ext cx="10458729" cy="14398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87345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10433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84773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86882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E6171E64-FE02-4DE5-B72F-53C3706641C3}" type="datetimeFigureOut">
              <a:rPr lang="en-US" smtClean="0"/>
              <a:t>10/6/2025</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521314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10/6/2025</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21237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ckenndey2@brynmawr.edu"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cm.maxient.com/reportingform.php?BrynMawrCollege&amp;layout_id=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sv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820541-DBA9-4D5D-8FAD-4385CAA37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leaf patterns">
            <a:extLst>
              <a:ext uri="{FF2B5EF4-FFF2-40B4-BE49-F238E27FC236}">
                <a16:creationId xmlns:a16="http://schemas.microsoft.com/office/drawing/2014/main" id="{7E67C9E0-4CC9-487B-859E-4FCDCD107EE9}"/>
              </a:ext>
            </a:extLst>
          </p:cNvPr>
          <p:cNvPicPr>
            <a:picLocks noChangeAspect="1"/>
          </p:cNvPicPr>
          <p:nvPr/>
        </p:nvPicPr>
        <p:blipFill rotWithShape="1">
          <a:blip r:embed="rId2"/>
          <a:srcRect t="8339" r="-2" b="11325"/>
          <a:stretch/>
        </p:blipFill>
        <p:spPr>
          <a:xfrm>
            <a:off x="57893" y="10"/>
            <a:ext cx="12191980" cy="6857990"/>
          </a:xfrm>
          <a:prstGeom prst="rect">
            <a:avLst/>
          </a:prstGeom>
        </p:spPr>
      </p:pic>
      <p:sp>
        <p:nvSpPr>
          <p:cNvPr id="11" name="Rectangle 10">
            <a:extLst>
              <a:ext uri="{FF2B5EF4-FFF2-40B4-BE49-F238E27FC236}">
                <a16:creationId xmlns:a16="http://schemas.microsoft.com/office/drawing/2014/main" id="{094F10E6-9317-4287-B0C9-C84A09A57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3748" y="1884923"/>
            <a:ext cx="4220495" cy="3844209"/>
          </a:xfrm>
          <a:prstGeom prst="rect">
            <a:avLst/>
          </a:prstGeom>
          <a:solidFill>
            <a:schemeClr val="accent1">
              <a:lumMod val="20000"/>
              <a:lumOff val="80000"/>
            </a:schemeClr>
          </a:solidFill>
          <a:ln w="38100">
            <a:noFill/>
          </a:ln>
          <a:effectLst>
            <a:outerShdw dist="190500" dir="8100000" algn="tl"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26393" y="3147663"/>
            <a:ext cx="3815649" cy="2195804"/>
          </a:xfrm>
          <a:noFill/>
          <a:effectLst/>
        </p:spPr>
        <p:txBody>
          <a:bodyPr anchor="b">
            <a:noAutofit/>
          </a:bodyPr>
          <a:lstStyle/>
          <a:p>
            <a:r>
              <a:rPr lang="en-US" sz="1800">
                <a:solidFill>
                  <a:srgbClr val="000000"/>
                </a:solidFill>
              </a:rPr>
              <a:t>Developing Emotional Precision and Internal Resilience</a:t>
            </a:r>
            <a:endParaRPr lang="en-US" sz="1800"/>
          </a:p>
        </p:txBody>
      </p:sp>
      <p:sp>
        <p:nvSpPr>
          <p:cNvPr id="3" name="Subtitle 2"/>
          <p:cNvSpPr>
            <a:spLocks noGrp="1"/>
          </p:cNvSpPr>
          <p:nvPr>
            <p:ph type="subTitle" idx="1"/>
          </p:nvPr>
        </p:nvSpPr>
        <p:spPr>
          <a:xfrm>
            <a:off x="1439753" y="2152398"/>
            <a:ext cx="3536438" cy="683568"/>
          </a:xfrm>
        </p:spPr>
        <p:txBody>
          <a:bodyPr anchor="ctr">
            <a:normAutofit/>
          </a:bodyPr>
          <a:lstStyle/>
          <a:p>
            <a:r>
              <a:rPr lang="en-US" sz="1400">
                <a:solidFill>
                  <a:srgbClr val="000000"/>
                </a:solidFill>
              </a:rPr>
              <a:t>THRIVE Week 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4087-BFE0-F959-612E-3BCD75F72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3F746-920E-CA04-FF6A-363159B46AED}"/>
              </a:ext>
            </a:extLst>
          </p:cNvPr>
          <p:cNvSpPr>
            <a:spLocks noGrp="1"/>
          </p:cNvSpPr>
          <p:nvPr>
            <p:ph type="title"/>
          </p:nvPr>
        </p:nvSpPr>
        <p:spPr/>
        <p:txBody>
          <a:bodyPr/>
          <a:lstStyle/>
          <a:p>
            <a:r>
              <a:rPr lang="en-US"/>
              <a:t>Practices to cultivate emotional wellness</a:t>
            </a:r>
          </a:p>
        </p:txBody>
      </p:sp>
      <p:sp>
        <p:nvSpPr>
          <p:cNvPr id="428" name="Content Placeholder 427">
            <a:extLst>
              <a:ext uri="{FF2B5EF4-FFF2-40B4-BE49-F238E27FC236}">
                <a16:creationId xmlns:a16="http://schemas.microsoft.com/office/drawing/2014/main" id="{9029324C-5D48-CC36-C57E-11A9CDED99AC}"/>
              </a:ext>
            </a:extLst>
          </p:cNvPr>
          <p:cNvSpPr>
            <a:spLocks noGrp="1"/>
          </p:cNvSpPr>
          <p:nvPr>
            <p:ph sz="half" idx="1"/>
          </p:nvPr>
        </p:nvSpPr>
        <p:spPr>
          <a:xfrm>
            <a:off x="642379" y="3429568"/>
            <a:ext cx="3638918" cy="2917991"/>
          </a:xfrm>
        </p:spPr>
        <p:txBody>
          <a:bodyPr vert="horz" lIns="91440" tIns="45720" rIns="91440" bIns="45720" rtlCol="0" anchor="t">
            <a:normAutofit fontScale="92500" lnSpcReduction="20000"/>
          </a:bodyPr>
          <a:lstStyle/>
          <a:p>
            <a:pPr marL="0" indent="0">
              <a:buNone/>
            </a:pPr>
            <a:r>
              <a:rPr lang="en-US" b="1"/>
              <a:t>Emotional Labeling ("Name It to Tame It")</a:t>
            </a:r>
          </a:p>
          <a:p>
            <a:pPr lvl="1">
              <a:buFont typeface="Courier New" panose="020B0604020202020204" pitchFamily="34" charset="0"/>
              <a:buChar char="o"/>
            </a:pPr>
            <a:r>
              <a:rPr lang="en-US"/>
              <a:t>Regularly name your emotions with specificity (e.g., “I feel rejected,” not just “I feel bad”).</a:t>
            </a:r>
          </a:p>
          <a:p>
            <a:pPr lvl="1">
              <a:buFont typeface="Courier New" panose="020B0604020202020204" pitchFamily="34" charset="0"/>
              <a:buChar char="o"/>
            </a:pPr>
            <a:r>
              <a:rPr lang="en-US"/>
              <a:t>Use an Emotion Wheel to expand your vocabulary.</a:t>
            </a:r>
          </a:p>
          <a:p>
            <a:pPr lvl="1">
              <a:buFont typeface="Courier New" panose="020B0604020202020204" pitchFamily="34" charset="0"/>
              <a:buChar char="o"/>
            </a:pPr>
            <a:r>
              <a:rPr lang="en-US"/>
              <a:t>Builds cognitive control over reactive emotions.</a:t>
            </a:r>
          </a:p>
          <a:p>
            <a:pPr marL="0" indent="0">
              <a:buNone/>
            </a:pPr>
            <a:endParaRPr lang="en-US"/>
          </a:p>
          <a:p>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459" name="Content Placeholder 427">
            <a:extLst>
              <a:ext uri="{FF2B5EF4-FFF2-40B4-BE49-F238E27FC236}">
                <a16:creationId xmlns:a16="http://schemas.microsoft.com/office/drawing/2014/main" id="{BA59E7C5-E295-648A-1BDC-0B9B8ABB5185}"/>
              </a:ext>
            </a:extLst>
          </p:cNvPr>
          <p:cNvSpPr txBox="1">
            <a:spLocks/>
          </p:cNvSpPr>
          <p:nvPr/>
        </p:nvSpPr>
        <p:spPr>
          <a:xfrm>
            <a:off x="4360186" y="3410392"/>
            <a:ext cx="3638918" cy="2906618"/>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Daily Emotional Check-In</a:t>
            </a:r>
          </a:p>
          <a:p>
            <a:pPr lvl="1">
              <a:buFont typeface="Courier New" panose="020B0604020202020204" pitchFamily="34" charset="0"/>
              <a:buChar char="o"/>
            </a:pPr>
            <a:r>
              <a:rPr lang="en-US"/>
              <a:t>Ask: What am I feeling? What triggered this? What do I need?</a:t>
            </a:r>
          </a:p>
          <a:p>
            <a:pPr lvl="1">
              <a:buFont typeface="Courier New" panose="020B0604020202020204" pitchFamily="34" charset="0"/>
              <a:buChar char="o"/>
            </a:pPr>
            <a:r>
              <a:rPr lang="en-US"/>
              <a:t>Journaling or voice notes can make this more effective.</a:t>
            </a:r>
          </a:p>
          <a:p>
            <a:pPr marL="0" indent="0">
              <a:buFont typeface="Arial" panose="020B0604020202020204" pitchFamily="34" charset="0"/>
              <a:buNone/>
            </a:pPr>
            <a:endParaRPr lang="en-US"/>
          </a:p>
          <a:p>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461" name="Content Placeholder 427">
            <a:extLst>
              <a:ext uri="{FF2B5EF4-FFF2-40B4-BE49-F238E27FC236}">
                <a16:creationId xmlns:a16="http://schemas.microsoft.com/office/drawing/2014/main" id="{7402E947-D134-89F4-A8D0-6B2BA5A93780}"/>
              </a:ext>
            </a:extLst>
          </p:cNvPr>
          <p:cNvSpPr txBox="1">
            <a:spLocks/>
          </p:cNvSpPr>
          <p:nvPr/>
        </p:nvSpPr>
        <p:spPr>
          <a:xfrm>
            <a:off x="7925734" y="3422744"/>
            <a:ext cx="3638918" cy="289524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Body Scan Meditation</a:t>
            </a:r>
          </a:p>
          <a:p>
            <a:pPr lvl="1">
              <a:buFont typeface="Courier New" panose="020B0604020202020204" pitchFamily="34" charset="0"/>
              <a:buChar char="o"/>
            </a:pPr>
            <a:r>
              <a:rPr lang="en-US"/>
              <a:t>Learn to recognize where emotion manifests physically (tight jaw, shallow breathing, etc.).</a:t>
            </a:r>
          </a:p>
          <a:p>
            <a:pPr lvl="1">
              <a:buFont typeface="Courier New" panose="020B0604020202020204" pitchFamily="34" charset="0"/>
              <a:buChar char="o"/>
            </a:pPr>
            <a:r>
              <a:rPr lang="en-US"/>
              <a:t>Helps connect your mind to body sensations and process emotions somatically.</a:t>
            </a:r>
          </a:p>
          <a:p>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pic>
        <p:nvPicPr>
          <p:cNvPr id="462" name="Graphic 461" descr="outline of a book">
            <a:extLst>
              <a:ext uri="{FF2B5EF4-FFF2-40B4-BE49-F238E27FC236}">
                <a16:creationId xmlns:a16="http://schemas.microsoft.com/office/drawing/2014/main" id="{5B04CE26-CA88-A3B1-E2C1-5B9808CEA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7986" y="2246618"/>
            <a:ext cx="1069383" cy="1082298"/>
          </a:xfrm>
          <a:prstGeom prst="rect">
            <a:avLst/>
          </a:prstGeom>
        </p:spPr>
      </p:pic>
      <p:pic>
        <p:nvPicPr>
          <p:cNvPr id="463" name="Graphic 462" descr="Brain with gears on the left side and heart on the right side">
            <a:extLst>
              <a:ext uri="{FF2B5EF4-FFF2-40B4-BE49-F238E27FC236}">
                <a16:creationId xmlns:a16="http://schemas.microsoft.com/office/drawing/2014/main" id="{36A2AF28-0585-1C8B-74D9-FFF2D3D29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7855" y="2326230"/>
            <a:ext cx="940230" cy="927315"/>
          </a:xfrm>
          <a:prstGeom prst="rect">
            <a:avLst/>
          </a:prstGeom>
        </p:spPr>
      </p:pic>
      <p:pic>
        <p:nvPicPr>
          <p:cNvPr id="465" name="Graphic 464" descr="silhouettes of two people dancing">
            <a:extLst>
              <a:ext uri="{FF2B5EF4-FFF2-40B4-BE49-F238E27FC236}">
                <a16:creationId xmlns:a16="http://schemas.microsoft.com/office/drawing/2014/main" id="{415CC2FA-052D-1295-AD3D-3E6A44F828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3411" y="2259340"/>
            <a:ext cx="1082298" cy="1056467"/>
          </a:xfrm>
          <a:prstGeom prst="rect">
            <a:avLst/>
          </a:prstGeom>
        </p:spPr>
      </p:pic>
    </p:spTree>
    <p:extLst>
      <p:ext uri="{BB962C8B-B14F-4D97-AF65-F5344CB8AC3E}">
        <p14:creationId xmlns:p14="http://schemas.microsoft.com/office/powerpoint/2010/main" val="108055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50E9280-098D-44B3-82CE-6FF2CCA2F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25379-FF86-B699-56DB-751593689E45}"/>
              </a:ext>
            </a:extLst>
          </p:cNvPr>
          <p:cNvSpPr>
            <a:spLocks noGrp="1"/>
          </p:cNvSpPr>
          <p:nvPr>
            <p:ph type="title"/>
          </p:nvPr>
        </p:nvSpPr>
        <p:spPr>
          <a:xfrm>
            <a:off x="808661" y="365125"/>
            <a:ext cx="10357666" cy="1325563"/>
          </a:xfrm>
        </p:spPr>
        <p:txBody>
          <a:bodyPr>
            <a:normAutofit/>
          </a:bodyPr>
          <a:lstStyle/>
          <a:p>
            <a:r>
              <a:rPr lang="en-US"/>
              <a:t>Boundaries for emotional protection</a:t>
            </a:r>
          </a:p>
        </p:txBody>
      </p:sp>
      <p:sp>
        <p:nvSpPr>
          <p:cNvPr id="3" name="Content Placeholder 2">
            <a:extLst>
              <a:ext uri="{FF2B5EF4-FFF2-40B4-BE49-F238E27FC236}">
                <a16:creationId xmlns:a16="http://schemas.microsoft.com/office/drawing/2014/main" id="{F898D5DD-A6B1-58AE-91EA-05335687C4B8}"/>
              </a:ext>
            </a:extLst>
          </p:cNvPr>
          <p:cNvSpPr>
            <a:spLocks noGrp="1"/>
          </p:cNvSpPr>
          <p:nvPr>
            <p:ph idx="1"/>
          </p:nvPr>
        </p:nvSpPr>
        <p:spPr>
          <a:xfrm>
            <a:off x="808663" y="2019299"/>
            <a:ext cx="5701405" cy="4114801"/>
          </a:xfrm>
        </p:spPr>
        <p:txBody>
          <a:bodyPr vert="horz" lIns="91440" tIns="45720" rIns="91440" bIns="45720" rtlCol="0">
            <a:normAutofit/>
          </a:bodyPr>
          <a:lstStyle/>
          <a:p>
            <a:r>
              <a:rPr lang="en-US">
                <a:ea typeface="+mj-lt"/>
                <a:cs typeface="+mj-lt"/>
              </a:rPr>
              <a:t>Learn the difference between </a:t>
            </a:r>
            <a:r>
              <a:rPr lang="en-US" b="1">
                <a:ea typeface="+mj-lt"/>
                <a:cs typeface="+mj-lt"/>
              </a:rPr>
              <a:t>venting and dumping</a:t>
            </a:r>
            <a:r>
              <a:rPr lang="en-US">
                <a:ea typeface="+mj-lt"/>
                <a:cs typeface="+mj-lt"/>
              </a:rPr>
              <a:t>, </a:t>
            </a:r>
            <a:r>
              <a:rPr lang="en-US" b="1">
                <a:ea typeface="+mj-lt"/>
                <a:cs typeface="+mj-lt"/>
              </a:rPr>
              <a:t>empathy and enmeshment</a:t>
            </a:r>
            <a:r>
              <a:rPr lang="en-US">
                <a:ea typeface="+mj-lt"/>
                <a:cs typeface="+mj-lt"/>
              </a:rPr>
              <a:t>.</a:t>
            </a:r>
            <a:endParaRPr lang="en-US"/>
          </a:p>
          <a:p>
            <a:r>
              <a:rPr lang="en-US">
                <a:ea typeface="+mj-lt"/>
                <a:cs typeface="+mj-lt"/>
              </a:rPr>
              <a:t>Protect your energy with scripts like:</a:t>
            </a:r>
            <a:endParaRPr lang="en-US"/>
          </a:p>
          <a:p>
            <a:pPr lvl="1">
              <a:buFont typeface="Courier New" panose="020B0604020202020204" pitchFamily="34" charset="0"/>
              <a:buChar char="o"/>
            </a:pPr>
            <a:r>
              <a:rPr lang="en-US">
                <a:ea typeface="+mj-lt"/>
                <a:cs typeface="+mj-lt"/>
              </a:rPr>
              <a:t>“I care about you, but I’m not in the emotional space to hold this right now.”</a:t>
            </a:r>
            <a:endParaRPr lang="en-US"/>
          </a:p>
          <a:p>
            <a:pPr lvl="1">
              <a:buFont typeface="Courier New" panose="020B0604020202020204" pitchFamily="34" charset="0"/>
              <a:buChar char="o"/>
            </a:pPr>
            <a:r>
              <a:rPr lang="en-US">
                <a:ea typeface="+mj-lt"/>
                <a:cs typeface="+mj-lt"/>
              </a:rPr>
              <a:t>“Can we talk about this after I’ve had time to regulate myself?”</a:t>
            </a:r>
            <a:endParaRPr lang="en-US"/>
          </a:p>
          <a:p>
            <a:endParaRPr lang="en-US"/>
          </a:p>
        </p:txBody>
      </p:sp>
      <p:sp>
        <p:nvSpPr>
          <p:cNvPr id="40" name="Rectangle 8">
            <a:extLst>
              <a:ext uri="{FF2B5EF4-FFF2-40B4-BE49-F238E27FC236}">
                <a16:creationId xmlns:a16="http://schemas.microsoft.com/office/drawing/2014/main" id="{47106F37-9751-441A-9C07-9D1F0136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481646" y="3153952"/>
            <a:ext cx="3710353" cy="3710353"/>
          </a:xfrm>
          <a:custGeom>
            <a:avLst/>
            <a:gdLst>
              <a:gd name="connsiteX0" fmla="*/ 0 w 2385918"/>
              <a:gd name="connsiteY0" fmla="*/ 0 h 2385918"/>
              <a:gd name="connsiteX1" fmla="*/ 2385918 w 2385918"/>
              <a:gd name="connsiteY1" fmla="*/ 0 h 2385918"/>
              <a:gd name="connsiteX2" fmla="*/ 2385918 w 2385918"/>
              <a:gd name="connsiteY2" fmla="*/ 2385918 h 2385918"/>
              <a:gd name="connsiteX3" fmla="*/ 0 w 2385918"/>
              <a:gd name="connsiteY3" fmla="*/ 2385918 h 2385918"/>
              <a:gd name="connsiteX4" fmla="*/ 0 w 2385918"/>
              <a:gd name="connsiteY4" fmla="*/ 0 h 2385918"/>
              <a:gd name="connsiteX0" fmla="*/ 0 w 2385918"/>
              <a:gd name="connsiteY0" fmla="*/ 0 h 2385918"/>
              <a:gd name="connsiteX1" fmla="*/ 2385918 w 2385918"/>
              <a:gd name="connsiteY1" fmla="*/ 0 h 2385918"/>
              <a:gd name="connsiteX2" fmla="*/ 0 w 2385918"/>
              <a:gd name="connsiteY2" fmla="*/ 2385918 h 2385918"/>
              <a:gd name="connsiteX3" fmla="*/ 0 w 2385918"/>
              <a:gd name="connsiteY3" fmla="*/ 0 h 2385918"/>
            </a:gdLst>
            <a:ahLst/>
            <a:cxnLst>
              <a:cxn ang="0">
                <a:pos x="connsiteX0" y="connsiteY0"/>
              </a:cxn>
              <a:cxn ang="0">
                <a:pos x="connsiteX1" y="connsiteY1"/>
              </a:cxn>
              <a:cxn ang="0">
                <a:pos x="connsiteX2" y="connsiteY2"/>
              </a:cxn>
              <a:cxn ang="0">
                <a:pos x="connsiteX3" y="connsiteY3"/>
              </a:cxn>
            </a:cxnLst>
            <a:rect l="l" t="t" r="r" b="b"/>
            <a:pathLst>
              <a:path w="2385918" h="2385918">
                <a:moveTo>
                  <a:pt x="0" y="0"/>
                </a:moveTo>
                <a:lnTo>
                  <a:pt x="2385918" y="0"/>
                </a:lnTo>
                <a:lnTo>
                  <a:pt x="0" y="238591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2AAA3006-7A47-4247-A973-6754F11D3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1645" y="3147647"/>
            <a:ext cx="3710353" cy="3710353"/>
          </a:xfrm>
          <a:custGeom>
            <a:avLst/>
            <a:gdLst>
              <a:gd name="connsiteX0" fmla="*/ 3710353 w 3710353"/>
              <a:gd name="connsiteY0" fmla="*/ 0 h 3710353"/>
              <a:gd name="connsiteX1" fmla="*/ 3710353 w 3710353"/>
              <a:gd name="connsiteY1" fmla="*/ 3710353 h 3710353"/>
              <a:gd name="connsiteX2" fmla="*/ 0 w 3710353"/>
              <a:gd name="connsiteY2" fmla="*/ 3710353 h 3710353"/>
            </a:gdLst>
            <a:ahLst/>
            <a:cxnLst>
              <a:cxn ang="0">
                <a:pos x="connsiteX0" y="connsiteY0"/>
              </a:cxn>
              <a:cxn ang="0">
                <a:pos x="connsiteX1" y="connsiteY1"/>
              </a:cxn>
              <a:cxn ang="0">
                <a:pos x="connsiteX2" y="connsiteY2"/>
              </a:cxn>
            </a:cxnLst>
            <a:rect l="l" t="t" r="r" b="b"/>
            <a:pathLst>
              <a:path w="3710353" h="3710353">
                <a:moveTo>
                  <a:pt x="3710353" y="0"/>
                </a:moveTo>
                <a:lnTo>
                  <a:pt x="3710353" y="3710353"/>
                </a:lnTo>
                <a:lnTo>
                  <a:pt x="0" y="3710353"/>
                </a:lnTo>
                <a:close/>
              </a:path>
            </a:pathLst>
          </a:custGeom>
          <a:blipFill dpi="0" rotWithShape="0">
            <a:blip r:embed="rId2">
              <a:alphaModFix amt="99000"/>
              <a:extLst>
                <a:ext uri="{96DAC541-7B7A-43D3-8B79-37D633B846F1}">
                  <asvg:svgBlip xmlns:asvg="http://schemas.microsoft.com/office/drawing/2016/SVG/main" r:embed="rId3"/>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3" name="Picture 32" descr="A cartoon of a person holding a pencil with the words &quot;set your boundaries&quot;">
            <a:extLst>
              <a:ext uri="{FF2B5EF4-FFF2-40B4-BE49-F238E27FC236}">
                <a16:creationId xmlns:a16="http://schemas.microsoft.com/office/drawing/2014/main" id="{A42C742A-6593-6530-4D80-7512504B0422}"/>
              </a:ext>
            </a:extLst>
          </p:cNvPr>
          <p:cNvPicPr>
            <a:picLocks noChangeAspect="1"/>
          </p:cNvPicPr>
          <p:nvPr/>
        </p:nvPicPr>
        <p:blipFill>
          <a:blip r:embed="rId4"/>
          <a:srcRect r="4" b="4"/>
          <a:stretch>
            <a:fillRect/>
          </a:stretch>
        </p:blipFill>
        <p:spPr>
          <a:xfrm>
            <a:off x="7639470" y="2252591"/>
            <a:ext cx="3919441" cy="3919441"/>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effectLst>
            <a:outerShdw dist="165100" dir="19800000" algn="tr" rotWithShape="0">
              <a:schemeClr val="tx1"/>
            </a:outerShdw>
          </a:effectLst>
        </p:spPr>
      </p:pic>
    </p:spTree>
    <p:extLst>
      <p:ext uri="{BB962C8B-B14F-4D97-AF65-F5344CB8AC3E}">
        <p14:creationId xmlns:p14="http://schemas.microsoft.com/office/powerpoint/2010/main" val="27364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14655" y="1443134"/>
            <a:ext cx="4989953" cy="2908103"/>
          </a:xfrm>
        </p:spPr>
        <p:txBody>
          <a:bodyPr anchor="t">
            <a:normAutofit/>
          </a:bodyPr>
          <a:lstStyle/>
          <a:p>
            <a:pPr>
              <a:lnSpc>
                <a:spcPct val="120000"/>
              </a:lnSpc>
            </a:pPr>
            <a:r>
              <a:rPr lang="en-US" sz="3100"/>
              <a:t>Who has heard of a disaster emergency kit? </a:t>
            </a:r>
          </a:p>
        </p:txBody>
      </p:sp>
      <p:sp>
        <p:nvSpPr>
          <p:cNvPr id="25" name="Subtitle 2">
            <a:extLst>
              <a:ext uri="{FF2B5EF4-FFF2-40B4-BE49-F238E27FC236}">
                <a16:creationId xmlns:a16="http://schemas.microsoft.com/office/drawing/2014/main" id="{1E5D5682-6D62-4BA5-84F0-4899D2D3F3F1}"/>
              </a:ext>
            </a:extLst>
          </p:cNvPr>
          <p:cNvSpPr>
            <a:spLocks noGrp="1"/>
          </p:cNvSpPr>
          <p:nvPr>
            <p:ph type="subTitle" idx="1"/>
          </p:nvPr>
        </p:nvSpPr>
        <p:spPr>
          <a:xfrm>
            <a:off x="6460562" y="4681728"/>
            <a:ext cx="4931338" cy="1295400"/>
          </a:xfrm>
        </p:spPr>
        <p:txBody>
          <a:bodyPr vert="horz" lIns="91440" tIns="45720" rIns="91440" bIns="45720" rtlCol="0" anchor="t">
            <a:normAutofit/>
          </a:bodyPr>
          <a:lstStyle/>
          <a:p>
            <a:r>
              <a:rPr lang="en-US">
                <a:effectLst>
                  <a:outerShdw blurRad="38100" dist="38100" dir="2700000" algn="tl">
                    <a:srgbClr val="000000">
                      <a:alpha val="43137"/>
                    </a:srgbClr>
                  </a:outerShdw>
                </a:effectLst>
              </a:rPr>
              <a:t>Give examples of what would be in them and why they are needed...</a:t>
            </a:r>
          </a:p>
        </p:txBody>
      </p:sp>
      <p:pic>
        <p:nvPicPr>
          <p:cNvPr id="7" name="Picture 7" descr="A lightning striking a storm">
            <a:extLst>
              <a:ext uri="{FF2B5EF4-FFF2-40B4-BE49-F238E27FC236}">
                <a16:creationId xmlns:a16="http://schemas.microsoft.com/office/drawing/2014/main" id="{D5CEBB38-8E03-4718-322F-9132F8C82FA3}"/>
              </a:ext>
            </a:extLst>
          </p:cNvPr>
          <p:cNvPicPr>
            <a:picLocks noChangeAspect="1"/>
          </p:cNvPicPr>
          <p:nvPr/>
        </p:nvPicPr>
        <p:blipFill rotWithShape="1">
          <a:blip r:embed="rId2"/>
          <a:srcRect l="9272" r="9276" b="3"/>
          <a:stretch/>
        </p:blipFill>
        <p:spPr>
          <a:xfrm>
            <a:off x="1098565" y="770114"/>
            <a:ext cx="4411787" cy="4847509"/>
          </a:xfrm>
          <a:custGeom>
            <a:avLst/>
            <a:gdLst/>
            <a:ahLst/>
            <a:cxnLst/>
            <a:rect l="l" t="t" r="r" b="b"/>
            <a:pathLst>
              <a:path w="2518883" h="2860724">
                <a:moveTo>
                  <a:pt x="0" y="0"/>
                </a:moveTo>
                <a:lnTo>
                  <a:pt x="2518883" y="0"/>
                </a:lnTo>
                <a:lnTo>
                  <a:pt x="2518883" y="2860724"/>
                </a:lnTo>
                <a:lnTo>
                  <a:pt x="0" y="2860724"/>
                </a:lnTo>
                <a:close/>
              </a:path>
            </a:pathLst>
          </a:custGeom>
          <a:noFill/>
          <a:effectLst/>
        </p:spPr>
      </p:pic>
      <p:sp>
        <p:nvSpPr>
          <p:cNvPr id="16" name="Date Placeholder 7">
            <a:extLst>
              <a:ext uri="{FF2B5EF4-FFF2-40B4-BE49-F238E27FC236}">
                <a16:creationId xmlns:a16="http://schemas.microsoft.com/office/drawing/2014/main" id="{7B025072-E01B-4B67-9FEC-40245C2E8EF1}"/>
              </a:ext>
            </a:extLst>
          </p:cNvPr>
          <p:cNvSpPr>
            <a:spLocks noGrp="1"/>
          </p:cNvSpPr>
          <p:nvPr>
            <p:ph type="dt" sz="half" idx="10"/>
          </p:nvPr>
        </p:nvSpPr>
        <p:spPr>
          <a:xfrm>
            <a:off x="795014" y="6342042"/>
            <a:ext cx="2743200" cy="365125"/>
          </a:xfrm>
        </p:spPr>
        <p:txBody>
          <a:bodyPr>
            <a:normAutofit/>
          </a:bodyPr>
          <a:lstStyle/>
          <a:p>
            <a:pPr>
              <a:spcAft>
                <a:spcPts val="600"/>
              </a:spcAft>
            </a:pPr>
            <a:fld id="{313B3F9F-5C17-40E2-9507-B6C272A0BD8F}" type="datetime1">
              <a:rPr lang="en-US"/>
              <a:pPr>
                <a:spcAft>
                  <a:spcPts val="600"/>
                </a:spcAft>
              </a:pPr>
              <a:t>10/6/2025</a:t>
            </a:fld>
            <a:endParaRPr lang="en-US"/>
          </a:p>
        </p:txBody>
      </p:sp>
      <p:sp>
        <p:nvSpPr>
          <p:cNvPr id="30"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lstStyle/>
          <a:p>
            <a:pPr>
              <a:spcAft>
                <a:spcPts val="600"/>
              </a:spcAft>
            </a:pPr>
            <a:endParaRPr lang="en-US"/>
          </a:p>
        </p:txBody>
      </p:sp>
      <p:sp>
        <p:nvSpPr>
          <p:cNvPr id="20" name="Slide Number Placeholder 3">
            <a:extLst>
              <a:ext uri="{FF2B5EF4-FFF2-40B4-BE49-F238E27FC236}">
                <a16:creationId xmlns:a16="http://schemas.microsoft.com/office/drawing/2014/main" id="{7DC6A6BB-6A4E-4C14-B3A7-38DE9DA93EE5}"/>
              </a:ext>
            </a:extLst>
          </p:cNvPr>
          <p:cNvSpPr>
            <a:spLocks noGrp="1"/>
          </p:cNvSpPr>
          <p:nvPr>
            <p:ph type="sldNum" sz="quarter" idx="12"/>
          </p:nvPr>
        </p:nvSpPr>
        <p:spPr>
          <a:xfrm>
            <a:off x="11166329" y="6342042"/>
            <a:ext cx="526228" cy="365125"/>
          </a:xfrm>
        </p:spPr>
        <p:txBody>
          <a:bodyPr>
            <a:normAutofit/>
          </a:bodyPr>
          <a:lstStyle/>
          <a:p>
            <a:pPr>
              <a:spcAft>
                <a:spcPts val="600"/>
              </a:spcAft>
            </a:pPr>
            <a:fld id="{EFAC0926-C259-4B3D-95C8-713E98CEE980}" type="slidenum">
              <a:rPr lang="en-US" dirty="0"/>
              <a:pPr>
                <a:spcAft>
                  <a:spcPts val="600"/>
                </a:spcAft>
              </a:pPr>
              <a:t>12</a:t>
            </a:fld>
            <a:endParaRPr lang="en-US"/>
          </a:p>
        </p:txBody>
      </p:sp>
    </p:spTree>
    <p:extLst>
      <p:ext uri="{BB962C8B-B14F-4D97-AF65-F5344CB8AC3E}">
        <p14:creationId xmlns:p14="http://schemas.microsoft.com/office/powerpoint/2010/main" val="396257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710" y="4450604"/>
            <a:ext cx="5069031" cy="2075341"/>
          </a:xfrm>
        </p:spPr>
        <p:txBody>
          <a:bodyPr anchor="b">
            <a:normAutofit/>
          </a:bodyPr>
          <a:lstStyle/>
          <a:p>
            <a:pPr algn="r">
              <a:lnSpc>
                <a:spcPct val="120000"/>
              </a:lnSpc>
            </a:pPr>
            <a:r>
              <a:rPr lang="en-US" sz="1800"/>
              <a:t>Thank you to </a:t>
            </a:r>
            <a:r>
              <a:rPr lang="en-US" sz="1800" b="1"/>
              <a:t>Takai Tyler, Co-CEO</a:t>
            </a:r>
            <a:r>
              <a:rPr lang="en-US" sz="1800"/>
              <a:t> FROM Girls leadership for the content for this lesson</a:t>
            </a:r>
          </a:p>
        </p:txBody>
      </p:sp>
      <p:sp>
        <p:nvSpPr>
          <p:cNvPr id="34" name="Subtitle 2">
            <a:extLst>
              <a:ext uri="{FF2B5EF4-FFF2-40B4-BE49-F238E27FC236}">
                <a16:creationId xmlns:a16="http://schemas.microsoft.com/office/drawing/2014/main" id="{EA496128-77E3-4304-8665-C67E3AA56E1C}"/>
              </a:ext>
            </a:extLst>
          </p:cNvPr>
          <p:cNvSpPr>
            <a:spLocks noGrp="1"/>
          </p:cNvSpPr>
          <p:nvPr>
            <p:ph type="subTitle" idx="1"/>
          </p:nvPr>
        </p:nvSpPr>
        <p:spPr>
          <a:xfrm>
            <a:off x="6289839" y="1053136"/>
            <a:ext cx="5102061" cy="966163"/>
          </a:xfrm>
        </p:spPr>
        <p:txBody>
          <a:bodyPr anchor="ctr">
            <a:normAutofit/>
          </a:bodyPr>
          <a:lstStyle/>
          <a:p>
            <a:pPr algn="r"/>
            <a:r>
              <a:rPr lang="en-US"/>
              <a:t>How to create your emotional emergency kit</a:t>
            </a:r>
          </a:p>
        </p:txBody>
      </p:sp>
      <p:pic>
        <p:nvPicPr>
          <p:cNvPr id="3" name="Picture 3" descr="A picture containing graphical user interface&#10;&#10;Description automatically generated">
            <a:extLst>
              <a:ext uri="{FF2B5EF4-FFF2-40B4-BE49-F238E27FC236}">
                <a16:creationId xmlns:a16="http://schemas.microsoft.com/office/drawing/2014/main" id="{164E459E-6593-38DF-A590-A18708F50731}"/>
              </a:ext>
            </a:extLst>
          </p:cNvPr>
          <p:cNvPicPr>
            <a:picLocks noChangeAspect="1"/>
          </p:cNvPicPr>
          <p:nvPr/>
        </p:nvPicPr>
        <p:blipFill>
          <a:blip r:embed="rId2"/>
          <a:stretch>
            <a:fillRect/>
          </a:stretch>
        </p:blipFill>
        <p:spPr>
          <a:xfrm>
            <a:off x="1426007" y="1280160"/>
            <a:ext cx="4180114" cy="3500844"/>
          </a:xfrm>
          <a:prstGeom prst="rect">
            <a:avLst/>
          </a:prstGeom>
          <a:noFill/>
        </p:spPr>
      </p:pic>
      <p:sp>
        <p:nvSpPr>
          <p:cNvPr id="16" name="Date Placeholder 7">
            <a:extLst>
              <a:ext uri="{FF2B5EF4-FFF2-40B4-BE49-F238E27FC236}">
                <a16:creationId xmlns:a16="http://schemas.microsoft.com/office/drawing/2014/main" id="{7B025072-E01B-4B67-9FEC-40245C2E8EF1}"/>
              </a:ext>
            </a:extLst>
          </p:cNvPr>
          <p:cNvSpPr>
            <a:spLocks noGrp="1"/>
          </p:cNvSpPr>
          <p:nvPr>
            <p:ph type="dt" sz="half" idx="10"/>
          </p:nvPr>
        </p:nvSpPr>
        <p:spPr>
          <a:xfrm>
            <a:off x="795014" y="6342042"/>
            <a:ext cx="2743200" cy="365125"/>
          </a:xfrm>
        </p:spPr>
        <p:txBody>
          <a:bodyPr>
            <a:normAutofit/>
          </a:bodyPr>
          <a:lstStyle/>
          <a:p>
            <a:pPr>
              <a:spcAft>
                <a:spcPts val="600"/>
              </a:spcAft>
            </a:pPr>
            <a:fld id="{313B3F9F-5C17-40E2-9507-B6C272A0BD8F}" type="datetime1">
              <a:rPr lang="en-US"/>
              <a:pPr>
                <a:spcAft>
                  <a:spcPts val="600"/>
                </a:spcAft>
              </a:pPr>
              <a:t>10/6/2025</a:t>
            </a:fld>
            <a:endParaRPr lang="en-US"/>
          </a:p>
        </p:txBody>
      </p:sp>
      <p:sp>
        <p:nvSpPr>
          <p:cNvPr id="20" name="Slide Number Placeholder 3">
            <a:extLst>
              <a:ext uri="{FF2B5EF4-FFF2-40B4-BE49-F238E27FC236}">
                <a16:creationId xmlns:a16="http://schemas.microsoft.com/office/drawing/2014/main" id="{7DC6A6BB-6A4E-4C14-B3A7-38DE9DA93EE5}"/>
              </a:ext>
            </a:extLst>
          </p:cNvPr>
          <p:cNvSpPr>
            <a:spLocks noGrp="1"/>
          </p:cNvSpPr>
          <p:nvPr>
            <p:ph type="sldNum" sz="quarter" idx="12"/>
          </p:nvPr>
        </p:nvSpPr>
        <p:spPr>
          <a:xfrm>
            <a:off x="11166329" y="6342042"/>
            <a:ext cx="526228" cy="365125"/>
          </a:xfrm>
        </p:spPr>
        <p:txBody>
          <a:bodyPr>
            <a:normAutofit/>
          </a:bodyPr>
          <a:lstStyle/>
          <a:p>
            <a:pPr>
              <a:spcAft>
                <a:spcPts val="600"/>
              </a:spcAft>
            </a:pPr>
            <a:fld id="{EFAC0926-C259-4B3D-95C8-713E98CEE980}" type="slidenum">
              <a:rPr lang="en-US" dirty="0"/>
              <a:pPr>
                <a:spcAft>
                  <a:spcPts val="600"/>
                </a:spcAft>
              </a:pPr>
              <a:t>13</a:t>
            </a:fld>
            <a:endParaRPr lang="en-US"/>
          </a:p>
        </p:txBody>
      </p:sp>
      <p:sp>
        <p:nvSpPr>
          <p:cNvPr id="4" name="TextBox 3">
            <a:extLst>
              <a:ext uri="{FF2B5EF4-FFF2-40B4-BE49-F238E27FC236}">
                <a16:creationId xmlns:a16="http://schemas.microsoft.com/office/drawing/2014/main" id="{DCD88FA1-C5E0-3087-7248-34CE62C84F8F}"/>
              </a:ext>
            </a:extLst>
          </p:cNvPr>
          <p:cNvSpPr txBox="1"/>
          <p:nvPr/>
        </p:nvSpPr>
        <p:spPr>
          <a:xfrm>
            <a:off x="6815007" y="2361636"/>
            <a:ext cx="42420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For the purposes of this presentation, "emotional emergency" refers to a moment when you have big feelings of distress and/ or anxiety that are possible to manage without professional support</a:t>
            </a:r>
          </a:p>
        </p:txBody>
      </p:sp>
    </p:spTree>
    <p:extLst>
      <p:ext uri="{BB962C8B-B14F-4D97-AF65-F5344CB8AC3E}">
        <p14:creationId xmlns:p14="http://schemas.microsoft.com/office/powerpoint/2010/main" val="158618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75647B-0A67-4DB6-CF93-5600F34A3613}"/>
              </a:ext>
            </a:extLst>
          </p:cNvPr>
          <p:cNvSpPr txBox="1"/>
          <p:nvPr/>
        </p:nvSpPr>
        <p:spPr>
          <a:xfrm>
            <a:off x="800100" y="1091090"/>
            <a:ext cx="5314302" cy="4328628"/>
          </a:xfr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marL="285750" indent="-285750">
              <a:spcAft>
                <a:spcPts val="600"/>
              </a:spcAft>
              <a:buFont typeface="Arial"/>
              <a:buChar char="•"/>
            </a:pPr>
            <a:r>
              <a:rPr lang="en-US" sz="2800"/>
              <a:t>Emotional food/water</a:t>
            </a:r>
          </a:p>
          <a:p>
            <a:pPr marL="285750" indent="-285750">
              <a:spcAft>
                <a:spcPts val="600"/>
              </a:spcAft>
              <a:buFont typeface="Arial"/>
              <a:buChar char="•"/>
            </a:pPr>
            <a:r>
              <a:rPr lang="en-US" sz="2800"/>
              <a:t>Emotional flashlight</a:t>
            </a:r>
          </a:p>
          <a:p>
            <a:pPr marL="285750" indent="-285750">
              <a:spcAft>
                <a:spcPts val="600"/>
              </a:spcAft>
              <a:buFont typeface="Arial"/>
              <a:buChar char="•"/>
            </a:pPr>
            <a:r>
              <a:rPr lang="en-US" sz="2800"/>
              <a:t>Emotional batteries </a:t>
            </a:r>
          </a:p>
          <a:p>
            <a:pPr marL="285750" indent="-285750">
              <a:spcAft>
                <a:spcPts val="600"/>
              </a:spcAft>
              <a:buFont typeface="Arial"/>
              <a:buChar char="•"/>
            </a:pPr>
            <a:r>
              <a:rPr lang="en-US" sz="2800"/>
              <a:t>Emotional Cell Phone</a:t>
            </a:r>
          </a:p>
          <a:p>
            <a:pPr marL="285750" indent="-285750">
              <a:spcAft>
                <a:spcPts val="600"/>
              </a:spcAft>
              <a:buFont typeface="Arial"/>
              <a:buChar char="•"/>
            </a:pPr>
            <a:r>
              <a:rPr lang="en-US" sz="2800"/>
              <a:t>Emotional Charger </a:t>
            </a:r>
          </a:p>
          <a:p>
            <a:pPr marL="285750" indent="-285750">
              <a:spcAft>
                <a:spcPts val="600"/>
              </a:spcAft>
              <a:buFont typeface="Arial"/>
              <a:buChar char="•"/>
            </a:pPr>
            <a:r>
              <a:rPr lang="en-US" sz="2800"/>
              <a:t>Emotional Self-Check In Tool </a:t>
            </a:r>
          </a:p>
          <a:p>
            <a:pPr marL="285750" indent="-285750">
              <a:spcAft>
                <a:spcPts val="600"/>
              </a:spcAft>
              <a:buFont typeface="Arial"/>
              <a:buChar char="•"/>
            </a:pPr>
            <a:r>
              <a:rPr lang="en-US" sz="2800"/>
              <a:t>Emotional Blanket</a:t>
            </a:r>
          </a:p>
          <a:p>
            <a:pPr marL="285750" indent="-285750">
              <a:spcAft>
                <a:spcPts val="600"/>
              </a:spcAft>
              <a:buFont typeface="Arial"/>
              <a:buChar char="•"/>
            </a:pPr>
            <a:r>
              <a:rPr lang="en-US" sz="2800"/>
              <a:t>Emotional Map </a:t>
            </a:r>
          </a:p>
        </p:txBody>
      </p:sp>
      <p:sp>
        <p:nvSpPr>
          <p:cNvPr id="34" name="Subtitle 2">
            <a:extLst>
              <a:ext uri="{FF2B5EF4-FFF2-40B4-BE49-F238E27FC236}">
                <a16:creationId xmlns:a16="http://schemas.microsoft.com/office/drawing/2014/main" id="{EA496128-77E3-4304-8665-C67E3AA56E1C}"/>
              </a:ext>
            </a:extLst>
          </p:cNvPr>
          <p:cNvSpPr>
            <a:spLocks noGrp="1"/>
          </p:cNvSpPr>
          <p:nvPr>
            <p:ph type="title" idx="4294967295"/>
          </p:nvPr>
        </p:nvSpPr>
        <p:spPr>
          <a:xfrm>
            <a:off x="800100" y="600075"/>
            <a:ext cx="4887913" cy="1116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30000"/>
              </a:lnSpc>
              <a:spcBef>
                <a:spcPts val="1000"/>
              </a:spcBef>
              <a:spcAft>
                <a:spcPts val="0"/>
              </a:spcAft>
              <a:buClrTx/>
              <a:buSzPct val="85000"/>
              <a:buFont typeface="Arial" panose="020B0604020202020204" pitchFamily="34" charset="0"/>
              <a:buNone/>
              <a:tabLst/>
              <a:defRPr/>
            </a:pPr>
            <a:r>
              <a:rPr kumimoji="0" lang="en-US" sz="1600" b="1" i="0" u="none" strike="noStrike" kern="1200" cap="all" spc="600" normalizeH="0" baseline="0" noProof="0">
                <a:ln>
                  <a:noFill/>
                </a:ln>
                <a:solidFill>
                  <a:schemeClr val="tx1"/>
                </a:solidFill>
                <a:effectLst/>
                <a:uLnTx/>
                <a:uFillTx/>
                <a:latin typeface="+mn-lt"/>
                <a:ea typeface="+mn-ea"/>
                <a:cs typeface="+mn-cs"/>
              </a:rPr>
              <a:t>What goes in your kit</a:t>
            </a:r>
          </a:p>
        </p:txBody>
      </p:sp>
      <p:pic>
        <p:nvPicPr>
          <p:cNvPr id="2" name="Picture 2" descr="Cartoon of individual looking at a paper and saying &quot;I didn't do this perfectly&quot; then a second image of them with their hands up saying &quot;feel a bit like I'm going to fall apart and burst into flames but otherwise I'm doing just fantastic&quot;">
            <a:extLst>
              <a:ext uri="{FF2B5EF4-FFF2-40B4-BE49-F238E27FC236}">
                <a16:creationId xmlns:a16="http://schemas.microsoft.com/office/drawing/2014/main" id="{83CA7CC5-2046-90ED-04BA-5828477BF5C9}"/>
              </a:ext>
            </a:extLst>
          </p:cNvPr>
          <p:cNvPicPr>
            <a:picLocks noChangeAspect="1"/>
          </p:cNvPicPr>
          <p:nvPr/>
        </p:nvPicPr>
        <p:blipFill rotWithShape="1">
          <a:blip r:embed="rId2"/>
          <a:srcRect r="2813"/>
          <a:stretch/>
        </p:blipFill>
        <p:spPr>
          <a:xfrm>
            <a:off x="6371244" y="865911"/>
            <a:ext cx="4961774" cy="5105398"/>
          </a:xfrm>
          <a:custGeom>
            <a:avLst/>
            <a:gdLst/>
            <a:ahLst/>
            <a:cxnLst/>
            <a:rect l="l" t="t" r="r" b="b"/>
            <a:pathLst>
              <a:path w="2518883" h="2860724">
                <a:moveTo>
                  <a:pt x="0" y="0"/>
                </a:moveTo>
                <a:lnTo>
                  <a:pt x="2518883" y="0"/>
                </a:lnTo>
                <a:lnTo>
                  <a:pt x="2518883" y="2860724"/>
                </a:lnTo>
                <a:lnTo>
                  <a:pt x="0" y="2860724"/>
                </a:lnTo>
                <a:close/>
              </a:path>
            </a:pathLst>
          </a:custGeom>
          <a:noFill/>
          <a:effectLst>
            <a:outerShdw dist="177800" dir="18660000" algn="tr" rotWithShape="0">
              <a:schemeClr val="tx1"/>
            </a:outerShdw>
          </a:effectLst>
        </p:spPr>
      </p:pic>
      <p:sp>
        <p:nvSpPr>
          <p:cNvPr id="16" name="Date Placeholder 7">
            <a:extLst>
              <a:ext uri="{FF2B5EF4-FFF2-40B4-BE49-F238E27FC236}">
                <a16:creationId xmlns:a16="http://schemas.microsoft.com/office/drawing/2014/main" id="{7B025072-E01B-4B67-9FEC-40245C2E8EF1}"/>
              </a:ext>
            </a:extLst>
          </p:cNvPr>
          <p:cNvSpPr>
            <a:spLocks noGrp="1"/>
          </p:cNvSpPr>
          <p:nvPr>
            <p:ph type="dt" sz="half" idx="10"/>
          </p:nvPr>
        </p:nvSpPr>
        <p:spPr>
          <a:xfrm>
            <a:off x="795014" y="6342042"/>
            <a:ext cx="2743200" cy="365125"/>
          </a:xfrm>
        </p:spPr>
        <p:txBody>
          <a:bodyPr>
            <a:normAutofit/>
          </a:bodyPr>
          <a:lstStyle/>
          <a:p>
            <a:pPr>
              <a:spcAft>
                <a:spcPts val="600"/>
              </a:spcAft>
            </a:pPr>
            <a:fld id="{313B3F9F-5C17-40E2-9507-B6C272A0BD8F}" type="datetime1">
              <a:rPr lang="en-US"/>
              <a:pPr>
                <a:spcAft>
                  <a:spcPts val="600"/>
                </a:spcAft>
              </a:pPr>
              <a:t>10/6/2025</a:t>
            </a:fld>
            <a:endParaRPr lang="en-US"/>
          </a:p>
        </p:txBody>
      </p:sp>
      <p:sp>
        <p:nvSpPr>
          <p:cNvPr id="23" name="Footer Placeholder 4">
            <a:extLst>
              <a:ext uri="{FF2B5EF4-FFF2-40B4-BE49-F238E27FC236}">
                <a16:creationId xmlns:a16="http://schemas.microsoft.com/office/drawing/2014/main" id="{81DF7FA2-A834-4C6F-8EA5-32DEA29CA450}"/>
              </a:ext>
            </a:extLst>
          </p:cNvPr>
          <p:cNvSpPr>
            <a:spLocks noGrp="1"/>
          </p:cNvSpPr>
          <p:nvPr>
            <p:ph type="ftr" sz="quarter" idx="11"/>
          </p:nvPr>
        </p:nvSpPr>
        <p:spPr>
          <a:xfrm>
            <a:off x="7696200" y="6342042"/>
            <a:ext cx="3470128" cy="365125"/>
          </a:xfrm>
        </p:spPr>
        <p:txBody>
          <a:bodyPr>
            <a:normAutofit/>
          </a:bodyPr>
          <a:lstStyle/>
          <a:p>
            <a:pPr>
              <a:spcAft>
                <a:spcPts val="600"/>
              </a:spcAft>
            </a:pPr>
            <a:endParaRPr lang="en-US"/>
          </a:p>
        </p:txBody>
      </p:sp>
      <p:sp>
        <p:nvSpPr>
          <p:cNvPr id="20" name="Slide Number Placeholder 3">
            <a:extLst>
              <a:ext uri="{FF2B5EF4-FFF2-40B4-BE49-F238E27FC236}">
                <a16:creationId xmlns:a16="http://schemas.microsoft.com/office/drawing/2014/main" id="{7DC6A6BB-6A4E-4C14-B3A7-38DE9DA93EE5}"/>
              </a:ext>
            </a:extLst>
          </p:cNvPr>
          <p:cNvSpPr>
            <a:spLocks noGrp="1"/>
          </p:cNvSpPr>
          <p:nvPr>
            <p:ph type="sldNum" sz="quarter" idx="12"/>
          </p:nvPr>
        </p:nvSpPr>
        <p:spPr>
          <a:xfrm>
            <a:off x="11166329" y="6342042"/>
            <a:ext cx="526228" cy="365125"/>
          </a:xfrm>
        </p:spPr>
        <p:txBody>
          <a:bodyPr>
            <a:normAutofit/>
          </a:bodyPr>
          <a:lstStyle/>
          <a:p>
            <a:pPr>
              <a:spcAft>
                <a:spcPts val="600"/>
              </a:spcAft>
            </a:pPr>
            <a:fld id="{EFAC0926-C259-4B3D-95C8-713E98CEE980}" type="slidenum">
              <a:rPr lang="en-US" dirty="0"/>
              <a:pPr>
                <a:spcAft>
                  <a:spcPts val="600"/>
                </a:spcAft>
              </a:pPr>
              <a:t>14</a:t>
            </a:fld>
            <a:endParaRPr lang="en-US"/>
          </a:p>
        </p:txBody>
      </p:sp>
    </p:spTree>
    <p:extLst>
      <p:ext uri="{BB962C8B-B14F-4D97-AF65-F5344CB8AC3E}">
        <p14:creationId xmlns:p14="http://schemas.microsoft.com/office/powerpoint/2010/main" val="168850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A17F-C4F2-AC23-CA8F-E61E45A44127}"/>
              </a:ext>
            </a:extLst>
          </p:cNvPr>
          <p:cNvSpPr>
            <a:spLocks noGrp="1"/>
          </p:cNvSpPr>
          <p:nvPr>
            <p:ph type="title"/>
          </p:nvPr>
        </p:nvSpPr>
        <p:spPr>
          <a:xfrm>
            <a:off x="6608905" y="381454"/>
            <a:ext cx="4782996" cy="1784106"/>
          </a:xfrm>
        </p:spPr>
        <p:txBody>
          <a:bodyPr vert="horz" lIns="91440" tIns="45720" rIns="91440" bIns="45720" rtlCol="0" anchor="b">
            <a:normAutofit/>
          </a:bodyPr>
          <a:lstStyle/>
          <a:p>
            <a:pPr algn="r">
              <a:lnSpc>
                <a:spcPct val="110000"/>
              </a:lnSpc>
            </a:pPr>
            <a:r>
              <a:rPr lang="en-US"/>
              <a:t>Emotional food and water</a:t>
            </a:r>
          </a:p>
        </p:txBody>
      </p:sp>
      <p:pic>
        <p:nvPicPr>
          <p:cNvPr id="4" name="Picture 4" descr="A teacup on a saucer with stars that says &quot;everything's going okay&quot; on the inside">
            <a:extLst>
              <a:ext uri="{FF2B5EF4-FFF2-40B4-BE49-F238E27FC236}">
                <a16:creationId xmlns:a16="http://schemas.microsoft.com/office/drawing/2014/main" id="{D868B3B0-103E-9798-35C2-B55B7B18143D}"/>
              </a:ext>
            </a:extLst>
          </p:cNvPr>
          <p:cNvPicPr>
            <a:picLocks noChangeAspect="1"/>
          </p:cNvPicPr>
          <p:nvPr/>
        </p:nvPicPr>
        <p:blipFill rotWithShape="1">
          <a:blip r:embed="rId2"/>
          <a:srcRect t="17248" r="-2" b="2751"/>
          <a:stretch/>
        </p:blipFill>
        <p:spPr>
          <a:xfrm>
            <a:off x="1225539" y="749478"/>
            <a:ext cx="4625350" cy="4625350"/>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noFill/>
          <a:effectLst>
            <a:outerShdw dist="165100" dir="8100000" algn="tr" rotWithShape="0">
              <a:schemeClr val="tx1"/>
            </a:outerShdw>
          </a:effectLst>
        </p:spPr>
      </p:pic>
      <p:sp>
        <p:nvSpPr>
          <p:cNvPr id="3" name="TextBox 2">
            <a:extLst>
              <a:ext uri="{FF2B5EF4-FFF2-40B4-BE49-F238E27FC236}">
                <a16:creationId xmlns:a16="http://schemas.microsoft.com/office/drawing/2014/main" id="{99802E3E-D860-1849-CEEF-2493807B94DD}"/>
              </a:ext>
            </a:extLst>
          </p:cNvPr>
          <p:cNvSpPr txBox="1"/>
          <p:nvPr/>
        </p:nvSpPr>
        <p:spPr>
          <a:xfrm>
            <a:off x="6740203" y="2400300"/>
            <a:ext cx="4494053" cy="3733800"/>
          </a:xfr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30000"/>
              </a:lnSpc>
              <a:spcAft>
                <a:spcPts val="600"/>
              </a:spcAft>
            </a:pPr>
            <a:r>
              <a:rPr lang="en-US" sz="2400" b="1">
                <a:latin typeface="+mj-lt"/>
              </a:rPr>
              <a:t>Daily Nourishment:</a:t>
            </a:r>
            <a:r>
              <a:rPr lang="en-US" sz="2400">
                <a:latin typeface="+mj-lt"/>
              </a:rPr>
              <a:t> doing at least one thing a day that promotes nourishment. </a:t>
            </a:r>
          </a:p>
          <a:p>
            <a:pPr indent="-228600">
              <a:lnSpc>
                <a:spcPct val="130000"/>
              </a:lnSpc>
              <a:spcAft>
                <a:spcPts val="600"/>
              </a:spcAft>
            </a:pPr>
            <a:endParaRPr lang="en-US" sz="2400">
              <a:latin typeface="+mj-lt"/>
            </a:endParaRPr>
          </a:p>
          <a:p>
            <a:pPr indent="-228600">
              <a:lnSpc>
                <a:spcPct val="130000"/>
              </a:lnSpc>
              <a:spcAft>
                <a:spcPts val="600"/>
              </a:spcAft>
            </a:pPr>
            <a:r>
              <a:rPr lang="en-US" sz="2400" b="1">
                <a:latin typeface="+mj-lt"/>
              </a:rPr>
              <a:t>Examples:</a:t>
            </a:r>
            <a:r>
              <a:rPr lang="en-US" sz="2400">
                <a:latin typeface="+mj-lt"/>
              </a:rPr>
              <a:t> </a:t>
            </a:r>
            <a:r>
              <a:rPr lang="en-US" sz="2400">
                <a:highlight>
                  <a:srgbClr val="FFFFFF"/>
                </a:highlight>
                <a:latin typeface="+mj-lt"/>
              </a:rPr>
              <a:t> eating your favorite food for a meal, or having a cup of a warm beverage like tea.</a:t>
            </a:r>
            <a:endParaRPr lang="en-US" sz="2400">
              <a:latin typeface="+mj-lt"/>
            </a:endParaRPr>
          </a:p>
          <a:p>
            <a:pPr indent="-228600">
              <a:lnSpc>
                <a:spcPct val="130000"/>
              </a:lnSpc>
              <a:spcAft>
                <a:spcPts val="600"/>
              </a:spcAft>
            </a:pPr>
            <a:endParaRPr lang="en-US">
              <a:latin typeface="+mj-lt"/>
            </a:endParaRPr>
          </a:p>
        </p:txBody>
      </p:sp>
      <p:sp>
        <p:nvSpPr>
          <p:cNvPr id="14" name="Date Placeholder 3">
            <a:extLst>
              <a:ext uri="{FF2B5EF4-FFF2-40B4-BE49-F238E27FC236}">
                <a16:creationId xmlns:a16="http://schemas.microsoft.com/office/drawing/2014/main" id="{403BA8EA-C582-4075-8CAF-D4B16826D7EC}"/>
              </a:ext>
            </a:extLst>
          </p:cNvPr>
          <p:cNvSpPr>
            <a:spLocks noGrp="1"/>
          </p:cNvSpPr>
          <p:nvPr>
            <p:ph type="dt" sz="half" idx="10"/>
          </p:nvPr>
        </p:nvSpPr>
        <p:spPr>
          <a:xfrm>
            <a:off x="795014" y="6342042"/>
            <a:ext cx="2743200" cy="365125"/>
          </a:xfrm>
        </p:spPr>
        <p:txBody>
          <a:bodyPr vert="horz" lIns="91440" tIns="45720" rIns="91440" bIns="45720" rtlCol="0" anchor="ctr">
            <a:normAutofit/>
          </a:bodyPr>
          <a:lstStyle/>
          <a:p>
            <a:pPr>
              <a:spcAft>
                <a:spcPts val="600"/>
              </a:spcAft>
            </a:pPr>
            <a:fld id="{B91A1F7A-4EE0-4534-B925-E54E396031FB}" type="datetime1">
              <a:rPr lang="en-US" smtClean="0"/>
              <a:pPr>
                <a:spcAft>
                  <a:spcPts val="600"/>
                </a:spcAft>
              </a:pPr>
              <a:t>10/6/2025</a:t>
            </a:fld>
            <a:endParaRPr lang="en-US"/>
          </a:p>
        </p:txBody>
      </p:sp>
      <p:sp>
        <p:nvSpPr>
          <p:cNvPr id="15" name="Footer Placeholder 4">
            <a:extLst>
              <a:ext uri="{FF2B5EF4-FFF2-40B4-BE49-F238E27FC236}">
                <a16:creationId xmlns:a16="http://schemas.microsoft.com/office/drawing/2014/main" id="{4F44E7B6-8316-40DE-9131-D21C00378471}"/>
              </a:ext>
            </a:extLst>
          </p:cNvPr>
          <p:cNvSpPr>
            <a:spLocks noGrp="1"/>
          </p:cNvSpPr>
          <p:nvPr>
            <p:ph type="ftr" sz="quarter" idx="11"/>
          </p:nvPr>
        </p:nvSpPr>
        <p:spPr>
          <a:xfrm>
            <a:off x="7696200" y="6342042"/>
            <a:ext cx="3470128" cy="365125"/>
          </a:xfrm>
        </p:spPr>
        <p:txBody>
          <a:bodyPr vert="horz" lIns="91440" tIns="45720" rIns="91440" bIns="45720" rtlCol="0" anchor="ctr">
            <a:normAutofit/>
          </a:bodyPr>
          <a:lstStyle/>
          <a:p>
            <a:pPr>
              <a:spcAft>
                <a:spcPts val="600"/>
              </a:spcAft>
            </a:pPr>
            <a:endParaRPr lang="en-US" kern="1200" spc="50" baseline="0">
              <a:latin typeface="+mn-lt"/>
            </a:endParaRPr>
          </a:p>
        </p:txBody>
      </p:sp>
      <p:sp>
        <p:nvSpPr>
          <p:cNvPr id="16" name="Slide Number Placeholder 5">
            <a:extLst>
              <a:ext uri="{FF2B5EF4-FFF2-40B4-BE49-F238E27FC236}">
                <a16:creationId xmlns:a16="http://schemas.microsoft.com/office/drawing/2014/main" id="{CBC27DE7-EDAA-487B-9AFF-C4D42E91C326}"/>
              </a:ext>
            </a:extLst>
          </p:cNvPr>
          <p:cNvSpPr>
            <a:spLocks noGrp="1"/>
          </p:cNvSpPr>
          <p:nvPr>
            <p:ph type="sldNum" sz="quarter" idx="12"/>
          </p:nvPr>
        </p:nvSpPr>
        <p:spPr>
          <a:xfrm>
            <a:off x="11166329" y="6342042"/>
            <a:ext cx="526228" cy="365125"/>
          </a:xfrm>
        </p:spPr>
        <p:txBody>
          <a:bodyPr vert="horz" lIns="91440" tIns="45720" rIns="91440" bIns="45720" rtlCol="0" anchor="ctr">
            <a:normAutofit/>
          </a:bodyPr>
          <a:lstStyle/>
          <a:p>
            <a:pPr>
              <a:spcAft>
                <a:spcPts val="600"/>
              </a:spcAft>
            </a:pPr>
            <a:fld id="{1B0A0659-E443-491A-A36E-EC2EE49C5850}" type="slidenum">
              <a:rPr lang="en-US" dirty="0" smtClean="0"/>
              <a:pPr>
                <a:spcAft>
                  <a:spcPts val="600"/>
                </a:spcAft>
              </a:pPr>
              <a:t>15</a:t>
            </a:fld>
            <a:endParaRPr lang="en-US"/>
          </a:p>
        </p:txBody>
      </p:sp>
      <p:sp>
        <p:nvSpPr>
          <p:cNvPr id="5" name="TextBox 4">
            <a:extLst>
              <a:ext uri="{FF2B5EF4-FFF2-40B4-BE49-F238E27FC236}">
                <a16:creationId xmlns:a16="http://schemas.microsoft.com/office/drawing/2014/main" id="{C2C213CB-3049-E23A-4001-07623261AC9C}"/>
              </a:ext>
            </a:extLst>
          </p:cNvPr>
          <p:cNvSpPr txBox="1"/>
          <p:nvPr/>
        </p:nvSpPr>
        <p:spPr>
          <a:xfrm rot="1380000">
            <a:off x="4521193" y="2115404"/>
            <a:ext cx="11288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latin typeface="Baguet Script"/>
              </a:rPr>
              <a:t>Probably </a:t>
            </a:r>
          </a:p>
        </p:txBody>
      </p:sp>
    </p:spTree>
    <p:extLst>
      <p:ext uri="{BB962C8B-B14F-4D97-AF65-F5344CB8AC3E}">
        <p14:creationId xmlns:p14="http://schemas.microsoft.com/office/powerpoint/2010/main" val="198748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A281-5A3D-B714-52C7-CFFEDBE06BEB}"/>
              </a:ext>
            </a:extLst>
          </p:cNvPr>
          <p:cNvSpPr>
            <a:spLocks noGrp="1"/>
          </p:cNvSpPr>
          <p:nvPr>
            <p:ph type="title"/>
          </p:nvPr>
        </p:nvSpPr>
        <p:spPr/>
        <p:txBody>
          <a:bodyPr/>
          <a:lstStyle/>
          <a:p>
            <a:r>
              <a:rPr lang="en-US"/>
              <a:t>Emotional Flashlights </a:t>
            </a:r>
          </a:p>
        </p:txBody>
      </p:sp>
      <p:pic>
        <p:nvPicPr>
          <p:cNvPr id="5" name="Picture 5" descr="Orange/brown background that says &quot;here's to having hope, right here. here's to believing something good is still possible&quot;">
            <a:extLst>
              <a:ext uri="{FF2B5EF4-FFF2-40B4-BE49-F238E27FC236}">
                <a16:creationId xmlns:a16="http://schemas.microsoft.com/office/drawing/2014/main" id="{324C0E23-F225-4B59-2458-A95FB1BFE832}"/>
              </a:ext>
            </a:extLst>
          </p:cNvPr>
          <p:cNvPicPr>
            <a:picLocks noGrp="1" noChangeAspect="1"/>
          </p:cNvPicPr>
          <p:nvPr>
            <p:ph type="pic" idx="1"/>
          </p:nvPr>
        </p:nvPicPr>
        <p:blipFill rotWithShape="1">
          <a:blip r:embed="rId2"/>
          <a:srcRect t="25694" b="25694"/>
          <a:stretch/>
        </p:blipFill>
        <p:spPr/>
      </p:pic>
      <p:sp>
        <p:nvSpPr>
          <p:cNvPr id="4" name="Text Placeholder 3">
            <a:extLst>
              <a:ext uri="{FF2B5EF4-FFF2-40B4-BE49-F238E27FC236}">
                <a16:creationId xmlns:a16="http://schemas.microsoft.com/office/drawing/2014/main" id="{DB7B97EC-FC96-0B07-BAAD-8D9D0EE6B035}"/>
              </a:ext>
            </a:extLst>
          </p:cNvPr>
          <p:cNvSpPr>
            <a:spLocks noGrp="1"/>
          </p:cNvSpPr>
          <p:nvPr>
            <p:ph type="body" sz="half" idx="2"/>
          </p:nvPr>
        </p:nvSpPr>
        <p:spPr>
          <a:xfrm>
            <a:off x="839788" y="2665709"/>
            <a:ext cx="4125965" cy="3816348"/>
          </a:xfrm>
        </p:spPr>
        <p:txBody>
          <a:bodyPr vert="horz" lIns="91440" tIns="45720" rIns="91440" bIns="45720" rtlCol="0" anchor="t">
            <a:noAutofit/>
          </a:bodyPr>
          <a:lstStyle/>
          <a:p>
            <a:r>
              <a:rPr lang="en-US" sz="2000" b="1"/>
              <a:t>Identify something that reminds you to focus on hope. </a:t>
            </a:r>
          </a:p>
          <a:p>
            <a:endParaRPr lang="en-US" sz="2000" b="1"/>
          </a:p>
          <a:p>
            <a:r>
              <a:rPr lang="en-US" sz="2000" b="1"/>
              <a:t>Creating a mantra can be helpful: </a:t>
            </a:r>
          </a:p>
          <a:p>
            <a:r>
              <a:rPr lang="en-US" sz="2000" b="1">
                <a:solidFill>
                  <a:srgbClr val="3E3E3E"/>
                </a:solidFill>
                <a:highlight>
                  <a:srgbClr val="FFFFFF"/>
                </a:highlight>
                <a:ea typeface="+mn-lt"/>
                <a:cs typeface="+mn-lt"/>
              </a:rPr>
              <a:t> </a:t>
            </a:r>
            <a:r>
              <a:rPr lang="en-US" sz="2000" b="1" i="1">
                <a:solidFill>
                  <a:srgbClr val="3E3E3E"/>
                </a:solidFill>
                <a:highlight>
                  <a:srgbClr val="FFFFFF"/>
                </a:highlight>
                <a:ea typeface="+mn-lt"/>
                <a:cs typeface="+mn-lt"/>
              </a:rPr>
              <a:t>“I am showing love for myself by choosing hope no matter what.” - Cleo Wade </a:t>
            </a:r>
            <a:endParaRPr lang="en-US" sz="2400" b="1" i="1"/>
          </a:p>
        </p:txBody>
      </p:sp>
    </p:spTree>
    <p:extLst>
      <p:ext uri="{BB962C8B-B14F-4D97-AF65-F5344CB8AC3E}">
        <p14:creationId xmlns:p14="http://schemas.microsoft.com/office/powerpoint/2010/main" val="409144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3AE7-EF24-352B-8740-181941C9660F}"/>
              </a:ext>
            </a:extLst>
          </p:cNvPr>
          <p:cNvSpPr>
            <a:spLocks noGrp="1"/>
          </p:cNvSpPr>
          <p:nvPr>
            <p:ph type="title"/>
          </p:nvPr>
        </p:nvSpPr>
        <p:spPr>
          <a:xfrm>
            <a:off x="810705" y="791851"/>
            <a:ext cx="4091233" cy="1960775"/>
          </a:xfrm>
        </p:spPr>
        <p:txBody>
          <a:bodyPr>
            <a:normAutofit/>
          </a:bodyPr>
          <a:lstStyle/>
          <a:p>
            <a:r>
              <a:rPr lang="en-US"/>
              <a:t>Emotional batteries  </a:t>
            </a:r>
          </a:p>
        </p:txBody>
      </p:sp>
      <p:sp>
        <p:nvSpPr>
          <p:cNvPr id="3" name="Content Placeholder 2">
            <a:extLst>
              <a:ext uri="{FF2B5EF4-FFF2-40B4-BE49-F238E27FC236}">
                <a16:creationId xmlns:a16="http://schemas.microsoft.com/office/drawing/2014/main" id="{C0330B12-A75B-048F-9B71-F6656602CC47}"/>
              </a:ext>
            </a:extLst>
          </p:cNvPr>
          <p:cNvSpPr>
            <a:spLocks noGrp="1"/>
          </p:cNvSpPr>
          <p:nvPr>
            <p:ph idx="1"/>
          </p:nvPr>
        </p:nvSpPr>
        <p:spPr>
          <a:xfrm>
            <a:off x="810706" y="3091543"/>
            <a:ext cx="4091232" cy="3042557"/>
          </a:xfrm>
        </p:spPr>
        <p:txBody>
          <a:bodyPr vert="horz" lIns="91440" tIns="45720" rIns="91440" bIns="45720" rtlCol="0" anchor="t">
            <a:normAutofit/>
          </a:bodyPr>
          <a:lstStyle/>
          <a:p>
            <a:pPr marL="0" indent="0">
              <a:buNone/>
            </a:pPr>
            <a:r>
              <a:rPr lang="en-US" sz="3200" b="1"/>
              <a:t>Prioritize checking in on how you are feeling...</a:t>
            </a:r>
            <a:endParaRPr lang="en-US" sz="2800" b="1" i="1"/>
          </a:p>
          <a:p>
            <a:pPr marL="0" indent="0">
              <a:buNone/>
            </a:pPr>
            <a:endParaRPr lang="en-US"/>
          </a:p>
          <a:p>
            <a:pPr marL="0" indent="0">
              <a:buNone/>
            </a:pPr>
            <a:endParaRPr lang="en-US" b="1"/>
          </a:p>
        </p:txBody>
      </p:sp>
      <p:pic>
        <p:nvPicPr>
          <p:cNvPr id="6" name="Picture 5" descr="A graphic about &quot;checking your battery&quot; that shows a full battery as &quot;feeling great!&quot; and a low battery as &quot;struggling&quot;">
            <a:extLst>
              <a:ext uri="{FF2B5EF4-FFF2-40B4-BE49-F238E27FC236}">
                <a16:creationId xmlns:a16="http://schemas.microsoft.com/office/drawing/2014/main" id="{47EE14BA-C058-5E93-EA96-49208686A7A1}"/>
              </a:ext>
            </a:extLst>
          </p:cNvPr>
          <p:cNvPicPr>
            <a:picLocks noChangeAspect="1"/>
          </p:cNvPicPr>
          <p:nvPr/>
        </p:nvPicPr>
        <p:blipFill rotWithShape="1">
          <a:blip r:embed="rId2"/>
          <a:srcRect t="3440" r="3" b="4694"/>
          <a:stretch/>
        </p:blipFill>
        <p:spPr>
          <a:xfrm>
            <a:off x="5414364" y="791852"/>
            <a:ext cx="5746238" cy="5279009"/>
          </a:xfrm>
          <a:prstGeom prst="rect">
            <a:avLst/>
          </a:prstGeom>
          <a:noFill/>
          <a:effectLst>
            <a:outerShdw dist="190500" dir="18900000" algn="bl" rotWithShape="0">
              <a:schemeClr val="tx1"/>
            </a:outerShdw>
          </a:effectLst>
        </p:spPr>
      </p:pic>
      <p:sp>
        <p:nvSpPr>
          <p:cNvPr id="9" name="Date Placeholder 5">
            <a:extLst>
              <a:ext uri="{FF2B5EF4-FFF2-40B4-BE49-F238E27FC236}">
                <a16:creationId xmlns:a16="http://schemas.microsoft.com/office/drawing/2014/main" id="{57B2EEB6-4F63-4AEE-95F7-7F3E5D3F9DD6}"/>
              </a:ext>
            </a:extLst>
          </p:cNvPr>
          <p:cNvSpPr>
            <a:spLocks noGrp="1"/>
          </p:cNvSpPr>
          <p:nvPr>
            <p:ph type="dt" sz="half" idx="10"/>
          </p:nvPr>
        </p:nvSpPr>
        <p:spPr>
          <a:xfrm>
            <a:off x="795014" y="6342042"/>
            <a:ext cx="2743200" cy="365125"/>
          </a:xfrm>
        </p:spPr>
        <p:txBody>
          <a:bodyPr>
            <a:normAutofit/>
          </a:bodyPr>
          <a:lstStyle/>
          <a:p>
            <a:pPr>
              <a:spcAft>
                <a:spcPts val="600"/>
              </a:spcAft>
            </a:pPr>
            <a:fld id="{CBF1EF08-09D9-4DAF-8ADE-EA08AC2D39E8}" type="datetime1">
              <a:rPr lang="en-US" smtClean="0"/>
              <a:pPr>
                <a:spcAft>
                  <a:spcPts val="600"/>
                </a:spcAft>
              </a:pPr>
              <a:t>10/6/2025</a:t>
            </a:fld>
            <a:endParaRPr lang="en-US"/>
          </a:p>
        </p:txBody>
      </p:sp>
      <p:sp>
        <p:nvSpPr>
          <p:cNvPr id="11" name="Footer Placeholder 6">
            <a:extLst>
              <a:ext uri="{FF2B5EF4-FFF2-40B4-BE49-F238E27FC236}">
                <a16:creationId xmlns:a16="http://schemas.microsoft.com/office/drawing/2014/main" id="{CAF56193-94D5-4115-99E9-26FC9B99422D}"/>
              </a:ext>
            </a:extLst>
          </p:cNvPr>
          <p:cNvSpPr>
            <a:spLocks noGrp="1"/>
          </p:cNvSpPr>
          <p:nvPr>
            <p:ph type="ftr" sz="quarter" idx="11"/>
          </p:nvPr>
        </p:nvSpPr>
        <p:spPr>
          <a:xfrm>
            <a:off x="7696200" y="6342042"/>
            <a:ext cx="3470128" cy="365125"/>
          </a:xfrm>
        </p:spPr>
        <p:txBody>
          <a:bodyPr>
            <a:normAutofit/>
          </a:bodyPr>
          <a:lstStyle/>
          <a:p>
            <a:pPr>
              <a:spcAft>
                <a:spcPts val="600"/>
              </a:spcAft>
            </a:pPr>
            <a:endParaRPr lang="en-US">
              <a:solidFill>
                <a:srgbClr val="000000"/>
              </a:solidFill>
            </a:endParaRPr>
          </a:p>
        </p:txBody>
      </p:sp>
      <p:sp>
        <p:nvSpPr>
          <p:cNvPr id="13" name="Slide Number Placeholder 10">
            <a:extLst>
              <a:ext uri="{FF2B5EF4-FFF2-40B4-BE49-F238E27FC236}">
                <a16:creationId xmlns:a16="http://schemas.microsoft.com/office/drawing/2014/main" id="{12CC26FF-90DA-4C94-8AEA-1277CE8637A3}"/>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dirty="0" smtClean="0">
                <a:solidFill>
                  <a:srgbClr val="000000"/>
                </a:solidFill>
              </a:rPr>
              <a:pPr>
                <a:spcAft>
                  <a:spcPts val="600"/>
                </a:spcAft>
              </a:pPr>
              <a:t>17</a:t>
            </a:fld>
            <a:endParaRPr lang="en-US">
              <a:solidFill>
                <a:srgbClr val="000000"/>
              </a:solidFill>
            </a:endParaRPr>
          </a:p>
        </p:txBody>
      </p:sp>
    </p:spTree>
    <p:extLst>
      <p:ext uri="{BB962C8B-B14F-4D97-AF65-F5344CB8AC3E}">
        <p14:creationId xmlns:p14="http://schemas.microsoft.com/office/powerpoint/2010/main" val="218639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ABD2-3EA4-A941-E5A0-0376CFEF4F26}"/>
              </a:ext>
            </a:extLst>
          </p:cNvPr>
          <p:cNvSpPr>
            <a:spLocks noGrp="1"/>
          </p:cNvSpPr>
          <p:nvPr>
            <p:ph type="title"/>
          </p:nvPr>
        </p:nvSpPr>
        <p:spPr>
          <a:xfrm>
            <a:off x="5480093" y="1229711"/>
            <a:ext cx="6333729" cy="1364476"/>
          </a:xfrm>
        </p:spPr>
        <p:txBody>
          <a:bodyPr anchor="t">
            <a:normAutofit/>
          </a:bodyPr>
          <a:lstStyle/>
          <a:p>
            <a:r>
              <a:rPr lang="en-US">
                <a:solidFill>
                  <a:srgbClr val="000000"/>
                </a:solidFill>
              </a:rPr>
              <a:t>Emotional self-check in tool </a:t>
            </a:r>
          </a:p>
        </p:txBody>
      </p:sp>
      <p:sp>
        <p:nvSpPr>
          <p:cNvPr id="3" name="Content Placeholder 2">
            <a:extLst>
              <a:ext uri="{FF2B5EF4-FFF2-40B4-BE49-F238E27FC236}">
                <a16:creationId xmlns:a16="http://schemas.microsoft.com/office/drawing/2014/main" id="{38C49002-7FF6-CEE7-293B-580CFEEBAB90}"/>
              </a:ext>
            </a:extLst>
          </p:cNvPr>
          <p:cNvSpPr>
            <a:spLocks noGrp="1"/>
          </p:cNvSpPr>
          <p:nvPr>
            <p:ph idx="1"/>
          </p:nvPr>
        </p:nvSpPr>
        <p:spPr>
          <a:xfrm>
            <a:off x="5480093" y="2743201"/>
            <a:ext cx="5361225" cy="2820894"/>
          </a:xfrm>
        </p:spPr>
        <p:txBody>
          <a:bodyPr vert="horz" lIns="91440" tIns="45720" rIns="91440" bIns="45720" rtlCol="0" anchor="t">
            <a:noAutofit/>
          </a:bodyPr>
          <a:lstStyle/>
          <a:p>
            <a:pPr marL="0" indent="0">
              <a:buNone/>
            </a:pPr>
            <a:r>
              <a:rPr lang="en-US" sz="2800" b="1">
                <a:solidFill>
                  <a:srgbClr val="000000"/>
                </a:solidFill>
                <a:highlight>
                  <a:srgbClr val="FFFFFF"/>
                </a:highlight>
              </a:rPr>
              <a:t>It can be helpful to engage in activities that help you identify your feelings so you can take steps that promote wellness: journal writing, art projects, meditation, or talking to trusted friends.</a:t>
            </a:r>
            <a:endParaRPr lang="en-US" b="1">
              <a:solidFill>
                <a:srgbClr val="000000"/>
              </a:solidFill>
            </a:endParaRPr>
          </a:p>
        </p:txBody>
      </p:sp>
      <p:sp>
        <p:nvSpPr>
          <p:cNvPr id="9" name="Date Placeholder 4">
            <a:extLst>
              <a:ext uri="{FF2B5EF4-FFF2-40B4-BE49-F238E27FC236}">
                <a16:creationId xmlns:a16="http://schemas.microsoft.com/office/drawing/2014/main" id="{460BE097-8227-4FAA-855E-A7E0050E5D31}"/>
              </a:ext>
            </a:extLst>
          </p:cNvPr>
          <p:cNvSpPr>
            <a:spLocks noGrp="1"/>
          </p:cNvSpPr>
          <p:nvPr>
            <p:ph type="dt" sz="half" idx="10"/>
          </p:nvPr>
        </p:nvSpPr>
        <p:spPr>
          <a:xfrm>
            <a:off x="795014" y="6342042"/>
            <a:ext cx="2743200" cy="365125"/>
          </a:xfrm>
        </p:spPr>
        <p:txBody>
          <a:bodyPr/>
          <a:lstStyle/>
          <a:p>
            <a:pPr>
              <a:spcAft>
                <a:spcPts val="600"/>
              </a:spcAft>
            </a:pPr>
            <a:fld id="{B828F7A6-25AF-4EC8-9A20-E5DA931E7D30}" type="datetime1">
              <a:rPr lang="en-US" smtClean="0"/>
              <a:pPr>
                <a:spcAft>
                  <a:spcPts val="600"/>
                </a:spcAft>
              </a:pPr>
              <a:t>10/6/2025</a:t>
            </a:fld>
            <a:endParaRPr lang="en-US"/>
          </a:p>
        </p:txBody>
      </p:sp>
      <p:sp>
        <p:nvSpPr>
          <p:cNvPr id="11" name="Footer Placeholder 5">
            <a:extLst>
              <a:ext uri="{FF2B5EF4-FFF2-40B4-BE49-F238E27FC236}">
                <a16:creationId xmlns:a16="http://schemas.microsoft.com/office/drawing/2014/main" id="{CACE5B7E-B6A7-412F-9CDD-CE2F7B02346C}"/>
              </a:ext>
            </a:extLst>
          </p:cNvPr>
          <p:cNvSpPr>
            <a:spLocks noGrp="1"/>
          </p:cNvSpPr>
          <p:nvPr>
            <p:ph type="ftr" sz="quarter" idx="11"/>
          </p:nvPr>
        </p:nvSpPr>
        <p:spPr>
          <a:xfrm>
            <a:off x="7696200" y="6342042"/>
            <a:ext cx="3470128" cy="365125"/>
          </a:xfrm>
        </p:spPr>
        <p:txBody>
          <a:bodyPr/>
          <a:lstStyle/>
          <a:p>
            <a:pPr>
              <a:spcAft>
                <a:spcPts val="600"/>
              </a:spcAft>
            </a:pPr>
            <a:endParaRPr lang="en-US"/>
          </a:p>
        </p:txBody>
      </p:sp>
      <p:sp>
        <p:nvSpPr>
          <p:cNvPr id="13" name="Slide Number Placeholder 6">
            <a:extLst>
              <a:ext uri="{FF2B5EF4-FFF2-40B4-BE49-F238E27FC236}">
                <a16:creationId xmlns:a16="http://schemas.microsoft.com/office/drawing/2014/main" id="{486D18E6-2C3A-4D4A-93B8-55C657561BEA}"/>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dirty="0" smtClean="0"/>
              <a:pPr>
                <a:spcAft>
                  <a:spcPts val="600"/>
                </a:spcAft>
              </a:pPr>
              <a:t>18</a:t>
            </a:fld>
            <a:endParaRPr lang="en-US"/>
          </a:p>
        </p:txBody>
      </p:sp>
      <p:pic>
        <p:nvPicPr>
          <p:cNvPr id="4" name="Picture 3" descr="A chart of mood meter. The y axis goes from low energy to high energy and the x axis goes from unpleasant to pleasant.">
            <a:extLst>
              <a:ext uri="{FF2B5EF4-FFF2-40B4-BE49-F238E27FC236}">
                <a16:creationId xmlns:a16="http://schemas.microsoft.com/office/drawing/2014/main" id="{ECAE25D1-9F74-9AD1-A6B8-A9F5A13D22AA}"/>
              </a:ext>
            </a:extLst>
          </p:cNvPr>
          <p:cNvPicPr>
            <a:picLocks noChangeAspect="1"/>
          </p:cNvPicPr>
          <p:nvPr/>
        </p:nvPicPr>
        <p:blipFill>
          <a:blip r:embed="rId2"/>
          <a:stretch>
            <a:fillRect/>
          </a:stretch>
        </p:blipFill>
        <p:spPr>
          <a:xfrm>
            <a:off x="378177" y="665104"/>
            <a:ext cx="4888088" cy="4897496"/>
          </a:xfrm>
          <a:prstGeom prst="rect">
            <a:avLst/>
          </a:prstGeom>
        </p:spPr>
      </p:pic>
    </p:spTree>
    <p:extLst>
      <p:ext uri="{BB962C8B-B14F-4D97-AF65-F5344CB8AC3E}">
        <p14:creationId xmlns:p14="http://schemas.microsoft.com/office/powerpoint/2010/main" val="413192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nk image of a charger and outlet">
            <a:extLst>
              <a:ext uri="{FF2B5EF4-FFF2-40B4-BE49-F238E27FC236}">
                <a16:creationId xmlns:a16="http://schemas.microsoft.com/office/drawing/2014/main" id="{D38EC7BB-C1F5-C68E-CEE5-556142AAA686}"/>
              </a:ext>
            </a:extLst>
          </p:cNvPr>
          <p:cNvPicPr>
            <a:picLocks noChangeAspect="1"/>
          </p:cNvPicPr>
          <p:nvPr/>
        </p:nvPicPr>
        <p:blipFill rotWithShape="1">
          <a:blip r:embed="rId2"/>
          <a:srcRect r="6250" b="6250"/>
          <a:stretch/>
        </p:blipFill>
        <p:spPr>
          <a:xfrm>
            <a:off x="-71100" y="10"/>
            <a:ext cx="12191980" cy="6857990"/>
          </a:xfrm>
          <a:prstGeom prst="rect">
            <a:avLst/>
          </a:prstGeom>
          <a:noFill/>
        </p:spPr>
      </p:pic>
      <p:sp>
        <p:nvSpPr>
          <p:cNvPr id="2" name="Title 1">
            <a:extLst>
              <a:ext uri="{FF2B5EF4-FFF2-40B4-BE49-F238E27FC236}">
                <a16:creationId xmlns:a16="http://schemas.microsoft.com/office/drawing/2014/main" id="{BEB187BC-BDBC-2ED5-C7CA-2762447892A4}"/>
              </a:ext>
            </a:extLst>
          </p:cNvPr>
          <p:cNvSpPr>
            <a:spLocks noGrp="1"/>
          </p:cNvSpPr>
          <p:nvPr>
            <p:ph type="ctrTitle"/>
          </p:nvPr>
        </p:nvSpPr>
        <p:spPr>
          <a:xfrm>
            <a:off x="7066382" y="1679510"/>
            <a:ext cx="4149013" cy="2726838"/>
          </a:xfrm>
        </p:spPr>
        <p:txBody>
          <a:bodyPr anchor="t">
            <a:normAutofit/>
          </a:bodyPr>
          <a:lstStyle/>
          <a:p>
            <a:r>
              <a:rPr lang="en-US" sz="3100">
                <a:solidFill>
                  <a:schemeClr val="bg1"/>
                </a:solidFill>
              </a:rPr>
              <a:t>Emotional Charger</a:t>
            </a:r>
          </a:p>
        </p:txBody>
      </p:sp>
      <p:sp>
        <p:nvSpPr>
          <p:cNvPr id="9" name="Subtitle 2">
            <a:extLst>
              <a:ext uri="{FF2B5EF4-FFF2-40B4-BE49-F238E27FC236}">
                <a16:creationId xmlns:a16="http://schemas.microsoft.com/office/drawing/2014/main" id="{0BA1043F-282A-469A-B742-1FC2858BDE4F}"/>
              </a:ext>
            </a:extLst>
          </p:cNvPr>
          <p:cNvSpPr>
            <a:spLocks noGrp="1"/>
          </p:cNvSpPr>
          <p:nvPr>
            <p:ph type="subTitle" idx="1"/>
          </p:nvPr>
        </p:nvSpPr>
        <p:spPr>
          <a:xfrm>
            <a:off x="266088" y="291234"/>
            <a:ext cx="4536958" cy="6067672"/>
          </a:xfrm>
        </p:spPr>
        <p:txBody>
          <a:bodyPr vert="horz" lIns="91440" tIns="45720" rIns="91440" bIns="45720" rtlCol="0" anchor="ctr">
            <a:noAutofit/>
          </a:bodyPr>
          <a:lstStyle/>
          <a:p>
            <a:r>
              <a:rPr lang="en-US" sz="2000">
                <a:solidFill>
                  <a:schemeClr val="bg1"/>
                </a:solidFill>
                <a:ea typeface="+mn-lt"/>
                <a:cs typeface="+mn-lt"/>
              </a:rPr>
              <a:t>Taking a 10–15-minute break when feeling overwhelmed can reduce feelings of being overwhelmed. A time-out can include taking a walk or run, having a laugh, praying, or singing</a:t>
            </a:r>
            <a:r>
              <a:rPr lang="en-US" sz="1800">
                <a:solidFill>
                  <a:srgbClr val="3E3E3E"/>
                </a:solidFill>
                <a:ea typeface="+mn-lt"/>
                <a:cs typeface="+mn-lt"/>
              </a:rPr>
              <a:t>.</a:t>
            </a:r>
            <a:endParaRPr lang="en-US" sz="1400">
              <a:ea typeface="+mn-lt"/>
              <a:cs typeface="+mn-lt"/>
            </a:endParaRPr>
          </a:p>
        </p:txBody>
      </p:sp>
      <p:sp>
        <p:nvSpPr>
          <p:cNvPr id="11" name="Date Placeholder 7">
            <a:extLst>
              <a:ext uri="{FF2B5EF4-FFF2-40B4-BE49-F238E27FC236}">
                <a16:creationId xmlns:a16="http://schemas.microsoft.com/office/drawing/2014/main" id="{8556D007-6C04-49DF-A0D6-30AD59C1F415}"/>
              </a:ext>
            </a:extLst>
          </p:cNvPr>
          <p:cNvSpPr>
            <a:spLocks noGrp="1"/>
          </p:cNvSpPr>
          <p:nvPr>
            <p:ph type="dt" sz="half" idx="10"/>
          </p:nvPr>
        </p:nvSpPr>
        <p:spPr>
          <a:xfrm>
            <a:off x="795014" y="6342042"/>
            <a:ext cx="2743200" cy="365125"/>
          </a:xfrm>
        </p:spPr>
        <p:txBody>
          <a:bodyPr/>
          <a:lstStyle/>
          <a:p>
            <a:pPr>
              <a:spcAft>
                <a:spcPts val="600"/>
              </a:spcAft>
            </a:pPr>
            <a:fld id="{0478A2DD-9ADC-4C2E-A874-1DCF4CD5B326}" type="datetime1">
              <a:rPr lang="en-US" smtClean="0">
                <a:solidFill>
                  <a:srgbClr val="FFFFFF"/>
                </a:solidFill>
                <a:effectLst>
                  <a:outerShdw blurRad="38100" dist="38100" dir="2700000" algn="tl">
                    <a:srgbClr val="000000">
                      <a:alpha val="43137"/>
                    </a:srgbClr>
                  </a:outerShdw>
                </a:effectLst>
              </a:rPr>
              <a:pPr>
                <a:spcAft>
                  <a:spcPts val="600"/>
                </a:spcAft>
              </a:pPr>
              <a:t>10/6/2025</a:t>
            </a:fld>
            <a:endParaRPr lang="en-US">
              <a:solidFill>
                <a:srgbClr val="FFFFFF"/>
              </a:solidFill>
              <a:effectLst>
                <a:outerShdw blurRad="38100" dist="38100" dir="2700000" algn="tl">
                  <a:srgbClr val="000000">
                    <a:alpha val="43137"/>
                  </a:srgbClr>
                </a:outerShdw>
              </a:effectLst>
            </a:endParaRPr>
          </a:p>
        </p:txBody>
      </p:sp>
      <p:sp>
        <p:nvSpPr>
          <p:cNvPr id="13" name="Footer Placeholder 10">
            <a:extLst>
              <a:ext uri="{FF2B5EF4-FFF2-40B4-BE49-F238E27FC236}">
                <a16:creationId xmlns:a16="http://schemas.microsoft.com/office/drawing/2014/main" id="{F2650204-731C-42C7-A04B-9BE77D83BA13}"/>
              </a:ext>
            </a:extLst>
          </p:cNvPr>
          <p:cNvSpPr>
            <a:spLocks noGrp="1"/>
          </p:cNvSpPr>
          <p:nvPr>
            <p:ph type="ftr" sz="quarter" idx="11"/>
          </p:nvPr>
        </p:nvSpPr>
        <p:spPr>
          <a:xfrm>
            <a:off x="7696200" y="6342042"/>
            <a:ext cx="3470128" cy="365125"/>
          </a:xfrm>
        </p:spPr>
        <p:txBody>
          <a:bodyPr/>
          <a:lstStyle/>
          <a:p>
            <a:pPr>
              <a:spcAft>
                <a:spcPts val="600"/>
              </a:spcAft>
            </a:pPr>
            <a:endParaRPr lang="en-US">
              <a:solidFill>
                <a:srgbClr val="FFFFFF"/>
              </a:solidFill>
              <a:effectLst>
                <a:outerShdw blurRad="38100" dist="38100" dir="2700000" algn="tl">
                  <a:srgbClr val="000000">
                    <a:alpha val="43137"/>
                  </a:srgbClr>
                </a:outerShdw>
              </a:effectLst>
            </a:endParaRPr>
          </a:p>
        </p:txBody>
      </p:sp>
      <p:sp>
        <p:nvSpPr>
          <p:cNvPr id="15" name="Slide Number Placeholder 5">
            <a:extLst>
              <a:ext uri="{FF2B5EF4-FFF2-40B4-BE49-F238E27FC236}">
                <a16:creationId xmlns:a16="http://schemas.microsoft.com/office/drawing/2014/main" id="{F535709A-A67F-4015-913B-A0F75E67B6E6}"/>
              </a:ext>
            </a:extLst>
          </p:cNvPr>
          <p:cNvSpPr>
            <a:spLocks noGrp="1"/>
          </p:cNvSpPr>
          <p:nvPr>
            <p:ph type="sldNum" sz="quarter" idx="12"/>
          </p:nvPr>
        </p:nvSpPr>
        <p:spPr>
          <a:xfrm>
            <a:off x="11166329" y="6342042"/>
            <a:ext cx="526228" cy="365125"/>
          </a:xfrm>
        </p:spPr>
        <p:txBody>
          <a:bodyPr/>
          <a:lstStyle/>
          <a:p>
            <a:pPr>
              <a:spcAft>
                <a:spcPts val="600"/>
              </a:spcAft>
            </a:pPr>
            <a:fld id="{4A80A021-E2A7-4965-9D91-2D103FDB3863}" type="slidenum">
              <a:rPr lang="en-US" dirty="0" smtClean="0">
                <a:solidFill>
                  <a:srgbClr val="FFFFFF"/>
                </a:solidFill>
                <a:effectLst>
                  <a:outerShdw blurRad="38100" dist="38100" dir="2700000" algn="tl">
                    <a:srgbClr val="000000">
                      <a:alpha val="43137"/>
                    </a:srgbClr>
                  </a:outerShdw>
                </a:effectLst>
              </a:rPr>
              <a:pPr>
                <a:spcAft>
                  <a:spcPts val="600"/>
                </a:spcAft>
              </a:pPr>
              <a:t>19</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7199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8E64-70F4-79E6-D63F-5A4DE110B850}"/>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BBF2D827-B51B-4C23-0E36-7183CE0BAE94}"/>
              </a:ext>
            </a:extLst>
          </p:cNvPr>
          <p:cNvSpPr>
            <a:spLocks noGrp="1"/>
          </p:cNvSpPr>
          <p:nvPr>
            <p:ph idx="1"/>
          </p:nvPr>
        </p:nvSpPr>
        <p:spPr/>
        <p:txBody>
          <a:bodyPr vert="horz" lIns="91440" tIns="45720" rIns="91440" bIns="45720" rtlCol="0" anchor="t">
            <a:normAutofit lnSpcReduction="10000"/>
          </a:bodyPr>
          <a:lstStyle/>
          <a:p>
            <a:r>
              <a:rPr lang="en-US"/>
              <a:t>Warm Up: Wheel of Emotions </a:t>
            </a:r>
          </a:p>
          <a:p>
            <a:r>
              <a:rPr lang="en-US"/>
              <a:t>Defining Emotional Wellness</a:t>
            </a:r>
          </a:p>
          <a:p>
            <a:r>
              <a:rPr lang="en-US"/>
              <a:t>Emotional Wellness Core Concepts</a:t>
            </a:r>
          </a:p>
          <a:p>
            <a:r>
              <a:rPr lang="en-US"/>
              <a:t>Emotional Cycles in College</a:t>
            </a:r>
          </a:p>
          <a:p>
            <a:r>
              <a:rPr lang="en-US"/>
              <a:t>Emotional Resilience</a:t>
            </a:r>
          </a:p>
          <a:p>
            <a:r>
              <a:rPr lang="en-US"/>
              <a:t>Boundaries for Emotional Protection</a:t>
            </a:r>
          </a:p>
          <a:p>
            <a:r>
              <a:rPr lang="en-US"/>
              <a:t>Activity: Emotional Emergency Toolkit</a:t>
            </a:r>
          </a:p>
          <a:p>
            <a:r>
              <a:rPr lang="en-US"/>
              <a:t>Campus Resources</a:t>
            </a:r>
          </a:p>
          <a:p>
            <a:endParaRPr lang="en-US"/>
          </a:p>
          <a:p>
            <a:endParaRPr lang="en-US"/>
          </a:p>
        </p:txBody>
      </p:sp>
      <p:pic>
        <p:nvPicPr>
          <p:cNvPr id="4" name="Picture 3" descr="A person with a plant emerging from their head with another person using a watering can to water it">
            <a:extLst>
              <a:ext uri="{FF2B5EF4-FFF2-40B4-BE49-F238E27FC236}">
                <a16:creationId xmlns:a16="http://schemas.microsoft.com/office/drawing/2014/main" id="{D6F028C3-47C2-A70B-5F35-26E45994D928}"/>
              </a:ext>
            </a:extLst>
          </p:cNvPr>
          <p:cNvPicPr>
            <a:picLocks noChangeAspect="1"/>
          </p:cNvPicPr>
          <p:nvPr/>
        </p:nvPicPr>
        <p:blipFill>
          <a:blip r:embed="rId2"/>
          <a:stretch>
            <a:fillRect/>
          </a:stretch>
        </p:blipFill>
        <p:spPr>
          <a:xfrm>
            <a:off x="6098099" y="1093438"/>
            <a:ext cx="4903598" cy="4929430"/>
          </a:xfrm>
          <a:prstGeom prst="rect">
            <a:avLst/>
          </a:prstGeom>
        </p:spPr>
      </p:pic>
    </p:spTree>
    <p:extLst>
      <p:ext uri="{BB962C8B-B14F-4D97-AF65-F5344CB8AC3E}">
        <p14:creationId xmlns:p14="http://schemas.microsoft.com/office/powerpoint/2010/main" val="2802249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E494-27F1-4668-9533-84E2458CB4AC}"/>
              </a:ext>
            </a:extLst>
          </p:cNvPr>
          <p:cNvSpPr>
            <a:spLocks noGrp="1"/>
          </p:cNvSpPr>
          <p:nvPr>
            <p:ph type="title"/>
          </p:nvPr>
        </p:nvSpPr>
        <p:spPr>
          <a:xfrm>
            <a:off x="5847234" y="392339"/>
            <a:ext cx="5544666" cy="1768475"/>
          </a:xfrm>
        </p:spPr>
        <p:txBody>
          <a:bodyPr>
            <a:normAutofit/>
          </a:bodyPr>
          <a:lstStyle/>
          <a:p>
            <a:r>
              <a:rPr lang="en-US"/>
              <a:t>Emotional Cellphone</a:t>
            </a:r>
          </a:p>
        </p:txBody>
      </p:sp>
      <p:pic>
        <p:nvPicPr>
          <p:cNvPr id="5" name="Picture 4" descr="Person using phone with wired headphones">
            <a:extLst>
              <a:ext uri="{FF2B5EF4-FFF2-40B4-BE49-F238E27FC236}">
                <a16:creationId xmlns:a16="http://schemas.microsoft.com/office/drawing/2014/main" id="{DABDBAA8-DFAD-1714-B0ED-21A71B52203E}"/>
              </a:ext>
            </a:extLst>
          </p:cNvPr>
          <p:cNvPicPr>
            <a:picLocks noChangeAspect="1"/>
          </p:cNvPicPr>
          <p:nvPr/>
        </p:nvPicPr>
        <p:blipFill rotWithShape="1">
          <a:blip r:embed="rId2"/>
          <a:srcRect l="29789" r="16332" b="-3"/>
          <a:stretch/>
        </p:blipFill>
        <p:spPr>
          <a:xfrm>
            <a:off x="1211836" y="1259164"/>
            <a:ext cx="3502777" cy="4339672"/>
          </a:xfrm>
          <a:prstGeom prst="rect">
            <a:avLst/>
          </a:prstGeom>
          <a:noFill/>
          <a:effectLst>
            <a:outerShdw dist="190500" dir="8100000" algn="bl" rotWithShape="0">
              <a:schemeClr val="tx1"/>
            </a:outerShdw>
          </a:effectLst>
        </p:spPr>
      </p:pic>
      <p:sp>
        <p:nvSpPr>
          <p:cNvPr id="3" name="Content Placeholder 2">
            <a:extLst>
              <a:ext uri="{FF2B5EF4-FFF2-40B4-BE49-F238E27FC236}">
                <a16:creationId xmlns:a16="http://schemas.microsoft.com/office/drawing/2014/main" id="{5EAC17AE-8E6F-9928-15F5-2F1A8204A6F4}"/>
              </a:ext>
            </a:extLst>
          </p:cNvPr>
          <p:cNvSpPr>
            <a:spLocks noGrp="1"/>
          </p:cNvSpPr>
          <p:nvPr>
            <p:ph idx="1"/>
          </p:nvPr>
        </p:nvSpPr>
        <p:spPr>
          <a:xfrm>
            <a:off x="5847234" y="2630079"/>
            <a:ext cx="5257838" cy="3504021"/>
          </a:xfrm>
        </p:spPr>
        <p:txBody>
          <a:bodyPr vert="horz" lIns="91440" tIns="45720" rIns="91440" bIns="45720" rtlCol="0" anchor="t">
            <a:noAutofit/>
          </a:bodyPr>
          <a:lstStyle/>
          <a:p>
            <a:pPr marL="0" indent="0">
              <a:buNone/>
            </a:pPr>
            <a:r>
              <a:rPr lang="en-US" sz="2400" b="1"/>
              <a:t>Make a list of people you can contact when you are struggling. Check in with them on a regular basis. </a:t>
            </a:r>
          </a:p>
          <a:p>
            <a:pPr marL="0" indent="0">
              <a:buNone/>
            </a:pPr>
            <a:r>
              <a:rPr lang="en-US" sz="2400" b="1" i="1"/>
              <a:t>Make sure to provide them with emotional support too.</a:t>
            </a:r>
            <a:endParaRPr lang="en-US" sz="2400" b="1"/>
          </a:p>
          <a:p>
            <a:pPr marL="0" indent="0">
              <a:buNone/>
            </a:pPr>
            <a:r>
              <a:rPr lang="en-US" sz="2400" b="1"/>
              <a:t>Be wary of energy vampires!!</a:t>
            </a:r>
          </a:p>
        </p:txBody>
      </p:sp>
      <p:sp>
        <p:nvSpPr>
          <p:cNvPr id="9" name="Date Placeholder 3">
            <a:extLst>
              <a:ext uri="{FF2B5EF4-FFF2-40B4-BE49-F238E27FC236}">
                <a16:creationId xmlns:a16="http://schemas.microsoft.com/office/drawing/2014/main" id="{442FCCAC-F479-4C3B-9AF8-4F80CBC12C4B}"/>
              </a:ext>
            </a:extLst>
          </p:cNvPr>
          <p:cNvSpPr>
            <a:spLocks noGrp="1"/>
          </p:cNvSpPr>
          <p:nvPr>
            <p:ph type="dt" sz="half" idx="10"/>
          </p:nvPr>
        </p:nvSpPr>
        <p:spPr>
          <a:xfrm>
            <a:off x="795014" y="6342042"/>
            <a:ext cx="2743200" cy="365125"/>
          </a:xfrm>
        </p:spPr>
        <p:txBody>
          <a:bodyPr>
            <a:normAutofit/>
          </a:bodyPr>
          <a:lstStyle/>
          <a:p>
            <a:pPr>
              <a:spcAft>
                <a:spcPts val="600"/>
              </a:spcAft>
            </a:pPr>
            <a:fld id="{77D9A200-CC35-4609-8973-70AC57D7C400}" type="datetime1">
              <a:rPr lang="en-US">
                <a:solidFill>
                  <a:srgbClr val="000000"/>
                </a:solidFill>
              </a:rPr>
              <a:pPr>
                <a:spcAft>
                  <a:spcPts val="600"/>
                </a:spcAft>
              </a:pPr>
              <a:t>10/6/2025</a:t>
            </a:fld>
            <a:endParaRPr lang="en-US">
              <a:solidFill>
                <a:srgbClr val="000000"/>
              </a:solidFill>
            </a:endParaRPr>
          </a:p>
        </p:txBody>
      </p:sp>
      <p:sp>
        <p:nvSpPr>
          <p:cNvPr id="13" name="Slide Number Placeholder 5">
            <a:extLst>
              <a:ext uri="{FF2B5EF4-FFF2-40B4-BE49-F238E27FC236}">
                <a16:creationId xmlns:a16="http://schemas.microsoft.com/office/drawing/2014/main" id="{AC886AA8-2271-4049-978B-6911BFE36F37}"/>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smtClean="0"/>
              <a:pPr>
                <a:spcAft>
                  <a:spcPts val="600"/>
                </a:spcAft>
              </a:pPr>
              <a:t>20</a:t>
            </a:fld>
            <a:endParaRPr lang="en-US"/>
          </a:p>
        </p:txBody>
      </p:sp>
    </p:spTree>
    <p:extLst>
      <p:ext uri="{BB962C8B-B14F-4D97-AF65-F5344CB8AC3E}">
        <p14:creationId xmlns:p14="http://schemas.microsoft.com/office/powerpoint/2010/main" val="1226706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266D-ED87-0DFB-890C-9835E5C7802D}"/>
              </a:ext>
            </a:extLst>
          </p:cNvPr>
          <p:cNvSpPr>
            <a:spLocks noGrp="1"/>
          </p:cNvSpPr>
          <p:nvPr>
            <p:ph type="title"/>
          </p:nvPr>
        </p:nvSpPr>
        <p:spPr>
          <a:xfrm>
            <a:off x="5847234" y="392339"/>
            <a:ext cx="5544666" cy="1768475"/>
          </a:xfrm>
        </p:spPr>
        <p:txBody>
          <a:bodyPr>
            <a:normAutofit/>
          </a:bodyPr>
          <a:lstStyle/>
          <a:p>
            <a:r>
              <a:rPr lang="en-US"/>
              <a:t>Emotional Blankets</a:t>
            </a:r>
          </a:p>
        </p:txBody>
      </p:sp>
      <p:pic>
        <p:nvPicPr>
          <p:cNvPr id="4" name="Picture 4" descr="A dog wrapped in a blanket">
            <a:extLst>
              <a:ext uri="{FF2B5EF4-FFF2-40B4-BE49-F238E27FC236}">
                <a16:creationId xmlns:a16="http://schemas.microsoft.com/office/drawing/2014/main" id="{7DD15E98-6363-4014-8FF4-D7F89B543C80}"/>
              </a:ext>
            </a:extLst>
          </p:cNvPr>
          <p:cNvPicPr>
            <a:picLocks noChangeAspect="1"/>
          </p:cNvPicPr>
          <p:nvPr/>
        </p:nvPicPr>
        <p:blipFill rotWithShape="1">
          <a:blip r:embed="rId2"/>
          <a:srcRect l="9643" r="9641" b="-2"/>
          <a:stretch/>
        </p:blipFill>
        <p:spPr>
          <a:xfrm>
            <a:off x="1211836" y="1259164"/>
            <a:ext cx="3502777" cy="4339672"/>
          </a:xfrm>
          <a:prstGeom prst="rect">
            <a:avLst/>
          </a:prstGeom>
          <a:noFill/>
          <a:effectLst>
            <a:outerShdw dist="190500" dir="8100000" algn="bl" rotWithShape="0">
              <a:schemeClr val="tx1"/>
            </a:outerShdw>
          </a:effectLst>
        </p:spPr>
      </p:pic>
      <p:sp>
        <p:nvSpPr>
          <p:cNvPr id="3" name="Content Placeholder 2">
            <a:extLst>
              <a:ext uri="{FF2B5EF4-FFF2-40B4-BE49-F238E27FC236}">
                <a16:creationId xmlns:a16="http://schemas.microsoft.com/office/drawing/2014/main" id="{0D255D0C-A01C-7A6C-0DAE-35780DABDA3F}"/>
              </a:ext>
            </a:extLst>
          </p:cNvPr>
          <p:cNvSpPr>
            <a:spLocks noGrp="1"/>
          </p:cNvSpPr>
          <p:nvPr>
            <p:ph idx="1"/>
          </p:nvPr>
        </p:nvSpPr>
        <p:spPr>
          <a:xfrm>
            <a:off x="5847234" y="2630079"/>
            <a:ext cx="5257838" cy="3504021"/>
          </a:xfrm>
        </p:spPr>
        <p:txBody>
          <a:bodyPr vert="horz" lIns="91440" tIns="45720" rIns="91440" bIns="45720" rtlCol="0" anchor="t">
            <a:noAutofit/>
          </a:bodyPr>
          <a:lstStyle/>
          <a:p>
            <a:pPr marL="0" indent="0">
              <a:buNone/>
            </a:pPr>
            <a:r>
              <a:rPr lang="en-US" sz="2800" b="1">
                <a:highlight>
                  <a:srgbClr val="FFFFFF"/>
                </a:highlight>
              </a:rPr>
              <a:t>Spend time doing something that makes you feel good, like playing with pets, reading favorite books, playing games, dancing, sports, and spending time with friends and loved ones.</a:t>
            </a:r>
            <a:endParaRPr lang="en-US" b="1"/>
          </a:p>
        </p:txBody>
      </p:sp>
      <p:sp>
        <p:nvSpPr>
          <p:cNvPr id="9" name="Date Placeholder 5">
            <a:extLst>
              <a:ext uri="{FF2B5EF4-FFF2-40B4-BE49-F238E27FC236}">
                <a16:creationId xmlns:a16="http://schemas.microsoft.com/office/drawing/2014/main" id="{DB25F3CA-ED6C-43F4-8781-642CC385E5AB}"/>
              </a:ext>
            </a:extLst>
          </p:cNvPr>
          <p:cNvSpPr>
            <a:spLocks noGrp="1"/>
          </p:cNvSpPr>
          <p:nvPr>
            <p:ph type="dt" sz="half" idx="10"/>
          </p:nvPr>
        </p:nvSpPr>
        <p:spPr>
          <a:xfrm>
            <a:off x="795014" y="6342042"/>
            <a:ext cx="2743200" cy="365125"/>
          </a:xfrm>
        </p:spPr>
        <p:txBody>
          <a:bodyPr>
            <a:normAutofit/>
          </a:bodyPr>
          <a:lstStyle/>
          <a:p>
            <a:pPr>
              <a:spcAft>
                <a:spcPts val="600"/>
              </a:spcAft>
            </a:pPr>
            <a:fld id="{AC764939-5BD0-4B19-86A9-E4014EB37882}" type="datetime1">
              <a:rPr lang="en-US">
                <a:solidFill>
                  <a:srgbClr val="000000"/>
                </a:solidFill>
              </a:rPr>
              <a:pPr>
                <a:spcAft>
                  <a:spcPts val="600"/>
                </a:spcAft>
              </a:pPr>
              <a:t>10/6/2025</a:t>
            </a:fld>
            <a:endParaRPr lang="en-US">
              <a:solidFill>
                <a:srgbClr val="000000"/>
              </a:solidFill>
            </a:endParaRPr>
          </a:p>
        </p:txBody>
      </p:sp>
      <p:sp>
        <p:nvSpPr>
          <p:cNvPr id="13" name="Slide Number Placeholder 7">
            <a:extLst>
              <a:ext uri="{FF2B5EF4-FFF2-40B4-BE49-F238E27FC236}">
                <a16:creationId xmlns:a16="http://schemas.microsoft.com/office/drawing/2014/main" id="{F590EA15-4F4D-4705-B34A-FB7CFC9B8ECA}"/>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smtClean="0"/>
              <a:pPr>
                <a:spcAft>
                  <a:spcPts val="600"/>
                </a:spcAft>
              </a:pPr>
              <a:t>21</a:t>
            </a:fld>
            <a:endParaRPr lang="en-US"/>
          </a:p>
        </p:txBody>
      </p:sp>
    </p:spTree>
    <p:extLst>
      <p:ext uri="{BB962C8B-B14F-4D97-AF65-F5344CB8AC3E}">
        <p14:creationId xmlns:p14="http://schemas.microsoft.com/office/powerpoint/2010/main" val="3641170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20562-9A93-DBF6-B924-67843100B436}"/>
              </a:ext>
            </a:extLst>
          </p:cNvPr>
          <p:cNvSpPr>
            <a:spLocks noGrp="1"/>
          </p:cNvSpPr>
          <p:nvPr>
            <p:ph type="title"/>
          </p:nvPr>
        </p:nvSpPr>
        <p:spPr>
          <a:xfrm>
            <a:off x="814657" y="665389"/>
            <a:ext cx="6122856" cy="1507193"/>
          </a:xfrm>
        </p:spPr>
        <p:txBody>
          <a:bodyPr anchor="b">
            <a:normAutofit/>
          </a:bodyPr>
          <a:lstStyle/>
          <a:p>
            <a:pPr>
              <a:lnSpc>
                <a:spcPct val="110000"/>
              </a:lnSpc>
            </a:pPr>
            <a:r>
              <a:rPr lang="en-US" sz="2700"/>
              <a:t>Emotional toolkit creation &amp;Wellness Visual Creation</a:t>
            </a:r>
          </a:p>
        </p:txBody>
      </p:sp>
      <p:sp>
        <p:nvSpPr>
          <p:cNvPr id="41" name="Rectangle 4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EEA676-83A8-957A-93E3-77868ADC9107}"/>
              </a:ext>
            </a:extLst>
          </p:cNvPr>
          <p:cNvSpPr>
            <a:spLocks noGrp="1"/>
          </p:cNvSpPr>
          <p:nvPr>
            <p:ph idx="1"/>
          </p:nvPr>
        </p:nvSpPr>
        <p:spPr>
          <a:xfrm>
            <a:off x="814655" y="2400301"/>
            <a:ext cx="5804681" cy="3733800"/>
          </a:xfrm>
        </p:spPr>
        <p:txBody>
          <a:bodyPr vert="horz" lIns="91440" tIns="45720" rIns="91440" bIns="45720" rtlCol="0" anchor="t">
            <a:noAutofit/>
          </a:bodyPr>
          <a:lstStyle/>
          <a:p>
            <a:pPr marL="0" indent="0">
              <a:buNone/>
            </a:pPr>
            <a:r>
              <a:rPr lang="en-US" sz="3200" b="1">
                <a:highlight>
                  <a:srgbClr val="FFFFFF"/>
                </a:highlight>
              </a:rPr>
              <a:t>Having an overall goal for moving through this time with as much ease as possible can be beneficial. Spend some time packing your own emotional emergency toolkit </a:t>
            </a:r>
            <a:endParaRPr lang="en-US" sz="3200" b="1"/>
          </a:p>
          <a:p>
            <a:pPr marL="0" indent="0">
              <a:buNone/>
            </a:pPr>
            <a:endParaRPr lang="en-US">
              <a:highlight>
                <a:srgbClr val="FFFFFF"/>
              </a:highlight>
            </a:endParaRPr>
          </a:p>
        </p:txBody>
      </p:sp>
      <p:sp>
        <p:nvSpPr>
          <p:cNvPr id="43" name="Rectangle 42">
            <a:extLst>
              <a:ext uri="{FF2B5EF4-FFF2-40B4-BE49-F238E27FC236}">
                <a16:creationId xmlns:a16="http://schemas.microsoft.com/office/drawing/2014/main" id="{1B784CEF-F6B1-4D62-86B3-F2A7C4EF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898835" y="2400301"/>
            <a:ext cx="3293165" cy="44576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613106" y="2199165"/>
            <a:ext cx="5418842" cy="1713240"/>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Date Placeholder 3">
            <a:extLst>
              <a:ext uri="{FF2B5EF4-FFF2-40B4-BE49-F238E27FC236}">
                <a16:creationId xmlns:a16="http://schemas.microsoft.com/office/drawing/2014/main" id="{CC43F803-E753-48DA-98D5-E5B3A41CEBF7}"/>
              </a:ext>
            </a:extLst>
          </p:cNvPr>
          <p:cNvSpPr>
            <a:spLocks noGrp="1"/>
          </p:cNvSpPr>
          <p:nvPr>
            <p:ph type="dt" sz="half" idx="10"/>
          </p:nvPr>
        </p:nvSpPr>
        <p:spPr>
          <a:xfrm>
            <a:off x="795014" y="6342042"/>
            <a:ext cx="2743200" cy="365125"/>
          </a:xfrm>
        </p:spPr>
        <p:txBody>
          <a:bodyPr>
            <a:normAutofit/>
          </a:bodyPr>
          <a:lstStyle/>
          <a:p>
            <a:pPr>
              <a:spcAft>
                <a:spcPts val="600"/>
              </a:spcAft>
            </a:pPr>
            <a:fld id="{8F419D28-9158-478B-8EE6-698D1F1A4C98}" type="datetime1">
              <a:rPr lang="en-US"/>
              <a:pPr>
                <a:spcAft>
                  <a:spcPts val="600"/>
                </a:spcAft>
              </a:pPr>
              <a:t>10/6/2025</a:t>
            </a:fld>
            <a:endParaRPr lang="en-US"/>
          </a:p>
        </p:txBody>
      </p:sp>
      <p:sp>
        <p:nvSpPr>
          <p:cNvPr id="34" name="Slide Number Placeholder 5">
            <a:extLst>
              <a:ext uri="{FF2B5EF4-FFF2-40B4-BE49-F238E27FC236}">
                <a16:creationId xmlns:a16="http://schemas.microsoft.com/office/drawing/2014/main" id="{534F209E-BC8C-4259-8732-A7BB5758D237}"/>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a:solidFill>
                  <a:srgbClr val="000000"/>
                </a:solidFill>
              </a:rPr>
              <a:pPr>
                <a:spcAft>
                  <a:spcPts val="600"/>
                </a:spcAft>
              </a:pPr>
              <a:t>22</a:t>
            </a:fld>
            <a:endParaRPr lang="en-US">
              <a:solidFill>
                <a:srgbClr val="000000"/>
              </a:solidFill>
            </a:endParaRPr>
          </a:p>
        </p:txBody>
      </p:sp>
    </p:spTree>
    <p:extLst>
      <p:ext uri="{BB962C8B-B14F-4D97-AF65-F5344CB8AC3E}">
        <p14:creationId xmlns:p14="http://schemas.microsoft.com/office/powerpoint/2010/main" val="53458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st of items on a white background&#10;&#10;Description automatically generated">
            <a:extLst>
              <a:ext uri="{FF2B5EF4-FFF2-40B4-BE49-F238E27FC236}">
                <a16:creationId xmlns:a16="http://schemas.microsoft.com/office/drawing/2014/main" id="{8B84BF9E-3B87-714F-857A-562CA64F4665}"/>
              </a:ext>
            </a:extLst>
          </p:cNvPr>
          <p:cNvPicPr>
            <a:picLocks noChangeAspect="1"/>
          </p:cNvPicPr>
          <p:nvPr/>
        </p:nvPicPr>
        <p:blipFill rotWithShape="1">
          <a:blip r:embed="rId2"/>
          <a:srcRect l="190" r="2374" b="2"/>
          <a:stretch/>
        </p:blipFill>
        <p:spPr>
          <a:xfrm>
            <a:off x="2081669" y="49569"/>
            <a:ext cx="4819727" cy="6595030"/>
          </a:xfrm>
          <a:custGeom>
            <a:avLst/>
            <a:gdLst/>
            <a:ahLst/>
            <a:cxnLst/>
            <a:rect l="l" t="t" r="r" b="b"/>
            <a:pathLst>
              <a:path w="2093843" h="1948070">
                <a:moveTo>
                  <a:pt x="0" y="0"/>
                </a:moveTo>
                <a:lnTo>
                  <a:pt x="2093843" y="0"/>
                </a:lnTo>
                <a:lnTo>
                  <a:pt x="2093843" y="1948070"/>
                </a:lnTo>
                <a:lnTo>
                  <a:pt x="0" y="1948070"/>
                </a:lnTo>
                <a:close/>
              </a:path>
            </a:pathLst>
          </a:custGeom>
          <a:noFill/>
          <a:effectLst>
            <a:outerShdw dist="165100" dir="2700000" algn="tl" rotWithShape="0">
              <a:schemeClr val="tx1"/>
            </a:outerShdw>
          </a:effectLst>
        </p:spPr>
      </p:pic>
      <p:pic>
        <p:nvPicPr>
          <p:cNvPr id="6" name="Picture 5" descr="A menu with text and a red border&#10;&#10;Description automatically generated">
            <a:extLst>
              <a:ext uri="{FF2B5EF4-FFF2-40B4-BE49-F238E27FC236}">
                <a16:creationId xmlns:a16="http://schemas.microsoft.com/office/drawing/2014/main" id="{116D5F77-9556-64B6-9473-9847F803F7A6}"/>
              </a:ext>
            </a:extLst>
          </p:cNvPr>
          <p:cNvPicPr>
            <a:picLocks noChangeAspect="1"/>
          </p:cNvPicPr>
          <p:nvPr/>
        </p:nvPicPr>
        <p:blipFill>
          <a:blip r:embed="rId3"/>
          <a:stretch>
            <a:fillRect/>
          </a:stretch>
        </p:blipFill>
        <p:spPr>
          <a:xfrm>
            <a:off x="7475762" y="45893"/>
            <a:ext cx="4181166" cy="6815375"/>
          </a:xfrm>
          <a:prstGeom prst="rect">
            <a:avLst/>
          </a:prstGeom>
        </p:spPr>
      </p:pic>
      <p:sp>
        <p:nvSpPr>
          <p:cNvPr id="3" name="Title 2">
            <a:extLst>
              <a:ext uri="{FF2B5EF4-FFF2-40B4-BE49-F238E27FC236}">
                <a16:creationId xmlns:a16="http://schemas.microsoft.com/office/drawing/2014/main" id="{FF0A7E0C-60CF-5E46-181D-F68C87374A9C}"/>
              </a:ext>
            </a:extLst>
          </p:cNvPr>
          <p:cNvSpPr txBox="1">
            <a:spLocks noGrp="1"/>
          </p:cNvSpPr>
          <p:nvPr>
            <p:ph type="title" idx="4294967295"/>
          </p:nvPr>
        </p:nvSpPr>
        <p:spPr>
          <a:xfrm>
            <a:off x="162756" y="3158970"/>
            <a:ext cx="221941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Visual Examples</a:t>
            </a:r>
          </a:p>
        </p:txBody>
      </p:sp>
    </p:spTree>
    <p:extLst>
      <p:ext uri="{BB962C8B-B14F-4D97-AF65-F5344CB8AC3E}">
        <p14:creationId xmlns:p14="http://schemas.microsoft.com/office/powerpoint/2010/main" val="222531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9" name="Freeform: Shape 8">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Rectangle 11">
            <a:extLst>
              <a:ext uri="{FF2B5EF4-FFF2-40B4-BE49-F238E27FC236}">
                <a16:creationId xmlns:a16="http://schemas.microsoft.com/office/drawing/2014/main" id="{F63226DE-7000-4FAF-BE14-E3C3CE373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233AC3-4E84-4387-AAFF-A500B445A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4" y="0"/>
            <a:ext cx="12196884" cy="685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000D408D-84C2-4911-89AE-8BBD2C54A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4" y="3058886"/>
            <a:ext cx="3831080" cy="3799114"/>
          </a:xfrm>
          <a:custGeom>
            <a:avLst/>
            <a:gdLst>
              <a:gd name="connsiteX0" fmla="*/ 0 w 6918934"/>
              <a:gd name="connsiteY0" fmla="*/ 0 h 6861203"/>
              <a:gd name="connsiteX1" fmla="*/ 6918934 w 6918934"/>
              <a:gd name="connsiteY1" fmla="*/ 0 h 6861203"/>
              <a:gd name="connsiteX2" fmla="*/ 6918934 w 6918934"/>
              <a:gd name="connsiteY2" fmla="*/ 6861203 h 6861203"/>
              <a:gd name="connsiteX3" fmla="*/ 0 w 6918934"/>
              <a:gd name="connsiteY3" fmla="*/ 6861203 h 6861203"/>
              <a:gd name="connsiteX4" fmla="*/ 0 w 6918934"/>
              <a:gd name="connsiteY4" fmla="*/ 0 h 6861203"/>
              <a:gd name="connsiteX0" fmla="*/ 0 w 6918934"/>
              <a:gd name="connsiteY0" fmla="*/ 0 h 6861203"/>
              <a:gd name="connsiteX1" fmla="*/ 6918934 w 6918934"/>
              <a:gd name="connsiteY1" fmla="*/ 6861203 h 6861203"/>
              <a:gd name="connsiteX2" fmla="*/ 0 w 6918934"/>
              <a:gd name="connsiteY2" fmla="*/ 6861203 h 6861203"/>
              <a:gd name="connsiteX3" fmla="*/ 0 w 6918934"/>
              <a:gd name="connsiteY3" fmla="*/ 0 h 6861203"/>
            </a:gdLst>
            <a:ahLst/>
            <a:cxnLst>
              <a:cxn ang="0">
                <a:pos x="connsiteX0" y="connsiteY0"/>
              </a:cxn>
              <a:cxn ang="0">
                <a:pos x="connsiteX1" y="connsiteY1"/>
              </a:cxn>
              <a:cxn ang="0">
                <a:pos x="connsiteX2" y="connsiteY2"/>
              </a:cxn>
              <a:cxn ang="0">
                <a:pos x="connsiteX3" y="connsiteY3"/>
              </a:cxn>
            </a:cxnLst>
            <a:rect l="l" t="t" r="r" b="b"/>
            <a:pathLst>
              <a:path w="6918934" h="6861203">
                <a:moveTo>
                  <a:pt x="0" y="0"/>
                </a:moveTo>
                <a:lnTo>
                  <a:pt x="6918934" y="6861203"/>
                </a:lnTo>
                <a:lnTo>
                  <a:pt x="0" y="6861203"/>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99C0D10-35E6-46AC-A9BC-C31599F54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1655" y="0"/>
            <a:ext cx="4920343" cy="4920343"/>
          </a:xfrm>
          <a:custGeom>
            <a:avLst/>
            <a:gdLst>
              <a:gd name="connsiteX0" fmla="*/ 0 w 4920343"/>
              <a:gd name="connsiteY0" fmla="*/ 0 h 4920343"/>
              <a:gd name="connsiteX1" fmla="*/ 4920343 w 4920343"/>
              <a:gd name="connsiteY1" fmla="*/ 0 h 4920343"/>
              <a:gd name="connsiteX2" fmla="*/ 4920343 w 4920343"/>
              <a:gd name="connsiteY2" fmla="*/ 4920343 h 4920343"/>
            </a:gdLst>
            <a:ahLst/>
            <a:cxnLst>
              <a:cxn ang="0">
                <a:pos x="connsiteX0" y="connsiteY0"/>
              </a:cxn>
              <a:cxn ang="0">
                <a:pos x="connsiteX1" y="connsiteY1"/>
              </a:cxn>
              <a:cxn ang="0">
                <a:pos x="connsiteX2" y="connsiteY2"/>
              </a:cxn>
            </a:cxnLst>
            <a:rect l="l" t="t" r="r" b="b"/>
            <a:pathLst>
              <a:path w="4920343" h="4920343">
                <a:moveTo>
                  <a:pt x="0" y="0"/>
                </a:moveTo>
                <a:lnTo>
                  <a:pt x="4920343" y="0"/>
                </a:lnTo>
                <a:lnTo>
                  <a:pt x="4920343" y="4920343"/>
                </a:lnTo>
                <a:close/>
              </a:path>
            </a:pathLst>
          </a:custGeom>
          <a:blipFill dpi="0" rotWithShape="0">
            <a:blip r:embed="rId4">
              <a:alphaModFix amt="99000"/>
              <a:extLst>
                <a:ext uri="{96DAC541-7B7A-43D3-8B79-37D633B846F1}">
                  <asvg:svgBlip xmlns:asvg="http://schemas.microsoft.com/office/drawing/2016/SVG/main" r:embed="rId5"/>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36259759-A9F9-4D41-AF92-198AAC53F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195" y="1374192"/>
            <a:ext cx="9443611" cy="4154323"/>
          </a:xfrm>
          <a:prstGeom prst="rect">
            <a:avLst/>
          </a:prstGeom>
          <a:ln w="38100">
            <a:noFill/>
          </a:ln>
          <a:effectLst>
            <a:outerShdw dist="1651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62DE1-1811-EB41-2587-F99A7422DD2A}"/>
              </a:ext>
            </a:extLst>
          </p:cNvPr>
          <p:cNvSpPr>
            <a:spLocks noGrp="1"/>
          </p:cNvSpPr>
          <p:nvPr>
            <p:ph type="title"/>
          </p:nvPr>
        </p:nvSpPr>
        <p:spPr>
          <a:xfrm>
            <a:off x="2541985" y="1828800"/>
            <a:ext cx="7108031" cy="1935956"/>
          </a:xfrm>
        </p:spPr>
        <p:txBody>
          <a:bodyPr vert="horz" lIns="91440" tIns="45720" rIns="91440" bIns="45720" rtlCol="0" anchor="b">
            <a:normAutofit/>
          </a:bodyPr>
          <a:lstStyle/>
          <a:p>
            <a:pPr algn="ctr">
              <a:lnSpc>
                <a:spcPct val="130000"/>
              </a:lnSpc>
            </a:pPr>
            <a:r>
              <a:rPr lang="en-US" sz="3600" spc="1300"/>
              <a:t>Activity </a:t>
            </a:r>
          </a:p>
        </p:txBody>
      </p:sp>
      <p:sp>
        <p:nvSpPr>
          <p:cNvPr id="3" name="Content Placeholder 2">
            <a:extLst>
              <a:ext uri="{FF2B5EF4-FFF2-40B4-BE49-F238E27FC236}">
                <a16:creationId xmlns:a16="http://schemas.microsoft.com/office/drawing/2014/main" id="{E6F7ED29-8266-14B4-9B0A-CF3D75785DCC}"/>
              </a:ext>
            </a:extLst>
          </p:cNvPr>
          <p:cNvSpPr>
            <a:spLocks noGrp="1"/>
          </p:cNvSpPr>
          <p:nvPr>
            <p:ph idx="1"/>
          </p:nvPr>
        </p:nvSpPr>
        <p:spPr>
          <a:xfrm>
            <a:off x="2554900" y="3930374"/>
            <a:ext cx="7108031" cy="988153"/>
          </a:xfrm>
        </p:spPr>
        <p:txBody>
          <a:bodyPr vert="horz" lIns="91440" tIns="45720" rIns="91440" bIns="45720" rtlCol="0" anchor="t">
            <a:noAutofit/>
          </a:bodyPr>
          <a:lstStyle/>
          <a:p>
            <a:pPr marL="0" indent="0" algn="ctr">
              <a:lnSpc>
                <a:spcPct val="120000"/>
              </a:lnSpc>
              <a:buNone/>
            </a:pPr>
            <a:r>
              <a:rPr lang="en-US" b="1" cap="all" spc="600">
                <a:latin typeface="+mn-lt"/>
              </a:rPr>
              <a:t>Pick one thing in your emotional emergency toolkit and share what it is and why you chose it</a:t>
            </a:r>
          </a:p>
        </p:txBody>
      </p:sp>
    </p:spTree>
    <p:extLst>
      <p:ext uri="{BB962C8B-B14F-4D97-AF65-F5344CB8AC3E}">
        <p14:creationId xmlns:p14="http://schemas.microsoft.com/office/powerpoint/2010/main" val="4248793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10" name="Freeform: Shape 9">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Rectangle 12">
            <a:extLst>
              <a:ext uri="{FF2B5EF4-FFF2-40B4-BE49-F238E27FC236}">
                <a16:creationId xmlns:a16="http://schemas.microsoft.com/office/drawing/2014/main" id="{277BCF1F-1E1C-40E7-A7B1-3F567EA7B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1C95F-F04E-EF39-321B-17355152CC8C}"/>
              </a:ext>
            </a:extLst>
          </p:cNvPr>
          <p:cNvSpPr>
            <a:spLocks noGrp="1"/>
          </p:cNvSpPr>
          <p:nvPr>
            <p:ph type="title"/>
          </p:nvPr>
        </p:nvSpPr>
        <p:spPr>
          <a:xfrm>
            <a:off x="6945385" y="2207673"/>
            <a:ext cx="4516583" cy="2939143"/>
          </a:xfrm>
        </p:spPr>
        <p:txBody>
          <a:bodyPr vert="horz" lIns="91440" tIns="45720" rIns="91440" bIns="45720" rtlCol="0" anchor="t">
            <a:normAutofit/>
          </a:bodyPr>
          <a:lstStyle/>
          <a:p>
            <a:pPr algn="r">
              <a:lnSpc>
                <a:spcPct val="130000"/>
              </a:lnSpc>
            </a:pPr>
            <a:r>
              <a:rPr lang="en-US" sz="3600" spc="1300"/>
              <a:t>Campus Resource Spotlight</a:t>
            </a:r>
          </a:p>
        </p:txBody>
      </p:sp>
      <p:sp>
        <p:nvSpPr>
          <p:cNvPr id="15" name="Rectangle 6">
            <a:extLst>
              <a:ext uri="{FF2B5EF4-FFF2-40B4-BE49-F238E27FC236}">
                <a16:creationId xmlns:a16="http://schemas.microsoft.com/office/drawing/2014/main" id="{44ECD5E8-3FCB-41DC-8B77-590D5265A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9529" y="3026358"/>
            <a:ext cx="3745582" cy="3917703"/>
          </a:xfrm>
          <a:custGeom>
            <a:avLst/>
            <a:gdLst>
              <a:gd name="connsiteX0" fmla="*/ 0 w 1369143"/>
              <a:gd name="connsiteY0" fmla="*/ 0 h 1229160"/>
              <a:gd name="connsiteX1" fmla="*/ 1369143 w 1369143"/>
              <a:gd name="connsiteY1" fmla="*/ 0 h 1229160"/>
              <a:gd name="connsiteX2" fmla="*/ 1369143 w 1369143"/>
              <a:gd name="connsiteY2" fmla="*/ 1229160 h 1229160"/>
              <a:gd name="connsiteX3" fmla="*/ 0 w 1369143"/>
              <a:gd name="connsiteY3" fmla="*/ 1229160 h 1229160"/>
              <a:gd name="connsiteX4" fmla="*/ 0 w 1369143"/>
              <a:gd name="connsiteY4" fmla="*/ 0 h 1229160"/>
              <a:gd name="connsiteX0" fmla="*/ 0 w 1369143"/>
              <a:gd name="connsiteY0" fmla="*/ 0 h 1229160"/>
              <a:gd name="connsiteX1" fmla="*/ 1369143 w 1369143"/>
              <a:gd name="connsiteY1" fmla="*/ 0 h 1229160"/>
              <a:gd name="connsiteX2" fmla="*/ 0 w 1369143"/>
              <a:gd name="connsiteY2" fmla="*/ 1229160 h 1229160"/>
              <a:gd name="connsiteX3" fmla="*/ 0 w 1369143"/>
              <a:gd name="connsiteY3" fmla="*/ 0 h 1229160"/>
            </a:gdLst>
            <a:ahLst/>
            <a:cxnLst>
              <a:cxn ang="0">
                <a:pos x="connsiteX0" y="connsiteY0"/>
              </a:cxn>
              <a:cxn ang="0">
                <a:pos x="connsiteX1" y="connsiteY1"/>
              </a:cxn>
              <a:cxn ang="0">
                <a:pos x="connsiteX2" y="connsiteY2"/>
              </a:cxn>
              <a:cxn ang="0">
                <a:pos x="connsiteX3" y="connsiteY3"/>
              </a:cxn>
            </a:cxnLst>
            <a:rect l="l" t="t" r="r" b="b"/>
            <a:pathLst>
              <a:path w="1369143" h="1229160">
                <a:moveTo>
                  <a:pt x="0" y="0"/>
                </a:moveTo>
                <a:lnTo>
                  <a:pt x="1369143" y="0"/>
                </a:lnTo>
                <a:lnTo>
                  <a:pt x="0" y="1229160"/>
                </a:lnTo>
                <a:lnTo>
                  <a:pt x="0" y="0"/>
                </a:lnTo>
                <a:close/>
              </a:path>
            </a:pathLst>
          </a:custGeom>
          <a:solidFill>
            <a:schemeClr val="accent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E001FA-02B8-4073-B3B1-6BB414E19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29" y="3026358"/>
            <a:ext cx="3745582" cy="3917703"/>
          </a:xfrm>
          <a:custGeom>
            <a:avLst/>
            <a:gdLst>
              <a:gd name="connsiteX0" fmla="*/ 3745582 w 3745582"/>
              <a:gd name="connsiteY0" fmla="*/ 0 h 3917703"/>
              <a:gd name="connsiteX1" fmla="*/ 3745582 w 3745582"/>
              <a:gd name="connsiteY1" fmla="*/ 3917703 h 3917703"/>
              <a:gd name="connsiteX2" fmla="*/ 0 w 3745582"/>
              <a:gd name="connsiteY2" fmla="*/ 3917703 h 3917703"/>
            </a:gdLst>
            <a:ahLst/>
            <a:cxnLst>
              <a:cxn ang="0">
                <a:pos x="connsiteX0" y="connsiteY0"/>
              </a:cxn>
              <a:cxn ang="0">
                <a:pos x="connsiteX1" y="connsiteY1"/>
              </a:cxn>
              <a:cxn ang="0">
                <a:pos x="connsiteX2" y="connsiteY2"/>
              </a:cxn>
            </a:cxnLst>
            <a:rect l="l" t="t" r="r" b="b"/>
            <a:pathLst>
              <a:path w="3745582" h="3917703">
                <a:moveTo>
                  <a:pt x="3745582" y="0"/>
                </a:moveTo>
                <a:lnTo>
                  <a:pt x="3745582" y="3917703"/>
                </a:lnTo>
                <a:lnTo>
                  <a:pt x="0" y="3917703"/>
                </a:lnTo>
                <a:close/>
              </a:path>
            </a:pathLst>
          </a:custGeom>
          <a:blipFill dpi="0" rotWithShape="0">
            <a:blip r:embed="rId4">
              <a:alphaModFix amt="99000"/>
              <a:extLst>
                <a:ext uri="{96DAC541-7B7A-43D3-8B79-37D633B846F1}">
                  <asvg:svgBlip xmlns:asvg="http://schemas.microsoft.com/office/drawing/2016/SVG/main" r:embed="rId5"/>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Graphic of the counseling services available at BMC">
            <a:extLst>
              <a:ext uri="{FF2B5EF4-FFF2-40B4-BE49-F238E27FC236}">
                <a16:creationId xmlns:a16="http://schemas.microsoft.com/office/drawing/2014/main" id="{4DF7F314-1D22-FD03-16D1-7DDE67619098}"/>
              </a:ext>
            </a:extLst>
          </p:cNvPr>
          <p:cNvPicPr>
            <a:picLocks noGrp="1" noChangeAspect="1"/>
          </p:cNvPicPr>
          <p:nvPr>
            <p:ph idx="1"/>
          </p:nvPr>
        </p:nvPicPr>
        <p:blipFill>
          <a:blip r:embed="rId6"/>
          <a:stretch>
            <a:fillRect/>
          </a:stretch>
        </p:blipFill>
        <p:spPr>
          <a:xfrm>
            <a:off x="572377" y="699581"/>
            <a:ext cx="5861941" cy="5963113"/>
          </a:xfrm>
          <a:prstGeom prst="rect">
            <a:avLst/>
          </a:prstGeom>
        </p:spPr>
      </p:pic>
      <p:sp>
        <p:nvSpPr>
          <p:cNvPr id="19" name="Rectangle 18">
            <a:extLst>
              <a:ext uri="{FF2B5EF4-FFF2-40B4-BE49-F238E27FC236}">
                <a16:creationId xmlns:a16="http://schemas.microsoft.com/office/drawing/2014/main" id="{4DDD66E1-3885-409E-A90C-365AFEC05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986775"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847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AF13-4FDF-73D3-09C4-95F7E1D8F1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47557F-3C3E-D3BA-38B1-2D50A4DA53B8}"/>
              </a:ext>
            </a:extLst>
          </p:cNvPr>
          <p:cNvSpPr>
            <a:spLocks noGrp="1"/>
          </p:cNvSpPr>
          <p:nvPr>
            <p:ph type="title"/>
          </p:nvPr>
        </p:nvSpPr>
        <p:spPr>
          <a:xfrm>
            <a:off x="373289" y="228600"/>
            <a:ext cx="9144000" cy="1143000"/>
          </a:xfrm>
        </p:spPr>
        <p:txBody>
          <a:bodyPr>
            <a:normAutofit fontScale="90000"/>
          </a:bodyPr>
          <a:lstStyle/>
          <a:p>
            <a:r>
              <a:rPr lang="en-US"/>
              <a:t> Bryn Mawr’s Wellness program</a:t>
            </a:r>
          </a:p>
        </p:txBody>
      </p:sp>
      <p:sp>
        <p:nvSpPr>
          <p:cNvPr id="11" name="Content Placeholder 10">
            <a:extLst>
              <a:ext uri="{FF2B5EF4-FFF2-40B4-BE49-F238E27FC236}">
                <a16:creationId xmlns:a16="http://schemas.microsoft.com/office/drawing/2014/main" id="{B5AE9FDC-42AB-82F8-8D51-A8583B7E6EF2}"/>
              </a:ext>
            </a:extLst>
          </p:cNvPr>
          <p:cNvSpPr>
            <a:spLocks noGrp="1"/>
          </p:cNvSpPr>
          <p:nvPr>
            <p:ph sz="quarter" idx="4"/>
          </p:nvPr>
        </p:nvSpPr>
        <p:spPr>
          <a:xfrm>
            <a:off x="6172200" y="1504563"/>
            <a:ext cx="4498848" cy="4667638"/>
          </a:xfrm>
        </p:spPr>
        <p:txBody>
          <a:bodyPr vert="horz" lIns="91440" tIns="45720" rIns="91440" bIns="45720" rtlCol="0" anchor="t">
            <a:normAutofit fontScale="62500" lnSpcReduction="20000"/>
          </a:bodyPr>
          <a:lstStyle/>
          <a:p>
            <a:r>
              <a:rPr lang="en-US" sz="2800"/>
              <a:t>Located on the 2</a:t>
            </a:r>
            <a:r>
              <a:rPr lang="en-US" sz="2800" baseline="30000"/>
              <a:t>nd</a:t>
            </a:r>
            <a:r>
              <a:rPr lang="en-US" sz="2800"/>
              <a:t> floor of </a:t>
            </a:r>
          </a:p>
          <a:p>
            <a:pPr marL="45720" indent="0">
              <a:buNone/>
            </a:pPr>
            <a:r>
              <a:rPr lang="en-US" sz="2800"/>
              <a:t>The Well (Room 251)</a:t>
            </a:r>
          </a:p>
          <a:p>
            <a:r>
              <a:rPr lang="en-US" sz="2800"/>
              <a:t>Open Monday-Friday</a:t>
            </a:r>
          </a:p>
          <a:p>
            <a:pPr marL="45720" indent="0">
              <a:buNone/>
            </a:pPr>
            <a:r>
              <a:rPr lang="en-US" sz="2800"/>
              <a:t>1pm-4pm</a:t>
            </a:r>
          </a:p>
          <a:p>
            <a:r>
              <a:rPr lang="en-US" sz="2800"/>
              <a:t>Come relax, ask questions about health and wellness, do some crafting, get wellness supplies, or just take a nap!</a:t>
            </a:r>
          </a:p>
          <a:p>
            <a:r>
              <a:rPr lang="en-US" sz="2800"/>
              <a:t>Staffed by both professional staff members and peer educators.</a:t>
            </a:r>
          </a:p>
          <a:p>
            <a:r>
              <a:rPr lang="en-US" sz="2800"/>
              <a:t>Contact Director Cristen Kennedy (</a:t>
            </a:r>
            <a:r>
              <a:rPr lang="en-US" sz="2800">
                <a:hlinkClick r:id="rId2"/>
              </a:rPr>
              <a:t>ckennedy2@brynmawr.edu</a:t>
            </a:r>
            <a:r>
              <a:rPr lang="en-US" sz="2800"/>
              <a:t>) for more information! </a:t>
            </a:r>
          </a:p>
          <a:p>
            <a:pPr marL="45720" indent="0">
              <a:buNone/>
            </a:pPr>
            <a:endParaRPr lang="en-US" sz="2800"/>
          </a:p>
        </p:txBody>
      </p:sp>
      <p:pic>
        <p:nvPicPr>
          <p:cNvPr id="3" name="Picture 2" descr="A cartoon of a green mug with a face and a pink speech bubble that says &quot;whatever you're going through, I'm here to help&quot;">
            <a:extLst>
              <a:ext uri="{FF2B5EF4-FFF2-40B4-BE49-F238E27FC236}">
                <a16:creationId xmlns:a16="http://schemas.microsoft.com/office/drawing/2014/main" id="{F12789C5-E9BE-A8B7-9B70-C2FC6499EE17}"/>
              </a:ext>
            </a:extLst>
          </p:cNvPr>
          <p:cNvPicPr>
            <a:picLocks noChangeAspect="1"/>
          </p:cNvPicPr>
          <p:nvPr/>
        </p:nvPicPr>
        <p:blipFill>
          <a:blip r:embed="rId3"/>
          <a:stretch>
            <a:fillRect/>
          </a:stretch>
        </p:blipFill>
        <p:spPr>
          <a:xfrm>
            <a:off x="542400" y="1733162"/>
            <a:ext cx="4542612" cy="4667638"/>
          </a:xfrm>
          <a:prstGeom prst="rect">
            <a:avLst/>
          </a:prstGeom>
        </p:spPr>
      </p:pic>
    </p:spTree>
    <p:extLst>
      <p:ext uri="{BB962C8B-B14F-4D97-AF65-F5344CB8AC3E}">
        <p14:creationId xmlns:p14="http://schemas.microsoft.com/office/powerpoint/2010/main" val="3014368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20D0-F624-8AEA-9AA7-A78EED0A87A2}"/>
              </a:ext>
            </a:extLst>
          </p:cNvPr>
          <p:cNvSpPr>
            <a:spLocks noGrp="1"/>
          </p:cNvSpPr>
          <p:nvPr>
            <p:ph type="title"/>
          </p:nvPr>
        </p:nvSpPr>
        <p:spPr/>
        <p:txBody>
          <a:bodyPr/>
          <a:lstStyle/>
          <a:p>
            <a:r>
              <a:rPr lang="en-US"/>
              <a:t>Campus resource spotlight</a:t>
            </a:r>
          </a:p>
        </p:txBody>
      </p:sp>
      <p:sp>
        <p:nvSpPr>
          <p:cNvPr id="3" name="Content Placeholder 2">
            <a:extLst>
              <a:ext uri="{FF2B5EF4-FFF2-40B4-BE49-F238E27FC236}">
                <a16:creationId xmlns:a16="http://schemas.microsoft.com/office/drawing/2014/main" id="{F98B9B95-8235-90E3-9D38-6F88F77F2844}"/>
              </a:ext>
            </a:extLst>
          </p:cNvPr>
          <p:cNvSpPr>
            <a:spLocks noGrp="1"/>
          </p:cNvSpPr>
          <p:nvPr>
            <p:ph idx="1"/>
          </p:nvPr>
        </p:nvSpPr>
        <p:spPr/>
        <p:txBody>
          <a:bodyPr vert="horz" lIns="91440" tIns="45720" rIns="91440" bIns="45720" rtlCol="0" anchor="t">
            <a:normAutofit/>
          </a:bodyPr>
          <a:lstStyle/>
          <a:p>
            <a:r>
              <a:rPr lang="en-US" sz="4000">
                <a:latin typeface="Arial"/>
                <a:cs typeface="Arial"/>
              </a:rPr>
              <a:t>Student Support Services</a:t>
            </a:r>
          </a:p>
          <a:p>
            <a:pPr lvl="1">
              <a:buFont typeface="Courier New,monospace" panose="020B0604020202020204" pitchFamily="34" charset="0"/>
              <a:buChar char="o"/>
            </a:pPr>
            <a:r>
              <a:rPr lang="en-US" sz="3600">
                <a:latin typeface="Arial"/>
                <a:cs typeface="Arial"/>
              </a:rPr>
              <a:t>Location: Guild </a:t>
            </a:r>
          </a:p>
          <a:p>
            <a:pPr lvl="1">
              <a:buFont typeface="Courier New,monospace" panose="020B0604020202020204" pitchFamily="34" charset="0"/>
              <a:buChar char="o"/>
            </a:pPr>
            <a:r>
              <a:rPr lang="en-US" sz="3600">
                <a:latin typeface="Arial"/>
                <a:cs typeface="Arial"/>
              </a:rPr>
              <a:t>Contact: </a:t>
            </a:r>
            <a:r>
              <a:rPr lang="en-US" sz="3600">
                <a:latin typeface="Arial"/>
                <a:ea typeface="+mj-lt"/>
                <a:cs typeface="+mj-lt"/>
              </a:rPr>
              <a:t>Lindsay Van </a:t>
            </a:r>
            <a:r>
              <a:rPr lang="en-US" sz="3600" err="1">
                <a:latin typeface="Arial"/>
                <a:ea typeface="+mj-lt"/>
                <a:cs typeface="+mj-lt"/>
              </a:rPr>
              <a:t>Ostenbridge</a:t>
            </a:r>
            <a:endParaRPr lang="en-US" sz="3600">
              <a:latin typeface="Arial"/>
              <a:ea typeface="+mj-lt"/>
              <a:cs typeface="+mj-lt"/>
            </a:endParaRPr>
          </a:p>
          <a:p>
            <a:endParaRPr lang="en-US">
              <a:latin typeface="Arial"/>
              <a:cs typeface="Arial"/>
            </a:endParaRPr>
          </a:p>
          <a:p>
            <a:endParaRPr lang="en-US">
              <a:latin typeface="Arial"/>
              <a:cs typeface="Arial"/>
            </a:endParaRPr>
          </a:p>
          <a:p>
            <a:pPr lvl="2">
              <a:buFont typeface="Wingdings" panose="020B0604020202020204" pitchFamily="34" charset="0"/>
              <a:buChar char="§"/>
            </a:pPr>
            <a:endParaRPr lang="en-US">
              <a:latin typeface="Arial"/>
              <a:cs typeface="Arial"/>
            </a:endParaRPr>
          </a:p>
          <a:p>
            <a:pPr marL="502920" lvl="2" indent="0">
              <a:buNone/>
            </a:pPr>
            <a:endParaRPr lang="en-US">
              <a:latin typeface="Arial"/>
              <a:cs typeface="Arial"/>
            </a:endParaRPr>
          </a:p>
        </p:txBody>
      </p:sp>
    </p:spTree>
    <p:extLst>
      <p:ext uri="{BB962C8B-B14F-4D97-AF65-F5344CB8AC3E}">
        <p14:creationId xmlns:p14="http://schemas.microsoft.com/office/powerpoint/2010/main" val="4139340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B917-4FA1-8931-1F07-FD71F9729054}"/>
              </a:ext>
            </a:extLst>
          </p:cNvPr>
          <p:cNvSpPr>
            <a:spLocks noGrp="1"/>
          </p:cNvSpPr>
          <p:nvPr>
            <p:ph type="title"/>
          </p:nvPr>
        </p:nvSpPr>
        <p:spPr/>
        <p:txBody>
          <a:bodyPr/>
          <a:lstStyle/>
          <a:p>
            <a:r>
              <a:rPr lang="en-US"/>
              <a:t>Campus Resource Spotlight Continued </a:t>
            </a:r>
          </a:p>
        </p:txBody>
      </p:sp>
      <p:sp>
        <p:nvSpPr>
          <p:cNvPr id="3" name="Content Placeholder 2">
            <a:extLst>
              <a:ext uri="{FF2B5EF4-FFF2-40B4-BE49-F238E27FC236}">
                <a16:creationId xmlns:a16="http://schemas.microsoft.com/office/drawing/2014/main" id="{A0AE9603-C6E0-B440-9AC2-C89AC3C758D6}"/>
              </a:ext>
            </a:extLst>
          </p:cNvPr>
          <p:cNvSpPr>
            <a:spLocks noGrp="1"/>
          </p:cNvSpPr>
          <p:nvPr>
            <p:ph idx="1"/>
          </p:nvPr>
        </p:nvSpPr>
        <p:spPr>
          <a:xfrm>
            <a:off x="808662" y="2019299"/>
            <a:ext cx="10357666" cy="4473389"/>
          </a:xfrm>
        </p:spPr>
        <p:txBody>
          <a:bodyPr vert="horz" lIns="91440" tIns="45720" rIns="91440" bIns="45720" rtlCol="0" anchor="t">
            <a:normAutofit fontScale="85000" lnSpcReduction="10000"/>
          </a:bodyPr>
          <a:lstStyle/>
          <a:p>
            <a:r>
              <a:rPr lang="en-US" sz="2800" b="1"/>
              <a:t>Reasons to Connect </a:t>
            </a:r>
          </a:p>
          <a:p>
            <a:pPr lvl="1">
              <a:buFont typeface="Courier New,monospace" panose="020B0604020202020204" pitchFamily="34" charset="0"/>
              <a:buChar char="o"/>
            </a:pPr>
            <a:r>
              <a:rPr lang="en-US" sz="1900" b="1"/>
              <a:t>Distress related to anticipated transitions and/or unexpected events</a:t>
            </a:r>
          </a:p>
          <a:p>
            <a:pPr lvl="1">
              <a:buFont typeface="Courier New,monospace" panose="020B0604020202020204" pitchFamily="34" charset="0"/>
              <a:buChar char="o"/>
            </a:pPr>
            <a:r>
              <a:rPr lang="en-US" sz="1900" b="1"/>
              <a:t>On and off-campus resource consultation</a:t>
            </a:r>
          </a:p>
          <a:p>
            <a:pPr lvl="1">
              <a:buFont typeface="Courier New,monospace" panose="020B0604020202020204" pitchFamily="34" charset="0"/>
              <a:buChar char="o"/>
            </a:pPr>
            <a:r>
              <a:rPr lang="en-US" sz="1900" b="1"/>
              <a:t>Recent physical and/or mental health hospitalization</a:t>
            </a:r>
          </a:p>
          <a:p>
            <a:pPr lvl="1">
              <a:buFont typeface="Courier New,monospace" panose="020B0604020202020204" pitchFamily="34" charset="0"/>
              <a:buChar char="o"/>
            </a:pPr>
            <a:r>
              <a:rPr lang="en-US" sz="1900" b="1"/>
              <a:t>Assistance with contacting faculty for short-term medical experience or personal emergencies impacting academics</a:t>
            </a:r>
          </a:p>
          <a:p>
            <a:pPr lvl="1">
              <a:buFont typeface="Courier New,monospace" panose="020B0604020202020204" pitchFamily="34" charset="0"/>
              <a:buChar char="o"/>
            </a:pPr>
            <a:r>
              <a:rPr lang="en-US" sz="1900" b="1"/>
              <a:t>Leave guidance and support</a:t>
            </a:r>
          </a:p>
          <a:p>
            <a:pPr lvl="1">
              <a:buFont typeface="Courier New,monospace" panose="020B0604020202020204" pitchFamily="34" charset="0"/>
              <a:buChar char="o"/>
            </a:pPr>
            <a:endParaRPr lang="en-US" sz="1200" b="1"/>
          </a:p>
          <a:p>
            <a:pPr lvl="1">
              <a:buFont typeface="Courier New,monospace" panose="020B0604020202020204" pitchFamily="34" charset="0"/>
              <a:buChar char="o"/>
            </a:pPr>
            <a:r>
              <a:rPr lang="en-US" sz="2000" b="1"/>
              <a:t>A referral to Student Support Services may be made by the student (a self-referral) or by a faculty or staff member. Include student information and a summary of concern. It is best practice to inform students you are referring them – include students on the email if they know they are being referred.</a:t>
            </a:r>
          </a:p>
          <a:p>
            <a:pPr lvl="1">
              <a:buFont typeface="Courier New,monospace" panose="020B0604020202020204" pitchFamily="34" charset="0"/>
              <a:buChar char="o"/>
            </a:pPr>
            <a:r>
              <a:rPr lang="en-US" sz="2000" b="1">
                <a:hlinkClick r:id="rId2"/>
              </a:rPr>
              <a:t>Student of Concern Form</a:t>
            </a:r>
            <a:endParaRPr lang="en-US" sz="2000">
              <a:ea typeface="+mj-lt"/>
              <a:cs typeface="+mj-lt"/>
            </a:endParaRPr>
          </a:p>
          <a:p>
            <a:pPr lvl="1">
              <a:buFont typeface="Courier New,monospace" panose="020B0604020202020204" pitchFamily="34" charset="0"/>
              <a:buChar char="o"/>
            </a:pPr>
            <a:endParaRPr lang="en-US" sz="2000"/>
          </a:p>
        </p:txBody>
      </p:sp>
    </p:spTree>
    <p:extLst>
      <p:ext uri="{BB962C8B-B14F-4D97-AF65-F5344CB8AC3E}">
        <p14:creationId xmlns:p14="http://schemas.microsoft.com/office/powerpoint/2010/main" val="35031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wrinkled hands with some coins">
            <a:extLst>
              <a:ext uri="{FF2B5EF4-FFF2-40B4-BE49-F238E27FC236}">
                <a16:creationId xmlns:a16="http://schemas.microsoft.com/office/drawing/2014/main" id="{5F3BCD51-B5A8-BA7F-BBEE-6116A7A98223}"/>
              </a:ext>
            </a:extLst>
          </p:cNvPr>
          <p:cNvPicPr>
            <a:picLocks noChangeAspect="1"/>
          </p:cNvPicPr>
          <p:nvPr/>
        </p:nvPicPr>
        <p:blipFill>
          <a:blip r:embed="rId2">
            <a:alphaModFix amt="20000"/>
          </a:blip>
          <a:srcRect r="-2" b="15603"/>
          <a:stretch>
            <a:fillRect/>
          </a:stretch>
        </p:blipFill>
        <p:spPr>
          <a:xfrm>
            <a:off x="20" y="10"/>
            <a:ext cx="12191980" cy="6857989"/>
          </a:xfrm>
          <a:prstGeom prst="rect">
            <a:avLst/>
          </a:prstGeom>
        </p:spPr>
      </p:pic>
      <p:sp>
        <p:nvSpPr>
          <p:cNvPr id="11" name="Freeform: Shape 10">
            <a:extLst>
              <a:ext uri="{FF2B5EF4-FFF2-40B4-BE49-F238E27FC236}">
                <a16:creationId xmlns:a16="http://schemas.microsoft.com/office/drawing/2014/main" id="{50220E3B-B61B-7FE6-8157-FEE84BBD0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22853"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95000">
                <a:srgbClr val="000000">
                  <a:alpha val="5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4D00EB-BBB0-6F11-BFEE-563F380309DA}"/>
              </a:ext>
            </a:extLst>
          </p:cNvPr>
          <p:cNvSpPr>
            <a:spLocks noGrp="1"/>
          </p:cNvSpPr>
          <p:nvPr>
            <p:ph type="ctrTitle"/>
          </p:nvPr>
        </p:nvSpPr>
        <p:spPr>
          <a:xfrm>
            <a:off x="807027" y="1261872"/>
            <a:ext cx="5622528" cy="2852928"/>
          </a:xfrm>
        </p:spPr>
        <p:txBody>
          <a:bodyPr anchor="t">
            <a:normAutofit/>
          </a:bodyPr>
          <a:lstStyle/>
          <a:p>
            <a:pPr>
              <a:lnSpc>
                <a:spcPct val="120000"/>
              </a:lnSpc>
            </a:pPr>
            <a:r>
              <a:rPr lang="en-US">
                <a:solidFill>
                  <a:srgbClr val="FFFFFF"/>
                </a:solidFill>
                <a:ea typeface="+mj-lt"/>
                <a:cs typeface="+mj-lt"/>
              </a:rPr>
              <a:t>Master Your Money: The Power of Budgeting</a:t>
            </a:r>
            <a:endParaRPr lang="en-US">
              <a:solidFill>
                <a:srgbClr val="FFFFFF"/>
              </a:solidFill>
            </a:endParaRPr>
          </a:p>
        </p:txBody>
      </p:sp>
      <p:sp>
        <p:nvSpPr>
          <p:cNvPr id="3" name="Subtitle 2">
            <a:extLst>
              <a:ext uri="{FF2B5EF4-FFF2-40B4-BE49-F238E27FC236}">
                <a16:creationId xmlns:a16="http://schemas.microsoft.com/office/drawing/2014/main" id="{97015FA7-AABA-B62C-6899-21DE78E3F574}"/>
              </a:ext>
            </a:extLst>
          </p:cNvPr>
          <p:cNvSpPr>
            <a:spLocks noGrp="1"/>
          </p:cNvSpPr>
          <p:nvPr>
            <p:ph type="subTitle" idx="1"/>
          </p:nvPr>
        </p:nvSpPr>
        <p:spPr>
          <a:xfrm>
            <a:off x="807027" y="4681727"/>
            <a:ext cx="5530513" cy="1276249"/>
          </a:xfrm>
        </p:spPr>
        <p:txBody>
          <a:bodyPr vert="horz" lIns="91440" tIns="45720" rIns="91440" bIns="45720" rtlCol="0">
            <a:normAutofit/>
          </a:bodyPr>
          <a:lstStyle/>
          <a:p>
            <a:r>
              <a:rPr lang="en-US">
                <a:solidFill>
                  <a:srgbClr val="FFFFFF"/>
                </a:solidFill>
              </a:rPr>
              <a:t>Next week: financial wellness</a:t>
            </a:r>
          </a:p>
        </p:txBody>
      </p:sp>
      <p:sp>
        <p:nvSpPr>
          <p:cNvPr id="13" name="Freeform: Shape 12">
            <a:extLst>
              <a:ext uri="{FF2B5EF4-FFF2-40B4-BE49-F238E27FC236}">
                <a16:creationId xmlns:a16="http://schemas.microsoft.com/office/drawing/2014/main" id="{2FA801D1-B067-4DAE-708F-7C47567C2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95139" y="0"/>
            <a:ext cx="2196859"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100000">
                <a:srgbClr val="000000">
                  <a:alpha val="31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63125" y="3424422"/>
            <a:ext cx="642729" cy="2930667"/>
          </a:xfrm>
          <a:prstGeom prst="rect">
            <a:avLst/>
          </a:prstGeom>
          <a:blipFill dpi="0" rotWithShape="1">
            <a:blip r:embed="rId3">
              <a:alphaModFix amt="99000"/>
              <a:extLst>
                <a:ext uri="{96DAC541-7B7A-43D3-8B79-37D633B846F1}">
                  <asvg:svgBlip xmlns:asvg="http://schemas.microsoft.com/office/drawing/2016/SVG/main" r:embed="rId4"/>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985992" y="483669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41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22D577B-9018-47AD-8C60-A09FB788A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6F7F4-DD7D-7B88-FDC1-F3730B1F5BAC}"/>
              </a:ext>
            </a:extLst>
          </p:cNvPr>
          <p:cNvSpPr>
            <a:spLocks noGrp="1"/>
          </p:cNvSpPr>
          <p:nvPr>
            <p:ph type="title"/>
          </p:nvPr>
        </p:nvSpPr>
        <p:spPr>
          <a:xfrm>
            <a:off x="800101" y="707098"/>
            <a:ext cx="5295900" cy="1459159"/>
          </a:xfrm>
        </p:spPr>
        <p:txBody>
          <a:bodyPr anchor="b">
            <a:normAutofit/>
          </a:bodyPr>
          <a:lstStyle/>
          <a:p>
            <a:r>
              <a:rPr lang="en-US"/>
              <a:t>Pair and Share</a:t>
            </a:r>
          </a:p>
        </p:txBody>
      </p:sp>
      <p:sp>
        <p:nvSpPr>
          <p:cNvPr id="27" name="Rectangle 26">
            <a:extLst>
              <a:ext uri="{FF2B5EF4-FFF2-40B4-BE49-F238E27FC236}">
                <a16:creationId xmlns:a16="http://schemas.microsoft.com/office/drawing/2014/main" id="{FCE2E558-1756-4EDF-A961-1F0E5C5B1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215CB0-10D1-4F28-B57A-5D59B63BA1CB}"/>
              </a:ext>
            </a:extLst>
          </p:cNvPr>
          <p:cNvSpPr>
            <a:spLocks noGrp="1"/>
          </p:cNvSpPr>
          <p:nvPr>
            <p:ph idx="1"/>
          </p:nvPr>
        </p:nvSpPr>
        <p:spPr>
          <a:xfrm>
            <a:off x="800101" y="2400021"/>
            <a:ext cx="4979598" cy="3750881"/>
          </a:xfrm>
        </p:spPr>
        <p:txBody>
          <a:bodyPr vert="horz" lIns="91440" tIns="45720" rIns="91440" bIns="45720" rtlCol="0">
            <a:normAutofit/>
          </a:bodyPr>
          <a:lstStyle/>
          <a:p>
            <a:pPr marL="0" indent="0">
              <a:buNone/>
            </a:pPr>
            <a:r>
              <a:rPr lang="en-US" i="1"/>
              <a:t>What’s an emotion you’ve felt recently that didn’t fit neatly into “happy, sad, or mad”? Use the wheel of emotions to identify the emotion that you were experiencing. What did it feel like? What did you do with it? </a:t>
            </a:r>
          </a:p>
          <a:p>
            <a:pPr marL="0" indent="0">
              <a:buNone/>
            </a:pPr>
            <a:endParaRPr lang="en-US" i="1"/>
          </a:p>
        </p:txBody>
      </p:sp>
      <p:sp>
        <p:nvSpPr>
          <p:cNvPr id="28" name="Rectangle 27">
            <a:extLst>
              <a:ext uri="{FF2B5EF4-FFF2-40B4-BE49-F238E27FC236}">
                <a16:creationId xmlns:a16="http://schemas.microsoft.com/office/drawing/2014/main" id="{5401B466-517B-4B8B-A80A-FD0ECAECF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248792" y="3886200"/>
            <a:ext cx="949990" cy="2971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42EF36-E4B3-4B8C-A6B8-4C12B704C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823615" y="2413875"/>
            <a:ext cx="2289284" cy="3815228"/>
          </a:xfrm>
          <a:prstGeom prst="rect">
            <a:avLst/>
          </a:pr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eel of emotions. List of dozens of emotions on a rainbow-colored wheel">
            <a:extLst>
              <a:ext uri="{FF2B5EF4-FFF2-40B4-BE49-F238E27FC236}">
                <a16:creationId xmlns:a16="http://schemas.microsoft.com/office/drawing/2014/main" id="{1FB684CC-5767-F3BF-5D11-24F35363A5CD}"/>
              </a:ext>
            </a:extLst>
          </p:cNvPr>
          <p:cNvPicPr>
            <a:picLocks noChangeAspect="1"/>
          </p:cNvPicPr>
          <p:nvPr/>
        </p:nvPicPr>
        <p:blipFill>
          <a:blip r:embed="rId4"/>
          <a:srcRect t="2250" r="-1" b="-1"/>
          <a:stretch>
            <a:fillRect/>
          </a:stretch>
        </p:blipFill>
        <p:spPr>
          <a:xfrm>
            <a:off x="5852453" y="619500"/>
            <a:ext cx="6268133" cy="6246966"/>
          </a:xfrm>
          <a:custGeom>
            <a:avLst/>
            <a:gdLst/>
            <a:ahLst/>
            <a:cxnLst/>
            <a:rect l="l" t="t" r="r" b="b"/>
            <a:pathLst>
              <a:path w="4487466" h="4487466">
                <a:moveTo>
                  <a:pt x="2243733" y="0"/>
                </a:moveTo>
                <a:cubicBezTo>
                  <a:pt x="3482913" y="0"/>
                  <a:pt x="4487466" y="1004553"/>
                  <a:pt x="4487466" y="2243733"/>
                </a:cubicBezTo>
                <a:cubicBezTo>
                  <a:pt x="4487466" y="3482913"/>
                  <a:pt x="3482913" y="4487466"/>
                  <a:pt x="2243733" y="4487466"/>
                </a:cubicBezTo>
                <a:cubicBezTo>
                  <a:pt x="1004553" y="4487466"/>
                  <a:pt x="0" y="3482913"/>
                  <a:pt x="0" y="2243733"/>
                </a:cubicBezTo>
                <a:cubicBezTo>
                  <a:pt x="0" y="1004553"/>
                  <a:pt x="1004553" y="0"/>
                  <a:pt x="2243733" y="0"/>
                </a:cubicBezTo>
                <a:close/>
              </a:path>
            </a:pathLst>
          </a:custGeom>
        </p:spPr>
      </p:pic>
    </p:spTree>
    <p:extLst>
      <p:ext uri="{BB962C8B-B14F-4D97-AF65-F5344CB8AC3E}">
        <p14:creationId xmlns:p14="http://schemas.microsoft.com/office/powerpoint/2010/main" val="4074440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259269"/>
            <a:ext cx="5070328" cy="2853824"/>
          </a:xfrm>
        </p:spPr>
        <p:txBody>
          <a:bodyPr anchor="b">
            <a:normAutofit/>
          </a:bodyPr>
          <a:lstStyle/>
          <a:p>
            <a:r>
              <a:rPr lang="en-US"/>
              <a:t>Before we begin... </a:t>
            </a:r>
          </a:p>
        </p:txBody>
      </p:sp>
      <p:sp>
        <p:nvSpPr>
          <p:cNvPr id="3" name="Subtitle 2"/>
          <p:cNvSpPr>
            <a:spLocks noGrp="1"/>
          </p:cNvSpPr>
          <p:nvPr>
            <p:ph type="subTitle" idx="1"/>
          </p:nvPr>
        </p:nvSpPr>
        <p:spPr>
          <a:xfrm>
            <a:off x="6096000" y="4682478"/>
            <a:ext cx="5014823" cy="1451622"/>
          </a:xfrm>
        </p:spPr>
        <p:txBody>
          <a:bodyPr vert="horz" lIns="91440" tIns="45720" rIns="91440" bIns="45720" rtlCol="0" anchor="t">
            <a:normAutofit/>
          </a:bodyPr>
          <a:lstStyle/>
          <a:p>
            <a:pPr marL="285750" indent="-285750">
              <a:lnSpc>
                <a:spcPct val="120000"/>
              </a:lnSpc>
              <a:buChar char="•"/>
            </a:pPr>
            <a:r>
              <a:rPr lang="en-US"/>
              <a:t>What is one kind thing you plan to do for yourself this week/ weekend?</a:t>
            </a:r>
          </a:p>
          <a:p>
            <a:pPr marL="342900" indent="-342900">
              <a:lnSpc>
                <a:spcPct val="120000"/>
              </a:lnSpc>
              <a:buChar char="•"/>
            </a:pPr>
            <a:endParaRPr lang="en-US"/>
          </a:p>
        </p:txBody>
      </p:sp>
      <p:pic>
        <p:nvPicPr>
          <p:cNvPr id="5" name="Picture 5" descr="A picture containing linedrawing&#10;&#10;Description automatically generated">
            <a:extLst>
              <a:ext uri="{FF2B5EF4-FFF2-40B4-BE49-F238E27FC236}">
                <a16:creationId xmlns:a16="http://schemas.microsoft.com/office/drawing/2014/main" id="{983608AA-0F87-E538-3DB9-0C6B6855F5F5}"/>
              </a:ext>
            </a:extLst>
          </p:cNvPr>
          <p:cNvPicPr>
            <a:picLocks noChangeAspect="1"/>
          </p:cNvPicPr>
          <p:nvPr/>
        </p:nvPicPr>
        <p:blipFill rotWithShape="1">
          <a:blip r:embed="rId2"/>
          <a:srcRect r="5252" b="2"/>
          <a:stretch/>
        </p:blipFill>
        <p:spPr>
          <a:xfrm>
            <a:off x="901482" y="1147301"/>
            <a:ext cx="4478193" cy="4478193"/>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noFill/>
          <a:effectLst>
            <a:outerShdw dist="177800" dir="12600000" algn="tr" rotWithShape="0">
              <a:schemeClr val="tx1"/>
            </a:outerShdw>
          </a:effectLst>
        </p:spPr>
      </p:pic>
      <p:sp>
        <p:nvSpPr>
          <p:cNvPr id="16" name="Date Placeholder 7">
            <a:extLst>
              <a:ext uri="{FF2B5EF4-FFF2-40B4-BE49-F238E27FC236}">
                <a16:creationId xmlns:a16="http://schemas.microsoft.com/office/drawing/2014/main" id="{7B025072-E01B-4B67-9FEC-40245C2E8EF1}"/>
              </a:ext>
            </a:extLst>
          </p:cNvPr>
          <p:cNvSpPr>
            <a:spLocks noGrp="1"/>
          </p:cNvSpPr>
          <p:nvPr>
            <p:ph type="dt" sz="half" idx="10"/>
          </p:nvPr>
        </p:nvSpPr>
        <p:spPr>
          <a:xfrm>
            <a:off x="795014" y="6342042"/>
            <a:ext cx="2743200" cy="365125"/>
          </a:xfrm>
        </p:spPr>
        <p:txBody>
          <a:bodyPr>
            <a:normAutofit/>
          </a:bodyPr>
          <a:lstStyle/>
          <a:p>
            <a:pPr>
              <a:spcAft>
                <a:spcPts val="600"/>
              </a:spcAft>
            </a:pPr>
            <a:fld id="{313B3F9F-5C17-40E2-9507-B6C272A0BD8F}" type="datetime1">
              <a:rPr lang="en-US"/>
              <a:pPr>
                <a:spcAft>
                  <a:spcPts val="600"/>
                </a:spcAft>
              </a:pPr>
              <a:t>10/6/2025</a:t>
            </a:fld>
            <a:endParaRPr lang="en-US"/>
          </a:p>
        </p:txBody>
      </p:sp>
      <p:sp>
        <p:nvSpPr>
          <p:cNvPr id="20" name="Slide Number Placeholder 3">
            <a:extLst>
              <a:ext uri="{FF2B5EF4-FFF2-40B4-BE49-F238E27FC236}">
                <a16:creationId xmlns:a16="http://schemas.microsoft.com/office/drawing/2014/main" id="{7DC6A6BB-6A4E-4C14-B3A7-38DE9DA93EE5}"/>
              </a:ext>
            </a:extLst>
          </p:cNvPr>
          <p:cNvSpPr>
            <a:spLocks noGrp="1"/>
          </p:cNvSpPr>
          <p:nvPr>
            <p:ph type="sldNum" sz="quarter" idx="12"/>
          </p:nvPr>
        </p:nvSpPr>
        <p:spPr>
          <a:xfrm>
            <a:off x="11166329" y="6342042"/>
            <a:ext cx="526228" cy="365125"/>
          </a:xfrm>
        </p:spPr>
        <p:txBody>
          <a:bodyPr>
            <a:normAutofit/>
          </a:bodyPr>
          <a:lstStyle/>
          <a:p>
            <a:pPr>
              <a:spcAft>
                <a:spcPts val="600"/>
              </a:spcAft>
            </a:pPr>
            <a:fld id="{EFAC0926-C259-4B3D-95C8-713E98CEE980}" type="slidenum">
              <a:rPr lang="en-US" dirty="0"/>
              <a:pPr>
                <a:spcAft>
                  <a:spcPts val="600"/>
                </a:spcAft>
              </a:pPr>
              <a:t>30</a:t>
            </a:fld>
            <a:endParaRPr lang="en-US"/>
          </a:p>
        </p:txBody>
      </p:sp>
    </p:spTree>
    <p:extLst>
      <p:ext uri="{BB962C8B-B14F-4D97-AF65-F5344CB8AC3E}">
        <p14:creationId xmlns:p14="http://schemas.microsoft.com/office/powerpoint/2010/main" val="3396689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9" name="Freeform: Shape 8">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Rectangle 11">
            <a:extLst>
              <a:ext uri="{FF2B5EF4-FFF2-40B4-BE49-F238E27FC236}">
                <a16:creationId xmlns:a16="http://schemas.microsoft.com/office/drawing/2014/main" id="{F63226DE-7000-4FAF-BE14-E3C3CE373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233AC3-4E84-4387-AAFF-A500B445A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4" y="0"/>
            <a:ext cx="12196884" cy="685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000D408D-84C2-4911-89AE-8BBD2C54A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4" y="3058886"/>
            <a:ext cx="3831080" cy="3799114"/>
          </a:xfrm>
          <a:custGeom>
            <a:avLst/>
            <a:gdLst>
              <a:gd name="connsiteX0" fmla="*/ 0 w 6918934"/>
              <a:gd name="connsiteY0" fmla="*/ 0 h 6861203"/>
              <a:gd name="connsiteX1" fmla="*/ 6918934 w 6918934"/>
              <a:gd name="connsiteY1" fmla="*/ 0 h 6861203"/>
              <a:gd name="connsiteX2" fmla="*/ 6918934 w 6918934"/>
              <a:gd name="connsiteY2" fmla="*/ 6861203 h 6861203"/>
              <a:gd name="connsiteX3" fmla="*/ 0 w 6918934"/>
              <a:gd name="connsiteY3" fmla="*/ 6861203 h 6861203"/>
              <a:gd name="connsiteX4" fmla="*/ 0 w 6918934"/>
              <a:gd name="connsiteY4" fmla="*/ 0 h 6861203"/>
              <a:gd name="connsiteX0" fmla="*/ 0 w 6918934"/>
              <a:gd name="connsiteY0" fmla="*/ 0 h 6861203"/>
              <a:gd name="connsiteX1" fmla="*/ 6918934 w 6918934"/>
              <a:gd name="connsiteY1" fmla="*/ 6861203 h 6861203"/>
              <a:gd name="connsiteX2" fmla="*/ 0 w 6918934"/>
              <a:gd name="connsiteY2" fmla="*/ 6861203 h 6861203"/>
              <a:gd name="connsiteX3" fmla="*/ 0 w 6918934"/>
              <a:gd name="connsiteY3" fmla="*/ 0 h 6861203"/>
            </a:gdLst>
            <a:ahLst/>
            <a:cxnLst>
              <a:cxn ang="0">
                <a:pos x="connsiteX0" y="connsiteY0"/>
              </a:cxn>
              <a:cxn ang="0">
                <a:pos x="connsiteX1" y="connsiteY1"/>
              </a:cxn>
              <a:cxn ang="0">
                <a:pos x="connsiteX2" y="connsiteY2"/>
              </a:cxn>
              <a:cxn ang="0">
                <a:pos x="connsiteX3" y="connsiteY3"/>
              </a:cxn>
            </a:cxnLst>
            <a:rect l="l" t="t" r="r" b="b"/>
            <a:pathLst>
              <a:path w="6918934" h="6861203">
                <a:moveTo>
                  <a:pt x="0" y="0"/>
                </a:moveTo>
                <a:lnTo>
                  <a:pt x="6918934" y="6861203"/>
                </a:lnTo>
                <a:lnTo>
                  <a:pt x="0" y="6861203"/>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99C0D10-35E6-46AC-A9BC-C31599F54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1655" y="0"/>
            <a:ext cx="4920343" cy="4920343"/>
          </a:xfrm>
          <a:custGeom>
            <a:avLst/>
            <a:gdLst>
              <a:gd name="connsiteX0" fmla="*/ 0 w 4920343"/>
              <a:gd name="connsiteY0" fmla="*/ 0 h 4920343"/>
              <a:gd name="connsiteX1" fmla="*/ 4920343 w 4920343"/>
              <a:gd name="connsiteY1" fmla="*/ 0 h 4920343"/>
              <a:gd name="connsiteX2" fmla="*/ 4920343 w 4920343"/>
              <a:gd name="connsiteY2" fmla="*/ 4920343 h 4920343"/>
            </a:gdLst>
            <a:ahLst/>
            <a:cxnLst>
              <a:cxn ang="0">
                <a:pos x="connsiteX0" y="connsiteY0"/>
              </a:cxn>
              <a:cxn ang="0">
                <a:pos x="connsiteX1" y="connsiteY1"/>
              </a:cxn>
              <a:cxn ang="0">
                <a:pos x="connsiteX2" y="connsiteY2"/>
              </a:cxn>
            </a:cxnLst>
            <a:rect l="l" t="t" r="r" b="b"/>
            <a:pathLst>
              <a:path w="4920343" h="4920343">
                <a:moveTo>
                  <a:pt x="0" y="0"/>
                </a:moveTo>
                <a:lnTo>
                  <a:pt x="4920343" y="0"/>
                </a:lnTo>
                <a:lnTo>
                  <a:pt x="4920343" y="4920343"/>
                </a:lnTo>
                <a:close/>
              </a:path>
            </a:pathLst>
          </a:custGeom>
          <a:blipFill dpi="0" rotWithShape="0">
            <a:blip r:embed="rId4">
              <a:alphaModFix amt="99000"/>
              <a:extLst>
                <a:ext uri="{96DAC541-7B7A-43D3-8B79-37D633B846F1}">
                  <asvg:svgBlip xmlns:asvg="http://schemas.microsoft.com/office/drawing/2016/SVG/main" r:embed="rId5"/>
                </a:ext>
              </a:extLst>
            </a:blip>
            <a:srcRect/>
            <a:tile tx="0" ty="0" sx="40000" sy="4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36259759-A9F9-4D41-AF92-198AAC53F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195" y="1374192"/>
            <a:ext cx="9443611" cy="4154323"/>
          </a:xfrm>
          <a:prstGeom prst="rect">
            <a:avLst/>
          </a:prstGeom>
          <a:ln w="38100">
            <a:noFill/>
          </a:ln>
          <a:effectLst>
            <a:outerShdw dist="1651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769B6-DB51-DFA3-FCEB-606F0B33B1F4}"/>
              </a:ext>
            </a:extLst>
          </p:cNvPr>
          <p:cNvSpPr>
            <a:spLocks noGrp="1"/>
          </p:cNvSpPr>
          <p:nvPr>
            <p:ph type="title"/>
          </p:nvPr>
        </p:nvSpPr>
        <p:spPr>
          <a:xfrm>
            <a:off x="2541985" y="1828800"/>
            <a:ext cx="7108031" cy="1935956"/>
          </a:xfrm>
        </p:spPr>
        <p:txBody>
          <a:bodyPr vert="horz" lIns="91440" tIns="45720" rIns="91440" bIns="45720" rtlCol="0" anchor="b">
            <a:normAutofit/>
          </a:bodyPr>
          <a:lstStyle/>
          <a:p>
            <a:pPr algn="ctr">
              <a:lnSpc>
                <a:spcPct val="130000"/>
              </a:lnSpc>
            </a:pPr>
            <a:r>
              <a:rPr lang="en-US" sz="3600" spc="1300"/>
              <a:t>Activity </a:t>
            </a:r>
          </a:p>
        </p:txBody>
      </p:sp>
      <p:sp>
        <p:nvSpPr>
          <p:cNvPr id="3" name="Content Placeholder 2">
            <a:extLst>
              <a:ext uri="{FF2B5EF4-FFF2-40B4-BE49-F238E27FC236}">
                <a16:creationId xmlns:a16="http://schemas.microsoft.com/office/drawing/2014/main" id="{52B12A07-AC1F-CAAD-2B75-FE774EF96012}"/>
              </a:ext>
            </a:extLst>
          </p:cNvPr>
          <p:cNvSpPr>
            <a:spLocks noGrp="1"/>
          </p:cNvSpPr>
          <p:nvPr>
            <p:ph idx="1"/>
          </p:nvPr>
        </p:nvSpPr>
        <p:spPr>
          <a:xfrm>
            <a:off x="2541985" y="4240340"/>
            <a:ext cx="7108031" cy="988153"/>
          </a:xfrm>
        </p:spPr>
        <p:txBody>
          <a:bodyPr vert="horz" lIns="91440" tIns="45720" rIns="91440" bIns="45720" rtlCol="0" anchor="t">
            <a:normAutofit/>
          </a:bodyPr>
          <a:lstStyle/>
          <a:p>
            <a:pPr marL="0" indent="0" algn="ctr">
              <a:lnSpc>
                <a:spcPct val="120000"/>
              </a:lnSpc>
              <a:buNone/>
            </a:pPr>
            <a:r>
              <a:rPr lang="en-US" sz="1600" b="1" cap="all" spc="600">
                <a:latin typeface="+mn-lt"/>
              </a:rPr>
              <a:t>What word or phrase comes to mind when you think of emotional wellness?</a:t>
            </a:r>
          </a:p>
        </p:txBody>
      </p:sp>
    </p:spTree>
    <p:extLst>
      <p:ext uri="{BB962C8B-B14F-4D97-AF65-F5344CB8AC3E}">
        <p14:creationId xmlns:p14="http://schemas.microsoft.com/office/powerpoint/2010/main" val="2902718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BB4A-D6AE-87AE-2D59-90F7E2963FBA}"/>
              </a:ext>
            </a:extLst>
          </p:cNvPr>
          <p:cNvSpPr>
            <a:spLocks noGrp="1"/>
          </p:cNvSpPr>
          <p:nvPr>
            <p:ph type="title"/>
          </p:nvPr>
        </p:nvSpPr>
        <p:spPr/>
        <p:txBody>
          <a:bodyPr/>
          <a:lstStyle/>
          <a:p>
            <a:r>
              <a:rPr lang="en-US"/>
              <a:t>Definition</a:t>
            </a:r>
          </a:p>
        </p:txBody>
      </p:sp>
      <p:sp>
        <p:nvSpPr>
          <p:cNvPr id="3" name="Content Placeholder 2">
            <a:extLst>
              <a:ext uri="{FF2B5EF4-FFF2-40B4-BE49-F238E27FC236}">
                <a16:creationId xmlns:a16="http://schemas.microsoft.com/office/drawing/2014/main" id="{3D886234-4110-2526-56F6-EA821E751101}"/>
              </a:ext>
            </a:extLst>
          </p:cNvPr>
          <p:cNvSpPr>
            <a:spLocks noGrp="1"/>
          </p:cNvSpPr>
          <p:nvPr>
            <p:ph idx="1"/>
          </p:nvPr>
        </p:nvSpPr>
        <p:spPr/>
        <p:txBody>
          <a:bodyPr vert="horz" lIns="91440" tIns="45720" rIns="91440" bIns="45720" rtlCol="0" anchor="t">
            <a:normAutofit/>
          </a:bodyPr>
          <a:lstStyle/>
          <a:p>
            <a:r>
              <a:rPr lang="en-US" sz="3200" b="1">
                <a:ea typeface="+mj-lt"/>
                <a:cs typeface="+mj-lt"/>
              </a:rPr>
              <a:t>The Emotional Wellness Dimension involves the ability to express feelings, adjust to emotional challenges, cope with life’s stressors, and enjoy life. It includes knowing our strengths as well as what we want to get better at, and living and working on our own but letting others help us from time to time. </a:t>
            </a:r>
          </a:p>
          <a:p>
            <a:endParaRPr lang="en-US" b="1"/>
          </a:p>
          <a:p>
            <a:endParaRPr lang="en-US"/>
          </a:p>
        </p:txBody>
      </p:sp>
    </p:spTree>
    <p:extLst>
      <p:ext uri="{BB962C8B-B14F-4D97-AF65-F5344CB8AC3E}">
        <p14:creationId xmlns:p14="http://schemas.microsoft.com/office/powerpoint/2010/main" val="617035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28492A-DDDF-4C12-AE60-3EA02D8D2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63DF58-06E6-4ED6-947D-1490C2F71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404030" y="-5378272"/>
            <a:ext cx="1409700" cy="12192003"/>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1A0780-A024-0B90-0659-770331D13D9E}"/>
              </a:ext>
            </a:extLst>
          </p:cNvPr>
          <p:cNvSpPr>
            <a:spLocks noGrp="1"/>
          </p:cNvSpPr>
          <p:nvPr>
            <p:ph type="title"/>
          </p:nvPr>
        </p:nvSpPr>
        <p:spPr>
          <a:xfrm>
            <a:off x="965750" y="517186"/>
            <a:ext cx="10282725" cy="1281181"/>
          </a:xfrm>
          <a:solidFill>
            <a:schemeClr val="accent1">
              <a:lumMod val="20000"/>
              <a:lumOff val="80000"/>
            </a:schemeClr>
          </a:solidFill>
          <a:effectLst>
            <a:outerShdw dist="190500" dir="2700000" algn="tr" rotWithShape="0">
              <a:schemeClr val="tx1"/>
            </a:outerShdw>
          </a:effectLst>
        </p:spPr>
        <p:txBody>
          <a:bodyPr anchor="ctr">
            <a:normAutofit/>
          </a:bodyPr>
          <a:lstStyle/>
          <a:p>
            <a:r>
              <a:rPr lang="en-US">
                <a:solidFill>
                  <a:srgbClr val="000000"/>
                </a:solidFill>
              </a:rPr>
              <a:t>Reflection</a:t>
            </a:r>
          </a:p>
        </p:txBody>
      </p:sp>
      <p:graphicFrame>
        <p:nvGraphicFramePr>
          <p:cNvPr id="5" name="Content Placeholder 2">
            <a:extLst>
              <a:ext uri="{FF2B5EF4-FFF2-40B4-BE49-F238E27FC236}">
                <a16:creationId xmlns:a16="http://schemas.microsoft.com/office/drawing/2014/main" id="{357B34D7-CD98-407E-CFF6-91A0F30B480F}"/>
              </a:ext>
            </a:extLst>
          </p:cNvPr>
          <p:cNvGraphicFramePr>
            <a:graphicFrameLocks noGrp="1"/>
          </p:cNvGraphicFramePr>
          <p:nvPr>
            <p:ph idx="1"/>
            <p:extLst>
              <p:ext uri="{D42A27DB-BD31-4B8C-83A1-F6EECF244321}">
                <p14:modId xmlns:p14="http://schemas.microsoft.com/office/powerpoint/2010/main" val="3341990559"/>
              </p:ext>
            </p:extLst>
          </p:nvPr>
        </p:nvGraphicFramePr>
        <p:xfrm>
          <a:off x="808038" y="2369713"/>
          <a:ext cx="10598150" cy="3971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1582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3296-E198-2FA1-293F-F3C0935E1BFE}"/>
              </a:ext>
            </a:extLst>
          </p:cNvPr>
          <p:cNvSpPr>
            <a:spLocks noGrp="1"/>
          </p:cNvSpPr>
          <p:nvPr>
            <p:ph type="title"/>
          </p:nvPr>
        </p:nvSpPr>
        <p:spPr/>
        <p:txBody>
          <a:bodyPr>
            <a:normAutofit/>
          </a:bodyPr>
          <a:lstStyle/>
          <a:p>
            <a:r>
              <a:rPr lang="en-US" sz="2800"/>
              <a:t>Emotional Wellness Considerations</a:t>
            </a:r>
          </a:p>
        </p:txBody>
      </p:sp>
      <p:sp>
        <p:nvSpPr>
          <p:cNvPr id="3" name="Content Placeholder 2">
            <a:extLst>
              <a:ext uri="{FF2B5EF4-FFF2-40B4-BE49-F238E27FC236}">
                <a16:creationId xmlns:a16="http://schemas.microsoft.com/office/drawing/2014/main" id="{2FCA05C3-D432-D896-052F-63BB76ED2470}"/>
              </a:ext>
            </a:extLst>
          </p:cNvPr>
          <p:cNvSpPr>
            <a:spLocks noGrp="1"/>
          </p:cNvSpPr>
          <p:nvPr>
            <p:ph idx="1"/>
          </p:nvPr>
        </p:nvSpPr>
        <p:spPr/>
        <p:txBody>
          <a:bodyPr vert="horz" lIns="91440" tIns="45720" rIns="91440" bIns="45720" rtlCol="0" anchor="t">
            <a:normAutofit/>
          </a:bodyPr>
          <a:lstStyle/>
          <a:p>
            <a:r>
              <a:rPr lang="en-US" sz="2800" b="1"/>
              <a:t>It may be more difficult for some folks to attain emotional wellness given experiences of trauma, mental health diagnoses, lack of access to resources, etc. </a:t>
            </a:r>
          </a:p>
          <a:p>
            <a:r>
              <a:rPr lang="en-US" sz="2800" b="1">
                <a:solidFill>
                  <a:srgbClr val="212529"/>
                </a:solidFill>
                <a:ea typeface="+mj-lt"/>
                <a:cs typeface="+mj-lt"/>
              </a:rPr>
              <a:t>Being mentally and emotionally well does not mean you are happy all the time. It means you are aware of your emotions (self-aware) and you can safely navigate your negative feelings</a:t>
            </a:r>
          </a:p>
          <a:p>
            <a:pPr marL="0" indent="0">
              <a:buNone/>
            </a:pPr>
            <a:endParaRPr lang="en-US">
              <a:solidFill>
                <a:srgbClr val="212529"/>
              </a:solidFill>
            </a:endParaRPr>
          </a:p>
          <a:p>
            <a:endParaRPr lang="en-US" sz="1200">
              <a:solidFill>
                <a:srgbClr val="212529"/>
              </a:solidFill>
            </a:endParaRPr>
          </a:p>
        </p:txBody>
      </p:sp>
    </p:spTree>
    <p:extLst>
      <p:ext uri="{BB962C8B-B14F-4D97-AF65-F5344CB8AC3E}">
        <p14:creationId xmlns:p14="http://schemas.microsoft.com/office/powerpoint/2010/main" val="1740265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880DA-E7D4-9FAA-A0F1-77E8DA5E2A0E}"/>
              </a:ext>
            </a:extLst>
          </p:cNvPr>
          <p:cNvSpPr>
            <a:spLocks noGrp="1"/>
          </p:cNvSpPr>
          <p:nvPr>
            <p:ph type="title"/>
          </p:nvPr>
        </p:nvSpPr>
        <p:spPr>
          <a:xfrm>
            <a:off x="814657" y="665389"/>
            <a:ext cx="6122856" cy="1507193"/>
          </a:xfrm>
        </p:spPr>
        <p:txBody>
          <a:bodyPr anchor="b">
            <a:normAutofit/>
          </a:bodyPr>
          <a:lstStyle/>
          <a:p>
            <a:r>
              <a:rPr lang="en-US"/>
              <a:t>Wellness Visual creation</a:t>
            </a:r>
          </a:p>
        </p:txBody>
      </p:sp>
      <p:sp>
        <p:nvSpPr>
          <p:cNvPr id="14" name="Rectangle 13">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F4E265-2635-9035-F596-13FDF08C72B5}"/>
              </a:ext>
            </a:extLst>
          </p:cNvPr>
          <p:cNvSpPr>
            <a:spLocks noGrp="1"/>
          </p:cNvSpPr>
          <p:nvPr>
            <p:ph idx="1"/>
          </p:nvPr>
        </p:nvSpPr>
        <p:spPr>
          <a:xfrm>
            <a:off x="814655" y="2400301"/>
            <a:ext cx="5804681" cy="3733800"/>
          </a:xfrm>
        </p:spPr>
        <p:txBody>
          <a:bodyPr vert="horz" lIns="91440" tIns="45720" rIns="91440" bIns="45720" rtlCol="0" anchor="t">
            <a:normAutofit/>
          </a:bodyPr>
          <a:lstStyle/>
          <a:p>
            <a:r>
              <a:rPr lang="en-US" sz="2800" b="1">
                <a:highlight>
                  <a:srgbClr val="FFFFFF"/>
                </a:highlight>
              </a:rPr>
              <a:t>Then try creating a visual image of your primary goal  at this time (e.g. staying connected, maintaining balance, minimizing stress, practicing gratitude, etc.). What is your vision for yourself?</a:t>
            </a:r>
            <a:endParaRPr lang="en-US" sz="2800" b="1"/>
          </a:p>
        </p:txBody>
      </p:sp>
      <p:sp>
        <p:nvSpPr>
          <p:cNvPr id="16" name="Rectangle 15">
            <a:extLst>
              <a:ext uri="{FF2B5EF4-FFF2-40B4-BE49-F238E27FC236}">
                <a16:creationId xmlns:a16="http://schemas.microsoft.com/office/drawing/2014/main" id="{1B784CEF-F6B1-4D62-86B3-F2A7C4EF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898835" y="2400301"/>
            <a:ext cx="3293165" cy="44576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613106" y="2199165"/>
            <a:ext cx="5418842" cy="1713240"/>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4107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784CEF-F6B1-4D62-86B3-F2A7C4EF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898835" y="2400301"/>
            <a:ext cx="3293165" cy="44576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613106" y="2199165"/>
            <a:ext cx="5418842" cy="1713240"/>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ollage of images and words&#10;&#10;Description automatically generated">
            <a:extLst>
              <a:ext uri="{FF2B5EF4-FFF2-40B4-BE49-F238E27FC236}">
                <a16:creationId xmlns:a16="http://schemas.microsoft.com/office/drawing/2014/main" id="{F3B1EE8B-46E7-DEC5-4D5D-9034363BCFAB}"/>
              </a:ext>
            </a:extLst>
          </p:cNvPr>
          <p:cNvPicPr>
            <a:picLocks noChangeAspect="1"/>
          </p:cNvPicPr>
          <p:nvPr/>
        </p:nvPicPr>
        <p:blipFill rotWithShape="1">
          <a:blip r:embed="rId4"/>
          <a:srcRect r="2564" b="2"/>
          <a:stretch/>
        </p:blipFill>
        <p:spPr>
          <a:xfrm>
            <a:off x="3047633" y="186521"/>
            <a:ext cx="4920369" cy="6494390"/>
          </a:xfrm>
          <a:custGeom>
            <a:avLst/>
            <a:gdLst/>
            <a:ahLst/>
            <a:cxnLst/>
            <a:rect l="l" t="t" r="r" b="b"/>
            <a:pathLst>
              <a:path w="2093843" h="1948070">
                <a:moveTo>
                  <a:pt x="0" y="0"/>
                </a:moveTo>
                <a:lnTo>
                  <a:pt x="2093843" y="0"/>
                </a:lnTo>
                <a:lnTo>
                  <a:pt x="2093843" y="1948070"/>
                </a:lnTo>
                <a:lnTo>
                  <a:pt x="0" y="1948070"/>
                </a:lnTo>
                <a:close/>
              </a:path>
            </a:pathLst>
          </a:custGeom>
          <a:noFill/>
          <a:effectLst>
            <a:outerShdw dist="165100" dir="2700000" algn="tl" rotWithShape="0">
              <a:schemeClr val="tx1"/>
            </a:outerShdw>
          </a:effectLst>
        </p:spPr>
      </p:pic>
      <p:sp>
        <p:nvSpPr>
          <p:cNvPr id="2" name="Title 1">
            <a:extLst>
              <a:ext uri="{FF2B5EF4-FFF2-40B4-BE49-F238E27FC236}">
                <a16:creationId xmlns:a16="http://schemas.microsoft.com/office/drawing/2014/main" id="{01628760-ED01-6457-D5AC-4657C3CF4327}"/>
              </a:ext>
            </a:extLst>
          </p:cNvPr>
          <p:cNvSpPr txBox="1">
            <a:spLocks noGrp="1"/>
          </p:cNvSpPr>
          <p:nvPr>
            <p:ph type="title" idx="4294967295"/>
          </p:nvPr>
        </p:nvSpPr>
        <p:spPr>
          <a:xfrm>
            <a:off x="665824" y="784194"/>
            <a:ext cx="19530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kumimoji="0" lang="en-US" sz="1800" b="0" i="0" u="none" strike="noStrike" kern="1200" cap="none" spc="0" normalizeH="0" baseline="0" noProof="0">
                <a:ln>
                  <a:noFill/>
                </a:ln>
                <a:effectLst/>
                <a:uLnTx/>
                <a:uFillTx/>
                <a:latin typeface="+mn-lt"/>
                <a:ea typeface="+mn-ea"/>
                <a:cs typeface="+mn-cs"/>
              </a:rPr>
              <a:t>Wellness visual example</a:t>
            </a:r>
            <a:r>
              <a:rPr lang="en-US" sz="1800" cap="none" spc="0">
                <a:latin typeface="+mn-lt"/>
                <a:ea typeface="+mn-ea"/>
                <a:cs typeface="+mn-cs"/>
              </a:rPr>
              <a:t> </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02023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A poster with a qr code&#10;&#10;Description automatically generated">
            <a:extLst>
              <a:ext uri="{FF2B5EF4-FFF2-40B4-BE49-F238E27FC236}">
                <a16:creationId xmlns:a16="http://schemas.microsoft.com/office/drawing/2014/main" id="{A4040AC5-B6BB-4FBB-37F9-3EBFE23A480D}"/>
              </a:ext>
            </a:extLst>
          </p:cNvPr>
          <p:cNvPicPr>
            <a:picLocks noGrp="1" noChangeAspect="1"/>
          </p:cNvPicPr>
          <p:nvPr>
            <p:ph idx="1"/>
          </p:nvPr>
        </p:nvPicPr>
        <p:blipFill>
          <a:blip r:embed="rId2"/>
          <a:stretch>
            <a:fillRect/>
          </a:stretch>
        </p:blipFill>
        <p:spPr>
          <a:xfrm>
            <a:off x="3649294" y="209550"/>
            <a:ext cx="4894117" cy="6428013"/>
          </a:xfrm>
        </p:spPr>
      </p:pic>
      <p:sp>
        <p:nvSpPr>
          <p:cNvPr id="2" name="Title 1">
            <a:extLst>
              <a:ext uri="{FF2B5EF4-FFF2-40B4-BE49-F238E27FC236}">
                <a16:creationId xmlns:a16="http://schemas.microsoft.com/office/drawing/2014/main" id="{5631244E-ED5E-27D2-0D6C-1641D8DFC469}"/>
              </a:ext>
            </a:extLst>
          </p:cNvPr>
          <p:cNvSpPr txBox="1">
            <a:spLocks noGrp="1"/>
          </p:cNvSpPr>
          <p:nvPr>
            <p:ph type="title" idx="4294967295"/>
          </p:nvPr>
        </p:nvSpPr>
        <p:spPr>
          <a:xfrm>
            <a:off x="384698" y="310718"/>
            <a:ext cx="294442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Therapy and Mental Health Discussion Groups</a:t>
            </a:r>
          </a:p>
        </p:txBody>
      </p:sp>
    </p:spTree>
    <p:extLst>
      <p:ext uri="{BB962C8B-B14F-4D97-AF65-F5344CB8AC3E}">
        <p14:creationId xmlns:p14="http://schemas.microsoft.com/office/powerpoint/2010/main" val="280782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1515-D67A-5D14-0982-2772924444E5}"/>
              </a:ext>
            </a:extLst>
          </p:cNvPr>
          <p:cNvSpPr>
            <a:spLocks noGrp="1"/>
          </p:cNvSpPr>
          <p:nvPr>
            <p:ph type="title"/>
          </p:nvPr>
        </p:nvSpPr>
        <p:spPr/>
        <p:txBody>
          <a:bodyPr/>
          <a:lstStyle/>
          <a:p>
            <a:r>
              <a:rPr lang="en-US"/>
              <a:t>Reminder: Attendance Policy</a:t>
            </a:r>
          </a:p>
        </p:txBody>
      </p:sp>
      <p:sp>
        <p:nvSpPr>
          <p:cNvPr id="3" name="Content Placeholder 2">
            <a:extLst>
              <a:ext uri="{FF2B5EF4-FFF2-40B4-BE49-F238E27FC236}">
                <a16:creationId xmlns:a16="http://schemas.microsoft.com/office/drawing/2014/main" id="{EEFF90AD-074E-8A00-423B-25E50C2C0D8C}"/>
              </a:ext>
            </a:extLst>
          </p:cNvPr>
          <p:cNvSpPr>
            <a:spLocks noGrp="1"/>
          </p:cNvSpPr>
          <p:nvPr>
            <p:ph idx="1"/>
          </p:nvPr>
        </p:nvSpPr>
        <p:spPr/>
        <p:txBody>
          <a:bodyPr vert="horz" lIns="91440" tIns="45720" rIns="91440" bIns="45720" rtlCol="0" anchor="t">
            <a:normAutofit/>
          </a:bodyPr>
          <a:lstStyle/>
          <a:p>
            <a:r>
              <a:rPr lang="en-US" sz="3200" b="1"/>
              <a:t>Student are only allowed to miss 3 THRIVE classes</a:t>
            </a:r>
          </a:p>
          <a:p>
            <a:pPr lvl="1">
              <a:buFont typeface="Courier New" panose="020B0604020202020204" pitchFamily="34" charset="0"/>
              <a:buChar char="o"/>
            </a:pPr>
            <a:r>
              <a:rPr lang="en-US" sz="2800" b="1"/>
              <a:t>Please communicate with your facilitator if you know you're going to be absent</a:t>
            </a:r>
          </a:p>
          <a:p>
            <a:pPr lvl="2">
              <a:buFont typeface="Wingdings" panose="020B0604020202020204" pitchFamily="34" charset="0"/>
              <a:buChar char="§"/>
            </a:pPr>
            <a:r>
              <a:rPr lang="en-US" sz="2400" b="1"/>
              <a:t>Your facilitator will reach out after class if they do not hear from you</a:t>
            </a:r>
          </a:p>
          <a:p>
            <a:pPr lvl="1">
              <a:buFont typeface="Courier New" panose="020B0604020202020204" pitchFamily="34" charset="0"/>
              <a:buChar char="o"/>
            </a:pPr>
            <a:r>
              <a:rPr lang="en-US" sz="2800" b="1"/>
              <a:t>If you miss more than 3 you will not pass the class and must repeat it in the Spring </a:t>
            </a:r>
          </a:p>
          <a:p>
            <a:pPr lvl="1">
              <a:buFont typeface="Courier New" panose="020B0604020202020204" pitchFamily="34" charset="0"/>
              <a:buChar char="o"/>
            </a:pPr>
            <a:endParaRPr lang="en-US"/>
          </a:p>
          <a:p>
            <a:pPr marL="228600" lvl="1" indent="0">
              <a:buNone/>
            </a:pPr>
            <a:endParaRPr lang="en-US"/>
          </a:p>
          <a:p>
            <a:pPr marL="228600" lvl="1" indent="0">
              <a:buNone/>
            </a:pPr>
            <a:endParaRPr lang="en-US"/>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33158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9A1F58-45EE-4D82-98FB-E3F037590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7BA70-5D6C-285A-7233-B28F739A1248}"/>
              </a:ext>
            </a:extLst>
          </p:cNvPr>
          <p:cNvSpPr>
            <a:spLocks noGrp="1"/>
          </p:cNvSpPr>
          <p:nvPr>
            <p:ph type="title"/>
          </p:nvPr>
        </p:nvSpPr>
        <p:spPr>
          <a:xfrm>
            <a:off x="795014" y="936885"/>
            <a:ext cx="4021685" cy="3957087"/>
          </a:xfrm>
        </p:spPr>
        <p:txBody>
          <a:bodyPr anchor="t">
            <a:normAutofit/>
          </a:bodyPr>
          <a:lstStyle/>
          <a:p>
            <a:r>
              <a:rPr lang="en-US"/>
              <a:t>Defining Emotional Wellness</a:t>
            </a:r>
          </a:p>
        </p:txBody>
      </p:sp>
      <p:sp>
        <p:nvSpPr>
          <p:cNvPr id="10" name="Rectangle 9">
            <a:extLst>
              <a:ext uri="{FF2B5EF4-FFF2-40B4-BE49-F238E27FC236}">
                <a16:creationId xmlns:a16="http://schemas.microsoft.com/office/drawing/2014/main" id="{D53B87E1-D7E5-4495-978C-B0ED36089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04EC783-A4B6-4397-9440-142C585DB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7849579" y="2512462"/>
            <a:ext cx="4443141" cy="4247935"/>
          </a:xfrm>
          <a:custGeom>
            <a:avLst/>
            <a:gdLst>
              <a:gd name="connsiteX0" fmla="*/ 0 w 3917703"/>
              <a:gd name="connsiteY0" fmla="*/ 3745582 h 3745582"/>
              <a:gd name="connsiteX1" fmla="*/ 3917703 w 3917703"/>
              <a:gd name="connsiteY1" fmla="*/ 0 h 3745582"/>
              <a:gd name="connsiteX2" fmla="*/ 0 w 3917703"/>
              <a:gd name="connsiteY2" fmla="*/ 0 h 3745582"/>
            </a:gdLst>
            <a:ahLst/>
            <a:cxnLst>
              <a:cxn ang="0">
                <a:pos x="connsiteX0" y="connsiteY0"/>
              </a:cxn>
              <a:cxn ang="0">
                <a:pos x="connsiteX1" y="connsiteY1"/>
              </a:cxn>
              <a:cxn ang="0">
                <a:pos x="connsiteX2" y="connsiteY2"/>
              </a:cxn>
            </a:cxnLst>
            <a:rect l="l" t="t" r="r" b="b"/>
            <a:pathLst>
              <a:path w="3917703" h="3745582">
                <a:moveTo>
                  <a:pt x="0" y="3745582"/>
                </a:moveTo>
                <a:lnTo>
                  <a:pt x="3917703" y="0"/>
                </a:lnTo>
                <a:lnTo>
                  <a:pt x="0" y="0"/>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77DB1C2B-A281-41EA-98EB-489A3DCD6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7" y="791772"/>
            <a:ext cx="5799597" cy="5228536"/>
          </a:xfrm>
          <a:prstGeom prst="rect">
            <a:avLst/>
          </a:prstGeom>
          <a:solidFill>
            <a:schemeClr val="accent1">
              <a:lumMod val="20000"/>
              <a:lumOff val="80000"/>
            </a:schemeClr>
          </a:solidFill>
          <a:ln w="38100">
            <a:noFill/>
          </a:ln>
          <a:effectLst>
            <a:outerShdw dist="1905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C1EC88-8B6E-DD5F-D98E-6FA5A00CAEF1}"/>
              </a:ext>
            </a:extLst>
          </p:cNvPr>
          <p:cNvSpPr>
            <a:spLocks noGrp="1"/>
          </p:cNvSpPr>
          <p:nvPr>
            <p:ph idx="1"/>
          </p:nvPr>
        </p:nvSpPr>
        <p:spPr>
          <a:xfrm>
            <a:off x="6100867" y="1201003"/>
            <a:ext cx="4598581" cy="4042581"/>
          </a:xfrm>
        </p:spPr>
        <p:txBody>
          <a:bodyPr vert="horz" lIns="91440" tIns="45720" rIns="91440" bIns="45720" rtlCol="0" anchor="t">
            <a:noAutofit/>
          </a:bodyPr>
          <a:lstStyle/>
          <a:p>
            <a:pPr marL="0" indent="0">
              <a:buNone/>
            </a:pPr>
            <a:r>
              <a:rPr lang="en-US" sz="2200">
                <a:solidFill>
                  <a:srgbClr val="000000"/>
                </a:solidFill>
                <a:ea typeface="+mj-lt"/>
                <a:cs typeface="+mj-lt"/>
              </a:rPr>
              <a:t>The Emotional Wellness Dimension involves the ability to express feelings, adjust to emotional challenges, cope with life’s stressors, and enjoy life. It includes knowing our strengths, as well as what we want to get better at and living and working on our own, but letting others help us from time to time.</a:t>
            </a:r>
            <a:endParaRPr lang="en-US" sz="2200">
              <a:solidFill>
                <a:srgbClr val="000000"/>
              </a:solidFill>
            </a:endParaRPr>
          </a:p>
          <a:p>
            <a:pPr marL="0" indent="0">
              <a:buNone/>
            </a:pPr>
            <a:endParaRPr lang="en-US" sz="2400">
              <a:solidFill>
                <a:srgbClr val="000000"/>
              </a:solidFill>
            </a:endParaRPr>
          </a:p>
        </p:txBody>
      </p:sp>
    </p:spTree>
    <p:extLst>
      <p:ext uri="{BB962C8B-B14F-4D97-AF65-F5344CB8AC3E}">
        <p14:creationId xmlns:p14="http://schemas.microsoft.com/office/powerpoint/2010/main" val="169444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E9A1F58-45EE-4D82-98FB-E3F037590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C727D49-D2FD-46AD-8B1A-11C9E5D9A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3276721"/>
            <a:ext cx="3538214" cy="3608015"/>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77DB1C2B-A281-41EA-98EB-489A3DCD6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1" y="809104"/>
            <a:ext cx="4204162" cy="5187742"/>
          </a:xfrm>
          <a:prstGeom prst="rect">
            <a:avLst/>
          </a:prstGeom>
          <a:solidFill>
            <a:schemeClr val="accent1">
              <a:lumMod val="20000"/>
              <a:lumOff val="80000"/>
            </a:schemeClr>
          </a:solidFill>
          <a:ln w="38100">
            <a:noFill/>
          </a:ln>
          <a:effectLst>
            <a:outerShdw dist="1905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14E15-16B6-D6DB-0E4A-EA00F8F35D1A}"/>
              </a:ext>
            </a:extLst>
          </p:cNvPr>
          <p:cNvSpPr>
            <a:spLocks noGrp="1"/>
          </p:cNvSpPr>
          <p:nvPr>
            <p:ph type="title"/>
          </p:nvPr>
        </p:nvSpPr>
        <p:spPr>
          <a:xfrm>
            <a:off x="1201271" y="1630442"/>
            <a:ext cx="3512970" cy="4090102"/>
          </a:xfrm>
        </p:spPr>
        <p:txBody>
          <a:bodyPr anchor="b">
            <a:normAutofit/>
          </a:bodyPr>
          <a:lstStyle/>
          <a:p>
            <a:r>
              <a:rPr lang="en-US">
                <a:solidFill>
                  <a:srgbClr val="000000"/>
                </a:solidFill>
              </a:rPr>
              <a:t>What is emotional Wellness?</a:t>
            </a:r>
            <a:br>
              <a:rPr lang="en-US"/>
            </a:br>
            <a:r>
              <a:rPr lang="en-US">
                <a:solidFill>
                  <a:srgbClr val="000000"/>
                </a:solidFill>
              </a:rPr>
              <a:t>Beyond "Good Vibes" </a:t>
            </a:r>
          </a:p>
        </p:txBody>
      </p:sp>
      <p:sp>
        <p:nvSpPr>
          <p:cNvPr id="12" name="TextBox 11">
            <a:extLst>
              <a:ext uri="{FF2B5EF4-FFF2-40B4-BE49-F238E27FC236}">
                <a16:creationId xmlns:a16="http://schemas.microsoft.com/office/drawing/2014/main" id="{E101AE34-2806-31E7-70B8-999AFA2648EB}"/>
              </a:ext>
            </a:extLst>
          </p:cNvPr>
          <p:cNvSpPr txBox="1"/>
          <p:nvPr/>
        </p:nvSpPr>
        <p:spPr>
          <a:xfrm>
            <a:off x="6120785" y="987617"/>
            <a:ext cx="4854369" cy="1736646"/>
          </a:xfrm>
          <a:prstGeom prst="round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ea typeface="+mn-lt"/>
                <a:cs typeface="+mn-lt"/>
              </a:rPr>
              <a:t>Common Misconceptio</a:t>
            </a:r>
            <a:r>
              <a:rPr lang="en-US" sz="2400">
                <a:latin typeface="Arial"/>
                <a:ea typeface="+mn-lt"/>
                <a:cs typeface="+mn-lt"/>
              </a:rPr>
              <a:t>n: </a:t>
            </a:r>
            <a:endParaRPr lang="en-US" sz="2400">
              <a:latin typeface="Arial"/>
              <a:cs typeface="Arial"/>
            </a:endParaRPr>
          </a:p>
          <a:p>
            <a:r>
              <a:rPr lang="en-US" sz="2400">
                <a:latin typeface="Arial"/>
                <a:ea typeface="+mn-lt"/>
                <a:cs typeface="+mn-lt"/>
              </a:rPr>
              <a:t>Emotional wellness means "feeling happy" or "being positive."</a:t>
            </a:r>
            <a:endParaRPr lang="en-US" sz="2400">
              <a:latin typeface="Arial"/>
              <a:cs typeface="Arial"/>
            </a:endParaRPr>
          </a:p>
        </p:txBody>
      </p:sp>
      <p:sp>
        <p:nvSpPr>
          <p:cNvPr id="14" name="TextBox 13">
            <a:extLst>
              <a:ext uri="{FF2B5EF4-FFF2-40B4-BE49-F238E27FC236}">
                <a16:creationId xmlns:a16="http://schemas.microsoft.com/office/drawing/2014/main" id="{D0C91513-14FD-248B-8793-15D66804309E}"/>
              </a:ext>
            </a:extLst>
          </p:cNvPr>
          <p:cNvSpPr txBox="1"/>
          <p:nvPr/>
        </p:nvSpPr>
        <p:spPr>
          <a:xfrm>
            <a:off x="6125508" y="3080135"/>
            <a:ext cx="5029023" cy="2676477"/>
          </a:xfrm>
          <a:prstGeom prst="round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spcAft>
                <a:spcPct val="35000"/>
              </a:spcAft>
            </a:pPr>
            <a:r>
              <a:rPr lang="en-US" sz="2400" b="1">
                <a:solidFill>
                  <a:srgbClr val="444444"/>
                </a:solidFill>
                <a:latin typeface="Arial"/>
                <a:ea typeface="Calibri"/>
                <a:cs typeface="Calibri"/>
              </a:rPr>
              <a:t>Deeper Definition</a:t>
            </a:r>
            <a:r>
              <a:rPr lang="en-US" sz="2400">
                <a:solidFill>
                  <a:srgbClr val="444444"/>
                </a:solidFill>
                <a:latin typeface="Arial"/>
                <a:ea typeface="Calibri"/>
                <a:cs typeface="Calibri"/>
              </a:rPr>
              <a:t>:</a:t>
            </a:r>
            <a:br>
              <a:rPr lang="en-US" sz="2400">
                <a:latin typeface="Arial"/>
                <a:ea typeface="Calibri"/>
                <a:cs typeface="Calibri"/>
              </a:rPr>
            </a:br>
            <a:r>
              <a:rPr lang="en-US" sz="2400">
                <a:solidFill>
                  <a:srgbClr val="444444"/>
                </a:solidFill>
                <a:latin typeface="Arial"/>
                <a:ea typeface="Calibri"/>
                <a:cs typeface="Calibri"/>
              </a:rPr>
              <a:t>Emotional wellness is your ability to experience, name, regulate, and express emotions in a way that honors your full humanity without being hijacked by them or cut off from them.</a:t>
            </a:r>
            <a:endParaRPr lang="en-US"/>
          </a:p>
        </p:txBody>
      </p:sp>
    </p:spTree>
    <p:extLst>
      <p:ext uri="{BB962C8B-B14F-4D97-AF65-F5344CB8AC3E}">
        <p14:creationId xmlns:p14="http://schemas.microsoft.com/office/powerpoint/2010/main" val="419270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13A62-CAF5-A6AB-3ABE-B5418FE71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7B7D3-AC89-1C42-91F0-E00665F61957}"/>
              </a:ext>
            </a:extLst>
          </p:cNvPr>
          <p:cNvSpPr>
            <a:spLocks noGrp="1"/>
          </p:cNvSpPr>
          <p:nvPr>
            <p:ph type="title"/>
          </p:nvPr>
        </p:nvSpPr>
        <p:spPr/>
        <p:txBody>
          <a:bodyPr/>
          <a:lstStyle/>
          <a:p>
            <a:r>
              <a:rPr lang="en-US"/>
              <a:t>Core Concepts</a:t>
            </a:r>
          </a:p>
        </p:txBody>
      </p:sp>
      <p:sp>
        <p:nvSpPr>
          <p:cNvPr id="4" name="Text Placeholder 3">
            <a:extLst>
              <a:ext uri="{FF2B5EF4-FFF2-40B4-BE49-F238E27FC236}">
                <a16:creationId xmlns:a16="http://schemas.microsoft.com/office/drawing/2014/main" id="{2EAABB67-61D8-792F-670C-BDE81B1ED4D3}"/>
              </a:ext>
            </a:extLst>
          </p:cNvPr>
          <p:cNvSpPr>
            <a:spLocks noGrp="1"/>
          </p:cNvSpPr>
          <p:nvPr>
            <p:ph type="body" idx="1"/>
          </p:nvPr>
        </p:nvSpPr>
        <p:spPr/>
        <p:txBody>
          <a:bodyPr>
            <a:noAutofit/>
          </a:bodyPr>
          <a:lstStyle/>
          <a:p>
            <a:r>
              <a:rPr lang="en-US" sz="1600">
                <a:latin typeface="Avenir Next LT Pro Light"/>
              </a:rPr>
              <a:t>Emotional Granularity: The Language of Feeling</a:t>
            </a:r>
            <a:endParaRPr lang="en-US" sz="1600"/>
          </a:p>
        </p:txBody>
      </p:sp>
      <p:sp>
        <p:nvSpPr>
          <p:cNvPr id="3" name="Content Placeholder 2">
            <a:extLst>
              <a:ext uri="{FF2B5EF4-FFF2-40B4-BE49-F238E27FC236}">
                <a16:creationId xmlns:a16="http://schemas.microsoft.com/office/drawing/2014/main" id="{8DECF628-56C6-BBE5-E75A-2EDD8FA01C5C}"/>
              </a:ext>
            </a:extLst>
          </p:cNvPr>
          <p:cNvSpPr>
            <a:spLocks noGrp="1"/>
          </p:cNvSpPr>
          <p:nvPr>
            <p:ph sz="half" idx="2"/>
          </p:nvPr>
        </p:nvSpPr>
        <p:spPr/>
        <p:txBody>
          <a:bodyPr vert="horz" lIns="91440" tIns="45720" rIns="91440" bIns="45720" rtlCol="0" anchor="t">
            <a:noAutofit/>
          </a:bodyPr>
          <a:lstStyle/>
          <a:p>
            <a:r>
              <a:rPr lang="en-US" sz="1600">
                <a:ea typeface="+mj-lt"/>
                <a:cs typeface="+mj-lt"/>
              </a:rPr>
              <a:t>Emotional granularity is your ability to identify subtle differences in your emotions (e.g., distinguishing between </a:t>
            </a:r>
            <a:r>
              <a:rPr lang="en-US" sz="1600" i="1">
                <a:ea typeface="+mj-lt"/>
                <a:cs typeface="+mj-lt"/>
              </a:rPr>
              <a:t>irritation</a:t>
            </a:r>
            <a:r>
              <a:rPr lang="en-US" sz="1600">
                <a:ea typeface="+mj-lt"/>
                <a:cs typeface="+mj-lt"/>
              </a:rPr>
              <a:t>, </a:t>
            </a:r>
            <a:r>
              <a:rPr lang="en-US" sz="1600" i="1">
                <a:ea typeface="+mj-lt"/>
                <a:cs typeface="+mj-lt"/>
              </a:rPr>
              <a:t>frustration</a:t>
            </a:r>
            <a:r>
              <a:rPr lang="en-US" sz="1600">
                <a:ea typeface="+mj-lt"/>
                <a:cs typeface="+mj-lt"/>
              </a:rPr>
              <a:t>, and </a:t>
            </a:r>
            <a:r>
              <a:rPr lang="en-US" sz="1600" i="1">
                <a:ea typeface="+mj-lt"/>
                <a:cs typeface="+mj-lt"/>
              </a:rPr>
              <a:t>resentment</a:t>
            </a:r>
            <a:r>
              <a:rPr lang="en-US" sz="1600">
                <a:ea typeface="+mj-lt"/>
                <a:cs typeface="+mj-lt"/>
              </a:rPr>
              <a:t>).</a:t>
            </a:r>
            <a:endParaRPr lang="en-US" sz="1600"/>
          </a:p>
          <a:p>
            <a:r>
              <a:rPr lang="en-US" sz="1600">
                <a:ea typeface="+mj-lt"/>
                <a:cs typeface="+mj-lt"/>
              </a:rPr>
              <a:t>Research shows that high granularity leads to </a:t>
            </a:r>
            <a:r>
              <a:rPr lang="en-US" sz="1600" b="1">
                <a:ea typeface="+mj-lt"/>
                <a:cs typeface="+mj-lt"/>
              </a:rPr>
              <a:t>better emotion regulation</a:t>
            </a:r>
            <a:r>
              <a:rPr lang="en-US" sz="1600">
                <a:ea typeface="+mj-lt"/>
                <a:cs typeface="+mj-lt"/>
              </a:rPr>
              <a:t>, fewer depressive symptoms, and stronger social relationships.</a:t>
            </a:r>
            <a:endParaRPr lang="en-US" sz="1600"/>
          </a:p>
          <a:p>
            <a:pPr marL="0" indent="0">
              <a:buNone/>
            </a:pPr>
            <a:endParaRPr lang="en-US" sz="1600"/>
          </a:p>
          <a:p>
            <a:pPr marL="0" indent="0">
              <a:buNone/>
            </a:pPr>
            <a:endParaRPr lang="en-US"/>
          </a:p>
        </p:txBody>
      </p:sp>
      <p:sp>
        <p:nvSpPr>
          <p:cNvPr id="5" name="Text Placeholder 4">
            <a:extLst>
              <a:ext uri="{FF2B5EF4-FFF2-40B4-BE49-F238E27FC236}">
                <a16:creationId xmlns:a16="http://schemas.microsoft.com/office/drawing/2014/main" id="{64FB46CC-D007-9B1D-FC3C-6C55DE1E7E8A}"/>
              </a:ext>
            </a:extLst>
          </p:cNvPr>
          <p:cNvSpPr>
            <a:spLocks noGrp="1"/>
          </p:cNvSpPr>
          <p:nvPr>
            <p:ph type="body" sz="quarter" idx="3"/>
          </p:nvPr>
        </p:nvSpPr>
        <p:spPr/>
        <p:txBody>
          <a:bodyPr/>
          <a:lstStyle/>
          <a:p>
            <a:r>
              <a:rPr lang="en-US" sz="1600">
                <a:latin typeface="Avenir Next LT Pro Light"/>
              </a:rPr>
              <a:t>Emotional Agility vs Emotional Rigidity </a:t>
            </a:r>
            <a:endParaRPr lang="en-US" sz="1600"/>
          </a:p>
        </p:txBody>
      </p:sp>
      <p:sp>
        <p:nvSpPr>
          <p:cNvPr id="6" name="Content Placeholder 5">
            <a:extLst>
              <a:ext uri="{FF2B5EF4-FFF2-40B4-BE49-F238E27FC236}">
                <a16:creationId xmlns:a16="http://schemas.microsoft.com/office/drawing/2014/main" id="{C19AA311-0651-E3CA-ACF9-A106AE3F2E18}"/>
              </a:ext>
            </a:extLst>
          </p:cNvPr>
          <p:cNvSpPr>
            <a:spLocks noGrp="1"/>
          </p:cNvSpPr>
          <p:nvPr>
            <p:ph sz="quarter" idx="4"/>
          </p:nvPr>
        </p:nvSpPr>
        <p:spPr/>
        <p:txBody>
          <a:bodyPr vert="horz" lIns="91440" tIns="45720" rIns="91440" bIns="45720" rtlCol="0" anchor="t">
            <a:normAutofit lnSpcReduction="10000"/>
          </a:bodyPr>
          <a:lstStyle/>
          <a:p>
            <a:r>
              <a:rPr lang="en-US" sz="1600"/>
              <a:t>Coined by psychologist </a:t>
            </a:r>
            <a:r>
              <a:rPr lang="en-US" sz="1600" b="1"/>
              <a:t>Susan David</a:t>
            </a:r>
            <a:r>
              <a:rPr lang="en-US" sz="1600"/>
              <a:t>, emotional agility is the ability to:</a:t>
            </a:r>
          </a:p>
          <a:p>
            <a:pPr>
              <a:buFont typeface="Arial,Sans-Serif" panose="020B0604020202020204" pitchFamily="34" charset="0"/>
            </a:pPr>
            <a:r>
              <a:rPr lang="en-US" sz="1600"/>
              <a:t>Notice your emotions without judgment</a:t>
            </a:r>
          </a:p>
          <a:p>
            <a:pPr>
              <a:buFont typeface="Arial,Sans-Serif" panose="020B0604020202020204" pitchFamily="34" charset="0"/>
            </a:pPr>
            <a:r>
              <a:rPr lang="en-US" sz="1600"/>
              <a:t>Detach from them when needed (not suppress them)</a:t>
            </a:r>
          </a:p>
          <a:p>
            <a:pPr>
              <a:buFont typeface="Arial,Sans-Serif" panose="020B0604020202020204" pitchFamily="34" charset="0"/>
            </a:pPr>
            <a:r>
              <a:rPr lang="en-US" sz="1600"/>
              <a:t>Choose values-based actions even in emotional discomfort</a:t>
            </a:r>
          </a:p>
          <a:p>
            <a:r>
              <a:rPr lang="en-US" sz="1600" b="1"/>
              <a:t>Opposite = Emotional Rigidity</a:t>
            </a:r>
            <a:r>
              <a:rPr lang="en-US" sz="1600"/>
              <a:t>: Over-identifying with emotions or treating them as truth ("I </a:t>
            </a:r>
            <a:r>
              <a:rPr lang="en-US" sz="1600" i="1"/>
              <a:t>am</a:t>
            </a:r>
            <a:r>
              <a:rPr lang="en-US" sz="1600"/>
              <a:t> worthless" vs. "I </a:t>
            </a:r>
            <a:r>
              <a:rPr lang="en-US" sz="1600" i="1"/>
              <a:t>feel</a:t>
            </a:r>
            <a:r>
              <a:rPr lang="en-US" sz="1600"/>
              <a:t> worthless right now").</a:t>
            </a:r>
          </a:p>
          <a:p>
            <a:endParaRPr lang="en-US"/>
          </a:p>
        </p:txBody>
      </p:sp>
    </p:spTree>
    <p:extLst>
      <p:ext uri="{BB962C8B-B14F-4D97-AF65-F5344CB8AC3E}">
        <p14:creationId xmlns:p14="http://schemas.microsoft.com/office/powerpoint/2010/main" val="271833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95B7-A9D7-B8B2-B5F2-5AA6CFB58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BBE54-7D8F-4801-AE5B-7F432F6681D6}"/>
              </a:ext>
            </a:extLst>
          </p:cNvPr>
          <p:cNvSpPr>
            <a:spLocks noGrp="1"/>
          </p:cNvSpPr>
          <p:nvPr>
            <p:ph type="title"/>
          </p:nvPr>
        </p:nvSpPr>
        <p:spPr/>
        <p:txBody>
          <a:bodyPr/>
          <a:lstStyle/>
          <a:p>
            <a:r>
              <a:rPr lang="en-US"/>
              <a:t>Core concepts continued</a:t>
            </a:r>
          </a:p>
        </p:txBody>
      </p:sp>
      <p:sp>
        <p:nvSpPr>
          <p:cNvPr id="5" name="Text Placeholder 4">
            <a:extLst>
              <a:ext uri="{FF2B5EF4-FFF2-40B4-BE49-F238E27FC236}">
                <a16:creationId xmlns:a16="http://schemas.microsoft.com/office/drawing/2014/main" id="{EC58AB5B-0E77-DBB7-8A2C-74B28CF86713}"/>
              </a:ext>
            </a:extLst>
          </p:cNvPr>
          <p:cNvSpPr>
            <a:spLocks noGrp="1"/>
          </p:cNvSpPr>
          <p:nvPr>
            <p:ph type="body" idx="1"/>
          </p:nvPr>
        </p:nvSpPr>
        <p:spPr>
          <a:xfrm>
            <a:off x="811474" y="1717963"/>
            <a:ext cx="5007894" cy="662007"/>
          </a:xfrm>
        </p:spPr>
        <p:txBody>
          <a:bodyPr>
            <a:normAutofit/>
          </a:bodyPr>
          <a:lstStyle/>
          <a:p>
            <a:r>
              <a:rPr lang="en-US" sz="1600">
                <a:latin typeface="Avenir Next LT Pro Light"/>
              </a:rPr>
              <a:t>Suppression vs Regulation</a:t>
            </a:r>
            <a:endParaRPr lang="en-US" sz="1600"/>
          </a:p>
        </p:txBody>
      </p:sp>
      <p:sp>
        <p:nvSpPr>
          <p:cNvPr id="3" name="Content Placeholder 2">
            <a:extLst>
              <a:ext uri="{FF2B5EF4-FFF2-40B4-BE49-F238E27FC236}">
                <a16:creationId xmlns:a16="http://schemas.microsoft.com/office/drawing/2014/main" id="{59AE43CC-97C8-0027-E4A7-98A63F1264F6}"/>
              </a:ext>
            </a:extLst>
          </p:cNvPr>
          <p:cNvSpPr>
            <a:spLocks noGrp="1"/>
          </p:cNvSpPr>
          <p:nvPr>
            <p:ph sz="half" idx="2"/>
          </p:nvPr>
        </p:nvSpPr>
        <p:spPr>
          <a:xfrm>
            <a:off x="811474" y="2379971"/>
            <a:ext cx="6372669" cy="3684588"/>
          </a:xfrm>
        </p:spPr>
        <p:txBody>
          <a:bodyPr vert="horz" lIns="91440" tIns="45720" rIns="91440" bIns="45720" rtlCol="0" anchor="t">
            <a:noAutofit/>
          </a:bodyPr>
          <a:lstStyle/>
          <a:p>
            <a:r>
              <a:rPr lang="en-US" sz="1400" b="1">
                <a:ea typeface="+mj-lt"/>
                <a:cs typeface="+mj-lt"/>
              </a:rPr>
              <a:t>Suppression</a:t>
            </a:r>
            <a:r>
              <a:rPr lang="en-US" sz="1400">
                <a:ea typeface="+mj-lt"/>
                <a:cs typeface="+mj-lt"/>
              </a:rPr>
              <a:t> = Avoiding or denying emotions (leads to burnout, increased stress, and poorer memory).</a:t>
            </a:r>
            <a:endParaRPr lang="en-US" sz="1400"/>
          </a:p>
          <a:p>
            <a:pPr>
              <a:buFont typeface="Arial"/>
              <a:buChar char="•"/>
            </a:pPr>
            <a:r>
              <a:rPr lang="en-US" sz="1400" b="1">
                <a:ea typeface="+mj-lt"/>
                <a:cs typeface="+mj-lt"/>
              </a:rPr>
              <a:t>Regulation</a:t>
            </a:r>
            <a:r>
              <a:rPr lang="en-US" sz="1400">
                <a:ea typeface="+mj-lt"/>
                <a:cs typeface="+mj-lt"/>
              </a:rPr>
              <a:t> = Naming, validating, and managing an emotion </a:t>
            </a:r>
            <a:r>
              <a:rPr lang="en-US" sz="1400" i="1">
                <a:ea typeface="+mj-lt"/>
                <a:cs typeface="+mj-lt"/>
              </a:rPr>
              <a:t>without denying it</a:t>
            </a:r>
            <a:r>
              <a:rPr lang="en-US" sz="1400">
                <a:ea typeface="+mj-lt"/>
                <a:cs typeface="+mj-lt"/>
              </a:rPr>
              <a:t> or being overwhelmed.</a:t>
            </a:r>
            <a:endParaRPr lang="en-US" sz="1400"/>
          </a:p>
          <a:p>
            <a:pPr indent="0">
              <a:buNone/>
            </a:pPr>
            <a:r>
              <a:rPr lang="en-US" sz="1400">
                <a:ea typeface="+mj-lt"/>
                <a:cs typeface="+mj-lt"/>
              </a:rPr>
              <a:t>Research Insight:</a:t>
            </a:r>
            <a:br>
              <a:rPr lang="en-US" sz="1400">
                <a:ea typeface="+mj-lt"/>
                <a:cs typeface="+mj-lt"/>
              </a:rPr>
            </a:br>
            <a:r>
              <a:rPr lang="en-US" sz="1400">
                <a:ea typeface="+mj-lt"/>
                <a:cs typeface="+mj-lt"/>
              </a:rPr>
              <a:t> Suppressing sadness </a:t>
            </a:r>
            <a:r>
              <a:rPr lang="en-US" sz="1400" i="1">
                <a:ea typeface="+mj-lt"/>
                <a:cs typeface="+mj-lt"/>
              </a:rPr>
              <a:t>increases</a:t>
            </a:r>
            <a:r>
              <a:rPr lang="en-US" sz="1400">
                <a:ea typeface="+mj-lt"/>
                <a:cs typeface="+mj-lt"/>
              </a:rPr>
              <a:t> physiological arousal (heart rate, cortisol) more than expressing it in a safe way.</a:t>
            </a:r>
            <a:endParaRPr lang="en-US" sz="1400"/>
          </a:p>
          <a:p>
            <a:pPr>
              <a:buNone/>
            </a:pPr>
            <a:r>
              <a:rPr lang="en-US" sz="1400" b="1">
                <a:ea typeface="+mj-lt"/>
                <a:cs typeface="+mj-lt"/>
              </a:rPr>
              <a:t>The</a:t>
            </a:r>
            <a:r>
              <a:rPr lang="en-US" sz="1400">
                <a:ea typeface="+mj-lt"/>
                <a:cs typeface="+mj-lt"/>
              </a:rPr>
              <a:t> </a:t>
            </a:r>
            <a:r>
              <a:rPr lang="en-US" sz="1400" b="1">
                <a:ea typeface="+mj-lt"/>
                <a:cs typeface="+mj-lt"/>
              </a:rPr>
              <a:t>R.A.I.N. Method</a:t>
            </a:r>
            <a:r>
              <a:rPr lang="en-US" sz="1400">
                <a:ea typeface="+mj-lt"/>
                <a:cs typeface="+mj-lt"/>
              </a:rPr>
              <a:t>:</a:t>
            </a:r>
            <a:endParaRPr lang="en-US" sz="1400"/>
          </a:p>
          <a:p>
            <a:pPr>
              <a:buFont typeface="Arial"/>
              <a:buChar char="•"/>
            </a:pPr>
            <a:r>
              <a:rPr lang="en-US" sz="1400" b="1">
                <a:ea typeface="+mj-lt"/>
                <a:cs typeface="+mj-lt"/>
              </a:rPr>
              <a:t>R</a:t>
            </a:r>
            <a:r>
              <a:rPr lang="en-US" sz="1400">
                <a:ea typeface="+mj-lt"/>
                <a:cs typeface="+mj-lt"/>
              </a:rPr>
              <a:t>ecognize what you're feeling</a:t>
            </a:r>
            <a:endParaRPr lang="en-US" sz="1400"/>
          </a:p>
          <a:p>
            <a:pPr>
              <a:buFont typeface="Arial"/>
              <a:buChar char="•"/>
            </a:pPr>
            <a:r>
              <a:rPr lang="en-US" sz="1400" b="1">
                <a:ea typeface="+mj-lt"/>
                <a:cs typeface="+mj-lt"/>
              </a:rPr>
              <a:t>A</a:t>
            </a:r>
            <a:r>
              <a:rPr lang="en-US" sz="1400">
                <a:ea typeface="+mj-lt"/>
                <a:cs typeface="+mj-lt"/>
              </a:rPr>
              <a:t>llow it without resistance</a:t>
            </a:r>
            <a:endParaRPr lang="en-US" sz="1400"/>
          </a:p>
          <a:p>
            <a:pPr>
              <a:buFont typeface="Arial"/>
              <a:buChar char="•"/>
            </a:pPr>
            <a:r>
              <a:rPr lang="en-US" sz="1400" b="1">
                <a:ea typeface="+mj-lt"/>
                <a:cs typeface="+mj-lt"/>
              </a:rPr>
              <a:t>I</a:t>
            </a:r>
            <a:r>
              <a:rPr lang="en-US" sz="1400">
                <a:ea typeface="+mj-lt"/>
                <a:cs typeface="+mj-lt"/>
              </a:rPr>
              <a:t>nvestigate where it’s coming from</a:t>
            </a:r>
            <a:endParaRPr lang="en-US" sz="1400"/>
          </a:p>
          <a:p>
            <a:pPr>
              <a:buFont typeface="Arial"/>
              <a:buChar char="•"/>
            </a:pPr>
            <a:r>
              <a:rPr lang="en-US" sz="1400" b="1">
                <a:ea typeface="+mj-lt"/>
                <a:cs typeface="+mj-lt"/>
              </a:rPr>
              <a:t>N</a:t>
            </a:r>
            <a:r>
              <a:rPr lang="en-US" sz="1400">
                <a:ea typeface="+mj-lt"/>
                <a:cs typeface="+mj-lt"/>
              </a:rPr>
              <a:t>urture yourself with compassion</a:t>
            </a:r>
            <a:endParaRPr lang="en-US" sz="1400"/>
          </a:p>
          <a:p>
            <a:pPr indent="0">
              <a:buNone/>
            </a:pPr>
            <a:endParaRPr lang="en-US"/>
          </a:p>
          <a:p>
            <a:pPr marL="0" indent="0">
              <a:buNone/>
            </a:pPr>
            <a:endParaRPr lang="en-US"/>
          </a:p>
        </p:txBody>
      </p:sp>
      <p:pic>
        <p:nvPicPr>
          <p:cNvPr id="8" name="Content Placeholder 7" descr="A person holding a bunch of thoughts and emotion surrounded by the words &quot;embrace your feelings without judgement.&quot; ">
            <a:extLst>
              <a:ext uri="{FF2B5EF4-FFF2-40B4-BE49-F238E27FC236}">
                <a16:creationId xmlns:a16="http://schemas.microsoft.com/office/drawing/2014/main" id="{B706C788-C967-2395-91B3-CAAF51EAB88C}"/>
              </a:ext>
            </a:extLst>
          </p:cNvPr>
          <p:cNvPicPr>
            <a:picLocks noGrp="1" noChangeAspect="1"/>
          </p:cNvPicPr>
          <p:nvPr>
            <p:ph sz="quarter" idx="4"/>
          </p:nvPr>
        </p:nvPicPr>
        <p:blipFill>
          <a:blip r:embed="rId3"/>
          <a:stretch>
            <a:fillRect/>
          </a:stretch>
        </p:blipFill>
        <p:spPr>
          <a:xfrm>
            <a:off x="7687625" y="2379971"/>
            <a:ext cx="3740492" cy="3684588"/>
          </a:xfrm>
          <a:prstGeom prst="rect">
            <a:avLst/>
          </a:prstGeom>
        </p:spPr>
      </p:pic>
    </p:spTree>
    <p:extLst>
      <p:ext uri="{BB962C8B-B14F-4D97-AF65-F5344CB8AC3E}">
        <p14:creationId xmlns:p14="http://schemas.microsoft.com/office/powerpoint/2010/main" val="219823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21A4-EB84-80BA-4BDA-CCFD92E79433}"/>
              </a:ext>
            </a:extLst>
          </p:cNvPr>
          <p:cNvSpPr>
            <a:spLocks noGrp="1"/>
          </p:cNvSpPr>
          <p:nvPr>
            <p:ph type="title"/>
          </p:nvPr>
        </p:nvSpPr>
        <p:spPr/>
        <p:txBody>
          <a:bodyPr/>
          <a:lstStyle/>
          <a:p>
            <a:r>
              <a:rPr lang="en-US"/>
              <a:t>Understanding emotional Cycles in college </a:t>
            </a:r>
          </a:p>
        </p:txBody>
      </p:sp>
      <p:sp>
        <p:nvSpPr>
          <p:cNvPr id="3" name="Content Placeholder 2">
            <a:extLst>
              <a:ext uri="{FF2B5EF4-FFF2-40B4-BE49-F238E27FC236}">
                <a16:creationId xmlns:a16="http://schemas.microsoft.com/office/drawing/2014/main" id="{CA8150F3-9E8C-632B-CB9A-349544E482D1}"/>
              </a:ext>
            </a:extLst>
          </p:cNvPr>
          <p:cNvSpPr>
            <a:spLocks noGrp="1"/>
          </p:cNvSpPr>
          <p:nvPr>
            <p:ph idx="1"/>
          </p:nvPr>
        </p:nvSpPr>
        <p:spPr/>
        <p:txBody>
          <a:bodyPr vert="horz" lIns="91440" tIns="45720" rIns="91440" bIns="45720" rtlCol="0" anchor="t">
            <a:normAutofit/>
          </a:bodyPr>
          <a:lstStyle/>
          <a:p>
            <a:pPr marL="0" indent="0">
              <a:buNone/>
            </a:pPr>
            <a:r>
              <a:rPr lang="en-US" sz="2400" b="1"/>
              <a:t>Emotional Dysregulation and the Academic Calendar</a:t>
            </a:r>
            <a:endParaRPr lang="en-US" sz="2400"/>
          </a:p>
          <a:p>
            <a:r>
              <a:rPr lang="en-US" sz="2400">
                <a:ea typeface="+mj-lt"/>
                <a:cs typeface="+mj-lt"/>
              </a:rPr>
              <a:t>Midterms, holidays, homesickness, burnout → emotional waves are predictable but often misread as personal failure.</a:t>
            </a:r>
            <a:endParaRPr lang="en-US" sz="2400"/>
          </a:p>
          <a:p>
            <a:pPr marL="0" indent="0">
              <a:buNone/>
            </a:pPr>
            <a:r>
              <a:rPr lang="en-US" sz="2400" b="1"/>
              <a:t>Emotions as Information, Not Instruction</a:t>
            </a:r>
            <a:endParaRPr lang="en-US" sz="2400"/>
          </a:p>
          <a:p>
            <a:r>
              <a:rPr lang="en-US" sz="2400">
                <a:ea typeface="+mj-lt"/>
                <a:cs typeface="+mj-lt"/>
              </a:rPr>
              <a:t>Key Concept: Emotions carry </a:t>
            </a:r>
            <a:r>
              <a:rPr lang="en-US" sz="2400" b="1">
                <a:ea typeface="+mj-lt"/>
                <a:cs typeface="+mj-lt"/>
              </a:rPr>
              <a:t>signals</a:t>
            </a:r>
            <a:r>
              <a:rPr lang="en-US" sz="2400">
                <a:ea typeface="+mj-lt"/>
                <a:cs typeface="+mj-lt"/>
              </a:rPr>
              <a:t>, not commands. Feeling anxious doesn’t mean you’re unsafe — it might mean you're stretching into something important.</a:t>
            </a:r>
            <a:endParaRPr lang="en-US" sz="2400"/>
          </a:p>
          <a:p>
            <a:endParaRPr lang="en-US" sz="2400"/>
          </a:p>
        </p:txBody>
      </p:sp>
    </p:spTree>
    <p:extLst>
      <p:ext uri="{BB962C8B-B14F-4D97-AF65-F5344CB8AC3E}">
        <p14:creationId xmlns:p14="http://schemas.microsoft.com/office/powerpoint/2010/main" val="315205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D0303-09C6-1737-D201-C4C18CF0AA83}"/>
              </a:ext>
            </a:extLst>
          </p:cNvPr>
          <p:cNvSpPr>
            <a:spLocks noGrp="1"/>
          </p:cNvSpPr>
          <p:nvPr>
            <p:ph type="title"/>
          </p:nvPr>
        </p:nvSpPr>
        <p:spPr>
          <a:xfrm>
            <a:off x="5820478" y="665389"/>
            <a:ext cx="5383433" cy="1507193"/>
          </a:xfrm>
        </p:spPr>
        <p:txBody>
          <a:bodyPr anchor="b">
            <a:normAutofit/>
          </a:bodyPr>
          <a:lstStyle/>
          <a:p>
            <a:pPr>
              <a:lnSpc>
                <a:spcPct val="110000"/>
              </a:lnSpc>
            </a:pPr>
            <a:r>
              <a:rPr lang="en-US" sz="2700"/>
              <a:t>Mental Models for Emotional Resilience</a:t>
            </a:r>
          </a:p>
        </p:txBody>
      </p:sp>
      <p:sp>
        <p:nvSpPr>
          <p:cNvPr id="18" name="Rectangle 17">
            <a:extLst>
              <a:ext uri="{FF2B5EF4-FFF2-40B4-BE49-F238E27FC236}">
                <a16:creationId xmlns:a16="http://schemas.microsoft.com/office/drawing/2014/main" id="{686AA894-081C-464A-82E2-3A37A8791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9" y="2170408"/>
            <a:ext cx="3539673" cy="46854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1795" y="1061319"/>
            <a:ext cx="4381506" cy="3413992"/>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3">
              <a:extLst>
                <a:ext uri="{96DAC541-7B7A-43D3-8B79-37D633B846F1}">
                  <asvg:svgBlip xmlns:asvg="http://schemas.microsoft.com/office/drawing/2016/SVG/main" r:embed="rId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Graphic of the &quot;window of tolerance.&quot; The &quot;optimal zone&quot; falls between the &quot;hyperarousal&quot; and &quot;hypoarousal&quot; zones. ">
            <a:extLst>
              <a:ext uri="{FF2B5EF4-FFF2-40B4-BE49-F238E27FC236}">
                <a16:creationId xmlns:a16="http://schemas.microsoft.com/office/drawing/2014/main" id="{35C8FD6A-43A9-E2D9-B7A2-FA835B143B73}"/>
              </a:ext>
            </a:extLst>
          </p:cNvPr>
          <p:cNvPicPr>
            <a:picLocks noChangeAspect="1"/>
          </p:cNvPicPr>
          <p:nvPr/>
        </p:nvPicPr>
        <p:blipFill>
          <a:blip r:embed="rId5"/>
          <a:srcRect l="-753" r="-188" b="10251"/>
          <a:stretch>
            <a:fillRect/>
          </a:stretch>
        </p:blipFill>
        <p:spPr>
          <a:xfrm>
            <a:off x="326537" y="1411653"/>
            <a:ext cx="5136782" cy="4581280"/>
          </a:xfrm>
          <a:prstGeom prst="rect">
            <a:avLst/>
          </a:prstGeom>
        </p:spPr>
      </p:pic>
      <p:sp>
        <p:nvSpPr>
          <p:cNvPr id="3" name="Content Placeholder 2">
            <a:extLst>
              <a:ext uri="{FF2B5EF4-FFF2-40B4-BE49-F238E27FC236}">
                <a16:creationId xmlns:a16="http://schemas.microsoft.com/office/drawing/2014/main" id="{ABBC42C5-A3E6-91B2-C759-044D90E670EF}"/>
              </a:ext>
            </a:extLst>
          </p:cNvPr>
          <p:cNvSpPr>
            <a:spLocks noGrp="1"/>
          </p:cNvSpPr>
          <p:nvPr>
            <p:ph idx="1"/>
          </p:nvPr>
        </p:nvSpPr>
        <p:spPr>
          <a:xfrm>
            <a:off x="5820479" y="2400301"/>
            <a:ext cx="5383433" cy="3733800"/>
          </a:xfrm>
        </p:spPr>
        <p:txBody>
          <a:bodyPr vert="horz" lIns="91440" tIns="45720" rIns="91440" bIns="45720" rtlCol="0">
            <a:normAutofit/>
          </a:bodyPr>
          <a:lstStyle/>
          <a:p>
            <a:pPr marL="0" indent="0">
              <a:lnSpc>
                <a:spcPct val="120000"/>
              </a:lnSpc>
              <a:buNone/>
            </a:pPr>
            <a:r>
              <a:rPr lang="en-US" sz="1700" b="1"/>
              <a:t>Window of Tolerance</a:t>
            </a:r>
            <a:r>
              <a:rPr lang="en-US" sz="1700"/>
              <a:t> (by Dr. Dan Siegel)</a:t>
            </a:r>
          </a:p>
          <a:p>
            <a:pPr>
              <a:lnSpc>
                <a:spcPct val="120000"/>
              </a:lnSpc>
            </a:pPr>
            <a:r>
              <a:rPr lang="en-US" sz="1700">
                <a:ea typeface="+mj-lt"/>
                <a:cs typeface="+mj-lt"/>
              </a:rPr>
              <a:t>Think of your nervous system like a window:</a:t>
            </a:r>
            <a:endParaRPr lang="en-US" sz="1700"/>
          </a:p>
          <a:p>
            <a:pPr lvl="1">
              <a:lnSpc>
                <a:spcPct val="120000"/>
              </a:lnSpc>
              <a:buFont typeface="Avenir Next LT Pro Light" panose="020B0604020202020204" pitchFamily="34" charset="0"/>
              <a:buChar char="–"/>
            </a:pPr>
            <a:r>
              <a:rPr lang="en-US" sz="1700">
                <a:ea typeface="+mj-lt"/>
                <a:cs typeface="+mj-lt"/>
              </a:rPr>
              <a:t>Too much stress = hyperarousal (panic, anger)</a:t>
            </a:r>
            <a:endParaRPr lang="en-US" sz="1700"/>
          </a:p>
          <a:p>
            <a:pPr lvl="1">
              <a:lnSpc>
                <a:spcPct val="120000"/>
              </a:lnSpc>
              <a:buFont typeface="Avenir Next LT Pro Light" panose="020B0604020202020204" pitchFamily="34" charset="0"/>
              <a:buChar char="–"/>
            </a:pPr>
            <a:r>
              <a:rPr lang="en-US" sz="1700">
                <a:ea typeface="+mj-lt"/>
                <a:cs typeface="+mj-lt"/>
              </a:rPr>
              <a:t>Too little = hypoarousal (numbness, shutdown)</a:t>
            </a:r>
            <a:endParaRPr lang="en-US" sz="1700"/>
          </a:p>
          <a:p>
            <a:pPr marL="0" indent="0">
              <a:lnSpc>
                <a:spcPct val="120000"/>
              </a:lnSpc>
              <a:buNone/>
            </a:pPr>
            <a:r>
              <a:rPr lang="en-US" sz="1700" b="1"/>
              <a:t>Emotional Debt</a:t>
            </a:r>
            <a:endParaRPr lang="en-US" sz="1700"/>
          </a:p>
          <a:p>
            <a:pPr>
              <a:lnSpc>
                <a:spcPct val="120000"/>
              </a:lnSpc>
            </a:pPr>
            <a:r>
              <a:rPr lang="en-US" sz="1700">
                <a:ea typeface="+mj-lt"/>
                <a:cs typeface="+mj-lt"/>
              </a:rPr>
              <a:t>Emotions you don’t process are like debts with interest — they don’t disappear; they collect.</a:t>
            </a:r>
            <a:endParaRPr lang="en-US" sz="1700"/>
          </a:p>
          <a:p>
            <a:pPr>
              <a:lnSpc>
                <a:spcPct val="120000"/>
              </a:lnSpc>
            </a:pPr>
            <a:endParaRPr lang="en-US" sz="1700"/>
          </a:p>
        </p:txBody>
      </p:sp>
      <p:sp>
        <p:nvSpPr>
          <p:cNvPr id="16" name="Rectangle 15">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985391" y="483870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812402"/>
      </p:ext>
    </p:extLst>
  </p:cSld>
  <p:clrMapOvr>
    <a:masterClrMapping/>
  </p:clrMapOvr>
</p:sld>
</file>

<file path=ppt/theme/theme1.xml><?xml version="1.0" encoding="utf-8"?>
<a:theme xmlns:a="http://schemas.openxmlformats.org/drawingml/2006/main" name="VeniceBeachVTI">
  <a:themeElements>
    <a:clrScheme name="AnalogousFromLightSeed_2SEEDS">
      <a:dk1>
        <a:srgbClr val="000000"/>
      </a:dk1>
      <a:lt1>
        <a:srgbClr val="FFFFFF"/>
      </a:lt1>
      <a:dk2>
        <a:srgbClr val="243241"/>
      </a:dk2>
      <a:lt2>
        <a:srgbClr val="E2E7E8"/>
      </a:lt2>
      <a:accent1>
        <a:srgbClr val="C58174"/>
      </a:accent1>
      <a:accent2>
        <a:srgbClr val="CF8D9E"/>
      </a:accent2>
      <a:accent3>
        <a:srgbClr val="C09C6A"/>
      </a:accent3>
      <a:accent4>
        <a:srgbClr val="68AFB0"/>
      </a:accent4>
      <a:accent5>
        <a:srgbClr val="7BA7C7"/>
      </a:accent5>
      <a:accent6>
        <a:srgbClr val="7481C5"/>
      </a:accent6>
      <a:hlink>
        <a:srgbClr val="5A8B95"/>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3</Notes>
  <HiddenSlides>9</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VeniceBeachVTI</vt:lpstr>
      <vt:lpstr>Developing Emotional Precision and Internal Resilience</vt:lpstr>
      <vt:lpstr>Agenda </vt:lpstr>
      <vt:lpstr>Pair and Share</vt:lpstr>
      <vt:lpstr>Defining Emotional Wellness</vt:lpstr>
      <vt:lpstr>What is emotional Wellness? Beyond "Good Vibes" </vt:lpstr>
      <vt:lpstr>Core Concepts</vt:lpstr>
      <vt:lpstr>Core concepts continued</vt:lpstr>
      <vt:lpstr>Understanding emotional Cycles in college </vt:lpstr>
      <vt:lpstr>Mental Models for Emotional Resilience</vt:lpstr>
      <vt:lpstr>Practices to cultivate emotional wellness</vt:lpstr>
      <vt:lpstr>Boundaries for emotional protection</vt:lpstr>
      <vt:lpstr>Who has heard of a disaster emergency kit? </vt:lpstr>
      <vt:lpstr>Thank you to Takai Tyler, Co-CEO FROM Girls leadership for the content for this lesson</vt:lpstr>
      <vt:lpstr>What goes in your kit</vt:lpstr>
      <vt:lpstr>Emotional food and water</vt:lpstr>
      <vt:lpstr>Emotional Flashlights </vt:lpstr>
      <vt:lpstr>Emotional batteries  </vt:lpstr>
      <vt:lpstr>Emotional self-check in tool </vt:lpstr>
      <vt:lpstr>Emotional Charger</vt:lpstr>
      <vt:lpstr>Emotional Cellphone</vt:lpstr>
      <vt:lpstr>Emotional Blankets</vt:lpstr>
      <vt:lpstr>Emotional toolkit creation &amp;Wellness Visual Creation</vt:lpstr>
      <vt:lpstr>Visual Examples</vt:lpstr>
      <vt:lpstr>Activity </vt:lpstr>
      <vt:lpstr>Campus Resource Spotlight</vt:lpstr>
      <vt:lpstr> Bryn Mawr’s Wellness program</vt:lpstr>
      <vt:lpstr>Campus resource spotlight</vt:lpstr>
      <vt:lpstr>Campus Resource Spotlight Continued </vt:lpstr>
      <vt:lpstr>Master Your Money: The Power of Budgeting</vt:lpstr>
      <vt:lpstr>Before we begin... </vt:lpstr>
      <vt:lpstr>Activity </vt:lpstr>
      <vt:lpstr>Definition</vt:lpstr>
      <vt:lpstr>Reflection</vt:lpstr>
      <vt:lpstr>Emotional Wellness Considerations</vt:lpstr>
      <vt:lpstr>Wellness Visual creation</vt:lpstr>
      <vt:lpstr>Wellness visual example </vt:lpstr>
      <vt:lpstr>Therapy and Mental Health Discussion Groups</vt:lpstr>
      <vt:lpstr>Reminder: Attendance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Wilbraham</dc:creator>
  <cp:revision>1</cp:revision>
  <cp:lastPrinted>2023-10-26T15:16:17Z</cp:lastPrinted>
  <dcterms:created xsi:type="dcterms:W3CDTF">2023-04-07T14:00:20Z</dcterms:created>
  <dcterms:modified xsi:type="dcterms:W3CDTF">2025-10-06T19:44:14Z</dcterms:modified>
</cp:coreProperties>
</file>