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7"/>
  </p:notesMasterIdLst>
  <p:sldIdLst>
    <p:sldId id="256" r:id="rId2"/>
    <p:sldId id="303" r:id="rId3"/>
    <p:sldId id="257" r:id="rId4"/>
    <p:sldId id="295" r:id="rId5"/>
    <p:sldId id="279" r:id="rId6"/>
    <p:sldId id="276" r:id="rId7"/>
    <p:sldId id="284" r:id="rId8"/>
    <p:sldId id="285" r:id="rId9"/>
    <p:sldId id="287" r:id="rId10"/>
    <p:sldId id="286" r:id="rId11"/>
    <p:sldId id="288" r:id="rId12"/>
    <p:sldId id="263" r:id="rId13"/>
    <p:sldId id="291" r:id="rId14"/>
    <p:sldId id="292" r:id="rId15"/>
    <p:sldId id="297" r:id="rId16"/>
    <p:sldId id="298" r:id="rId17"/>
    <p:sldId id="293" r:id="rId18"/>
    <p:sldId id="299" r:id="rId19"/>
    <p:sldId id="300" r:id="rId20"/>
    <p:sldId id="301" r:id="rId21"/>
    <p:sldId id="261" r:id="rId22"/>
    <p:sldId id="266" r:id="rId23"/>
    <p:sldId id="264" r:id="rId24"/>
    <p:sldId id="296" r:id="rId25"/>
    <p:sldId id="302" r:id="rId26"/>
  </p:sldIdLst>
  <p:sldSz cx="18288000" cy="10287000"/>
  <p:notesSz cx="6858000" cy="9144000"/>
  <p:embeddedFontLst>
    <p:embeddedFont>
      <p:font typeface="DM Sans" panose="020B060402020202020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FF332B-D4B3-7150-ED35-A0E7E0C51A21}" name="Emily Stevens" initials="ES" userId="S::estevens1@brynmawr.edu::cac771e3-c108-4f79-a04c-96424a792caa" providerId="AD"/>
  <p188:author id="{204C902F-592F-0BDA-AEDA-D18FC7F5AF8F}" name="Joanne Sullivan" initials="JS" userId="S::jsullivan@brynmawr.edu::0ed076c9-7cc6-48a4-9233-81f0d016ae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EFF"/>
    <a:srgbClr val="FF42BD"/>
    <a:srgbClr val="FF61C8"/>
    <a:srgbClr val="FFF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E23DE-8BC9-5F04-C9B4-91D34F809CA4}" v="264" dt="2025-10-20T15:34:05.476"/>
    <p1510:client id="{B07A4E50-0A9A-ECE7-AB60-53BC06CA3835}" v="1" dt="2025-10-20T19:07:25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tevens" userId="S::estevens1@brynmawr.edu::cac771e3-c108-4f79-a04c-96424a792caa" providerId="AD" clId="Web-{6FB76D13-929A-5796-6017-9A0557A4147C}"/>
    <pc:docChg chg="modSld">
      <pc:chgData name="Emily Stevens" userId="S::estevens1@brynmawr.edu::cac771e3-c108-4f79-a04c-96424a792caa" providerId="AD" clId="Web-{6FB76D13-929A-5796-6017-9A0557A4147C}" dt="2025-10-13T14:24:43.264" v="1" actId="20577"/>
      <pc:docMkLst>
        <pc:docMk/>
      </pc:docMkLst>
      <pc:sldChg chg="modSp">
        <pc:chgData name="Emily Stevens" userId="S::estevens1@brynmawr.edu::cac771e3-c108-4f79-a04c-96424a792caa" providerId="AD" clId="Web-{6FB76D13-929A-5796-6017-9A0557A4147C}" dt="2025-10-13T14:24:43.264" v="1" actId="20577"/>
        <pc:sldMkLst>
          <pc:docMk/>
          <pc:sldMk cId="439942809" sldId="288"/>
        </pc:sldMkLst>
        <pc:spChg chg="mod">
          <ac:chgData name="Emily Stevens" userId="S::estevens1@brynmawr.edu::cac771e3-c108-4f79-a04c-96424a792caa" providerId="AD" clId="Web-{6FB76D13-929A-5796-6017-9A0557A4147C}" dt="2025-10-13T14:24:43.264" v="1" actId="20577"/>
          <ac:spMkLst>
            <pc:docMk/>
            <pc:sldMk cId="439942809" sldId="288"/>
            <ac:spMk id="270" creationId="{F52A3C26-E4FC-CF14-0569-DD9B27C9D0BC}"/>
          </ac:spMkLst>
        </pc:spChg>
      </pc:sldChg>
    </pc:docChg>
  </pc:docChgLst>
  <pc:docChgLst>
    <pc:chgData name="Joanna Timmerman" userId="S::jtimmerman@brynmawr.edu::af504e48-b556-4665-8d72-cb1d12152b37" providerId="AD" clId="Web-{B07A4E50-0A9A-ECE7-AB60-53BC06CA3835}"/>
    <pc:docChg chg="modSld">
      <pc:chgData name="Joanna Timmerman" userId="S::jtimmerman@brynmawr.edu::af504e48-b556-4665-8d72-cb1d12152b37" providerId="AD" clId="Web-{B07A4E50-0A9A-ECE7-AB60-53BC06CA3835}" dt="2025-10-20T19:07:25.716" v="0" actId="1076"/>
      <pc:docMkLst>
        <pc:docMk/>
      </pc:docMkLst>
      <pc:sldChg chg="modSp">
        <pc:chgData name="Joanna Timmerman" userId="S::jtimmerman@brynmawr.edu::af504e48-b556-4665-8d72-cb1d12152b37" providerId="AD" clId="Web-{B07A4E50-0A9A-ECE7-AB60-53BC06CA3835}" dt="2025-10-20T19:07:25.716" v="0" actId="1076"/>
        <pc:sldMkLst>
          <pc:docMk/>
          <pc:sldMk cId="0" sldId="256"/>
        </pc:sldMkLst>
        <pc:grpChg chg="mod">
          <ac:chgData name="Joanna Timmerman" userId="S::jtimmerman@brynmawr.edu::af504e48-b556-4665-8d72-cb1d12152b37" providerId="AD" clId="Web-{B07A4E50-0A9A-ECE7-AB60-53BC06CA3835}" dt="2025-10-20T19:07:25.716" v="0" actId="1076"/>
          <ac:grpSpMkLst>
            <pc:docMk/>
            <pc:sldMk cId="0" sldId="256"/>
            <ac:grpSpMk id="201" creationId="{00000000-0000-0000-0000-000000000000}"/>
          </ac:grpSpMkLst>
        </pc:grpChg>
      </pc:sldChg>
    </pc:docChg>
  </pc:docChgLst>
  <pc:docChgLst>
    <pc:chgData name="Emily Stevens" userId="S::estevens1@brynmawr.edu::cac771e3-c108-4f79-a04c-96424a792caa" providerId="AD" clId="Web-{772E23DE-8BC9-5F04-C9B4-91D34F809CA4}"/>
    <pc:docChg chg="addSld modSld sldOrd">
      <pc:chgData name="Emily Stevens" userId="S::estevens1@brynmawr.edu::cac771e3-c108-4f79-a04c-96424a792caa" providerId="AD" clId="Web-{772E23DE-8BC9-5F04-C9B4-91D34F809CA4}" dt="2025-10-20T15:34:05.476" v="294" actId="20577"/>
      <pc:docMkLst>
        <pc:docMk/>
      </pc:docMkLst>
      <pc:sldChg chg="ord">
        <pc:chgData name="Emily Stevens" userId="S::estevens1@brynmawr.edu::cac771e3-c108-4f79-a04c-96424a792caa" providerId="AD" clId="Web-{772E23DE-8BC9-5F04-C9B4-91D34F809CA4}" dt="2025-10-20T15:28:35.566" v="138"/>
        <pc:sldMkLst>
          <pc:docMk/>
          <pc:sldMk cId="0" sldId="257"/>
        </pc:sldMkLst>
      </pc:sldChg>
      <pc:sldChg chg="modSp">
        <pc:chgData name="Emily Stevens" userId="S::estevens1@brynmawr.edu::cac771e3-c108-4f79-a04c-96424a792caa" providerId="AD" clId="Web-{772E23DE-8BC9-5F04-C9B4-91D34F809CA4}" dt="2025-10-20T15:30:20.646" v="186" actId="14100"/>
        <pc:sldMkLst>
          <pc:docMk/>
          <pc:sldMk cId="3673596282" sldId="276"/>
        </pc:sldMkLst>
        <pc:spChg chg="mod">
          <ac:chgData name="Emily Stevens" userId="S::estevens1@brynmawr.edu::cac771e3-c108-4f79-a04c-96424a792caa" providerId="AD" clId="Web-{772E23DE-8BC9-5F04-C9B4-91D34F809CA4}" dt="2025-10-20T15:30:20.646" v="186" actId="14100"/>
          <ac:spMkLst>
            <pc:docMk/>
            <pc:sldMk cId="3673596282" sldId="276"/>
            <ac:spMk id="270" creationId="{3689A57A-41DE-23C1-E5C4-F76BFD676EE5}"/>
          </ac:spMkLst>
        </pc:spChg>
        <pc:picChg chg="mod">
          <ac:chgData name="Emily Stevens" userId="S::estevens1@brynmawr.edu::cac771e3-c108-4f79-a04c-96424a792caa" providerId="AD" clId="Web-{772E23DE-8BC9-5F04-C9B4-91D34F809CA4}" dt="2025-10-20T15:30:16.880" v="185" actId="14100"/>
          <ac:picMkLst>
            <pc:docMk/>
            <pc:sldMk cId="3673596282" sldId="276"/>
            <ac:picMk id="272" creationId="{EBE8A9FA-4A42-67E0-62E7-8FF1BB53D902}"/>
          </ac:picMkLst>
        </pc:picChg>
      </pc:sldChg>
      <pc:sldChg chg="addSp delSp modSp">
        <pc:chgData name="Emily Stevens" userId="S::estevens1@brynmawr.edu::cac771e3-c108-4f79-a04c-96424a792caa" providerId="AD" clId="Web-{772E23DE-8BC9-5F04-C9B4-91D34F809CA4}" dt="2025-10-20T15:25:31.467" v="2"/>
        <pc:sldMkLst>
          <pc:docMk/>
          <pc:sldMk cId="3252681358" sldId="291"/>
        </pc:sldMkLst>
        <pc:picChg chg="add del mod">
          <ac:chgData name="Emily Stevens" userId="S::estevens1@brynmawr.edu::cac771e3-c108-4f79-a04c-96424a792caa" providerId="AD" clId="Web-{772E23DE-8BC9-5F04-C9B4-91D34F809CA4}" dt="2025-10-20T15:25:31.467" v="2"/>
          <ac:picMkLst>
            <pc:docMk/>
            <pc:sldMk cId="3252681358" sldId="291"/>
            <ac:picMk id="3" creationId="{F2FD9478-0D6E-96F9-552F-C042A5A7716B}"/>
          </ac:picMkLst>
        </pc:picChg>
      </pc:sldChg>
      <pc:sldChg chg="modNotes">
        <pc:chgData name="Emily Stevens" userId="S::estevens1@brynmawr.edu::cac771e3-c108-4f79-a04c-96424a792caa" providerId="AD" clId="Web-{772E23DE-8BC9-5F04-C9B4-91D34F809CA4}" dt="2025-10-20T15:33:14.538" v="288"/>
        <pc:sldMkLst>
          <pc:docMk/>
          <pc:sldMk cId="2140145649" sldId="292"/>
        </pc:sldMkLst>
      </pc:sldChg>
      <pc:sldChg chg="modSp">
        <pc:chgData name="Emily Stevens" userId="S::estevens1@brynmawr.edu::cac771e3-c108-4f79-a04c-96424a792caa" providerId="AD" clId="Web-{772E23DE-8BC9-5F04-C9B4-91D34F809CA4}" dt="2025-10-20T15:34:05.476" v="294" actId="20577"/>
        <pc:sldMkLst>
          <pc:docMk/>
          <pc:sldMk cId="1022701947" sldId="299"/>
        </pc:sldMkLst>
        <pc:spChg chg="mod">
          <ac:chgData name="Emily Stevens" userId="S::estevens1@brynmawr.edu::cac771e3-c108-4f79-a04c-96424a792caa" providerId="AD" clId="Web-{772E23DE-8BC9-5F04-C9B4-91D34F809CA4}" dt="2025-10-20T15:34:05.476" v="294" actId="20577"/>
          <ac:spMkLst>
            <pc:docMk/>
            <pc:sldMk cId="1022701947" sldId="299"/>
            <ac:spMk id="285" creationId="{DA845BBB-9F93-A12B-0A74-368114972711}"/>
          </ac:spMkLst>
        </pc:spChg>
      </pc:sldChg>
      <pc:sldChg chg="addSp delSp modSp add ord replId modNotes">
        <pc:chgData name="Emily Stevens" userId="S::estevens1@brynmawr.edu::cac771e3-c108-4f79-a04c-96424a792caa" providerId="AD" clId="Web-{772E23DE-8BC9-5F04-C9B4-91D34F809CA4}" dt="2025-10-20T15:28:30.378" v="137" actId="1076"/>
        <pc:sldMkLst>
          <pc:docMk/>
          <pc:sldMk cId="1780248886" sldId="303"/>
        </pc:sldMkLst>
        <pc:spChg chg="mod">
          <ac:chgData name="Emily Stevens" userId="S::estevens1@brynmawr.edu::cac771e3-c108-4f79-a04c-96424a792caa" providerId="AD" clId="Web-{772E23DE-8BC9-5F04-C9B4-91D34F809CA4}" dt="2025-10-20T15:26:32.047" v="80" actId="1076"/>
          <ac:spMkLst>
            <pc:docMk/>
            <pc:sldMk cId="1780248886" sldId="303"/>
            <ac:spMk id="498" creationId="{B58C9B71-6D4C-2686-8C61-6A1556F6D7F0}"/>
          </ac:spMkLst>
        </pc:spChg>
        <pc:spChg chg="mod">
          <ac:chgData name="Emily Stevens" userId="S::estevens1@brynmawr.edu::cac771e3-c108-4f79-a04c-96424a792caa" providerId="AD" clId="Web-{772E23DE-8BC9-5F04-C9B4-91D34F809CA4}" dt="2025-10-20T15:26:32.063" v="81" actId="1076"/>
          <ac:spMkLst>
            <pc:docMk/>
            <pc:sldMk cId="1780248886" sldId="303"/>
            <ac:spMk id="500" creationId="{758ED922-5DD3-2A13-303D-F6C0362939D3}"/>
          </ac:spMkLst>
        </pc:spChg>
        <pc:spChg chg="mod">
          <ac:chgData name="Emily Stevens" userId="S::estevens1@brynmawr.edu::cac771e3-c108-4f79-a04c-96424a792caa" providerId="AD" clId="Web-{772E23DE-8BC9-5F04-C9B4-91D34F809CA4}" dt="2025-10-20T15:26:42.829" v="86" actId="20577"/>
          <ac:spMkLst>
            <pc:docMk/>
            <pc:sldMk cId="1780248886" sldId="303"/>
            <ac:spMk id="501" creationId="{0E45D6B4-648A-AE82-DEA8-E5F7BC75FB16}"/>
          </ac:spMkLst>
        </pc:spChg>
        <pc:spChg chg="del">
          <ac:chgData name="Emily Stevens" userId="S::estevens1@brynmawr.edu::cac771e3-c108-4f79-a04c-96424a792caa" providerId="AD" clId="Web-{772E23DE-8BC9-5F04-C9B4-91D34F809CA4}" dt="2025-10-20T15:25:41.170" v="9"/>
          <ac:spMkLst>
            <pc:docMk/>
            <pc:sldMk cId="1780248886" sldId="303"/>
            <ac:spMk id="502" creationId="{C8A49C28-3850-E288-BDC4-F42D173C09AB}"/>
          </ac:spMkLst>
        </pc:spChg>
        <pc:grpChg chg="mod">
          <ac:chgData name="Emily Stevens" userId="S::estevens1@brynmawr.edu::cac771e3-c108-4f79-a04c-96424a792caa" providerId="AD" clId="Web-{772E23DE-8BC9-5F04-C9B4-91D34F809CA4}" dt="2025-10-20T15:26:27.609" v="78" actId="1076"/>
          <ac:grpSpMkLst>
            <pc:docMk/>
            <pc:sldMk cId="1780248886" sldId="303"/>
            <ac:grpSpMk id="494" creationId="{C99DDC75-D7DF-057D-D236-55900FEDC40E}"/>
          </ac:grpSpMkLst>
        </pc:grpChg>
        <pc:picChg chg="del mod">
          <ac:chgData name="Emily Stevens" userId="S::estevens1@brynmawr.edu::cac771e3-c108-4f79-a04c-96424a792caa" providerId="AD" clId="Web-{772E23DE-8BC9-5F04-C9B4-91D34F809CA4}" dt="2025-10-20T15:28:22.362" v="134"/>
          <ac:picMkLst>
            <pc:docMk/>
            <pc:sldMk cId="1780248886" sldId="303"/>
            <ac:picMk id="3" creationId="{025D0032-5E87-9184-88DA-0A032943C752}"/>
          </ac:picMkLst>
        </pc:picChg>
        <pc:picChg chg="add mod">
          <ac:chgData name="Emily Stevens" userId="S::estevens1@brynmawr.edu::cac771e3-c108-4f79-a04c-96424a792caa" providerId="AD" clId="Web-{772E23DE-8BC9-5F04-C9B4-91D34F809CA4}" dt="2025-10-20T15:28:30.378" v="137" actId="1076"/>
          <ac:picMkLst>
            <pc:docMk/>
            <pc:sldMk cId="1780248886" sldId="303"/>
            <ac:picMk id="4" creationId="{70916097-3E93-FA61-CD84-477989173331}"/>
          </ac:picMkLst>
        </pc:picChg>
      </pc:sldChg>
    </pc:docChg>
  </pc:docChgLst>
  <pc:docChgLst>
    <pc:chgData name="Emily Stevens" userId="S::estevens1@brynmawr.edu::cac771e3-c108-4f79-a04c-96424a792caa" providerId="AD" clId="Web-{043BCD4B-E366-0A10-54E8-230F36385BD1}"/>
    <pc:docChg chg="modSld">
      <pc:chgData name="Emily Stevens" userId="S::estevens1@brynmawr.edu::cac771e3-c108-4f79-a04c-96424a792caa" providerId="AD" clId="Web-{043BCD4B-E366-0A10-54E8-230F36385BD1}" dt="2025-10-08T21:55:59.005" v="1" actId="1076"/>
      <pc:docMkLst>
        <pc:docMk/>
      </pc:docMkLst>
      <pc:sldChg chg="modSp">
        <pc:chgData name="Emily Stevens" userId="S::estevens1@brynmawr.edu::cac771e3-c108-4f79-a04c-96424a792caa" providerId="AD" clId="Web-{043BCD4B-E366-0A10-54E8-230F36385BD1}" dt="2025-10-08T21:55:59.005" v="1" actId="1076"/>
        <pc:sldMkLst>
          <pc:docMk/>
          <pc:sldMk cId="715818243" sldId="296"/>
        </pc:sldMkLst>
        <pc:spChg chg="mod">
          <ac:chgData name="Emily Stevens" userId="S::estevens1@brynmawr.edu::cac771e3-c108-4f79-a04c-96424a792caa" providerId="AD" clId="Web-{043BCD4B-E366-0A10-54E8-230F36385BD1}" dt="2025-10-08T21:55:59.005" v="1" actId="1076"/>
          <ac:spMkLst>
            <pc:docMk/>
            <pc:sldMk cId="715818243" sldId="296"/>
            <ac:spMk id="270" creationId="{84901C8B-9EE3-FFA4-E115-7074495D7A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17C54ED5-BFA5-EC64-9E4B-08EA9A5B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BE61DAC8-9A44-54F4-B7EB-23E14DF11C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Facilitator: read the slide verbatim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5DCFAE78-6CBD-0DE2-49E7-2230C473ED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90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2AAC405B-FE5B-5C19-80DF-7FC59CCB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8CB7EAF0-BDE6-9DB0-DC94-76CEBD9042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Facilitator: Read the slide word for word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students have questions, they can contact Emily (my contact info is on the financial aid website and in the staff directory) 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39BF86D4-8056-823D-032C-59E78F382A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63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Facilitator: “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this next section, we’ll learn some basics about the budgeting process and get some practice” </a:t>
            </a:r>
          </a:p>
        </p:txBody>
      </p:sp>
      <p:sp>
        <p:nvSpPr>
          <p:cNvPr id="373" name="Google Shape;3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15067C65-4FF6-C696-21DA-D98BAAD3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:notes">
            <a:extLst>
              <a:ext uri="{FF2B5EF4-FFF2-40B4-BE49-F238E27FC236}">
                <a16:creationId xmlns:a16="http://schemas.microsoft.com/office/drawing/2014/main" id="{F381CF62-F2D1-2C5D-9A80-2664D3C0B7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Stop and check if students have questions </a:t>
            </a:r>
          </a:p>
          <a:p>
            <a:pPr marL="0" indent="0">
              <a:buNone/>
            </a:pP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4:notes">
            <a:extLst>
              <a:ext uri="{FF2B5EF4-FFF2-40B4-BE49-F238E27FC236}">
                <a16:creationId xmlns:a16="http://schemas.microsoft.com/office/drawing/2014/main" id="{B6DBB7DA-77CE-3F79-89E6-DD2822B7B0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462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98E8A2C0-A847-B6F4-617B-9597ADE2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:notes">
            <a:extLst>
              <a:ext uri="{FF2B5EF4-FFF2-40B4-BE49-F238E27FC236}">
                <a16:creationId xmlns:a16="http://schemas.microsoft.com/office/drawing/2014/main" id="{6F99A0BF-F5D3-1C2E-0E7D-8E52737FE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 </a:t>
            </a:r>
          </a:p>
          <a:p>
            <a:pPr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Discuss: are there any other reasons why someone would want to plan and track their spending? Which of these reasons </a:t>
            </a:r>
            <a:r>
              <a:rPr lang="en-US"/>
              <a:t>could be most relevant to a college student?</a:t>
            </a: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r>
              <a:rPr lang="en-US"/>
              <a:t>Discuss or have students consider on their own: Which of these reasons do you most identify with?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92" name="Google Shape;492;p14:notes">
            <a:extLst>
              <a:ext uri="{FF2B5EF4-FFF2-40B4-BE49-F238E27FC236}">
                <a16:creationId xmlns:a16="http://schemas.microsoft.com/office/drawing/2014/main" id="{4CBCE9DF-07DE-32B2-7446-37A511C3CD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08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B423EE4C-231B-721C-6E65-2DD1ADCF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1322128F-9834-2A40-40E6-BE8FD8534D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Stop and check if students have questions </a:t>
            </a:r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D83E50CC-D3C0-735C-30D6-BF5B4F429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922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09BF8FF6-D002-BC26-E650-D4A715EA1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C6B36E1A-5380-B20D-29E7-0295A9541F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Stop and check if students have questions </a:t>
            </a:r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570239E2-3114-6D18-1F9D-AFEB6D9E66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483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Have students split into groups of 2-4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Direct them to their worksheets and instruct them to complete only the first part (from Angie’s spending to the chart where they create a budget for her)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Start the timer on the slides. Check in with students after 3, 5 and 7 minutes to see how much more time they need. 10 minutes is the maximum amount of time that should be spent on this section 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275" name="Google Shape;2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2DFD0465-7347-3456-8FC7-2A75BCF1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>
            <a:extLst>
              <a:ext uri="{FF2B5EF4-FFF2-40B4-BE49-F238E27FC236}">
                <a16:creationId xmlns:a16="http://schemas.microsoft.com/office/drawing/2014/main" id="{19946F85-DA19-64D7-D805-BF1B3F4AA6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Discuss the questions on the slide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Talk through any other questions that come up! 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275" name="Google Shape;275;p4:notes">
            <a:extLst>
              <a:ext uri="{FF2B5EF4-FFF2-40B4-BE49-F238E27FC236}">
                <a16:creationId xmlns:a16="http://schemas.microsoft.com/office/drawing/2014/main" id="{C591D692-4DDE-3D40-1EC2-5730F42972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337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A907CCAD-E190-8180-59E5-87B3DAB88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>
            <a:extLst>
              <a:ext uri="{FF2B5EF4-FFF2-40B4-BE49-F238E27FC236}">
                <a16:creationId xmlns:a16="http://schemas.microsoft.com/office/drawing/2014/main" id="{02E794BF-76DB-AEE8-B7C3-B6C21CAA7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Have students split into groups of 2-4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Direct them to their worksheets and instruct them to complete only the first part (from Angie’s spending to the chart where they create a budget for her)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Start the timer on the slides. Check in with students after 3, 5 and 7 minutes to see how much more time they need. 10 minutes is the maximum amount of time that should be spent on this section 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275" name="Google Shape;275;p4:notes">
            <a:extLst>
              <a:ext uri="{FF2B5EF4-FFF2-40B4-BE49-F238E27FC236}">
                <a16:creationId xmlns:a16="http://schemas.microsoft.com/office/drawing/2014/main" id="{FE22A781-CFEA-9757-5507-FC0B5CDAA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47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3FFBC0C1-149F-4021-E121-E9A9BB39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:notes">
            <a:extLst>
              <a:ext uri="{FF2B5EF4-FFF2-40B4-BE49-F238E27FC236}">
                <a16:creationId xmlns:a16="http://schemas.microsoft.com/office/drawing/2014/main" id="{4B175802-B453-555F-39A3-30A0EE34C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fontAlgn="base">
              <a:buNone/>
            </a:pPr>
            <a:r>
              <a:rPr lang="en-US"/>
              <a:t>Give students 1-2 minutes to discuss</a:t>
            </a: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92" name="Google Shape;492;p14:notes">
            <a:extLst>
              <a:ext uri="{FF2B5EF4-FFF2-40B4-BE49-F238E27FC236}">
                <a16:creationId xmlns:a16="http://schemas.microsoft.com/office/drawing/2014/main" id="{4466E441-FC52-DC40-59A2-23BCEAD4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020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75E0A9A1-6BFD-922F-8746-78FA44A3A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>
            <a:extLst>
              <a:ext uri="{FF2B5EF4-FFF2-40B4-BE49-F238E27FC236}">
                <a16:creationId xmlns:a16="http://schemas.microsoft.com/office/drawing/2014/main" id="{9171BFF2-FE5E-DDEE-9C01-E004212F4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Discuss the questions on the slide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Talk through any other questions that come up! 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275" name="Google Shape;275;p4:notes">
            <a:extLst>
              <a:ext uri="{FF2B5EF4-FFF2-40B4-BE49-F238E27FC236}">
                <a16:creationId xmlns:a16="http://schemas.microsoft.com/office/drawing/2014/main" id="{3724D90C-5597-238B-F91F-449ABDA3F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54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you have more than 5 minutes left in the session, have students work independently on Part 3 of the worksheet. Stop them when you have 5 minutes left in the session</a:t>
            </a:r>
            <a:endParaRPr lang="en-US" b="0" i="0">
              <a:effectLst/>
            </a:endParaRP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you have 5 minutes or less, tell them that they can use that as a resource in their own time to start thinking about budgeting </a:t>
            </a:r>
            <a:endParaRPr lang="en-US" b="0" i="0">
              <a:effectLst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Pause for 1 minute so students can scan the QR code to sign up (or at least open the webpage to sign up later) 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 &amp; remind students that all feedback is anonymous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Please encourage students to complete the feedback form! The feedback helps me to make changes year to year 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DD2B1DF0-DD7F-8FED-086D-931612D2D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59DF61A3-4B44-7360-687C-DB8AEA875F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3FCED43E-23EC-3135-2BD4-CF78C72466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042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A85BF7E2-944F-928A-2450-14B0604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090C612B-E2F3-49F7-7FEB-E011BB9E6C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F57C0FB9-576C-D2C2-4D37-5DB4806B0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13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Facilitator Suggested Dialogue:</a:t>
            </a:r>
          </a:p>
          <a:p>
            <a:pPr marL="0" indent="0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“In this session, we’ll learn about some campus offices and resources related to your finances, then we’ll learn the basics of creating a budget and practice on a sample student. At the end, you’ll get access to a financial literacy resource and complete a quick feedback form”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E3BFD8B9-CF3B-DDEC-492B-84D269C6C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721AD21B-14C6-251C-8235-B64E33E6C3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Facilitator: read the slide</a:t>
            </a:r>
            <a:endParaRPr/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EAD969BE-B797-32E8-B101-FC5B6614AD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25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>
          <a:extLst>
            <a:ext uri="{FF2B5EF4-FFF2-40B4-BE49-F238E27FC236}">
              <a16:creationId xmlns:a16="http://schemas.microsoft.com/office/drawing/2014/main" id="{4196B19B-02B3-DC35-CD18-D47F7A14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2:notes">
            <a:extLst>
              <a:ext uri="{FF2B5EF4-FFF2-40B4-BE49-F238E27FC236}">
                <a16:creationId xmlns:a16="http://schemas.microsoft.com/office/drawing/2014/main" id="{3329AF85-05E0-5705-01E5-DF1D696BB5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Facilitator Suggested Dialogue: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“There are several offices and resources on campus that can help you with different aspects of your finances. We’ll go over a brief overview of each of the following: Financial Aid, Student Accounts, Student Employment, Student Assistance Fund, Financial Wellness at Bryn Mawr”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44" name="Google Shape;444;p12:notes">
            <a:extLst>
              <a:ext uri="{FF2B5EF4-FFF2-40B4-BE49-F238E27FC236}">
                <a16:creationId xmlns:a16="http://schemas.microsoft.com/office/drawing/2014/main" id="{FAF00A6E-43A1-A39D-DD1E-7490AEA17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56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6F22DCA3-A7BC-9C69-BA88-6055A08D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BD44EF1E-EAC5-FF01-6B23-D2A5BAA30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 word for word.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Much of the content had to be pre-approved by the offices in question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students have questions, they can search for the office / resource on the Bryn Mawr website and contact the office or point person directly 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5D6AFA98-602B-F41A-7FD1-2A7CFBC9E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90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DB85C46B-B319-3D20-FB15-F455FFD72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610AFAE7-495F-DBA2-32F1-F15DD971D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 word for word.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Much of the content had to be pre-approved by the offices in question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students have questions, they can search for the office / resource on the Bryn Mawr website and contact the office or point person directly </a:t>
            </a:r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1365FE79-5967-ED71-1D55-9AEA34FF5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08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7C68FD44-65AE-0670-E1DB-32D2E1E5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9CB0E272-9956-72B4-60A8-47106BA09C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 word for word.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Much of the content had to be pre-approved by the offices in question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students have questions, they can search for the office / resource on the Bryn Mawr website and contact the office or point person directly </a:t>
            </a:r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9B207E2C-64E4-A39D-4AB0-6D6BA994B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9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F7EE289B-FE5A-430E-C7F7-C6FD6F53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>
            <a:extLst>
              <a:ext uri="{FF2B5EF4-FFF2-40B4-BE49-F238E27FC236}">
                <a16:creationId xmlns:a16="http://schemas.microsoft.com/office/drawing/2014/main" id="{FA323B7D-01B3-90C9-6246-DB89DE859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/>
              <a:t>Facilitator: </a:t>
            </a:r>
            <a:r>
              <a:rPr lang="en-US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the slide word for word.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Much of the content had to be pre-approved by the offices in question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students have questions, they can search for the office / resource on the Bryn Mawr website and contact the office or point person directly </a:t>
            </a:r>
          </a:p>
        </p:txBody>
      </p:sp>
      <p:sp>
        <p:nvSpPr>
          <p:cNvPr id="260" name="Google Shape;260;p3:notes">
            <a:extLst>
              <a:ext uri="{FF2B5EF4-FFF2-40B4-BE49-F238E27FC236}">
                <a16:creationId xmlns:a16="http://schemas.microsoft.com/office/drawing/2014/main" id="{8617A245-2C68-4480-C0CE-48A0B7F6D2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78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1">
  <p:cSld name="TITLE_1_2_1">
    <p:bg>
      <p:bgPr>
        <a:solidFill>
          <a:srgbClr val="256E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7010749" y="2588829"/>
            <a:ext cx="10248619" cy="8421361"/>
            <a:chOff x="0" y="-38100"/>
            <a:chExt cx="2699207" cy="2217957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2699207" cy="2179857"/>
            </a:xfrm>
            <a:custGeom>
              <a:avLst/>
              <a:gdLst/>
              <a:ahLst/>
              <a:cxnLst/>
              <a:rect l="l" t="t" r="r" b="b"/>
              <a:pathLst>
                <a:path w="2699207" h="2179857" extrusionOk="0">
                  <a:moveTo>
                    <a:pt x="38526" y="0"/>
                  </a:moveTo>
                  <a:lnTo>
                    <a:pt x="2660681" y="0"/>
                  </a:lnTo>
                  <a:cubicBezTo>
                    <a:pt x="2681958" y="0"/>
                    <a:pt x="2699207" y="17249"/>
                    <a:pt x="2699207" y="38526"/>
                  </a:cubicBezTo>
                  <a:lnTo>
                    <a:pt x="2699207" y="2141331"/>
                  </a:lnTo>
                  <a:cubicBezTo>
                    <a:pt x="2699207" y="2151549"/>
                    <a:pt x="2695148" y="2161348"/>
                    <a:pt x="2687923" y="2168573"/>
                  </a:cubicBezTo>
                  <a:cubicBezTo>
                    <a:pt x="2680698" y="2175798"/>
                    <a:pt x="2670899" y="2179857"/>
                    <a:pt x="2660681" y="2179857"/>
                  </a:cubicBezTo>
                  <a:lnTo>
                    <a:pt x="38526" y="2179857"/>
                  </a:lnTo>
                  <a:cubicBezTo>
                    <a:pt x="28308" y="2179857"/>
                    <a:pt x="18509" y="2175798"/>
                    <a:pt x="11284" y="2168573"/>
                  </a:cubicBezTo>
                  <a:cubicBezTo>
                    <a:pt x="4059" y="2161348"/>
                    <a:pt x="0" y="2151549"/>
                    <a:pt x="0" y="2141331"/>
                  </a:cubicBezTo>
                  <a:lnTo>
                    <a:pt x="0" y="38526"/>
                  </a:lnTo>
                  <a:cubicBezTo>
                    <a:pt x="0" y="28308"/>
                    <a:pt x="4059" y="18509"/>
                    <a:pt x="11284" y="11284"/>
                  </a:cubicBezTo>
                  <a:cubicBezTo>
                    <a:pt x="18509" y="4059"/>
                    <a:pt x="28308" y="0"/>
                    <a:pt x="3852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0" y="-38100"/>
              <a:ext cx="2699100" cy="22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 rot="-411318">
            <a:off x="7928639" y="1025005"/>
            <a:ext cx="8395962" cy="2401124"/>
            <a:chOff x="0" y="-38100"/>
            <a:chExt cx="2211300" cy="632400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2211169" cy="594189"/>
            </a:xfrm>
            <a:custGeom>
              <a:avLst/>
              <a:gdLst/>
              <a:ahLst/>
              <a:cxnLst/>
              <a:rect l="l" t="t" r="r" b="b"/>
              <a:pathLst>
                <a:path w="2211169" h="594189" extrusionOk="0">
                  <a:moveTo>
                    <a:pt x="47030" y="0"/>
                  </a:moveTo>
                  <a:lnTo>
                    <a:pt x="2164140" y="0"/>
                  </a:lnTo>
                  <a:cubicBezTo>
                    <a:pt x="2190114" y="0"/>
                    <a:pt x="2211169" y="21056"/>
                    <a:pt x="2211169" y="47030"/>
                  </a:cubicBezTo>
                  <a:lnTo>
                    <a:pt x="2211169" y="547160"/>
                  </a:lnTo>
                  <a:cubicBezTo>
                    <a:pt x="2211169" y="559633"/>
                    <a:pt x="2206215" y="571595"/>
                    <a:pt x="2197395" y="580415"/>
                  </a:cubicBezTo>
                  <a:cubicBezTo>
                    <a:pt x="2188575" y="589234"/>
                    <a:pt x="2176613" y="594189"/>
                    <a:pt x="2164140" y="594189"/>
                  </a:cubicBezTo>
                  <a:lnTo>
                    <a:pt x="47030" y="594189"/>
                  </a:lnTo>
                  <a:cubicBezTo>
                    <a:pt x="34557" y="594189"/>
                    <a:pt x="22594" y="589234"/>
                    <a:pt x="13775" y="580415"/>
                  </a:cubicBezTo>
                  <a:cubicBezTo>
                    <a:pt x="4955" y="571595"/>
                    <a:pt x="0" y="559633"/>
                    <a:pt x="0" y="547160"/>
                  </a:cubicBezTo>
                  <a:lnTo>
                    <a:pt x="0" y="47030"/>
                  </a:lnTo>
                  <a:cubicBezTo>
                    <a:pt x="0" y="34557"/>
                    <a:pt x="4955" y="22594"/>
                    <a:pt x="13775" y="13775"/>
                  </a:cubicBezTo>
                  <a:cubicBezTo>
                    <a:pt x="22594" y="4955"/>
                    <a:pt x="34557" y="0"/>
                    <a:pt x="4703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-38100"/>
              <a:ext cx="22113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3"/>
          <p:cNvSpPr/>
          <p:nvPr/>
        </p:nvSpPr>
        <p:spPr>
          <a:xfrm>
            <a:off x="4368156" y="653078"/>
            <a:ext cx="2642593" cy="2878071"/>
          </a:xfrm>
          <a:custGeom>
            <a:avLst/>
            <a:gdLst/>
            <a:ahLst/>
            <a:cxnLst/>
            <a:rect l="l" t="t" r="r" b="b"/>
            <a:pathLst>
              <a:path w="2642593" h="2878071" extrusionOk="0">
                <a:moveTo>
                  <a:pt x="0" y="0"/>
                </a:moveTo>
                <a:lnTo>
                  <a:pt x="2642593" y="0"/>
                </a:lnTo>
                <a:lnTo>
                  <a:pt x="2642593" y="2878071"/>
                </a:lnTo>
                <a:lnTo>
                  <a:pt x="0" y="2878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3"/>
          <p:cNvSpPr/>
          <p:nvPr/>
        </p:nvSpPr>
        <p:spPr>
          <a:xfrm rot="-719078">
            <a:off x="683484" y="1029684"/>
            <a:ext cx="2862911" cy="2378819"/>
          </a:xfrm>
          <a:custGeom>
            <a:avLst/>
            <a:gdLst/>
            <a:ahLst/>
            <a:cxnLst/>
            <a:rect l="l" t="t" r="r" b="b"/>
            <a:pathLst>
              <a:path w="2864971" h="2380531" extrusionOk="0">
                <a:moveTo>
                  <a:pt x="0" y="0"/>
                </a:moveTo>
                <a:lnTo>
                  <a:pt x="2864972" y="0"/>
                </a:lnTo>
                <a:lnTo>
                  <a:pt x="2864972" y="2380531"/>
                </a:lnTo>
                <a:lnTo>
                  <a:pt x="0" y="2380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44" name="Google Shape;14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2075" y="2933525"/>
            <a:ext cx="9269650" cy="90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2 1">
  <p:cSld name="OBJECT_1_2_1">
    <p:bg>
      <p:bgPr>
        <a:solidFill>
          <a:srgbClr val="FF61C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4"/>
          <p:cNvGrpSpPr/>
          <p:nvPr/>
        </p:nvGrpSpPr>
        <p:grpSpPr>
          <a:xfrm>
            <a:off x="1028700" y="3482111"/>
            <a:ext cx="3854263" cy="5428073"/>
            <a:chOff x="0" y="-38100"/>
            <a:chExt cx="1325400" cy="1866600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1325343" cy="1828455"/>
            </a:xfrm>
            <a:custGeom>
              <a:avLst/>
              <a:gdLst/>
              <a:ahLst/>
              <a:cxnLst/>
              <a:rect l="l" t="t" r="r" b="b"/>
              <a:pathLst>
                <a:path w="1325343" h="1828455" extrusionOk="0">
                  <a:moveTo>
                    <a:pt x="102448" y="0"/>
                  </a:moveTo>
                  <a:lnTo>
                    <a:pt x="1222896" y="0"/>
                  </a:lnTo>
                  <a:cubicBezTo>
                    <a:pt x="1250067" y="0"/>
                    <a:pt x="1276124" y="10794"/>
                    <a:pt x="1295337" y="30006"/>
                  </a:cubicBezTo>
                  <a:cubicBezTo>
                    <a:pt x="1314550" y="49219"/>
                    <a:pt x="1325343" y="75277"/>
                    <a:pt x="1325343" y="102448"/>
                  </a:cubicBezTo>
                  <a:lnTo>
                    <a:pt x="1325343" y="1726007"/>
                  </a:lnTo>
                  <a:cubicBezTo>
                    <a:pt x="1325343" y="1753178"/>
                    <a:pt x="1314550" y="1779236"/>
                    <a:pt x="1295337" y="1798449"/>
                  </a:cubicBezTo>
                  <a:cubicBezTo>
                    <a:pt x="1276124" y="1817661"/>
                    <a:pt x="1250067" y="1828455"/>
                    <a:pt x="1222896" y="1828455"/>
                  </a:cubicBezTo>
                  <a:lnTo>
                    <a:pt x="102448" y="1828455"/>
                  </a:lnTo>
                  <a:cubicBezTo>
                    <a:pt x="75277" y="1828455"/>
                    <a:pt x="49219" y="1817661"/>
                    <a:pt x="30006" y="1798449"/>
                  </a:cubicBezTo>
                  <a:cubicBezTo>
                    <a:pt x="10794" y="1779236"/>
                    <a:pt x="0" y="1753178"/>
                    <a:pt x="0" y="1726007"/>
                  </a:cubicBezTo>
                  <a:lnTo>
                    <a:pt x="0" y="102448"/>
                  </a:lnTo>
                  <a:cubicBezTo>
                    <a:pt x="0" y="75277"/>
                    <a:pt x="10794" y="49219"/>
                    <a:pt x="30006" y="30006"/>
                  </a:cubicBezTo>
                  <a:cubicBezTo>
                    <a:pt x="49219" y="10794"/>
                    <a:pt x="75277" y="0"/>
                    <a:pt x="10244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0" y="-38100"/>
              <a:ext cx="1325400" cy="18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5154525" y="3482111"/>
            <a:ext cx="3854263" cy="5428073"/>
            <a:chOff x="0" y="-38100"/>
            <a:chExt cx="1325400" cy="1866600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1325343" cy="1828455"/>
            </a:xfrm>
            <a:custGeom>
              <a:avLst/>
              <a:gdLst/>
              <a:ahLst/>
              <a:cxnLst/>
              <a:rect l="l" t="t" r="r" b="b"/>
              <a:pathLst>
                <a:path w="1325343" h="1828455" extrusionOk="0">
                  <a:moveTo>
                    <a:pt x="102448" y="0"/>
                  </a:moveTo>
                  <a:lnTo>
                    <a:pt x="1222896" y="0"/>
                  </a:lnTo>
                  <a:cubicBezTo>
                    <a:pt x="1250067" y="0"/>
                    <a:pt x="1276124" y="10794"/>
                    <a:pt x="1295337" y="30006"/>
                  </a:cubicBezTo>
                  <a:cubicBezTo>
                    <a:pt x="1314550" y="49219"/>
                    <a:pt x="1325343" y="75277"/>
                    <a:pt x="1325343" y="102448"/>
                  </a:cubicBezTo>
                  <a:lnTo>
                    <a:pt x="1325343" y="1726007"/>
                  </a:lnTo>
                  <a:cubicBezTo>
                    <a:pt x="1325343" y="1753178"/>
                    <a:pt x="1314550" y="1779236"/>
                    <a:pt x="1295337" y="1798449"/>
                  </a:cubicBezTo>
                  <a:cubicBezTo>
                    <a:pt x="1276124" y="1817661"/>
                    <a:pt x="1250067" y="1828455"/>
                    <a:pt x="1222896" y="1828455"/>
                  </a:cubicBezTo>
                  <a:lnTo>
                    <a:pt x="102448" y="1828455"/>
                  </a:lnTo>
                  <a:cubicBezTo>
                    <a:pt x="75277" y="1828455"/>
                    <a:pt x="49219" y="1817661"/>
                    <a:pt x="30006" y="1798449"/>
                  </a:cubicBezTo>
                  <a:cubicBezTo>
                    <a:pt x="10794" y="1779236"/>
                    <a:pt x="0" y="1753178"/>
                    <a:pt x="0" y="1726007"/>
                  </a:cubicBezTo>
                  <a:lnTo>
                    <a:pt x="0" y="102448"/>
                  </a:lnTo>
                  <a:cubicBezTo>
                    <a:pt x="0" y="75277"/>
                    <a:pt x="10794" y="49219"/>
                    <a:pt x="30006" y="30006"/>
                  </a:cubicBezTo>
                  <a:cubicBezTo>
                    <a:pt x="49219" y="10794"/>
                    <a:pt x="75277" y="0"/>
                    <a:pt x="10244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38100"/>
              <a:ext cx="1325400" cy="18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9278488" y="3482111"/>
            <a:ext cx="3854263" cy="5428073"/>
            <a:chOff x="0" y="-38100"/>
            <a:chExt cx="1325400" cy="1866600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1325343" cy="1828455"/>
            </a:xfrm>
            <a:custGeom>
              <a:avLst/>
              <a:gdLst/>
              <a:ahLst/>
              <a:cxnLst/>
              <a:rect l="l" t="t" r="r" b="b"/>
              <a:pathLst>
                <a:path w="1325343" h="1828455" extrusionOk="0">
                  <a:moveTo>
                    <a:pt x="102448" y="0"/>
                  </a:moveTo>
                  <a:lnTo>
                    <a:pt x="1222896" y="0"/>
                  </a:lnTo>
                  <a:cubicBezTo>
                    <a:pt x="1250067" y="0"/>
                    <a:pt x="1276124" y="10794"/>
                    <a:pt x="1295337" y="30006"/>
                  </a:cubicBezTo>
                  <a:cubicBezTo>
                    <a:pt x="1314550" y="49219"/>
                    <a:pt x="1325343" y="75277"/>
                    <a:pt x="1325343" y="102448"/>
                  </a:cubicBezTo>
                  <a:lnTo>
                    <a:pt x="1325343" y="1726007"/>
                  </a:lnTo>
                  <a:cubicBezTo>
                    <a:pt x="1325343" y="1753178"/>
                    <a:pt x="1314550" y="1779236"/>
                    <a:pt x="1295337" y="1798449"/>
                  </a:cubicBezTo>
                  <a:cubicBezTo>
                    <a:pt x="1276124" y="1817661"/>
                    <a:pt x="1250067" y="1828455"/>
                    <a:pt x="1222896" y="1828455"/>
                  </a:cubicBezTo>
                  <a:lnTo>
                    <a:pt x="102448" y="1828455"/>
                  </a:lnTo>
                  <a:cubicBezTo>
                    <a:pt x="75277" y="1828455"/>
                    <a:pt x="49219" y="1817661"/>
                    <a:pt x="30006" y="1798449"/>
                  </a:cubicBezTo>
                  <a:cubicBezTo>
                    <a:pt x="10794" y="1779236"/>
                    <a:pt x="0" y="1753178"/>
                    <a:pt x="0" y="1726007"/>
                  </a:cubicBezTo>
                  <a:lnTo>
                    <a:pt x="0" y="102448"/>
                  </a:lnTo>
                  <a:cubicBezTo>
                    <a:pt x="0" y="75277"/>
                    <a:pt x="10794" y="49219"/>
                    <a:pt x="30006" y="30006"/>
                  </a:cubicBezTo>
                  <a:cubicBezTo>
                    <a:pt x="49219" y="10794"/>
                    <a:pt x="75277" y="0"/>
                    <a:pt x="10244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0" y="-38100"/>
              <a:ext cx="1325400" cy="18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13405253" y="3482111"/>
            <a:ext cx="3854263" cy="5428073"/>
            <a:chOff x="0" y="-38100"/>
            <a:chExt cx="1325400" cy="1866600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1325343" cy="1828455"/>
            </a:xfrm>
            <a:custGeom>
              <a:avLst/>
              <a:gdLst/>
              <a:ahLst/>
              <a:cxnLst/>
              <a:rect l="l" t="t" r="r" b="b"/>
              <a:pathLst>
                <a:path w="1325343" h="1828455" extrusionOk="0">
                  <a:moveTo>
                    <a:pt x="102448" y="0"/>
                  </a:moveTo>
                  <a:lnTo>
                    <a:pt x="1222896" y="0"/>
                  </a:lnTo>
                  <a:cubicBezTo>
                    <a:pt x="1250067" y="0"/>
                    <a:pt x="1276124" y="10794"/>
                    <a:pt x="1295337" y="30006"/>
                  </a:cubicBezTo>
                  <a:cubicBezTo>
                    <a:pt x="1314550" y="49219"/>
                    <a:pt x="1325343" y="75277"/>
                    <a:pt x="1325343" y="102448"/>
                  </a:cubicBezTo>
                  <a:lnTo>
                    <a:pt x="1325343" y="1726007"/>
                  </a:lnTo>
                  <a:cubicBezTo>
                    <a:pt x="1325343" y="1753178"/>
                    <a:pt x="1314550" y="1779236"/>
                    <a:pt x="1295337" y="1798449"/>
                  </a:cubicBezTo>
                  <a:cubicBezTo>
                    <a:pt x="1276124" y="1817661"/>
                    <a:pt x="1250067" y="1828455"/>
                    <a:pt x="1222896" y="1828455"/>
                  </a:cubicBezTo>
                  <a:lnTo>
                    <a:pt x="102448" y="1828455"/>
                  </a:lnTo>
                  <a:cubicBezTo>
                    <a:pt x="75277" y="1828455"/>
                    <a:pt x="49219" y="1817661"/>
                    <a:pt x="30006" y="1798449"/>
                  </a:cubicBezTo>
                  <a:cubicBezTo>
                    <a:pt x="10794" y="1779236"/>
                    <a:pt x="0" y="1753178"/>
                    <a:pt x="0" y="1726007"/>
                  </a:cubicBezTo>
                  <a:lnTo>
                    <a:pt x="0" y="102448"/>
                  </a:lnTo>
                  <a:cubicBezTo>
                    <a:pt x="0" y="75277"/>
                    <a:pt x="10794" y="49219"/>
                    <a:pt x="30006" y="30006"/>
                  </a:cubicBezTo>
                  <a:cubicBezTo>
                    <a:pt x="49219" y="10794"/>
                    <a:pt x="75277" y="0"/>
                    <a:pt x="10244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-38100"/>
              <a:ext cx="1325400" cy="18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 rot="-411318">
            <a:off x="3942911" y="1066919"/>
            <a:ext cx="10384867" cy="2401124"/>
            <a:chOff x="0" y="-38100"/>
            <a:chExt cx="2735131" cy="632400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2735131" cy="594189"/>
            </a:xfrm>
            <a:custGeom>
              <a:avLst/>
              <a:gdLst/>
              <a:ahLst/>
              <a:cxnLst/>
              <a:rect l="l" t="t" r="r" b="b"/>
              <a:pathLst>
                <a:path w="2735131" h="594189" extrusionOk="0">
                  <a:moveTo>
                    <a:pt x="38020" y="0"/>
                  </a:moveTo>
                  <a:lnTo>
                    <a:pt x="2697110" y="0"/>
                  </a:lnTo>
                  <a:cubicBezTo>
                    <a:pt x="2718108" y="0"/>
                    <a:pt x="2735131" y="17022"/>
                    <a:pt x="2735131" y="38020"/>
                  </a:cubicBezTo>
                  <a:lnTo>
                    <a:pt x="2735131" y="556169"/>
                  </a:lnTo>
                  <a:cubicBezTo>
                    <a:pt x="2735131" y="566253"/>
                    <a:pt x="2731125" y="575923"/>
                    <a:pt x="2723995" y="583053"/>
                  </a:cubicBezTo>
                  <a:cubicBezTo>
                    <a:pt x="2716865" y="590184"/>
                    <a:pt x="2707194" y="594189"/>
                    <a:pt x="2697110" y="594189"/>
                  </a:cubicBezTo>
                  <a:lnTo>
                    <a:pt x="38020" y="594189"/>
                  </a:lnTo>
                  <a:cubicBezTo>
                    <a:pt x="27937" y="594189"/>
                    <a:pt x="18266" y="590184"/>
                    <a:pt x="11136" y="583053"/>
                  </a:cubicBezTo>
                  <a:cubicBezTo>
                    <a:pt x="4006" y="575923"/>
                    <a:pt x="0" y="566253"/>
                    <a:pt x="0" y="556169"/>
                  </a:cubicBezTo>
                  <a:lnTo>
                    <a:pt x="0" y="38020"/>
                  </a:lnTo>
                  <a:cubicBezTo>
                    <a:pt x="0" y="27937"/>
                    <a:pt x="4006" y="18266"/>
                    <a:pt x="11136" y="11136"/>
                  </a:cubicBezTo>
                  <a:cubicBezTo>
                    <a:pt x="18266" y="4006"/>
                    <a:pt x="27937" y="0"/>
                    <a:pt x="3802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0" y="-38100"/>
              <a:ext cx="27351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4"/>
          <p:cNvSpPr/>
          <p:nvPr/>
        </p:nvSpPr>
        <p:spPr>
          <a:xfrm>
            <a:off x="615422" y="599223"/>
            <a:ext cx="2908571" cy="2658020"/>
          </a:xfrm>
          <a:custGeom>
            <a:avLst/>
            <a:gdLst/>
            <a:ahLst/>
            <a:cxnLst/>
            <a:rect l="l" t="t" r="r" b="b"/>
            <a:pathLst>
              <a:path w="2908571" h="2658020" extrusionOk="0">
                <a:moveTo>
                  <a:pt x="0" y="0"/>
                </a:moveTo>
                <a:lnTo>
                  <a:pt x="2908572" y="0"/>
                </a:lnTo>
                <a:lnTo>
                  <a:pt x="2908572" y="2658020"/>
                </a:lnTo>
                <a:lnTo>
                  <a:pt x="0" y="2658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>
            <a:off x="14767377" y="418774"/>
            <a:ext cx="2491923" cy="2838469"/>
          </a:xfrm>
          <a:custGeom>
            <a:avLst/>
            <a:gdLst/>
            <a:ahLst/>
            <a:cxnLst/>
            <a:rect l="l" t="t" r="r" b="b"/>
            <a:pathLst>
              <a:path w="2491923" h="2838469" extrusionOk="0">
                <a:moveTo>
                  <a:pt x="0" y="0"/>
                </a:moveTo>
                <a:lnTo>
                  <a:pt x="2491923" y="0"/>
                </a:lnTo>
                <a:lnTo>
                  <a:pt x="2491923" y="2838469"/>
                </a:lnTo>
                <a:lnTo>
                  <a:pt x="0" y="2838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14"/>
          <p:cNvSpPr>
            <a:spLocks noGrp="1"/>
          </p:cNvSpPr>
          <p:nvPr>
            <p:ph type="pic" idx="2"/>
          </p:nvPr>
        </p:nvSpPr>
        <p:spPr>
          <a:xfrm>
            <a:off x="1436625" y="4322988"/>
            <a:ext cx="2908500" cy="290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4" name="Google Shape;164;p14"/>
          <p:cNvSpPr>
            <a:spLocks noGrp="1"/>
          </p:cNvSpPr>
          <p:nvPr>
            <p:ph type="pic" idx="3"/>
          </p:nvPr>
        </p:nvSpPr>
        <p:spPr>
          <a:xfrm>
            <a:off x="5626475" y="4322975"/>
            <a:ext cx="2908500" cy="290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5" name="Google Shape;165;p14"/>
          <p:cNvSpPr>
            <a:spLocks noGrp="1"/>
          </p:cNvSpPr>
          <p:nvPr>
            <p:ph type="pic" idx="4"/>
          </p:nvPr>
        </p:nvSpPr>
        <p:spPr>
          <a:xfrm>
            <a:off x="9691038" y="4323000"/>
            <a:ext cx="2908500" cy="290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" name="Google Shape;166;p14"/>
          <p:cNvSpPr>
            <a:spLocks noGrp="1"/>
          </p:cNvSpPr>
          <p:nvPr>
            <p:ph type="pic" idx="5"/>
          </p:nvPr>
        </p:nvSpPr>
        <p:spPr>
          <a:xfrm>
            <a:off x="13876275" y="4322988"/>
            <a:ext cx="2908500" cy="2908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1 1">
  <p:cSld name="TITLE_1_2_1_1">
    <p:bg>
      <p:bgPr>
        <a:solidFill>
          <a:srgbClr val="256E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>
            <a:spLocks noGrp="1"/>
          </p:cNvSpPr>
          <p:nvPr>
            <p:ph type="pic" idx="2"/>
          </p:nvPr>
        </p:nvSpPr>
        <p:spPr>
          <a:xfrm>
            <a:off x="616625" y="5418000"/>
            <a:ext cx="5246700" cy="411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5"/>
          <p:cNvSpPr>
            <a:spLocks noGrp="1"/>
          </p:cNvSpPr>
          <p:nvPr>
            <p:ph type="pic" idx="3"/>
          </p:nvPr>
        </p:nvSpPr>
        <p:spPr>
          <a:xfrm>
            <a:off x="6511325" y="5418000"/>
            <a:ext cx="5246700" cy="411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5"/>
          <p:cNvSpPr>
            <a:spLocks noGrp="1"/>
          </p:cNvSpPr>
          <p:nvPr>
            <p:ph type="pic" idx="4"/>
          </p:nvPr>
        </p:nvSpPr>
        <p:spPr>
          <a:xfrm>
            <a:off x="12407350" y="5418000"/>
            <a:ext cx="5246700" cy="411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"/>
          <p:cNvSpPr>
            <a:spLocks noGrp="1"/>
          </p:cNvSpPr>
          <p:nvPr>
            <p:ph type="pic" idx="5"/>
          </p:nvPr>
        </p:nvSpPr>
        <p:spPr>
          <a:xfrm>
            <a:off x="625750" y="754100"/>
            <a:ext cx="5246700" cy="411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5"/>
          <p:cNvSpPr>
            <a:spLocks noGrp="1"/>
          </p:cNvSpPr>
          <p:nvPr>
            <p:ph type="pic" idx="6"/>
          </p:nvPr>
        </p:nvSpPr>
        <p:spPr>
          <a:xfrm>
            <a:off x="6520450" y="754100"/>
            <a:ext cx="5246700" cy="411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"/>
          <p:cNvSpPr>
            <a:spLocks noGrp="1"/>
          </p:cNvSpPr>
          <p:nvPr>
            <p:ph type="pic" idx="7"/>
          </p:nvPr>
        </p:nvSpPr>
        <p:spPr>
          <a:xfrm>
            <a:off x="12416475" y="754100"/>
            <a:ext cx="5246700" cy="411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74" name="Google Shape;174;p15"/>
          <p:cNvGrpSpPr/>
          <p:nvPr/>
        </p:nvGrpSpPr>
        <p:grpSpPr>
          <a:xfrm rot="-411318">
            <a:off x="3942911" y="3871388"/>
            <a:ext cx="10384867" cy="2401124"/>
            <a:chOff x="0" y="-38100"/>
            <a:chExt cx="2735131" cy="632400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2735131" cy="594189"/>
            </a:xfrm>
            <a:custGeom>
              <a:avLst/>
              <a:gdLst/>
              <a:ahLst/>
              <a:cxnLst/>
              <a:rect l="l" t="t" r="r" b="b"/>
              <a:pathLst>
                <a:path w="2735131" h="594189" extrusionOk="0">
                  <a:moveTo>
                    <a:pt x="38020" y="0"/>
                  </a:moveTo>
                  <a:lnTo>
                    <a:pt x="2697110" y="0"/>
                  </a:lnTo>
                  <a:cubicBezTo>
                    <a:pt x="2718108" y="0"/>
                    <a:pt x="2735131" y="17022"/>
                    <a:pt x="2735131" y="38020"/>
                  </a:cubicBezTo>
                  <a:lnTo>
                    <a:pt x="2735131" y="556169"/>
                  </a:lnTo>
                  <a:cubicBezTo>
                    <a:pt x="2735131" y="566253"/>
                    <a:pt x="2731125" y="575923"/>
                    <a:pt x="2723995" y="583053"/>
                  </a:cubicBezTo>
                  <a:cubicBezTo>
                    <a:pt x="2716865" y="590184"/>
                    <a:pt x="2707194" y="594189"/>
                    <a:pt x="2697110" y="594189"/>
                  </a:cubicBezTo>
                  <a:lnTo>
                    <a:pt x="38020" y="594189"/>
                  </a:lnTo>
                  <a:cubicBezTo>
                    <a:pt x="27937" y="594189"/>
                    <a:pt x="18266" y="590184"/>
                    <a:pt x="11136" y="583053"/>
                  </a:cubicBezTo>
                  <a:cubicBezTo>
                    <a:pt x="4006" y="575923"/>
                    <a:pt x="0" y="566253"/>
                    <a:pt x="0" y="556169"/>
                  </a:cubicBezTo>
                  <a:lnTo>
                    <a:pt x="0" y="38020"/>
                  </a:lnTo>
                  <a:cubicBezTo>
                    <a:pt x="0" y="27937"/>
                    <a:pt x="4006" y="18266"/>
                    <a:pt x="11136" y="11136"/>
                  </a:cubicBezTo>
                  <a:cubicBezTo>
                    <a:pt x="18266" y="4006"/>
                    <a:pt x="27937" y="0"/>
                    <a:pt x="3802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0" y="-38100"/>
              <a:ext cx="27351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2 1 1">
  <p:cSld name="OBJECT_1_2_1_1">
    <p:bg>
      <p:bgPr>
        <a:solidFill>
          <a:srgbClr val="FF61C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6"/>
          <p:cNvGrpSpPr/>
          <p:nvPr/>
        </p:nvGrpSpPr>
        <p:grpSpPr>
          <a:xfrm>
            <a:off x="6545129" y="2588829"/>
            <a:ext cx="11067204" cy="6669513"/>
            <a:chOff x="0" y="-38100"/>
            <a:chExt cx="2914800" cy="1756568"/>
          </a:xfrm>
        </p:grpSpPr>
        <p:sp>
          <p:nvSpPr>
            <p:cNvPr id="179" name="Google Shape;179;p16"/>
            <p:cNvSpPr/>
            <p:nvPr/>
          </p:nvSpPr>
          <p:spPr>
            <a:xfrm>
              <a:off x="0" y="0"/>
              <a:ext cx="2914692" cy="1718468"/>
            </a:xfrm>
            <a:custGeom>
              <a:avLst/>
              <a:gdLst/>
              <a:ahLst/>
              <a:cxnLst/>
              <a:rect l="l" t="t" r="r" b="b"/>
              <a:pathLst>
                <a:path w="2914692" h="1718468" extrusionOk="0">
                  <a:moveTo>
                    <a:pt x="35678" y="0"/>
                  </a:moveTo>
                  <a:lnTo>
                    <a:pt x="2879014" y="0"/>
                  </a:lnTo>
                  <a:cubicBezTo>
                    <a:pt x="2898719" y="0"/>
                    <a:pt x="2914692" y="15974"/>
                    <a:pt x="2914692" y="35678"/>
                  </a:cubicBezTo>
                  <a:lnTo>
                    <a:pt x="2914692" y="1682790"/>
                  </a:lnTo>
                  <a:cubicBezTo>
                    <a:pt x="2914692" y="1702495"/>
                    <a:pt x="2898719" y="1718468"/>
                    <a:pt x="2879014" y="1718468"/>
                  </a:cubicBezTo>
                  <a:lnTo>
                    <a:pt x="35678" y="1718468"/>
                  </a:lnTo>
                  <a:cubicBezTo>
                    <a:pt x="15974" y="1718468"/>
                    <a:pt x="0" y="1702495"/>
                    <a:pt x="0" y="1682790"/>
                  </a:cubicBezTo>
                  <a:lnTo>
                    <a:pt x="0" y="35678"/>
                  </a:lnTo>
                  <a:cubicBezTo>
                    <a:pt x="0" y="15974"/>
                    <a:pt x="15974" y="0"/>
                    <a:pt x="3567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 txBox="1"/>
            <p:nvPr/>
          </p:nvSpPr>
          <p:spPr>
            <a:xfrm>
              <a:off x="0" y="-38100"/>
              <a:ext cx="2914800" cy="17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6"/>
          <p:cNvGrpSpPr/>
          <p:nvPr/>
        </p:nvGrpSpPr>
        <p:grpSpPr>
          <a:xfrm rot="-411318">
            <a:off x="7171691" y="1096287"/>
            <a:ext cx="9464394" cy="2401124"/>
            <a:chOff x="0" y="-38100"/>
            <a:chExt cx="2492700" cy="632400"/>
          </a:xfrm>
        </p:grpSpPr>
        <p:sp>
          <p:nvSpPr>
            <p:cNvPr id="182" name="Google Shape;182;p16"/>
            <p:cNvSpPr/>
            <p:nvPr/>
          </p:nvSpPr>
          <p:spPr>
            <a:xfrm>
              <a:off x="0" y="0"/>
              <a:ext cx="2492554" cy="594189"/>
            </a:xfrm>
            <a:custGeom>
              <a:avLst/>
              <a:gdLst/>
              <a:ahLst/>
              <a:cxnLst/>
              <a:rect l="l" t="t" r="r" b="b"/>
              <a:pathLst>
                <a:path w="2492554" h="594189" extrusionOk="0">
                  <a:moveTo>
                    <a:pt x="41720" y="0"/>
                  </a:moveTo>
                  <a:lnTo>
                    <a:pt x="2450833" y="0"/>
                  </a:lnTo>
                  <a:cubicBezTo>
                    <a:pt x="2473875" y="0"/>
                    <a:pt x="2492554" y="18679"/>
                    <a:pt x="2492554" y="41720"/>
                  </a:cubicBezTo>
                  <a:lnTo>
                    <a:pt x="2492554" y="552469"/>
                  </a:lnTo>
                  <a:cubicBezTo>
                    <a:pt x="2492554" y="575510"/>
                    <a:pt x="2473875" y="594189"/>
                    <a:pt x="2450833" y="594189"/>
                  </a:cubicBezTo>
                  <a:lnTo>
                    <a:pt x="41720" y="594189"/>
                  </a:lnTo>
                  <a:cubicBezTo>
                    <a:pt x="18679" y="594189"/>
                    <a:pt x="0" y="575510"/>
                    <a:pt x="0" y="552469"/>
                  </a:cubicBezTo>
                  <a:lnTo>
                    <a:pt x="0" y="41720"/>
                  </a:lnTo>
                  <a:cubicBezTo>
                    <a:pt x="0" y="18679"/>
                    <a:pt x="18679" y="0"/>
                    <a:pt x="4172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 txBox="1"/>
            <p:nvPr/>
          </p:nvSpPr>
          <p:spPr>
            <a:xfrm>
              <a:off x="0" y="-38100"/>
              <a:ext cx="24927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6"/>
          <p:cNvSpPr/>
          <p:nvPr/>
        </p:nvSpPr>
        <p:spPr>
          <a:xfrm>
            <a:off x="-744276" y="-455195"/>
            <a:ext cx="10222309" cy="11198585"/>
          </a:xfrm>
          <a:custGeom>
            <a:avLst/>
            <a:gdLst/>
            <a:ahLst/>
            <a:cxnLst/>
            <a:rect l="l" t="t" r="r" b="b"/>
            <a:pathLst>
              <a:path w="1092127" h="1196430" extrusionOk="0">
                <a:moveTo>
                  <a:pt x="0" y="0"/>
                </a:moveTo>
                <a:lnTo>
                  <a:pt x="1092127" y="0"/>
                </a:lnTo>
                <a:lnTo>
                  <a:pt x="1092127" y="1196430"/>
                </a:lnTo>
                <a:lnTo>
                  <a:pt x="0" y="119643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3379" b="-48899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 1 1 1">
  <p:cSld name="TITLE_1_2_1_1_1">
    <p:bg>
      <p:bgPr>
        <a:solidFill>
          <a:srgbClr val="256E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7"/>
          <p:cNvGrpSpPr/>
          <p:nvPr/>
        </p:nvGrpSpPr>
        <p:grpSpPr>
          <a:xfrm rot="-411347">
            <a:off x="2585020" y="2151707"/>
            <a:ext cx="9549415" cy="3562231"/>
            <a:chOff x="0" y="-38100"/>
            <a:chExt cx="1695300" cy="632400"/>
          </a:xfrm>
        </p:grpSpPr>
        <p:sp>
          <p:nvSpPr>
            <p:cNvPr id="187" name="Google Shape;187;p17"/>
            <p:cNvSpPr/>
            <p:nvPr/>
          </p:nvSpPr>
          <p:spPr>
            <a:xfrm>
              <a:off x="0" y="0"/>
              <a:ext cx="1695198" cy="594189"/>
            </a:xfrm>
            <a:custGeom>
              <a:avLst/>
              <a:gdLst/>
              <a:ahLst/>
              <a:cxnLst/>
              <a:rect l="l" t="t" r="r" b="b"/>
              <a:pathLst>
                <a:path w="1695198" h="594189" extrusionOk="0">
                  <a:moveTo>
                    <a:pt x="39728" y="0"/>
                  </a:moveTo>
                  <a:lnTo>
                    <a:pt x="1655471" y="0"/>
                  </a:lnTo>
                  <a:cubicBezTo>
                    <a:pt x="1677412" y="0"/>
                    <a:pt x="1695198" y="17787"/>
                    <a:pt x="1695198" y="39728"/>
                  </a:cubicBezTo>
                  <a:lnTo>
                    <a:pt x="1695198" y="554461"/>
                  </a:lnTo>
                  <a:cubicBezTo>
                    <a:pt x="1695198" y="576402"/>
                    <a:pt x="1677412" y="594189"/>
                    <a:pt x="1655471" y="594189"/>
                  </a:cubicBezTo>
                  <a:lnTo>
                    <a:pt x="39728" y="594189"/>
                  </a:lnTo>
                  <a:cubicBezTo>
                    <a:pt x="17787" y="594189"/>
                    <a:pt x="0" y="576402"/>
                    <a:pt x="0" y="554461"/>
                  </a:cubicBezTo>
                  <a:lnTo>
                    <a:pt x="0" y="39728"/>
                  </a:lnTo>
                  <a:cubicBezTo>
                    <a:pt x="0" y="17787"/>
                    <a:pt x="17787" y="0"/>
                    <a:pt x="39728" y="0"/>
                  </a:cubicBezTo>
                  <a:close/>
                </a:path>
              </a:pathLst>
            </a:custGeom>
            <a:solidFill>
              <a:srgbClr val="FFFE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 txBox="1"/>
            <p:nvPr/>
          </p:nvSpPr>
          <p:spPr>
            <a:xfrm>
              <a:off x="0" y="-38100"/>
              <a:ext cx="16953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7"/>
          <p:cNvGrpSpPr/>
          <p:nvPr/>
        </p:nvGrpSpPr>
        <p:grpSpPr>
          <a:xfrm>
            <a:off x="5711739" y="4576175"/>
            <a:ext cx="9549455" cy="3562246"/>
            <a:chOff x="0" y="-38100"/>
            <a:chExt cx="1695300" cy="632400"/>
          </a:xfrm>
        </p:grpSpPr>
        <p:sp>
          <p:nvSpPr>
            <p:cNvPr id="190" name="Google Shape;190;p17"/>
            <p:cNvSpPr/>
            <p:nvPr/>
          </p:nvSpPr>
          <p:spPr>
            <a:xfrm>
              <a:off x="0" y="0"/>
              <a:ext cx="1695198" cy="594189"/>
            </a:xfrm>
            <a:custGeom>
              <a:avLst/>
              <a:gdLst/>
              <a:ahLst/>
              <a:cxnLst/>
              <a:rect l="l" t="t" r="r" b="b"/>
              <a:pathLst>
                <a:path w="1695198" h="594189" extrusionOk="0">
                  <a:moveTo>
                    <a:pt x="39728" y="0"/>
                  </a:moveTo>
                  <a:lnTo>
                    <a:pt x="1655471" y="0"/>
                  </a:lnTo>
                  <a:cubicBezTo>
                    <a:pt x="1677412" y="0"/>
                    <a:pt x="1695198" y="17787"/>
                    <a:pt x="1695198" y="39728"/>
                  </a:cubicBezTo>
                  <a:lnTo>
                    <a:pt x="1695198" y="554461"/>
                  </a:lnTo>
                  <a:cubicBezTo>
                    <a:pt x="1695198" y="576402"/>
                    <a:pt x="1677412" y="594189"/>
                    <a:pt x="1655471" y="594189"/>
                  </a:cubicBezTo>
                  <a:lnTo>
                    <a:pt x="39728" y="594189"/>
                  </a:lnTo>
                  <a:cubicBezTo>
                    <a:pt x="17787" y="594189"/>
                    <a:pt x="0" y="576402"/>
                    <a:pt x="0" y="554461"/>
                  </a:cubicBezTo>
                  <a:lnTo>
                    <a:pt x="0" y="39728"/>
                  </a:lnTo>
                  <a:cubicBezTo>
                    <a:pt x="0" y="17787"/>
                    <a:pt x="17787" y="0"/>
                    <a:pt x="39728" y="0"/>
                  </a:cubicBezTo>
                  <a:close/>
                </a:path>
              </a:pathLst>
            </a:custGeom>
            <a:solidFill>
              <a:srgbClr val="FFFE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 txBox="1"/>
            <p:nvPr/>
          </p:nvSpPr>
          <p:spPr>
            <a:xfrm>
              <a:off x="0" y="-38100"/>
              <a:ext cx="16953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7"/>
          <p:cNvSpPr/>
          <p:nvPr/>
        </p:nvSpPr>
        <p:spPr>
          <a:xfrm>
            <a:off x="691178" y="5143500"/>
            <a:ext cx="3957689" cy="4114800"/>
          </a:xfrm>
          <a:custGeom>
            <a:avLst/>
            <a:gdLst/>
            <a:ahLst/>
            <a:cxnLst/>
            <a:rect l="l" t="t" r="r" b="b"/>
            <a:pathLst>
              <a:path w="3957689" h="4114800" extrusionOk="0">
                <a:moveTo>
                  <a:pt x="0" y="0"/>
                </a:moveTo>
                <a:lnTo>
                  <a:pt x="3957689" y="0"/>
                </a:lnTo>
                <a:lnTo>
                  <a:pt x="39576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3" name="Google Shape;193;p17"/>
          <p:cNvSpPr/>
          <p:nvPr/>
        </p:nvSpPr>
        <p:spPr>
          <a:xfrm rot="683654">
            <a:off x="13340600" y="193005"/>
            <a:ext cx="3768353" cy="4381805"/>
          </a:xfrm>
          <a:custGeom>
            <a:avLst/>
            <a:gdLst/>
            <a:ahLst/>
            <a:cxnLst/>
            <a:rect l="l" t="t" r="r" b="b"/>
            <a:pathLst>
              <a:path w="3769472" h="4383106" extrusionOk="0">
                <a:moveTo>
                  <a:pt x="0" y="0"/>
                </a:moveTo>
                <a:lnTo>
                  <a:pt x="3769471" y="0"/>
                </a:lnTo>
                <a:lnTo>
                  <a:pt x="3769471" y="4383107"/>
                </a:lnTo>
                <a:lnTo>
                  <a:pt x="0" y="4383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56E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4888338" y="5243438"/>
            <a:ext cx="11452411" cy="2638245"/>
            <a:chOff x="0" y="-38100"/>
            <a:chExt cx="2861100" cy="6591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860965" cy="620891"/>
            </a:xfrm>
            <a:custGeom>
              <a:avLst/>
              <a:gdLst/>
              <a:ahLst/>
              <a:cxnLst/>
              <a:rect l="l" t="t" r="r" b="b"/>
              <a:pathLst>
                <a:path w="2860965" h="620891" extrusionOk="0">
                  <a:moveTo>
                    <a:pt x="34478" y="0"/>
                  </a:moveTo>
                  <a:lnTo>
                    <a:pt x="2826486" y="0"/>
                  </a:lnTo>
                  <a:cubicBezTo>
                    <a:pt x="2845528" y="0"/>
                    <a:pt x="2860965" y="15436"/>
                    <a:pt x="2860965" y="34478"/>
                  </a:cubicBezTo>
                  <a:lnTo>
                    <a:pt x="2860965" y="586413"/>
                  </a:lnTo>
                  <a:cubicBezTo>
                    <a:pt x="2860965" y="605455"/>
                    <a:pt x="2845528" y="620891"/>
                    <a:pt x="2826486" y="620891"/>
                  </a:cubicBezTo>
                  <a:lnTo>
                    <a:pt x="34478" y="620891"/>
                  </a:lnTo>
                  <a:cubicBezTo>
                    <a:pt x="15436" y="620891"/>
                    <a:pt x="0" y="605455"/>
                    <a:pt x="0" y="586413"/>
                  </a:cubicBezTo>
                  <a:lnTo>
                    <a:pt x="0" y="34478"/>
                  </a:lnTo>
                  <a:cubicBezTo>
                    <a:pt x="0" y="15436"/>
                    <a:pt x="15436" y="0"/>
                    <a:pt x="34478" y="0"/>
                  </a:cubicBezTo>
                  <a:close/>
                </a:path>
              </a:pathLst>
            </a:custGeom>
            <a:solidFill>
              <a:srgbClr val="FFFCF0"/>
            </a:solidFill>
            <a:ln w="95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0" y="-38100"/>
              <a:ext cx="28611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3"/>
          <p:cNvGrpSpPr/>
          <p:nvPr/>
        </p:nvGrpSpPr>
        <p:grpSpPr>
          <a:xfrm rot="-365692">
            <a:off x="2049138" y="2675644"/>
            <a:ext cx="9868852" cy="2738125"/>
            <a:chOff x="0" y="-38100"/>
            <a:chExt cx="2465471" cy="684048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2465471" cy="645948"/>
            </a:xfrm>
            <a:custGeom>
              <a:avLst/>
              <a:gdLst/>
              <a:ahLst/>
              <a:cxnLst/>
              <a:rect l="l" t="t" r="r" b="b"/>
              <a:pathLst>
                <a:path w="2465471" h="645948" extrusionOk="0">
                  <a:moveTo>
                    <a:pt x="40009" y="0"/>
                  </a:moveTo>
                  <a:lnTo>
                    <a:pt x="2425462" y="0"/>
                  </a:lnTo>
                  <a:cubicBezTo>
                    <a:pt x="2447558" y="0"/>
                    <a:pt x="2465471" y="17913"/>
                    <a:pt x="2465471" y="40009"/>
                  </a:cubicBezTo>
                  <a:lnTo>
                    <a:pt x="2465471" y="605939"/>
                  </a:lnTo>
                  <a:cubicBezTo>
                    <a:pt x="2465471" y="628035"/>
                    <a:pt x="2447558" y="645948"/>
                    <a:pt x="2425462" y="645948"/>
                  </a:cubicBezTo>
                  <a:lnTo>
                    <a:pt x="40009" y="645948"/>
                  </a:lnTo>
                  <a:cubicBezTo>
                    <a:pt x="17913" y="645948"/>
                    <a:pt x="0" y="628035"/>
                    <a:pt x="0" y="605939"/>
                  </a:cubicBezTo>
                  <a:lnTo>
                    <a:pt x="0" y="40009"/>
                  </a:lnTo>
                  <a:cubicBezTo>
                    <a:pt x="0" y="17913"/>
                    <a:pt x="17913" y="0"/>
                    <a:pt x="40009" y="0"/>
                  </a:cubicBezTo>
                  <a:close/>
                </a:path>
              </a:pathLst>
            </a:custGeom>
            <a:solidFill>
              <a:srgbClr val="FFFCF0"/>
            </a:solidFill>
            <a:ln w="95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38100"/>
              <a:ext cx="246540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/>
          <p:nvPr/>
        </p:nvSpPr>
        <p:spPr>
          <a:xfrm rot="292235">
            <a:off x="11869766" y="667111"/>
            <a:ext cx="4622116" cy="4336385"/>
          </a:xfrm>
          <a:custGeom>
            <a:avLst/>
            <a:gdLst/>
            <a:ahLst/>
            <a:cxnLst/>
            <a:rect l="l" t="t" r="r" b="b"/>
            <a:pathLst>
              <a:path w="4616968" h="4331555" extrusionOk="0">
                <a:moveTo>
                  <a:pt x="0" y="0"/>
                </a:moveTo>
                <a:lnTo>
                  <a:pt x="4616968" y="0"/>
                </a:lnTo>
                <a:lnTo>
                  <a:pt x="4616968" y="4331555"/>
                </a:lnTo>
                <a:lnTo>
                  <a:pt x="0" y="4331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1028700" y="6178574"/>
            <a:ext cx="3679615" cy="3405316"/>
          </a:xfrm>
          <a:custGeom>
            <a:avLst/>
            <a:gdLst/>
            <a:ahLst/>
            <a:cxnLst/>
            <a:rect l="l" t="t" r="r" b="b"/>
            <a:pathLst>
              <a:path w="3679615" h="3405316" extrusionOk="0">
                <a:moveTo>
                  <a:pt x="0" y="0"/>
                </a:moveTo>
                <a:lnTo>
                  <a:pt x="3679615" y="0"/>
                </a:lnTo>
                <a:lnTo>
                  <a:pt x="3679615" y="3405317"/>
                </a:lnTo>
                <a:lnTo>
                  <a:pt x="0" y="3405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512796" y="676241"/>
            <a:ext cx="3318143" cy="3269879"/>
          </a:xfrm>
          <a:custGeom>
            <a:avLst/>
            <a:gdLst/>
            <a:ahLst/>
            <a:cxnLst/>
            <a:rect l="l" t="t" r="r" b="b"/>
            <a:pathLst>
              <a:path w="3318143" h="3269879" extrusionOk="0">
                <a:moveTo>
                  <a:pt x="0" y="0"/>
                </a:moveTo>
                <a:lnTo>
                  <a:pt x="3318143" y="0"/>
                </a:lnTo>
                <a:lnTo>
                  <a:pt x="3318143" y="3269879"/>
                </a:lnTo>
                <a:lnTo>
                  <a:pt x="0" y="3269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flipH="1">
            <a:off x="15516345" y="7103909"/>
            <a:ext cx="2292004" cy="2382991"/>
          </a:xfrm>
          <a:custGeom>
            <a:avLst/>
            <a:gdLst/>
            <a:ahLst/>
            <a:cxnLst/>
            <a:rect l="l" t="t" r="r" b="b"/>
            <a:pathLst>
              <a:path w="2292004" h="2382991" extrusionOk="0">
                <a:moveTo>
                  <a:pt x="2292004" y="0"/>
                </a:moveTo>
                <a:lnTo>
                  <a:pt x="0" y="0"/>
                </a:lnTo>
                <a:lnTo>
                  <a:pt x="0" y="2382991"/>
                </a:lnTo>
                <a:lnTo>
                  <a:pt x="2292004" y="2382991"/>
                </a:lnTo>
                <a:lnTo>
                  <a:pt x="2292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4" name="Google Shape;24;p3"/>
          <p:cNvGrpSpPr/>
          <p:nvPr/>
        </p:nvGrpSpPr>
        <p:grpSpPr>
          <a:xfrm>
            <a:off x="9842480" y="7946121"/>
            <a:ext cx="5475509" cy="1116289"/>
            <a:chOff x="0" y="-38100"/>
            <a:chExt cx="1442100" cy="2940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1442000" cy="255806"/>
            </a:xfrm>
            <a:custGeom>
              <a:avLst/>
              <a:gdLst/>
              <a:ahLst/>
              <a:cxnLst/>
              <a:rect l="l" t="t" r="r" b="b"/>
              <a:pathLst>
                <a:path w="1442000" h="255806" extrusionOk="0">
                  <a:moveTo>
                    <a:pt x="72115" y="0"/>
                  </a:moveTo>
                  <a:lnTo>
                    <a:pt x="1369885" y="0"/>
                  </a:lnTo>
                  <a:cubicBezTo>
                    <a:pt x="1409713" y="0"/>
                    <a:pt x="1442000" y="32287"/>
                    <a:pt x="1442000" y="72115"/>
                  </a:cubicBezTo>
                  <a:lnTo>
                    <a:pt x="1442000" y="183691"/>
                  </a:lnTo>
                  <a:cubicBezTo>
                    <a:pt x="1442000" y="223519"/>
                    <a:pt x="1409713" y="255806"/>
                    <a:pt x="1369885" y="255806"/>
                  </a:cubicBezTo>
                  <a:lnTo>
                    <a:pt x="72115" y="255806"/>
                  </a:lnTo>
                  <a:cubicBezTo>
                    <a:pt x="32287" y="255806"/>
                    <a:pt x="0" y="223519"/>
                    <a:pt x="0" y="183691"/>
                  </a:cubicBezTo>
                  <a:lnTo>
                    <a:pt x="0" y="72115"/>
                  </a:lnTo>
                  <a:cubicBezTo>
                    <a:pt x="0" y="32287"/>
                    <a:pt x="32287" y="0"/>
                    <a:pt x="72115" y="0"/>
                  </a:cubicBezTo>
                  <a:close/>
                </a:path>
              </a:pathLst>
            </a:custGeom>
            <a:solidFill>
              <a:srgbClr val="CFF252"/>
            </a:solidFill>
            <a:ln w="47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0" y="-38100"/>
              <a:ext cx="1442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61C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605080" y="-783042"/>
            <a:ext cx="4319644" cy="10041342"/>
            <a:chOff x="0" y="0"/>
            <a:chExt cx="5759526" cy="13388456"/>
          </a:xfrm>
        </p:grpSpPr>
        <p:cxnSp>
          <p:nvCxnSpPr>
            <p:cNvPr id="29" name="Google Shape;29;p4"/>
            <p:cNvCxnSpPr/>
            <p:nvPr/>
          </p:nvCxnSpPr>
          <p:spPr>
            <a:xfrm>
              <a:off x="2879763" y="0"/>
              <a:ext cx="0" cy="7967100"/>
            </a:xfrm>
            <a:prstGeom prst="straightConnector1">
              <a:avLst/>
            </a:prstGeom>
            <a:noFill/>
            <a:ln w="29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4"/>
            <p:cNvSpPr/>
            <p:nvPr/>
          </p:nvSpPr>
          <p:spPr>
            <a:xfrm rot="10800000">
              <a:off x="0" y="4985965"/>
              <a:ext cx="5759526" cy="8402491"/>
            </a:xfrm>
            <a:custGeom>
              <a:avLst/>
              <a:gdLst/>
              <a:ahLst/>
              <a:cxnLst/>
              <a:rect l="l" t="t" r="r" b="b"/>
              <a:pathLst>
                <a:path w="5759526" h="8402491" extrusionOk="0">
                  <a:moveTo>
                    <a:pt x="0" y="0"/>
                  </a:moveTo>
                  <a:lnTo>
                    <a:pt x="5759526" y="0"/>
                  </a:lnTo>
                  <a:lnTo>
                    <a:pt x="5759526" y="8402491"/>
                  </a:lnTo>
                  <a:lnTo>
                    <a:pt x="0" y="84024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31" name="Google Shape;31;p4"/>
          <p:cNvSpPr/>
          <p:nvPr/>
        </p:nvSpPr>
        <p:spPr>
          <a:xfrm>
            <a:off x="575551" y="5697168"/>
            <a:ext cx="1956699" cy="2809881"/>
          </a:xfrm>
          <a:custGeom>
            <a:avLst/>
            <a:gdLst/>
            <a:ahLst/>
            <a:cxnLst/>
            <a:rect l="l" t="t" r="r" b="b"/>
            <a:pathLst>
              <a:path w="1956699" h="2809881" extrusionOk="0">
                <a:moveTo>
                  <a:pt x="0" y="0"/>
                </a:moveTo>
                <a:lnTo>
                  <a:pt x="1956699" y="0"/>
                </a:lnTo>
                <a:lnTo>
                  <a:pt x="1956699" y="2809881"/>
                </a:lnTo>
                <a:lnTo>
                  <a:pt x="0" y="2809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 rot="10800000">
            <a:off x="6996801" y="5429427"/>
            <a:ext cx="1956699" cy="2809881"/>
          </a:xfrm>
          <a:custGeom>
            <a:avLst/>
            <a:gdLst/>
            <a:ahLst/>
            <a:cxnLst/>
            <a:rect l="l" t="t" r="r" b="b"/>
            <a:pathLst>
              <a:path w="1956699" h="2809881" extrusionOk="0">
                <a:moveTo>
                  <a:pt x="0" y="0"/>
                </a:moveTo>
                <a:lnTo>
                  <a:pt x="1956699" y="0"/>
                </a:lnTo>
                <a:lnTo>
                  <a:pt x="1956699" y="2809881"/>
                </a:lnTo>
                <a:lnTo>
                  <a:pt x="0" y="2809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3" name="Google Shape;33;p4"/>
          <p:cNvGrpSpPr/>
          <p:nvPr/>
        </p:nvGrpSpPr>
        <p:grpSpPr>
          <a:xfrm>
            <a:off x="9522384" y="1677328"/>
            <a:ext cx="9833591" cy="7581020"/>
            <a:chOff x="0" y="-38100"/>
            <a:chExt cx="2589900" cy="1996634"/>
          </a:xfrm>
        </p:grpSpPr>
        <p:sp>
          <p:nvSpPr>
            <p:cNvPr id="34" name="Google Shape;34;p4"/>
            <p:cNvSpPr/>
            <p:nvPr/>
          </p:nvSpPr>
          <p:spPr>
            <a:xfrm>
              <a:off x="0" y="0"/>
              <a:ext cx="2589799" cy="1958534"/>
            </a:xfrm>
            <a:custGeom>
              <a:avLst/>
              <a:gdLst/>
              <a:ahLst/>
              <a:cxnLst/>
              <a:rect l="l" t="t" r="r" b="b"/>
              <a:pathLst>
                <a:path w="2589799" h="1958534" extrusionOk="0">
                  <a:moveTo>
                    <a:pt x="40154" y="0"/>
                  </a:moveTo>
                  <a:lnTo>
                    <a:pt x="2549645" y="0"/>
                  </a:lnTo>
                  <a:cubicBezTo>
                    <a:pt x="2571822" y="0"/>
                    <a:pt x="2589799" y="17977"/>
                    <a:pt x="2589799" y="40154"/>
                  </a:cubicBezTo>
                  <a:lnTo>
                    <a:pt x="2589799" y="1918380"/>
                  </a:lnTo>
                  <a:cubicBezTo>
                    <a:pt x="2589799" y="1940557"/>
                    <a:pt x="2571822" y="1958534"/>
                    <a:pt x="2549645" y="1958534"/>
                  </a:cubicBezTo>
                  <a:lnTo>
                    <a:pt x="40154" y="1958534"/>
                  </a:lnTo>
                  <a:cubicBezTo>
                    <a:pt x="17977" y="1958534"/>
                    <a:pt x="0" y="1940557"/>
                    <a:pt x="0" y="1918380"/>
                  </a:cubicBezTo>
                  <a:lnTo>
                    <a:pt x="0" y="40154"/>
                  </a:lnTo>
                  <a:cubicBezTo>
                    <a:pt x="0" y="17977"/>
                    <a:pt x="17977" y="0"/>
                    <a:pt x="40154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 txBox="1"/>
            <p:nvPr/>
          </p:nvSpPr>
          <p:spPr>
            <a:xfrm>
              <a:off x="0" y="-38100"/>
              <a:ext cx="2589900" cy="19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-411318">
            <a:off x="6719201" y="884579"/>
            <a:ext cx="8916510" cy="2401124"/>
            <a:chOff x="0" y="-38100"/>
            <a:chExt cx="2348400" cy="632400"/>
          </a:xfrm>
        </p:grpSpPr>
        <p:sp>
          <p:nvSpPr>
            <p:cNvPr id="37" name="Google Shape;37;p4"/>
            <p:cNvSpPr/>
            <p:nvPr/>
          </p:nvSpPr>
          <p:spPr>
            <a:xfrm>
              <a:off x="0" y="0"/>
              <a:ext cx="2348258" cy="594189"/>
            </a:xfrm>
            <a:custGeom>
              <a:avLst/>
              <a:gdLst/>
              <a:ahLst/>
              <a:cxnLst/>
              <a:rect l="l" t="t" r="r" b="b"/>
              <a:pathLst>
                <a:path w="2348258" h="594189" extrusionOk="0">
                  <a:moveTo>
                    <a:pt x="44284" y="0"/>
                  </a:moveTo>
                  <a:lnTo>
                    <a:pt x="2303974" y="0"/>
                  </a:lnTo>
                  <a:cubicBezTo>
                    <a:pt x="2328432" y="0"/>
                    <a:pt x="2348258" y="19827"/>
                    <a:pt x="2348258" y="44284"/>
                  </a:cubicBezTo>
                  <a:lnTo>
                    <a:pt x="2348258" y="549905"/>
                  </a:lnTo>
                  <a:cubicBezTo>
                    <a:pt x="2348258" y="574363"/>
                    <a:pt x="2328432" y="594189"/>
                    <a:pt x="2303974" y="594189"/>
                  </a:cubicBezTo>
                  <a:lnTo>
                    <a:pt x="44284" y="594189"/>
                  </a:lnTo>
                  <a:cubicBezTo>
                    <a:pt x="19827" y="594189"/>
                    <a:pt x="0" y="574363"/>
                    <a:pt x="0" y="549905"/>
                  </a:cubicBezTo>
                  <a:lnTo>
                    <a:pt x="0" y="44284"/>
                  </a:lnTo>
                  <a:cubicBezTo>
                    <a:pt x="0" y="19827"/>
                    <a:pt x="19827" y="0"/>
                    <a:pt x="44284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 txBox="1"/>
            <p:nvPr/>
          </p:nvSpPr>
          <p:spPr>
            <a:xfrm>
              <a:off x="0" y="-38100"/>
              <a:ext cx="23484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4"/>
          <p:cNvSpPr txBox="1"/>
          <p:nvPr/>
        </p:nvSpPr>
        <p:spPr>
          <a:xfrm>
            <a:off x="10922560" y="7533569"/>
            <a:ext cx="258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bg>
      <p:bgPr>
        <a:solidFill>
          <a:srgbClr val="FF61C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6"/>
          <p:cNvGrpSpPr/>
          <p:nvPr/>
        </p:nvGrpSpPr>
        <p:grpSpPr>
          <a:xfrm>
            <a:off x="2145966" y="3818369"/>
            <a:ext cx="13996159" cy="5122398"/>
            <a:chOff x="0" y="-38100"/>
            <a:chExt cx="3686207" cy="1349100"/>
          </a:xfrm>
        </p:grpSpPr>
        <p:sp>
          <p:nvSpPr>
            <p:cNvPr id="52" name="Google Shape;52;p6"/>
            <p:cNvSpPr/>
            <p:nvPr/>
          </p:nvSpPr>
          <p:spPr>
            <a:xfrm>
              <a:off x="0" y="0"/>
              <a:ext cx="3686207" cy="1310993"/>
            </a:xfrm>
            <a:custGeom>
              <a:avLst/>
              <a:gdLst/>
              <a:ahLst/>
              <a:cxnLst/>
              <a:rect l="l" t="t" r="r" b="b"/>
              <a:pathLst>
                <a:path w="3686207" h="1310993" extrusionOk="0">
                  <a:moveTo>
                    <a:pt x="28211" y="0"/>
                  </a:moveTo>
                  <a:lnTo>
                    <a:pt x="3657996" y="0"/>
                  </a:lnTo>
                  <a:cubicBezTo>
                    <a:pt x="3673577" y="0"/>
                    <a:pt x="3686207" y="12630"/>
                    <a:pt x="3686207" y="28211"/>
                  </a:cubicBezTo>
                  <a:lnTo>
                    <a:pt x="3686207" y="1282783"/>
                  </a:lnTo>
                  <a:cubicBezTo>
                    <a:pt x="3686207" y="1298363"/>
                    <a:pt x="3673577" y="1310993"/>
                    <a:pt x="3657996" y="1310993"/>
                  </a:cubicBezTo>
                  <a:lnTo>
                    <a:pt x="28211" y="1310993"/>
                  </a:lnTo>
                  <a:cubicBezTo>
                    <a:pt x="12630" y="1310993"/>
                    <a:pt x="0" y="1298363"/>
                    <a:pt x="0" y="1282783"/>
                  </a:cubicBezTo>
                  <a:lnTo>
                    <a:pt x="0" y="28211"/>
                  </a:lnTo>
                  <a:cubicBezTo>
                    <a:pt x="0" y="12630"/>
                    <a:pt x="12630" y="0"/>
                    <a:pt x="28211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 txBox="1"/>
            <p:nvPr/>
          </p:nvSpPr>
          <p:spPr>
            <a:xfrm>
              <a:off x="0" y="-38100"/>
              <a:ext cx="3686100" cy="13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6"/>
          <p:cNvGrpSpPr/>
          <p:nvPr/>
        </p:nvGrpSpPr>
        <p:grpSpPr>
          <a:xfrm rot="-411318">
            <a:off x="1112124" y="1722343"/>
            <a:ext cx="11920455" cy="2401124"/>
            <a:chOff x="0" y="-38100"/>
            <a:chExt cx="3139569" cy="632400"/>
          </a:xfrm>
        </p:grpSpPr>
        <p:sp>
          <p:nvSpPr>
            <p:cNvPr id="55" name="Google Shape;55;p6"/>
            <p:cNvSpPr/>
            <p:nvPr/>
          </p:nvSpPr>
          <p:spPr>
            <a:xfrm>
              <a:off x="0" y="0"/>
              <a:ext cx="3139569" cy="594189"/>
            </a:xfrm>
            <a:custGeom>
              <a:avLst/>
              <a:gdLst/>
              <a:ahLst/>
              <a:cxnLst/>
              <a:rect l="l" t="t" r="r" b="b"/>
              <a:pathLst>
                <a:path w="3139569" h="594189" extrusionOk="0">
                  <a:moveTo>
                    <a:pt x="33122" y="0"/>
                  </a:moveTo>
                  <a:lnTo>
                    <a:pt x="3106447" y="0"/>
                  </a:lnTo>
                  <a:cubicBezTo>
                    <a:pt x="3115232" y="0"/>
                    <a:pt x="3123656" y="3490"/>
                    <a:pt x="3129868" y="9701"/>
                  </a:cubicBezTo>
                  <a:cubicBezTo>
                    <a:pt x="3136080" y="15913"/>
                    <a:pt x="3139569" y="24338"/>
                    <a:pt x="3139569" y="33122"/>
                  </a:cubicBezTo>
                  <a:lnTo>
                    <a:pt x="3139569" y="561067"/>
                  </a:lnTo>
                  <a:cubicBezTo>
                    <a:pt x="3139569" y="569851"/>
                    <a:pt x="3136080" y="578276"/>
                    <a:pt x="3129868" y="584488"/>
                  </a:cubicBezTo>
                  <a:cubicBezTo>
                    <a:pt x="3123656" y="590700"/>
                    <a:pt x="3115232" y="594189"/>
                    <a:pt x="3106447" y="594189"/>
                  </a:cubicBezTo>
                  <a:lnTo>
                    <a:pt x="33122" y="594189"/>
                  </a:lnTo>
                  <a:cubicBezTo>
                    <a:pt x="24338" y="594189"/>
                    <a:pt x="15913" y="590700"/>
                    <a:pt x="9701" y="584488"/>
                  </a:cubicBezTo>
                  <a:cubicBezTo>
                    <a:pt x="3490" y="578276"/>
                    <a:pt x="0" y="569851"/>
                    <a:pt x="0" y="561067"/>
                  </a:cubicBezTo>
                  <a:lnTo>
                    <a:pt x="0" y="33122"/>
                  </a:lnTo>
                  <a:cubicBezTo>
                    <a:pt x="0" y="24338"/>
                    <a:pt x="3490" y="15913"/>
                    <a:pt x="9701" y="9701"/>
                  </a:cubicBezTo>
                  <a:cubicBezTo>
                    <a:pt x="15913" y="3490"/>
                    <a:pt x="24338" y="0"/>
                    <a:pt x="33122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0" y="-38100"/>
              <a:ext cx="31395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6"/>
          <p:cNvSpPr/>
          <p:nvPr/>
        </p:nvSpPr>
        <p:spPr>
          <a:xfrm>
            <a:off x="13333196" y="403176"/>
            <a:ext cx="3674123" cy="3321730"/>
          </a:xfrm>
          <a:custGeom>
            <a:avLst/>
            <a:gdLst/>
            <a:ahLst/>
            <a:cxnLst/>
            <a:rect l="l" t="t" r="r" b="b"/>
            <a:pathLst>
              <a:path w="3674123" h="3321730" extrusionOk="0">
                <a:moveTo>
                  <a:pt x="0" y="0"/>
                </a:moveTo>
                <a:lnTo>
                  <a:pt x="3674123" y="0"/>
                </a:lnTo>
                <a:lnTo>
                  <a:pt x="3674123" y="3321730"/>
                </a:lnTo>
                <a:lnTo>
                  <a:pt x="0" y="33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" name="Google Shape;58;p6"/>
          <p:cNvSpPr/>
          <p:nvPr/>
        </p:nvSpPr>
        <p:spPr>
          <a:xfrm>
            <a:off x="16759230" y="5143500"/>
            <a:ext cx="2522943" cy="4114800"/>
          </a:xfrm>
          <a:custGeom>
            <a:avLst/>
            <a:gdLst/>
            <a:ahLst/>
            <a:cxnLst/>
            <a:rect l="l" t="t" r="r" b="b"/>
            <a:pathLst>
              <a:path w="2522943" h="4114800" extrusionOk="0">
                <a:moveTo>
                  <a:pt x="0" y="0"/>
                </a:moveTo>
                <a:lnTo>
                  <a:pt x="2522943" y="0"/>
                </a:lnTo>
                <a:lnTo>
                  <a:pt x="2522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9" name="Google Shape;5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8275" y="7210546"/>
            <a:ext cx="3824724" cy="335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solidFill>
          <a:srgbClr val="256E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7"/>
          <p:cNvGrpSpPr/>
          <p:nvPr/>
        </p:nvGrpSpPr>
        <p:grpSpPr>
          <a:xfrm>
            <a:off x="13534839" y="3095787"/>
            <a:ext cx="4184332" cy="6474850"/>
            <a:chOff x="0" y="-38100"/>
            <a:chExt cx="1102039" cy="1705299"/>
          </a:xfrm>
        </p:grpSpPr>
        <p:sp>
          <p:nvSpPr>
            <p:cNvPr id="62" name="Google Shape;62;p7"/>
            <p:cNvSpPr/>
            <p:nvPr/>
          </p:nvSpPr>
          <p:spPr>
            <a:xfrm>
              <a:off x="0" y="0"/>
              <a:ext cx="1102039" cy="1667199"/>
            </a:xfrm>
            <a:custGeom>
              <a:avLst/>
              <a:gdLst/>
              <a:ahLst/>
              <a:cxnLst/>
              <a:rect l="l" t="t" r="r" b="b"/>
              <a:pathLst>
                <a:path w="1102039" h="1667199" extrusionOk="0">
                  <a:moveTo>
                    <a:pt x="64758" y="0"/>
                  </a:moveTo>
                  <a:lnTo>
                    <a:pt x="1037281" y="0"/>
                  </a:lnTo>
                  <a:cubicBezTo>
                    <a:pt x="1054456" y="0"/>
                    <a:pt x="1070927" y="6823"/>
                    <a:pt x="1083072" y="18967"/>
                  </a:cubicBezTo>
                  <a:cubicBezTo>
                    <a:pt x="1095216" y="31112"/>
                    <a:pt x="1102039" y="47583"/>
                    <a:pt x="1102039" y="64758"/>
                  </a:cubicBezTo>
                  <a:lnTo>
                    <a:pt x="1102039" y="1602441"/>
                  </a:lnTo>
                  <a:cubicBezTo>
                    <a:pt x="1102039" y="1638206"/>
                    <a:pt x="1073046" y="1667199"/>
                    <a:pt x="1037281" y="1667199"/>
                  </a:cubicBezTo>
                  <a:lnTo>
                    <a:pt x="64758" y="1667199"/>
                  </a:lnTo>
                  <a:cubicBezTo>
                    <a:pt x="47583" y="1667199"/>
                    <a:pt x="31112" y="1660377"/>
                    <a:pt x="18967" y="1648232"/>
                  </a:cubicBezTo>
                  <a:cubicBezTo>
                    <a:pt x="6823" y="1636088"/>
                    <a:pt x="0" y="1619616"/>
                    <a:pt x="0" y="1602441"/>
                  </a:cubicBezTo>
                  <a:lnTo>
                    <a:pt x="0" y="64758"/>
                  </a:lnTo>
                  <a:cubicBezTo>
                    <a:pt x="0" y="28993"/>
                    <a:pt x="28993" y="0"/>
                    <a:pt x="64758" y="0"/>
                  </a:cubicBezTo>
                  <a:close/>
                </a:path>
              </a:pathLst>
            </a:custGeom>
            <a:solidFill>
              <a:srgbClr val="FFFCF0"/>
            </a:solidFill>
            <a:ln w="47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 txBox="1"/>
            <p:nvPr/>
          </p:nvSpPr>
          <p:spPr>
            <a:xfrm>
              <a:off x="0" y="-38100"/>
              <a:ext cx="1101900" cy="17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7"/>
          <p:cNvGrpSpPr/>
          <p:nvPr/>
        </p:nvGrpSpPr>
        <p:grpSpPr>
          <a:xfrm>
            <a:off x="13534839" y="571741"/>
            <a:ext cx="4184332" cy="2401160"/>
            <a:chOff x="0" y="-38100"/>
            <a:chExt cx="1102039" cy="632400"/>
          </a:xfrm>
        </p:grpSpPr>
        <p:sp>
          <p:nvSpPr>
            <p:cNvPr id="65" name="Google Shape;65;p7"/>
            <p:cNvSpPr/>
            <p:nvPr/>
          </p:nvSpPr>
          <p:spPr>
            <a:xfrm>
              <a:off x="0" y="0"/>
              <a:ext cx="1102039" cy="594189"/>
            </a:xfrm>
            <a:custGeom>
              <a:avLst/>
              <a:gdLst/>
              <a:ahLst/>
              <a:cxnLst/>
              <a:rect l="l" t="t" r="r" b="b"/>
              <a:pathLst>
                <a:path w="1102039" h="594189" extrusionOk="0">
                  <a:moveTo>
                    <a:pt x="64758" y="0"/>
                  </a:moveTo>
                  <a:lnTo>
                    <a:pt x="1037281" y="0"/>
                  </a:lnTo>
                  <a:cubicBezTo>
                    <a:pt x="1054456" y="0"/>
                    <a:pt x="1070927" y="6823"/>
                    <a:pt x="1083072" y="18967"/>
                  </a:cubicBezTo>
                  <a:cubicBezTo>
                    <a:pt x="1095216" y="31112"/>
                    <a:pt x="1102039" y="47583"/>
                    <a:pt x="1102039" y="64758"/>
                  </a:cubicBezTo>
                  <a:lnTo>
                    <a:pt x="1102039" y="529431"/>
                  </a:lnTo>
                  <a:cubicBezTo>
                    <a:pt x="1102039" y="546606"/>
                    <a:pt x="1095216" y="563078"/>
                    <a:pt x="1083072" y="575222"/>
                  </a:cubicBezTo>
                  <a:cubicBezTo>
                    <a:pt x="1070927" y="587367"/>
                    <a:pt x="1054456" y="594189"/>
                    <a:pt x="1037281" y="594189"/>
                  </a:cubicBezTo>
                  <a:lnTo>
                    <a:pt x="64758" y="594189"/>
                  </a:lnTo>
                  <a:cubicBezTo>
                    <a:pt x="28993" y="594189"/>
                    <a:pt x="0" y="565196"/>
                    <a:pt x="0" y="529431"/>
                  </a:cubicBezTo>
                  <a:lnTo>
                    <a:pt x="0" y="64758"/>
                  </a:lnTo>
                  <a:cubicBezTo>
                    <a:pt x="0" y="28993"/>
                    <a:pt x="28993" y="0"/>
                    <a:pt x="64758" y="0"/>
                  </a:cubicBezTo>
                  <a:close/>
                </a:path>
              </a:pathLst>
            </a:custGeom>
            <a:solidFill>
              <a:srgbClr val="FFFCF0"/>
            </a:solidFill>
            <a:ln w="47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 txBox="1"/>
            <p:nvPr/>
          </p:nvSpPr>
          <p:spPr>
            <a:xfrm>
              <a:off x="0" y="-38100"/>
              <a:ext cx="11019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7"/>
          <p:cNvGrpSpPr/>
          <p:nvPr/>
        </p:nvGrpSpPr>
        <p:grpSpPr>
          <a:xfrm>
            <a:off x="568858" y="3095787"/>
            <a:ext cx="4184332" cy="6474850"/>
            <a:chOff x="0" y="-38100"/>
            <a:chExt cx="1102039" cy="1705299"/>
          </a:xfrm>
        </p:grpSpPr>
        <p:sp>
          <p:nvSpPr>
            <p:cNvPr id="68" name="Google Shape;68;p7"/>
            <p:cNvSpPr/>
            <p:nvPr/>
          </p:nvSpPr>
          <p:spPr>
            <a:xfrm>
              <a:off x="0" y="0"/>
              <a:ext cx="1102039" cy="1667199"/>
            </a:xfrm>
            <a:custGeom>
              <a:avLst/>
              <a:gdLst/>
              <a:ahLst/>
              <a:cxnLst/>
              <a:rect l="l" t="t" r="r" b="b"/>
              <a:pathLst>
                <a:path w="1102039" h="1667199" extrusionOk="0">
                  <a:moveTo>
                    <a:pt x="64758" y="0"/>
                  </a:moveTo>
                  <a:lnTo>
                    <a:pt x="1037281" y="0"/>
                  </a:lnTo>
                  <a:cubicBezTo>
                    <a:pt x="1054456" y="0"/>
                    <a:pt x="1070927" y="6823"/>
                    <a:pt x="1083072" y="18967"/>
                  </a:cubicBezTo>
                  <a:cubicBezTo>
                    <a:pt x="1095216" y="31112"/>
                    <a:pt x="1102039" y="47583"/>
                    <a:pt x="1102039" y="64758"/>
                  </a:cubicBezTo>
                  <a:lnTo>
                    <a:pt x="1102039" y="1602441"/>
                  </a:lnTo>
                  <a:cubicBezTo>
                    <a:pt x="1102039" y="1638206"/>
                    <a:pt x="1073046" y="1667199"/>
                    <a:pt x="1037281" y="1667199"/>
                  </a:cubicBezTo>
                  <a:lnTo>
                    <a:pt x="64758" y="1667199"/>
                  </a:lnTo>
                  <a:cubicBezTo>
                    <a:pt x="47583" y="1667199"/>
                    <a:pt x="31112" y="1660377"/>
                    <a:pt x="18967" y="1648232"/>
                  </a:cubicBezTo>
                  <a:cubicBezTo>
                    <a:pt x="6823" y="1636088"/>
                    <a:pt x="0" y="1619616"/>
                    <a:pt x="0" y="1602441"/>
                  </a:cubicBezTo>
                  <a:lnTo>
                    <a:pt x="0" y="64758"/>
                  </a:lnTo>
                  <a:cubicBezTo>
                    <a:pt x="0" y="28993"/>
                    <a:pt x="28993" y="0"/>
                    <a:pt x="64758" y="0"/>
                  </a:cubicBezTo>
                  <a:close/>
                </a:path>
              </a:pathLst>
            </a:custGeom>
            <a:solidFill>
              <a:srgbClr val="FFFCF0"/>
            </a:solidFill>
            <a:ln w="47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 txBox="1"/>
            <p:nvPr/>
          </p:nvSpPr>
          <p:spPr>
            <a:xfrm>
              <a:off x="0" y="-38100"/>
              <a:ext cx="1101900" cy="17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568858" y="571741"/>
            <a:ext cx="4184332" cy="2401160"/>
            <a:chOff x="0" y="-38100"/>
            <a:chExt cx="1102039" cy="6324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1102039" cy="594189"/>
            </a:xfrm>
            <a:custGeom>
              <a:avLst/>
              <a:gdLst/>
              <a:ahLst/>
              <a:cxnLst/>
              <a:rect l="l" t="t" r="r" b="b"/>
              <a:pathLst>
                <a:path w="1102039" h="594189" extrusionOk="0">
                  <a:moveTo>
                    <a:pt x="64758" y="0"/>
                  </a:moveTo>
                  <a:lnTo>
                    <a:pt x="1037281" y="0"/>
                  </a:lnTo>
                  <a:cubicBezTo>
                    <a:pt x="1054456" y="0"/>
                    <a:pt x="1070927" y="6823"/>
                    <a:pt x="1083072" y="18967"/>
                  </a:cubicBezTo>
                  <a:cubicBezTo>
                    <a:pt x="1095216" y="31112"/>
                    <a:pt x="1102039" y="47583"/>
                    <a:pt x="1102039" y="64758"/>
                  </a:cubicBezTo>
                  <a:lnTo>
                    <a:pt x="1102039" y="529431"/>
                  </a:lnTo>
                  <a:cubicBezTo>
                    <a:pt x="1102039" y="546606"/>
                    <a:pt x="1095216" y="563078"/>
                    <a:pt x="1083072" y="575222"/>
                  </a:cubicBezTo>
                  <a:cubicBezTo>
                    <a:pt x="1070927" y="587367"/>
                    <a:pt x="1054456" y="594189"/>
                    <a:pt x="1037281" y="594189"/>
                  </a:cubicBezTo>
                  <a:lnTo>
                    <a:pt x="64758" y="594189"/>
                  </a:lnTo>
                  <a:cubicBezTo>
                    <a:pt x="28993" y="594189"/>
                    <a:pt x="0" y="565196"/>
                    <a:pt x="0" y="529431"/>
                  </a:cubicBezTo>
                  <a:lnTo>
                    <a:pt x="0" y="64758"/>
                  </a:lnTo>
                  <a:cubicBezTo>
                    <a:pt x="0" y="28993"/>
                    <a:pt x="28993" y="0"/>
                    <a:pt x="64758" y="0"/>
                  </a:cubicBezTo>
                  <a:close/>
                </a:path>
              </a:pathLst>
            </a:custGeom>
            <a:solidFill>
              <a:srgbClr val="FFFCF0"/>
            </a:solidFill>
            <a:ln w="47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 txBox="1"/>
            <p:nvPr/>
          </p:nvSpPr>
          <p:spPr>
            <a:xfrm>
              <a:off x="0" y="-38100"/>
              <a:ext cx="11019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7"/>
          <p:cNvGrpSpPr/>
          <p:nvPr/>
        </p:nvGrpSpPr>
        <p:grpSpPr>
          <a:xfrm>
            <a:off x="4445607" y="662979"/>
            <a:ext cx="9396787" cy="9243021"/>
            <a:chOff x="0" y="0"/>
            <a:chExt cx="12529049" cy="12324028"/>
          </a:xfrm>
        </p:grpSpPr>
        <p:sp>
          <p:nvSpPr>
            <p:cNvPr id="74" name="Google Shape;74;p7"/>
            <p:cNvSpPr/>
            <p:nvPr/>
          </p:nvSpPr>
          <p:spPr>
            <a:xfrm>
              <a:off x="0" y="0"/>
              <a:ext cx="12529049" cy="12324028"/>
            </a:xfrm>
            <a:custGeom>
              <a:avLst/>
              <a:gdLst/>
              <a:ahLst/>
              <a:cxnLst/>
              <a:rect l="l" t="t" r="r" b="b"/>
              <a:pathLst>
                <a:path w="12529049" h="12324028" extrusionOk="0">
                  <a:moveTo>
                    <a:pt x="0" y="0"/>
                  </a:moveTo>
                  <a:lnTo>
                    <a:pt x="12529049" y="0"/>
                  </a:lnTo>
                  <a:lnTo>
                    <a:pt x="12529049" y="12324028"/>
                  </a:lnTo>
                  <a:lnTo>
                    <a:pt x="0" y="123240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" name="Google Shape;75;p7"/>
            <p:cNvSpPr/>
            <p:nvPr/>
          </p:nvSpPr>
          <p:spPr>
            <a:xfrm>
              <a:off x="8268701" y="6370106"/>
              <a:ext cx="3133023" cy="2153242"/>
            </a:xfrm>
            <a:custGeom>
              <a:avLst/>
              <a:gdLst/>
              <a:ahLst/>
              <a:cxnLst/>
              <a:rect l="l" t="t" r="r" b="b"/>
              <a:pathLst>
                <a:path w="3133023" h="2153242" extrusionOk="0">
                  <a:moveTo>
                    <a:pt x="0" y="0"/>
                  </a:moveTo>
                  <a:lnTo>
                    <a:pt x="3133024" y="0"/>
                  </a:lnTo>
                  <a:lnTo>
                    <a:pt x="3133024" y="2153241"/>
                  </a:lnTo>
                  <a:lnTo>
                    <a:pt x="0" y="2153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750522" y="6773493"/>
              <a:ext cx="3464182" cy="2714659"/>
            </a:xfrm>
            <a:custGeom>
              <a:avLst/>
              <a:gdLst/>
              <a:ahLst/>
              <a:cxnLst/>
              <a:rect l="l" t="t" r="r" b="b"/>
              <a:pathLst>
                <a:path w="3464182" h="2714659" extrusionOk="0">
                  <a:moveTo>
                    <a:pt x="0" y="0"/>
                  </a:moveTo>
                  <a:lnTo>
                    <a:pt x="3464182" y="0"/>
                  </a:lnTo>
                  <a:lnTo>
                    <a:pt x="3464182" y="2714659"/>
                  </a:lnTo>
                  <a:lnTo>
                    <a:pt x="0" y="27146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77" name="Google Shape;77;p7"/>
          <p:cNvGrpSpPr/>
          <p:nvPr/>
        </p:nvGrpSpPr>
        <p:grpSpPr>
          <a:xfrm>
            <a:off x="6435256" y="9540810"/>
            <a:ext cx="5417523" cy="746193"/>
            <a:chOff x="0" y="-38100"/>
            <a:chExt cx="1426828" cy="196527"/>
          </a:xfrm>
        </p:grpSpPr>
        <p:sp>
          <p:nvSpPr>
            <p:cNvPr id="78" name="Google Shape;78;p7"/>
            <p:cNvSpPr/>
            <p:nvPr/>
          </p:nvSpPr>
          <p:spPr>
            <a:xfrm>
              <a:off x="0" y="0"/>
              <a:ext cx="1426828" cy="158427"/>
            </a:xfrm>
            <a:custGeom>
              <a:avLst/>
              <a:gdLst/>
              <a:ahLst/>
              <a:cxnLst/>
              <a:rect l="l" t="t" r="r" b="b"/>
              <a:pathLst>
                <a:path w="1426828" h="158427" extrusionOk="0">
                  <a:moveTo>
                    <a:pt x="0" y="0"/>
                  </a:moveTo>
                  <a:lnTo>
                    <a:pt x="1426828" y="0"/>
                  </a:lnTo>
                  <a:lnTo>
                    <a:pt x="1426828" y="158427"/>
                  </a:lnTo>
                  <a:lnTo>
                    <a:pt x="0" y="158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9" name="Google Shape;79;p7"/>
            <p:cNvSpPr txBox="1"/>
            <p:nvPr/>
          </p:nvSpPr>
          <p:spPr>
            <a:xfrm>
              <a:off x="0" y="-38100"/>
              <a:ext cx="1426800" cy="1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OBJECT_1_1">
    <p:bg>
      <p:bgPr>
        <a:solidFill>
          <a:srgbClr val="FF61C8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5450" y="-2013999"/>
            <a:ext cx="13349100" cy="14472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8"/>
          <p:cNvGrpSpPr/>
          <p:nvPr/>
        </p:nvGrpSpPr>
        <p:grpSpPr>
          <a:xfrm>
            <a:off x="1028700" y="2588829"/>
            <a:ext cx="9510479" cy="6669513"/>
            <a:chOff x="0" y="-38100"/>
            <a:chExt cx="2504801" cy="1756568"/>
          </a:xfrm>
        </p:grpSpPr>
        <p:sp>
          <p:nvSpPr>
            <p:cNvPr id="83" name="Google Shape;83;p8"/>
            <p:cNvSpPr/>
            <p:nvPr/>
          </p:nvSpPr>
          <p:spPr>
            <a:xfrm>
              <a:off x="0" y="0"/>
              <a:ext cx="2504801" cy="1718468"/>
            </a:xfrm>
            <a:custGeom>
              <a:avLst/>
              <a:gdLst/>
              <a:ahLst/>
              <a:cxnLst/>
              <a:rect l="l" t="t" r="r" b="b"/>
              <a:pathLst>
                <a:path w="2504801" h="1718468" extrusionOk="0">
                  <a:moveTo>
                    <a:pt x="41516" y="0"/>
                  </a:moveTo>
                  <a:lnTo>
                    <a:pt x="2463285" y="0"/>
                  </a:lnTo>
                  <a:cubicBezTo>
                    <a:pt x="2486213" y="0"/>
                    <a:pt x="2504801" y="18588"/>
                    <a:pt x="2504801" y="41516"/>
                  </a:cubicBezTo>
                  <a:lnTo>
                    <a:pt x="2504801" y="1676952"/>
                  </a:lnTo>
                  <a:cubicBezTo>
                    <a:pt x="2504801" y="1687963"/>
                    <a:pt x="2500427" y="1698522"/>
                    <a:pt x="2492641" y="1706308"/>
                  </a:cubicBezTo>
                  <a:cubicBezTo>
                    <a:pt x="2484855" y="1714094"/>
                    <a:pt x="2474295" y="1718468"/>
                    <a:pt x="2463285" y="1718468"/>
                  </a:cubicBezTo>
                  <a:lnTo>
                    <a:pt x="41516" y="1718468"/>
                  </a:lnTo>
                  <a:cubicBezTo>
                    <a:pt x="30506" y="1718468"/>
                    <a:pt x="19946" y="1714094"/>
                    <a:pt x="12160" y="1706308"/>
                  </a:cubicBezTo>
                  <a:cubicBezTo>
                    <a:pt x="4374" y="1698522"/>
                    <a:pt x="0" y="1687963"/>
                    <a:pt x="0" y="1676952"/>
                  </a:cubicBezTo>
                  <a:lnTo>
                    <a:pt x="0" y="41516"/>
                  </a:lnTo>
                  <a:cubicBezTo>
                    <a:pt x="0" y="30506"/>
                    <a:pt x="4374" y="19946"/>
                    <a:pt x="12160" y="12160"/>
                  </a:cubicBezTo>
                  <a:cubicBezTo>
                    <a:pt x="19946" y="4374"/>
                    <a:pt x="30506" y="0"/>
                    <a:pt x="4151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 txBox="1"/>
            <p:nvPr/>
          </p:nvSpPr>
          <p:spPr>
            <a:xfrm>
              <a:off x="0" y="-38100"/>
              <a:ext cx="2504700" cy="17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8"/>
          <p:cNvGrpSpPr/>
          <p:nvPr/>
        </p:nvGrpSpPr>
        <p:grpSpPr>
          <a:xfrm rot="-411318">
            <a:off x="1577523" y="1066878"/>
            <a:ext cx="8395962" cy="2401124"/>
            <a:chOff x="0" y="-38100"/>
            <a:chExt cx="2211300" cy="632400"/>
          </a:xfrm>
        </p:grpSpPr>
        <p:sp>
          <p:nvSpPr>
            <p:cNvPr id="86" name="Google Shape;86;p8"/>
            <p:cNvSpPr/>
            <p:nvPr/>
          </p:nvSpPr>
          <p:spPr>
            <a:xfrm>
              <a:off x="0" y="0"/>
              <a:ext cx="2211169" cy="594189"/>
            </a:xfrm>
            <a:custGeom>
              <a:avLst/>
              <a:gdLst/>
              <a:ahLst/>
              <a:cxnLst/>
              <a:rect l="l" t="t" r="r" b="b"/>
              <a:pathLst>
                <a:path w="2211169" h="594189" extrusionOk="0">
                  <a:moveTo>
                    <a:pt x="47030" y="0"/>
                  </a:moveTo>
                  <a:lnTo>
                    <a:pt x="2164140" y="0"/>
                  </a:lnTo>
                  <a:cubicBezTo>
                    <a:pt x="2190114" y="0"/>
                    <a:pt x="2211169" y="21056"/>
                    <a:pt x="2211169" y="47030"/>
                  </a:cubicBezTo>
                  <a:lnTo>
                    <a:pt x="2211169" y="547160"/>
                  </a:lnTo>
                  <a:cubicBezTo>
                    <a:pt x="2211169" y="559633"/>
                    <a:pt x="2206215" y="571595"/>
                    <a:pt x="2197395" y="580415"/>
                  </a:cubicBezTo>
                  <a:cubicBezTo>
                    <a:pt x="2188575" y="589234"/>
                    <a:pt x="2176613" y="594189"/>
                    <a:pt x="2164140" y="594189"/>
                  </a:cubicBezTo>
                  <a:lnTo>
                    <a:pt x="47030" y="594189"/>
                  </a:lnTo>
                  <a:cubicBezTo>
                    <a:pt x="34557" y="594189"/>
                    <a:pt x="22594" y="589234"/>
                    <a:pt x="13775" y="580415"/>
                  </a:cubicBezTo>
                  <a:cubicBezTo>
                    <a:pt x="4955" y="571595"/>
                    <a:pt x="0" y="559633"/>
                    <a:pt x="0" y="547160"/>
                  </a:cubicBezTo>
                  <a:lnTo>
                    <a:pt x="0" y="47030"/>
                  </a:lnTo>
                  <a:cubicBezTo>
                    <a:pt x="0" y="34557"/>
                    <a:pt x="4955" y="22594"/>
                    <a:pt x="13775" y="13775"/>
                  </a:cubicBezTo>
                  <a:cubicBezTo>
                    <a:pt x="22594" y="4955"/>
                    <a:pt x="34557" y="0"/>
                    <a:pt x="4703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 txBox="1"/>
            <p:nvPr/>
          </p:nvSpPr>
          <p:spPr>
            <a:xfrm>
              <a:off x="0" y="-38100"/>
              <a:ext cx="22113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816" y="78850"/>
            <a:ext cx="8026566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2">
  <p:cSld name="OBJECT_1_2">
    <p:bg>
      <p:bgPr>
        <a:solidFill>
          <a:srgbClr val="FF61C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 rot="-411347">
            <a:off x="2572260" y="2381538"/>
            <a:ext cx="13118406" cy="3562231"/>
            <a:chOff x="0" y="-38100"/>
            <a:chExt cx="2328900" cy="632400"/>
          </a:xfrm>
        </p:grpSpPr>
        <p:sp>
          <p:nvSpPr>
            <p:cNvPr id="101" name="Google Shape;101;p10"/>
            <p:cNvSpPr/>
            <p:nvPr/>
          </p:nvSpPr>
          <p:spPr>
            <a:xfrm>
              <a:off x="0" y="0"/>
              <a:ext cx="2328819" cy="594189"/>
            </a:xfrm>
            <a:custGeom>
              <a:avLst/>
              <a:gdLst/>
              <a:ahLst/>
              <a:cxnLst/>
              <a:rect l="l" t="t" r="r" b="b"/>
              <a:pathLst>
                <a:path w="2328819" h="594189" extrusionOk="0">
                  <a:moveTo>
                    <a:pt x="28919" y="0"/>
                  </a:moveTo>
                  <a:lnTo>
                    <a:pt x="2299901" y="0"/>
                  </a:lnTo>
                  <a:cubicBezTo>
                    <a:pt x="2315872" y="0"/>
                    <a:pt x="2328819" y="12947"/>
                    <a:pt x="2328819" y="28919"/>
                  </a:cubicBezTo>
                  <a:lnTo>
                    <a:pt x="2328819" y="565270"/>
                  </a:lnTo>
                  <a:cubicBezTo>
                    <a:pt x="2328819" y="581242"/>
                    <a:pt x="2315872" y="594189"/>
                    <a:pt x="2299901" y="594189"/>
                  </a:cubicBezTo>
                  <a:lnTo>
                    <a:pt x="28919" y="594189"/>
                  </a:lnTo>
                  <a:cubicBezTo>
                    <a:pt x="12947" y="594189"/>
                    <a:pt x="0" y="581242"/>
                    <a:pt x="0" y="565270"/>
                  </a:cubicBezTo>
                  <a:lnTo>
                    <a:pt x="0" y="28919"/>
                  </a:lnTo>
                  <a:cubicBezTo>
                    <a:pt x="0" y="12947"/>
                    <a:pt x="12947" y="0"/>
                    <a:pt x="28919" y="0"/>
                  </a:cubicBezTo>
                  <a:close/>
                </a:path>
              </a:pathLst>
            </a:custGeom>
            <a:solidFill>
              <a:srgbClr val="FFFE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 txBox="1"/>
            <p:nvPr/>
          </p:nvSpPr>
          <p:spPr>
            <a:xfrm>
              <a:off x="0" y="-38100"/>
              <a:ext cx="23289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0"/>
          <p:cNvSpPr/>
          <p:nvPr/>
        </p:nvSpPr>
        <p:spPr>
          <a:xfrm>
            <a:off x="16060683" y="711928"/>
            <a:ext cx="3144075" cy="5127837"/>
          </a:xfrm>
          <a:custGeom>
            <a:avLst/>
            <a:gdLst/>
            <a:ahLst/>
            <a:cxnLst/>
            <a:rect l="l" t="t" r="r" b="b"/>
            <a:pathLst>
              <a:path w="3144075" h="5127837" extrusionOk="0">
                <a:moveTo>
                  <a:pt x="0" y="0"/>
                </a:moveTo>
                <a:lnTo>
                  <a:pt x="3144075" y="0"/>
                </a:lnTo>
                <a:lnTo>
                  <a:pt x="3144075" y="5127837"/>
                </a:lnTo>
                <a:lnTo>
                  <a:pt x="0" y="5127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0"/>
          <p:cNvSpPr/>
          <p:nvPr/>
        </p:nvSpPr>
        <p:spPr>
          <a:xfrm>
            <a:off x="12771635" y="7582143"/>
            <a:ext cx="4861086" cy="3818257"/>
          </a:xfrm>
          <a:custGeom>
            <a:avLst/>
            <a:gdLst/>
            <a:ahLst/>
            <a:cxnLst/>
            <a:rect l="l" t="t" r="r" b="b"/>
            <a:pathLst>
              <a:path w="4861086" h="3818257" extrusionOk="0">
                <a:moveTo>
                  <a:pt x="0" y="0"/>
                </a:moveTo>
                <a:lnTo>
                  <a:pt x="4861085" y="0"/>
                </a:lnTo>
                <a:lnTo>
                  <a:pt x="4861085" y="3818257"/>
                </a:lnTo>
                <a:lnTo>
                  <a:pt x="0" y="3818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10"/>
          <p:cNvSpPr/>
          <p:nvPr/>
        </p:nvSpPr>
        <p:spPr>
          <a:xfrm>
            <a:off x="-203333" y="5584249"/>
            <a:ext cx="3324197" cy="4161639"/>
          </a:xfrm>
          <a:custGeom>
            <a:avLst/>
            <a:gdLst/>
            <a:ahLst/>
            <a:cxnLst/>
            <a:rect l="l" t="t" r="r" b="b"/>
            <a:pathLst>
              <a:path w="3324197" h="4161639" extrusionOk="0">
                <a:moveTo>
                  <a:pt x="0" y="0"/>
                </a:moveTo>
                <a:lnTo>
                  <a:pt x="3324197" y="0"/>
                </a:lnTo>
                <a:lnTo>
                  <a:pt x="3324197" y="4161639"/>
                </a:lnTo>
                <a:lnTo>
                  <a:pt x="0" y="4161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10"/>
          <p:cNvSpPr/>
          <p:nvPr/>
        </p:nvSpPr>
        <p:spPr>
          <a:xfrm>
            <a:off x="-930987" y="711928"/>
            <a:ext cx="3919374" cy="4114800"/>
          </a:xfrm>
          <a:custGeom>
            <a:avLst/>
            <a:gdLst/>
            <a:ahLst/>
            <a:cxnLst/>
            <a:rect l="l" t="t" r="r" b="b"/>
            <a:pathLst>
              <a:path w="3919374" h="4114800" extrusionOk="0">
                <a:moveTo>
                  <a:pt x="0" y="0"/>
                </a:moveTo>
                <a:lnTo>
                  <a:pt x="3919374" y="0"/>
                </a:lnTo>
                <a:lnTo>
                  <a:pt x="39193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7" name="Google Shape;107;p10"/>
          <p:cNvSpPr/>
          <p:nvPr/>
        </p:nvSpPr>
        <p:spPr>
          <a:xfrm>
            <a:off x="3607736" y="-1542222"/>
            <a:ext cx="2491865" cy="4114800"/>
          </a:xfrm>
          <a:custGeom>
            <a:avLst/>
            <a:gdLst/>
            <a:ahLst/>
            <a:cxnLst/>
            <a:rect l="l" t="t" r="r" b="b"/>
            <a:pathLst>
              <a:path w="2491865" h="4114800" extrusionOk="0">
                <a:moveTo>
                  <a:pt x="0" y="0"/>
                </a:moveTo>
                <a:lnTo>
                  <a:pt x="2491865" y="0"/>
                </a:lnTo>
                <a:lnTo>
                  <a:pt x="2491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10"/>
          <p:cNvSpPr/>
          <p:nvPr/>
        </p:nvSpPr>
        <p:spPr>
          <a:xfrm>
            <a:off x="4043126" y="6989867"/>
            <a:ext cx="4191602" cy="4114800"/>
          </a:xfrm>
          <a:custGeom>
            <a:avLst/>
            <a:gdLst/>
            <a:ahLst/>
            <a:cxnLst/>
            <a:rect l="l" t="t" r="r" b="b"/>
            <a:pathLst>
              <a:path w="4191602" h="4114800" extrusionOk="0">
                <a:moveTo>
                  <a:pt x="0" y="0"/>
                </a:moveTo>
                <a:lnTo>
                  <a:pt x="4191602" y="0"/>
                </a:lnTo>
                <a:lnTo>
                  <a:pt x="4191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09" name="Google Shape;109;p10"/>
          <p:cNvGrpSpPr/>
          <p:nvPr/>
        </p:nvGrpSpPr>
        <p:grpSpPr>
          <a:xfrm>
            <a:off x="8234728" y="5334315"/>
            <a:ext cx="7114783" cy="1655562"/>
            <a:chOff x="0" y="-38100"/>
            <a:chExt cx="1873840" cy="436030"/>
          </a:xfrm>
        </p:grpSpPr>
        <p:sp>
          <p:nvSpPr>
            <p:cNvPr id="110" name="Google Shape;110;p10"/>
            <p:cNvSpPr/>
            <p:nvPr/>
          </p:nvSpPr>
          <p:spPr>
            <a:xfrm>
              <a:off x="0" y="0"/>
              <a:ext cx="1873840" cy="397930"/>
            </a:xfrm>
            <a:custGeom>
              <a:avLst/>
              <a:gdLst/>
              <a:ahLst/>
              <a:cxnLst/>
              <a:rect l="l" t="t" r="r" b="b"/>
              <a:pathLst>
                <a:path w="1873840" h="397930" extrusionOk="0">
                  <a:moveTo>
                    <a:pt x="38085" y="0"/>
                  </a:moveTo>
                  <a:lnTo>
                    <a:pt x="1835755" y="0"/>
                  </a:lnTo>
                  <a:cubicBezTo>
                    <a:pt x="1856789" y="0"/>
                    <a:pt x="1873840" y="17051"/>
                    <a:pt x="1873840" y="38085"/>
                  </a:cubicBezTo>
                  <a:lnTo>
                    <a:pt x="1873840" y="359844"/>
                  </a:lnTo>
                  <a:cubicBezTo>
                    <a:pt x="1873840" y="380878"/>
                    <a:pt x="1856789" y="397930"/>
                    <a:pt x="1835755" y="397930"/>
                  </a:cubicBezTo>
                  <a:lnTo>
                    <a:pt x="38085" y="397930"/>
                  </a:lnTo>
                  <a:cubicBezTo>
                    <a:pt x="17051" y="397930"/>
                    <a:pt x="0" y="380878"/>
                    <a:pt x="0" y="359844"/>
                  </a:cubicBezTo>
                  <a:lnTo>
                    <a:pt x="0" y="38085"/>
                  </a:lnTo>
                  <a:cubicBezTo>
                    <a:pt x="0" y="17051"/>
                    <a:pt x="17051" y="0"/>
                    <a:pt x="38085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 txBox="1"/>
            <p:nvPr/>
          </p:nvSpPr>
          <p:spPr>
            <a:xfrm>
              <a:off x="0" y="-38100"/>
              <a:ext cx="18738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0"/>
          <p:cNvSpPr/>
          <p:nvPr/>
        </p:nvSpPr>
        <p:spPr>
          <a:xfrm>
            <a:off x="7452020" y="-1542222"/>
            <a:ext cx="2644496" cy="3584276"/>
          </a:xfrm>
          <a:custGeom>
            <a:avLst/>
            <a:gdLst/>
            <a:ahLst/>
            <a:cxnLst/>
            <a:rect l="l" t="t" r="r" b="b"/>
            <a:pathLst>
              <a:path w="2644496" h="3584276" extrusionOk="0">
                <a:moveTo>
                  <a:pt x="0" y="0"/>
                </a:moveTo>
                <a:lnTo>
                  <a:pt x="2644496" y="0"/>
                </a:lnTo>
                <a:lnTo>
                  <a:pt x="2644496" y="3584275"/>
                </a:lnTo>
                <a:lnTo>
                  <a:pt x="0" y="358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10"/>
          <p:cNvSpPr/>
          <p:nvPr/>
        </p:nvSpPr>
        <p:spPr>
          <a:xfrm rot="-491452">
            <a:off x="10950343" y="-2431707"/>
            <a:ext cx="3641586" cy="4018302"/>
          </a:xfrm>
          <a:custGeom>
            <a:avLst/>
            <a:gdLst/>
            <a:ahLst/>
            <a:cxnLst/>
            <a:rect l="l" t="t" r="r" b="b"/>
            <a:pathLst>
              <a:path w="3640847" h="4017486" extrusionOk="0">
                <a:moveTo>
                  <a:pt x="0" y="0"/>
                </a:moveTo>
                <a:lnTo>
                  <a:pt x="3640847" y="0"/>
                </a:lnTo>
                <a:lnTo>
                  <a:pt x="3640847" y="4017487"/>
                </a:lnTo>
                <a:lnTo>
                  <a:pt x="0" y="4017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4" name="Google Shape;114;p10"/>
          <p:cNvSpPr/>
          <p:nvPr/>
        </p:nvSpPr>
        <p:spPr>
          <a:xfrm>
            <a:off x="9164869" y="7665069"/>
            <a:ext cx="3035605" cy="2908339"/>
          </a:xfrm>
          <a:custGeom>
            <a:avLst/>
            <a:gdLst/>
            <a:ahLst/>
            <a:cxnLst/>
            <a:rect l="l" t="t" r="r" b="b"/>
            <a:pathLst>
              <a:path w="3035605" h="2908339" extrusionOk="0">
                <a:moveTo>
                  <a:pt x="0" y="0"/>
                </a:moveTo>
                <a:lnTo>
                  <a:pt x="3035604" y="0"/>
                </a:lnTo>
                <a:lnTo>
                  <a:pt x="3035604" y="2908339"/>
                </a:lnTo>
                <a:lnTo>
                  <a:pt x="0" y="2908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bg>
      <p:bgPr>
        <a:solidFill>
          <a:srgbClr val="256E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/>
          <p:nvPr/>
        </p:nvSpPr>
        <p:spPr>
          <a:xfrm>
            <a:off x="485091" y="867253"/>
            <a:ext cx="9312191" cy="8391047"/>
          </a:xfrm>
          <a:custGeom>
            <a:avLst/>
            <a:gdLst/>
            <a:ahLst/>
            <a:cxnLst/>
            <a:rect l="l" t="t" r="r" b="b"/>
            <a:pathLst>
              <a:path w="9312191" h="8391047" extrusionOk="0">
                <a:moveTo>
                  <a:pt x="0" y="0"/>
                </a:moveTo>
                <a:lnTo>
                  <a:pt x="9312192" y="0"/>
                </a:lnTo>
                <a:lnTo>
                  <a:pt x="9312192" y="8391047"/>
                </a:lnTo>
                <a:lnTo>
                  <a:pt x="0" y="8391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17" name="Google Shape;117;p11"/>
          <p:cNvGrpSpPr/>
          <p:nvPr/>
        </p:nvGrpSpPr>
        <p:grpSpPr>
          <a:xfrm>
            <a:off x="10403858" y="884038"/>
            <a:ext cx="7114783" cy="6877025"/>
            <a:chOff x="0" y="-38100"/>
            <a:chExt cx="1873840" cy="1811221"/>
          </a:xfrm>
        </p:grpSpPr>
        <p:sp>
          <p:nvSpPr>
            <p:cNvPr id="118" name="Google Shape;118;p11"/>
            <p:cNvSpPr/>
            <p:nvPr/>
          </p:nvSpPr>
          <p:spPr>
            <a:xfrm>
              <a:off x="0" y="0"/>
              <a:ext cx="1873840" cy="1773121"/>
            </a:xfrm>
            <a:custGeom>
              <a:avLst/>
              <a:gdLst/>
              <a:ahLst/>
              <a:cxnLst/>
              <a:rect l="l" t="t" r="r" b="b"/>
              <a:pathLst>
                <a:path w="1873840" h="1773121" extrusionOk="0">
                  <a:moveTo>
                    <a:pt x="55496" y="0"/>
                  </a:moveTo>
                  <a:lnTo>
                    <a:pt x="1818345" y="0"/>
                  </a:lnTo>
                  <a:cubicBezTo>
                    <a:pt x="1833063" y="0"/>
                    <a:pt x="1847179" y="5847"/>
                    <a:pt x="1857586" y="16254"/>
                  </a:cubicBezTo>
                  <a:cubicBezTo>
                    <a:pt x="1867994" y="26662"/>
                    <a:pt x="1873840" y="40777"/>
                    <a:pt x="1873840" y="55496"/>
                  </a:cubicBezTo>
                  <a:lnTo>
                    <a:pt x="1873840" y="1717625"/>
                  </a:lnTo>
                  <a:cubicBezTo>
                    <a:pt x="1873840" y="1732344"/>
                    <a:pt x="1867994" y="1746459"/>
                    <a:pt x="1857586" y="1756867"/>
                  </a:cubicBezTo>
                  <a:cubicBezTo>
                    <a:pt x="1847179" y="1767274"/>
                    <a:pt x="1833063" y="1773121"/>
                    <a:pt x="1818345" y="1773121"/>
                  </a:cubicBezTo>
                  <a:lnTo>
                    <a:pt x="55496" y="1773121"/>
                  </a:lnTo>
                  <a:cubicBezTo>
                    <a:pt x="40777" y="1773121"/>
                    <a:pt x="26662" y="1767274"/>
                    <a:pt x="16254" y="1756867"/>
                  </a:cubicBezTo>
                  <a:cubicBezTo>
                    <a:pt x="5847" y="1746459"/>
                    <a:pt x="0" y="1732344"/>
                    <a:pt x="0" y="1717625"/>
                  </a:cubicBezTo>
                  <a:lnTo>
                    <a:pt x="0" y="55496"/>
                  </a:lnTo>
                  <a:cubicBezTo>
                    <a:pt x="0" y="40777"/>
                    <a:pt x="5847" y="26662"/>
                    <a:pt x="16254" y="16254"/>
                  </a:cubicBezTo>
                  <a:cubicBezTo>
                    <a:pt x="26662" y="5847"/>
                    <a:pt x="40777" y="0"/>
                    <a:pt x="5549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0" y="-38100"/>
              <a:ext cx="1873800" cy="18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1"/>
          <p:cNvGrpSpPr/>
          <p:nvPr/>
        </p:nvGrpSpPr>
        <p:grpSpPr>
          <a:xfrm>
            <a:off x="10403858" y="7879231"/>
            <a:ext cx="7114783" cy="1379414"/>
            <a:chOff x="0" y="-38100"/>
            <a:chExt cx="1873840" cy="363300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873840" cy="325111"/>
            </a:xfrm>
            <a:custGeom>
              <a:avLst/>
              <a:gdLst/>
              <a:ahLst/>
              <a:cxnLst/>
              <a:rect l="l" t="t" r="r" b="b"/>
              <a:pathLst>
                <a:path w="1873840" h="325111" extrusionOk="0">
                  <a:moveTo>
                    <a:pt x="38085" y="0"/>
                  </a:moveTo>
                  <a:lnTo>
                    <a:pt x="1835755" y="0"/>
                  </a:lnTo>
                  <a:cubicBezTo>
                    <a:pt x="1856789" y="0"/>
                    <a:pt x="1873840" y="17051"/>
                    <a:pt x="1873840" y="38085"/>
                  </a:cubicBezTo>
                  <a:lnTo>
                    <a:pt x="1873840" y="287026"/>
                  </a:lnTo>
                  <a:cubicBezTo>
                    <a:pt x="1873840" y="297127"/>
                    <a:pt x="1869828" y="306814"/>
                    <a:pt x="1862686" y="313956"/>
                  </a:cubicBezTo>
                  <a:cubicBezTo>
                    <a:pt x="1855543" y="321099"/>
                    <a:pt x="1845856" y="325111"/>
                    <a:pt x="1835755" y="325111"/>
                  </a:cubicBezTo>
                  <a:lnTo>
                    <a:pt x="38085" y="325111"/>
                  </a:lnTo>
                  <a:cubicBezTo>
                    <a:pt x="17051" y="325111"/>
                    <a:pt x="0" y="308060"/>
                    <a:pt x="0" y="287026"/>
                  </a:cubicBezTo>
                  <a:lnTo>
                    <a:pt x="0" y="38085"/>
                  </a:lnTo>
                  <a:cubicBezTo>
                    <a:pt x="0" y="17051"/>
                    <a:pt x="17051" y="0"/>
                    <a:pt x="38085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 txBox="1"/>
            <p:nvPr/>
          </p:nvSpPr>
          <p:spPr>
            <a:xfrm>
              <a:off x="0" y="-38100"/>
              <a:ext cx="1873800" cy="3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 1">
  <p:cSld name="OBJECT_1_1_1">
    <p:bg>
      <p:bgPr>
        <a:solidFill>
          <a:srgbClr val="FF61C8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813288" y="2870097"/>
            <a:ext cx="16661534" cy="8160297"/>
            <a:chOff x="0" y="-38100"/>
            <a:chExt cx="4388194" cy="2149200"/>
          </a:xfrm>
        </p:grpSpPr>
        <p:sp>
          <p:nvSpPr>
            <p:cNvPr id="125" name="Google Shape;125;p12"/>
            <p:cNvSpPr/>
            <p:nvPr/>
          </p:nvSpPr>
          <p:spPr>
            <a:xfrm>
              <a:off x="0" y="0"/>
              <a:ext cx="4388194" cy="2110997"/>
            </a:xfrm>
            <a:custGeom>
              <a:avLst/>
              <a:gdLst/>
              <a:ahLst/>
              <a:cxnLst/>
              <a:rect l="l" t="t" r="r" b="b"/>
              <a:pathLst>
                <a:path w="4388194" h="2110997" extrusionOk="0">
                  <a:moveTo>
                    <a:pt x="23698" y="0"/>
                  </a:moveTo>
                  <a:lnTo>
                    <a:pt x="4364496" y="0"/>
                  </a:lnTo>
                  <a:cubicBezTo>
                    <a:pt x="4377584" y="0"/>
                    <a:pt x="4388194" y="10610"/>
                    <a:pt x="4388194" y="23698"/>
                  </a:cubicBezTo>
                  <a:lnTo>
                    <a:pt x="4388194" y="2087299"/>
                  </a:lnTo>
                  <a:cubicBezTo>
                    <a:pt x="4388194" y="2100387"/>
                    <a:pt x="4377584" y="2110997"/>
                    <a:pt x="4364496" y="2110997"/>
                  </a:cubicBezTo>
                  <a:lnTo>
                    <a:pt x="23698" y="2110997"/>
                  </a:lnTo>
                  <a:cubicBezTo>
                    <a:pt x="10610" y="2110997"/>
                    <a:pt x="0" y="2100387"/>
                    <a:pt x="0" y="2087299"/>
                  </a:cubicBezTo>
                  <a:lnTo>
                    <a:pt x="0" y="23698"/>
                  </a:lnTo>
                  <a:cubicBezTo>
                    <a:pt x="0" y="10610"/>
                    <a:pt x="10610" y="0"/>
                    <a:pt x="2369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 txBox="1"/>
            <p:nvPr/>
          </p:nvSpPr>
          <p:spPr>
            <a:xfrm>
              <a:off x="0" y="-38100"/>
              <a:ext cx="4388100" cy="21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2"/>
          <p:cNvGrpSpPr/>
          <p:nvPr/>
        </p:nvGrpSpPr>
        <p:grpSpPr>
          <a:xfrm rot="-411318">
            <a:off x="3942911" y="1066919"/>
            <a:ext cx="10384867" cy="2401124"/>
            <a:chOff x="0" y="-38100"/>
            <a:chExt cx="2735131" cy="632400"/>
          </a:xfrm>
        </p:grpSpPr>
        <p:sp>
          <p:nvSpPr>
            <p:cNvPr id="128" name="Google Shape;128;p12"/>
            <p:cNvSpPr/>
            <p:nvPr/>
          </p:nvSpPr>
          <p:spPr>
            <a:xfrm>
              <a:off x="0" y="0"/>
              <a:ext cx="2735131" cy="594189"/>
            </a:xfrm>
            <a:custGeom>
              <a:avLst/>
              <a:gdLst/>
              <a:ahLst/>
              <a:cxnLst/>
              <a:rect l="l" t="t" r="r" b="b"/>
              <a:pathLst>
                <a:path w="2735131" h="594189" extrusionOk="0">
                  <a:moveTo>
                    <a:pt x="38020" y="0"/>
                  </a:moveTo>
                  <a:lnTo>
                    <a:pt x="2697110" y="0"/>
                  </a:lnTo>
                  <a:cubicBezTo>
                    <a:pt x="2718108" y="0"/>
                    <a:pt x="2735131" y="17022"/>
                    <a:pt x="2735131" y="38020"/>
                  </a:cubicBezTo>
                  <a:lnTo>
                    <a:pt x="2735131" y="556169"/>
                  </a:lnTo>
                  <a:cubicBezTo>
                    <a:pt x="2735131" y="566253"/>
                    <a:pt x="2731125" y="575923"/>
                    <a:pt x="2723995" y="583053"/>
                  </a:cubicBezTo>
                  <a:cubicBezTo>
                    <a:pt x="2716865" y="590184"/>
                    <a:pt x="2707194" y="594189"/>
                    <a:pt x="2697110" y="594189"/>
                  </a:cubicBezTo>
                  <a:lnTo>
                    <a:pt x="38020" y="594189"/>
                  </a:lnTo>
                  <a:cubicBezTo>
                    <a:pt x="27937" y="594189"/>
                    <a:pt x="18266" y="590184"/>
                    <a:pt x="11136" y="583053"/>
                  </a:cubicBezTo>
                  <a:cubicBezTo>
                    <a:pt x="4006" y="575923"/>
                    <a:pt x="0" y="566253"/>
                    <a:pt x="0" y="556169"/>
                  </a:cubicBezTo>
                  <a:lnTo>
                    <a:pt x="0" y="38020"/>
                  </a:lnTo>
                  <a:cubicBezTo>
                    <a:pt x="0" y="27937"/>
                    <a:pt x="4006" y="18266"/>
                    <a:pt x="11136" y="11136"/>
                  </a:cubicBezTo>
                  <a:cubicBezTo>
                    <a:pt x="18266" y="4006"/>
                    <a:pt x="27937" y="0"/>
                    <a:pt x="3802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0" y="-38100"/>
              <a:ext cx="27351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2"/>
          <p:cNvSpPr/>
          <p:nvPr/>
        </p:nvSpPr>
        <p:spPr>
          <a:xfrm>
            <a:off x="12827760" y="4488754"/>
            <a:ext cx="2994239" cy="2482496"/>
          </a:xfrm>
          <a:custGeom>
            <a:avLst/>
            <a:gdLst/>
            <a:ahLst/>
            <a:cxnLst/>
            <a:rect l="l" t="t" r="r" b="b"/>
            <a:pathLst>
              <a:path w="2994239" h="2482496" extrusionOk="0">
                <a:moveTo>
                  <a:pt x="0" y="0"/>
                </a:moveTo>
                <a:lnTo>
                  <a:pt x="2994239" y="0"/>
                </a:lnTo>
                <a:lnTo>
                  <a:pt x="2994239" y="2482496"/>
                </a:lnTo>
                <a:lnTo>
                  <a:pt x="0" y="248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1" name="Google Shape;131;p12"/>
          <p:cNvSpPr/>
          <p:nvPr/>
        </p:nvSpPr>
        <p:spPr>
          <a:xfrm>
            <a:off x="8070705" y="4480480"/>
            <a:ext cx="2146590" cy="2490769"/>
          </a:xfrm>
          <a:custGeom>
            <a:avLst/>
            <a:gdLst/>
            <a:ahLst/>
            <a:cxnLst/>
            <a:rect l="l" t="t" r="r" b="b"/>
            <a:pathLst>
              <a:path w="2146590" h="2490769" extrusionOk="0">
                <a:moveTo>
                  <a:pt x="0" y="0"/>
                </a:moveTo>
                <a:lnTo>
                  <a:pt x="2146590" y="0"/>
                </a:lnTo>
                <a:lnTo>
                  <a:pt x="2146590" y="2490770"/>
                </a:lnTo>
                <a:lnTo>
                  <a:pt x="0" y="249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2" name="Google Shape;132;p12"/>
          <p:cNvSpPr/>
          <p:nvPr/>
        </p:nvSpPr>
        <p:spPr>
          <a:xfrm>
            <a:off x="2495761" y="4377271"/>
            <a:ext cx="2813981" cy="2593979"/>
          </a:xfrm>
          <a:custGeom>
            <a:avLst/>
            <a:gdLst/>
            <a:ahLst/>
            <a:cxnLst/>
            <a:rect l="l" t="t" r="r" b="b"/>
            <a:pathLst>
              <a:path w="2813981" h="2593979" extrusionOk="0">
                <a:moveTo>
                  <a:pt x="0" y="0"/>
                </a:moveTo>
                <a:lnTo>
                  <a:pt x="2813981" y="0"/>
                </a:lnTo>
                <a:lnTo>
                  <a:pt x="2813981" y="2593979"/>
                </a:lnTo>
                <a:lnTo>
                  <a:pt x="0" y="2593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33" name="Google Shape;13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2675" y="-605487"/>
            <a:ext cx="3740800" cy="30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02500" y="323117"/>
            <a:ext cx="2572200" cy="247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InzPm3p3ZQ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InzPm3p3ZQ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krimmel@brynmawr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8"/>
          <p:cNvGrpSpPr/>
          <p:nvPr/>
        </p:nvGrpSpPr>
        <p:grpSpPr>
          <a:xfrm>
            <a:off x="4888338" y="5243439"/>
            <a:ext cx="11451799" cy="2637793"/>
            <a:chOff x="0" y="-38100"/>
            <a:chExt cx="2860965" cy="658991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0"/>
              <a:ext cx="2860965" cy="620891"/>
            </a:xfrm>
            <a:custGeom>
              <a:avLst/>
              <a:gdLst/>
              <a:ahLst/>
              <a:cxnLst/>
              <a:rect l="l" t="t" r="r" b="b"/>
              <a:pathLst>
                <a:path w="2860965" h="620891" extrusionOk="0">
                  <a:moveTo>
                    <a:pt x="34478" y="0"/>
                  </a:moveTo>
                  <a:lnTo>
                    <a:pt x="2826486" y="0"/>
                  </a:lnTo>
                  <a:cubicBezTo>
                    <a:pt x="2845528" y="0"/>
                    <a:pt x="2860965" y="15436"/>
                    <a:pt x="2860965" y="34478"/>
                  </a:cubicBezTo>
                  <a:lnTo>
                    <a:pt x="2860965" y="586413"/>
                  </a:lnTo>
                  <a:cubicBezTo>
                    <a:pt x="2860965" y="605455"/>
                    <a:pt x="2845528" y="620891"/>
                    <a:pt x="2826486" y="620891"/>
                  </a:cubicBezTo>
                  <a:lnTo>
                    <a:pt x="34478" y="620891"/>
                  </a:lnTo>
                  <a:cubicBezTo>
                    <a:pt x="15436" y="620891"/>
                    <a:pt x="0" y="605455"/>
                    <a:pt x="0" y="586413"/>
                  </a:cubicBezTo>
                  <a:lnTo>
                    <a:pt x="0" y="34478"/>
                  </a:lnTo>
                  <a:cubicBezTo>
                    <a:pt x="0" y="15436"/>
                    <a:pt x="15436" y="0"/>
                    <a:pt x="34478" y="0"/>
                  </a:cubicBezTo>
                  <a:close/>
                </a:path>
              </a:pathLst>
            </a:custGeom>
            <a:solidFill>
              <a:srgbClr val="FFFCF0"/>
            </a:solidFill>
            <a:ln w="95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0" y="-38100"/>
              <a:ext cx="2860965" cy="658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8"/>
          <p:cNvGrpSpPr/>
          <p:nvPr/>
        </p:nvGrpSpPr>
        <p:grpSpPr>
          <a:xfrm rot="21234326">
            <a:off x="2049133" y="2714425"/>
            <a:ext cx="9868726" cy="2738090"/>
            <a:chOff x="0" y="-38100"/>
            <a:chExt cx="2465471" cy="684048"/>
          </a:xfrm>
        </p:grpSpPr>
        <p:sp>
          <p:nvSpPr>
            <p:cNvPr id="202" name="Google Shape;202;p18"/>
            <p:cNvSpPr/>
            <p:nvPr/>
          </p:nvSpPr>
          <p:spPr>
            <a:xfrm>
              <a:off x="0" y="0"/>
              <a:ext cx="2465471" cy="645948"/>
            </a:xfrm>
            <a:custGeom>
              <a:avLst/>
              <a:gdLst/>
              <a:ahLst/>
              <a:cxnLst/>
              <a:rect l="l" t="t" r="r" b="b"/>
              <a:pathLst>
                <a:path w="2465471" h="645948" extrusionOk="0">
                  <a:moveTo>
                    <a:pt x="40009" y="0"/>
                  </a:moveTo>
                  <a:lnTo>
                    <a:pt x="2425462" y="0"/>
                  </a:lnTo>
                  <a:cubicBezTo>
                    <a:pt x="2447558" y="0"/>
                    <a:pt x="2465471" y="17913"/>
                    <a:pt x="2465471" y="40009"/>
                  </a:cubicBezTo>
                  <a:lnTo>
                    <a:pt x="2465471" y="605939"/>
                  </a:lnTo>
                  <a:cubicBezTo>
                    <a:pt x="2465471" y="628035"/>
                    <a:pt x="2447558" y="645948"/>
                    <a:pt x="2425462" y="645948"/>
                  </a:cubicBezTo>
                  <a:lnTo>
                    <a:pt x="40009" y="645948"/>
                  </a:lnTo>
                  <a:cubicBezTo>
                    <a:pt x="17913" y="645948"/>
                    <a:pt x="0" y="628035"/>
                    <a:pt x="0" y="605939"/>
                  </a:cubicBezTo>
                  <a:lnTo>
                    <a:pt x="0" y="40009"/>
                  </a:lnTo>
                  <a:cubicBezTo>
                    <a:pt x="0" y="17913"/>
                    <a:pt x="17913" y="0"/>
                    <a:pt x="40009" y="0"/>
                  </a:cubicBezTo>
                  <a:close/>
                </a:path>
              </a:pathLst>
            </a:custGeom>
            <a:solidFill>
              <a:srgbClr val="FFFCF0"/>
            </a:solidFill>
            <a:ln w="95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0" y="-38100"/>
              <a:ext cx="2465471" cy="684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8"/>
          <p:cNvSpPr/>
          <p:nvPr/>
        </p:nvSpPr>
        <p:spPr>
          <a:xfrm rot="293559">
            <a:off x="11869073" y="667716"/>
            <a:ext cx="4616968" cy="4331555"/>
          </a:xfrm>
          <a:custGeom>
            <a:avLst/>
            <a:gdLst/>
            <a:ahLst/>
            <a:cxnLst/>
            <a:rect l="l" t="t" r="r" b="b"/>
            <a:pathLst>
              <a:path w="4616968" h="4331555" extrusionOk="0">
                <a:moveTo>
                  <a:pt x="0" y="0"/>
                </a:moveTo>
                <a:lnTo>
                  <a:pt x="4616968" y="0"/>
                </a:lnTo>
                <a:lnTo>
                  <a:pt x="4616968" y="4331555"/>
                </a:lnTo>
                <a:lnTo>
                  <a:pt x="0" y="4331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5" name="Google Shape;205;p18"/>
          <p:cNvSpPr/>
          <p:nvPr/>
        </p:nvSpPr>
        <p:spPr>
          <a:xfrm>
            <a:off x="1028700" y="6178574"/>
            <a:ext cx="3679615" cy="3405316"/>
          </a:xfrm>
          <a:custGeom>
            <a:avLst/>
            <a:gdLst/>
            <a:ahLst/>
            <a:cxnLst/>
            <a:rect l="l" t="t" r="r" b="b"/>
            <a:pathLst>
              <a:path w="3679615" h="3405316" extrusionOk="0">
                <a:moveTo>
                  <a:pt x="0" y="0"/>
                </a:moveTo>
                <a:lnTo>
                  <a:pt x="3679615" y="0"/>
                </a:lnTo>
                <a:lnTo>
                  <a:pt x="3679615" y="3405317"/>
                </a:lnTo>
                <a:lnTo>
                  <a:pt x="0" y="3405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" name="Google Shape;206;p18"/>
          <p:cNvSpPr/>
          <p:nvPr/>
        </p:nvSpPr>
        <p:spPr>
          <a:xfrm>
            <a:off x="512796" y="676241"/>
            <a:ext cx="3318143" cy="3269879"/>
          </a:xfrm>
          <a:custGeom>
            <a:avLst/>
            <a:gdLst/>
            <a:ahLst/>
            <a:cxnLst/>
            <a:rect l="l" t="t" r="r" b="b"/>
            <a:pathLst>
              <a:path w="3318143" h="3269879" extrusionOk="0">
                <a:moveTo>
                  <a:pt x="0" y="0"/>
                </a:moveTo>
                <a:lnTo>
                  <a:pt x="3318143" y="0"/>
                </a:lnTo>
                <a:lnTo>
                  <a:pt x="3318143" y="3269879"/>
                </a:lnTo>
                <a:lnTo>
                  <a:pt x="0" y="3269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7" name="Google Shape;207;p18"/>
          <p:cNvSpPr txBox="1"/>
          <p:nvPr/>
        </p:nvSpPr>
        <p:spPr>
          <a:xfrm>
            <a:off x="5079837" y="5617601"/>
            <a:ext cx="11068800" cy="211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b="1" i="0" u="none" strike="noStrike" cap="none">
                <a:solidFill>
                  <a:srgbClr val="5548E4"/>
                </a:solidFill>
                <a:latin typeface="Poppins"/>
                <a:ea typeface="Poppins"/>
                <a:cs typeface="Poppins"/>
                <a:sym typeface="Poppins"/>
              </a:rPr>
              <a:t>WELLNESS</a:t>
            </a:r>
            <a:endParaRPr lang="en-US" sz="9800" b="1">
              <a:latin typeface="Poppins"/>
            </a:endParaRPr>
          </a:p>
        </p:txBody>
      </p:sp>
      <p:sp>
        <p:nvSpPr>
          <p:cNvPr id="208" name="Google Shape;208;p18"/>
          <p:cNvSpPr/>
          <p:nvPr/>
        </p:nvSpPr>
        <p:spPr>
          <a:xfrm flipH="1">
            <a:off x="15516345" y="7103909"/>
            <a:ext cx="2292004" cy="2382991"/>
          </a:xfrm>
          <a:custGeom>
            <a:avLst/>
            <a:gdLst/>
            <a:ahLst/>
            <a:cxnLst/>
            <a:rect l="l" t="t" r="r" b="b"/>
            <a:pathLst>
              <a:path w="2292004" h="2382991" extrusionOk="0">
                <a:moveTo>
                  <a:pt x="2292004" y="0"/>
                </a:moveTo>
                <a:lnTo>
                  <a:pt x="0" y="0"/>
                </a:lnTo>
                <a:lnTo>
                  <a:pt x="0" y="2382991"/>
                </a:lnTo>
                <a:lnTo>
                  <a:pt x="2292004" y="2382991"/>
                </a:lnTo>
                <a:lnTo>
                  <a:pt x="229200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9842480" y="7946122"/>
            <a:ext cx="5475093" cy="1115925"/>
            <a:chOff x="0" y="-38100"/>
            <a:chExt cx="1442000" cy="293906"/>
          </a:xfrm>
        </p:grpSpPr>
        <p:sp>
          <p:nvSpPr>
            <p:cNvPr id="210" name="Google Shape;210;p18"/>
            <p:cNvSpPr/>
            <p:nvPr/>
          </p:nvSpPr>
          <p:spPr>
            <a:xfrm>
              <a:off x="0" y="0"/>
              <a:ext cx="1442000" cy="255806"/>
            </a:xfrm>
            <a:custGeom>
              <a:avLst/>
              <a:gdLst/>
              <a:ahLst/>
              <a:cxnLst/>
              <a:rect l="l" t="t" r="r" b="b"/>
              <a:pathLst>
                <a:path w="1442000" h="255806" extrusionOk="0">
                  <a:moveTo>
                    <a:pt x="72115" y="0"/>
                  </a:moveTo>
                  <a:lnTo>
                    <a:pt x="1369885" y="0"/>
                  </a:lnTo>
                  <a:cubicBezTo>
                    <a:pt x="1409713" y="0"/>
                    <a:pt x="1442000" y="32287"/>
                    <a:pt x="1442000" y="72115"/>
                  </a:cubicBezTo>
                  <a:lnTo>
                    <a:pt x="1442000" y="183691"/>
                  </a:lnTo>
                  <a:cubicBezTo>
                    <a:pt x="1442000" y="223519"/>
                    <a:pt x="1409713" y="255806"/>
                    <a:pt x="1369885" y="255806"/>
                  </a:cubicBezTo>
                  <a:lnTo>
                    <a:pt x="72115" y="255806"/>
                  </a:lnTo>
                  <a:cubicBezTo>
                    <a:pt x="32287" y="255806"/>
                    <a:pt x="0" y="223519"/>
                    <a:pt x="0" y="183691"/>
                  </a:cubicBezTo>
                  <a:lnTo>
                    <a:pt x="0" y="72115"/>
                  </a:lnTo>
                  <a:cubicBezTo>
                    <a:pt x="0" y="32287"/>
                    <a:pt x="32287" y="0"/>
                    <a:pt x="72115" y="0"/>
                  </a:cubicBezTo>
                  <a:close/>
                </a:path>
              </a:pathLst>
            </a:custGeom>
            <a:solidFill>
              <a:srgbClr val="CFF252"/>
            </a:solidFill>
            <a:ln w="476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0" y="-38100"/>
              <a:ext cx="1442000" cy="293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8"/>
          <p:cNvSpPr txBox="1"/>
          <p:nvPr/>
        </p:nvSpPr>
        <p:spPr>
          <a:xfrm rot="-376451">
            <a:off x="2636434" y="3386782"/>
            <a:ext cx="8743068" cy="153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i="0" u="none" strike="noStrike" cap="none">
                <a:solidFill>
                  <a:srgbClr val="FF42BD"/>
                </a:solidFill>
                <a:latin typeface="Poppins"/>
                <a:ea typeface="Poppins"/>
                <a:cs typeface="Poppins"/>
                <a:sym typeface="Poppins"/>
              </a:rPr>
              <a:t>FINANCIAL</a:t>
            </a:r>
            <a:endParaRPr lang="en-US" sz="10000" b="1">
              <a:latin typeface="Poppins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10474455" y="8108838"/>
            <a:ext cx="4223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Poppins"/>
                <a:cs typeface="Poppins"/>
                <a:sym typeface="Poppins"/>
              </a:rPr>
              <a:t>THRIVE 2025</a:t>
            </a:r>
            <a:endParaRPr lang="en-US" sz="4000" b="1">
              <a:latin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BEB327CE-371C-0C17-784B-7A29CB56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953E8CF2-7140-8E03-5748-232717EAC40D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BA03F941-B898-34FF-90A7-2656C5498F94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A3BD0038-C90B-6552-984D-FF864B1E3402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21A35014-FEDA-0815-C084-56E64A39AA4C}"/>
              </a:ext>
            </a:extLst>
          </p:cNvPr>
          <p:cNvSpPr txBox="1"/>
          <p:nvPr/>
        </p:nvSpPr>
        <p:spPr>
          <a:xfrm>
            <a:off x="2439286" y="3555458"/>
            <a:ext cx="13535005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Ineligible expenses: your Bryn Mawr bill, books / supplies, study abroad expenses, loss of parental income, medical expenses of a family member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To apply for funding from the Student Assistance Fund, refer to the link on the Student Support Services webpage</a:t>
            </a:r>
          </a:p>
        </p:txBody>
      </p:sp>
      <p:pic>
        <p:nvPicPr>
          <p:cNvPr id="271" name="Google Shape;271;p20">
            <a:extLst>
              <a:ext uri="{FF2B5EF4-FFF2-40B4-BE49-F238E27FC236}">
                <a16:creationId xmlns:a16="http://schemas.microsoft.com/office/drawing/2014/main" id="{4FBB12DB-64D8-04C0-0933-1BDD532DA2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19" y="293338"/>
            <a:ext cx="2540981" cy="24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>
            <a:extLst>
              <a:ext uri="{FF2B5EF4-FFF2-40B4-BE49-F238E27FC236}">
                <a16:creationId xmlns:a16="http://schemas.microsoft.com/office/drawing/2014/main" id="{E54C76EF-103C-8DEF-C735-0D4DA5B8691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1564" y="5749636"/>
            <a:ext cx="3157888" cy="4590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B3850E-F820-D56A-7B32-DB72C9E96AD3}"/>
              </a:ext>
            </a:extLst>
          </p:cNvPr>
          <p:cNvGrpSpPr/>
          <p:nvPr/>
        </p:nvGrpSpPr>
        <p:grpSpPr>
          <a:xfrm>
            <a:off x="3911177" y="532447"/>
            <a:ext cx="10386275" cy="2938119"/>
            <a:chOff x="3911177" y="532447"/>
            <a:chExt cx="10386275" cy="2938119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43B12977-77F4-602B-D9B8-71A2542C0D0B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F295CB3C-6329-FD5C-11DD-5BA1B95D0CEF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40E35139-53F4-0212-C35F-E1CF1E77F4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0195C3-A785-FFE1-6C18-56646074CB2B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STUDENT ASSISTANCE FUND</a:t>
              </a:r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8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B0A406DB-7BEF-35B1-8F66-DE8BF69FA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8CD6AFAF-1E91-DA4F-1170-10EC4141549F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C520A497-FCB1-0191-51CF-76D604F6A95B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7A44D1A0-80F4-A5FC-79E1-3E4C5D2E005D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F52A3C26-E4FC-CF14-0569-DD9B27C9D0BC}"/>
              </a:ext>
            </a:extLst>
          </p:cNvPr>
          <p:cNvSpPr txBox="1"/>
          <p:nvPr/>
        </p:nvSpPr>
        <p:spPr>
          <a:xfrm>
            <a:off x="2439286" y="3555458"/>
            <a:ext cx="13535005" cy="566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>
                <a:latin typeface="DM Sans"/>
              </a:rPr>
              <a:t>What we do: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Hold financial wellness workshops throughout the semester to teach financial literacy information and skills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Provide independent learning through </a:t>
            </a:r>
            <a:r>
              <a:rPr lang="en-US" sz="3200" err="1">
                <a:latin typeface="DM Sans"/>
              </a:rPr>
              <a:t>CashCourse</a:t>
            </a:r>
            <a:r>
              <a:rPr lang="en-US" sz="3200">
                <a:latin typeface="DM Sans"/>
              </a:rPr>
              <a:t> (more information to come!)</a:t>
            </a:r>
          </a:p>
          <a:p>
            <a:pPr lvl="3">
              <a:lnSpc>
                <a:spcPct val="115000"/>
              </a:lnSpc>
            </a:pPr>
            <a:r>
              <a:rPr lang="en-US" sz="3200" b="1">
                <a:latin typeface="DM Sans"/>
              </a:rPr>
              <a:t>What </a:t>
            </a:r>
            <a:r>
              <a:rPr lang="en-US" sz="3200" b="1" u="sng">
                <a:solidFill>
                  <a:srgbClr val="256EFF"/>
                </a:solidFill>
                <a:latin typeface="DM Sans"/>
              </a:rPr>
              <a:t>you</a:t>
            </a:r>
            <a:r>
              <a:rPr lang="en-US" sz="3200" b="1">
                <a:latin typeface="DM Sans"/>
              </a:rPr>
              <a:t> can do: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Register for workshops when they become available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Sign up for </a:t>
            </a:r>
            <a:r>
              <a:rPr lang="en-US" sz="3200" err="1">
                <a:latin typeface="DM Sans"/>
              </a:rPr>
              <a:t>CashCourse</a:t>
            </a:r>
            <a:r>
              <a:rPr lang="en-US" sz="3200">
                <a:latin typeface="DM Sans"/>
              </a:rPr>
              <a:t> at the end of this session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Reach out to Emily Stevens, the Financial Wellness Counselor for individual concerns</a:t>
            </a:r>
          </a:p>
        </p:txBody>
      </p:sp>
      <p:pic>
        <p:nvPicPr>
          <p:cNvPr id="271" name="Google Shape;271;p20">
            <a:extLst>
              <a:ext uri="{FF2B5EF4-FFF2-40B4-BE49-F238E27FC236}">
                <a16:creationId xmlns:a16="http://schemas.microsoft.com/office/drawing/2014/main" id="{17EC1162-8DDE-1817-B731-E81C04B16F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19" y="293338"/>
            <a:ext cx="2540981" cy="24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>
            <a:extLst>
              <a:ext uri="{FF2B5EF4-FFF2-40B4-BE49-F238E27FC236}">
                <a16:creationId xmlns:a16="http://schemas.microsoft.com/office/drawing/2014/main" id="{FA0D0236-9AF0-0420-3CBA-3E18BF87D8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1564" y="5749636"/>
            <a:ext cx="3157888" cy="4590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C5D079-3A21-0934-37CC-CD3F6E37A3DB}"/>
              </a:ext>
            </a:extLst>
          </p:cNvPr>
          <p:cNvGrpSpPr/>
          <p:nvPr/>
        </p:nvGrpSpPr>
        <p:grpSpPr>
          <a:xfrm>
            <a:off x="3911177" y="532447"/>
            <a:ext cx="10386275" cy="2938119"/>
            <a:chOff x="3911177" y="532447"/>
            <a:chExt cx="10386275" cy="2938119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CFDFEC0B-C71B-D15D-6E47-1DF90B125436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01F65944-24CA-3778-D5CE-1734F8C4E16D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691DACA3-EE46-D5B2-D7CF-FD0E9E5903C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A06C58-47D1-5CBC-1D65-6294D48D2C2C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FINANCIAL WELLNESS</a:t>
              </a:r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9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077068-A044-27C2-C06D-48F0DC9A2222}"/>
              </a:ext>
            </a:extLst>
          </p:cNvPr>
          <p:cNvGrpSpPr/>
          <p:nvPr/>
        </p:nvGrpSpPr>
        <p:grpSpPr>
          <a:xfrm>
            <a:off x="2585036" y="2621931"/>
            <a:ext cx="13117928" cy="3561600"/>
            <a:chOff x="2572227" y="2381551"/>
            <a:chExt cx="13117928" cy="3561600"/>
          </a:xfrm>
        </p:grpSpPr>
        <p:grpSp>
          <p:nvGrpSpPr>
            <p:cNvPr id="375" name="Google Shape;375;p25"/>
            <p:cNvGrpSpPr/>
            <p:nvPr/>
          </p:nvGrpSpPr>
          <p:grpSpPr>
            <a:xfrm rot="-411356">
              <a:off x="2572227" y="2381551"/>
              <a:ext cx="13117928" cy="3561600"/>
              <a:chOff x="0" y="-38100"/>
              <a:chExt cx="2328820" cy="632289"/>
            </a:xfrm>
          </p:grpSpPr>
          <p:sp>
            <p:nvSpPr>
              <p:cNvPr id="376" name="Google Shape;376;p25"/>
              <p:cNvSpPr/>
              <p:nvPr/>
            </p:nvSpPr>
            <p:spPr>
              <a:xfrm>
                <a:off x="0" y="0"/>
                <a:ext cx="2328819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328819" h="594189" extrusionOk="0">
                    <a:moveTo>
                      <a:pt x="28919" y="0"/>
                    </a:moveTo>
                    <a:lnTo>
                      <a:pt x="2299901" y="0"/>
                    </a:lnTo>
                    <a:cubicBezTo>
                      <a:pt x="2315872" y="0"/>
                      <a:pt x="2328819" y="12947"/>
                      <a:pt x="2328819" y="28919"/>
                    </a:cubicBezTo>
                    <a:lnTo>
                      <a:pt x="2328819" y="565270"/>
                    </a:lnTo>
                    <a:cubicBezTo>
                      <a:pt x="2328819" y="581242"/>
                      <a:pt x="2315872" y="594189"/>
                      <a:pt x="2299901" y="594189"/>
                    </a:cubicBezTo>
                    <a:lnTo>
                      <a:pt x="28919" y="594189"/>
                    </a:lnTo>
                    <a:cubicBezTo>
                      <a:pt x="12947" y="594189"/>
                      <a:pt x="0" y="581242"/>
                      <a:pt x="0" y="565270"/>
                    </a:cubicBezTo>
                    <a:lnTo>
                      <a:pt x="0" y="28919"/>
                    </a:lnTo>
                    <a:cubicBezTo>
                      <a:pt x="0" y="12947"/>
                      <a:pt x="12947" y="0"/>
                      <a:pt x="28919" y="0"/>
                    </a:cubicBezTo>
                    <a:close/>
                  </a:path>
                </a:pathLst>
              </a:custGeom>
              <a:solidFill>
                <a:srgbClr val="FFFE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5"/>
              <p:cNvSpPr txBox="1"/>
              <p:nvPr/>
            </p:nvSpPr>
            <p:spPr>
              <a:xfrm>
                <a:off x="0" y="-38100"/>
                <a:ext cx="232882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8" name="Google Shape;378;p25"/>
            <p:cNvSpPr txBox="1"/>
            <p:nvPr/>
          </p:nvSpPr>
          <p:spPr>
            <a:xfrm rot="21188682">
              <a:off x="2592404" y="3183814"/>
              <a:ext cx="13077458" cy="2068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1" i="0" u="none" strike="noStrike" cap="none">
                  <a:solidFill>
                    <a:srgbClr val="256EFF"/>
                  </a:solidFill>
                  <a:latin typeface="Poppins"/>
                  <a:ea typeface="Poppins"/>
                  <a:cs typeface="Poppins"/>
                  <a:sym typeface="Poppins"/>
                </a:rPr>
                <a:t>BUDGETING 101</a:t>
              </a:r>
              <a:endParaRPr lang="en-US" sz="9600">
                <a:latin typeface="Poppins"/>
              </a:endParaRPr>
            </a:p>
          </p:txBody>
        </p:sp>
      </p:grpSp>
      <p:sp>
        <p:nvSpPr>
          <p:cNvPr id="379" name="Google Shape;379;p25"/>
          <p:cNvSpPr/>
          <p:nvPr/>
        </p:nvSpPr>
        <p:spPr>
          <a:xfrm>
            <a:off x="16060683" y="711928"/>
            <a:ext cx="3144075" cy="5127837"/>
          </a:xfrm>
          <a:custGeom>
            <a:avLst/>
            <a:gdLst/>
            <a:ahLst/>
            <a:cxnLst/>
            <a:rect l="l" t="t" r="r" b="b"/>
            <a:pathLst>
              <a:path w="3144075" h="5127837" extrusionOk="0">
                <a:moveTo>
                  <a:pt x="0" y="0"/>
                </a:moveTo>
                <a:lnTo>
                  <a:pt x="3144075" y="0"/>
                </a:lnTo>
                <a:lnTo>
                  <a:pt x="3144075" y="5127837"/>
                </a:lnTo>
                <a:lnTo>
                  <a:pt x="0" y="5127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0" name="Google Shape;380;p25"/>
          <p:cNvSpPr/>
          <p:nvPr/>
        </p:nvSpPr>
        <p:spPr>
          <a:xfrm>
            <a:off x="12771634" y="6313094"/>
            <a:ext cx="4861086" cy="3818257"/>
          </a:xfrm>
          <a:custGeom>
            <a:avLst/>
            <a:gdLst/>
            <a:ahLst/>
            <a:cxnLst/>
            <a:rect l="l" t="t" r="r" b="b"/>
            <a:pathLst>
              <a:path w="4861086" h="3818257" extrusionOk="0">
                <a:moveTo>
                  <a:pt x="0" y="0"/>
                </a:moveTo>
                <a:lnTo>
                  <a:pt x="4861085" y="0"/>
                </a:lnTo>
                <a:lnTo>
                  <a:pt x="4861085" y="3818257"/>
                </a:lnTo>
                <a:lnTo>
                  <a:pt x="0" y="3818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1" name="Google Shape;381;p25"/>
          <p:cNvSpPr/>
          <p:nvPr/>
        </p:nvSpPr>
        <p:spPr>
          <a:xfrm>
            <a:off x="-203333" y="5584249"/>
            <a:ext cx="3324197" cy="4161639"/>
          </a:xfrm>
          <a:custGeom>
            <a:avLst/>
            <a:gdLst/>
            <a:ahLst/>
            <a:cxnLst/>
            <a:rect l="l" t="t" r="r" b="b"/>
            <a:pathLst>
              <a:path w="3324197" h="4161639" extrusionOk="0">
                <a:moveTo>
                  <a:pt x="0" y="0"/>
                </a:moveTo>
                <a:lnTo>
                  <a:pt x="3324197" y="0"/>
                </a:lnTo>
                <a:lnTo>
                  <a:pt x="3324197" y="4161639"/>
                </a:lnTo>
                <a:lnTo>
                  <a:pt x="0" y="4161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2" name="Google Shape;382;p25"/>
          <p:cNvSpPr/>
          <p:nvPr/>
        </p:nvSpPr>
        <p:spPr>
          <a:xfrm>
            <a:off x="-930987" y="711928"/>
            <a:ext cx="3919374" cy="4114800"/>
          </a:xfrm>
          <a:custGeom>
            <a:avLst/>
            <a:gdLst/>
            <a:ahLst/>
            <a:cxnLst/>
            <a:rect l="l" t="t" r="r" b="b"/>
            <a:pathLst>
              <a:path w="3919374" h="4114800" extrusionOk="0">
                <a:moveTo>
                  <a:pt x="0" y="0"/>
                </a:moveTo>
                <a:lnTo>
                  <a:pt x="3919374" y="0"/>
                </a:lnTo>
                <a:lnTo>
                  <a:pt x="39193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3" name="Google Shape;383;p25"/>
          <p:cNvSpPr/>
          <p:nvPr/>
        </p:nvSpPr>
        <p:spPr>
          <a:xfrm>
            <a:off x="3607736" y="-1542222"/>
            <a:ext cx="2491865" cy="4114800"/>
          </a:xfrm>
          <a:custGeom>
            <a:avLst/>
            <a:gdLst/>
            <a:ahLst/>
            <a:cxnLst/>
            <a:rect l="l" t="t" r="r" b="b"/>
            <a:pathLst>
              <a:path w="2491865" h="4114800" extrusionOk="0">
                <a:moveTo>
                  <a:pt x="0" y="0"/>
                </a:moveTo>
                <a:lnTo>
                  <a:pt x="2491865" y="0"/>
                </a:lnTo>
                <a:lnTo>
                  <a:pt x="2491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4" name="Google Shape;384;p25"/>
          <p:cNvSpPr/>
          <p:nvPr/>
        </p:nvSpPr>
        <p:spPr>
          <a:xfrm>
            <a:off x="4043126" y="6989867"/>
            <a:ext cx="4191602" cy="4114800"/>
          </a:xfrm>
          <a:custGeom>
            <a:avLst/>
            <a:gdLst/>
            <a:ahLst/>
            <a:cxnLst/>
            <a:rect l="l" t="t" r="r" b="b"/>
            <a:pathLst>
              <a:path w="4191602" h="4114800" extrusionOk="0">
                <a:moveTo>
                  <a:pt x="0" y="0"/>
                </a:moveTo>
                <a:lnTo>
                  <a:pt x="4191602" y="0"/>
                </a:lnTo>
                <a:lnTo>
                  <a:pt x="4191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8" name="Google Shape;388;p25"/>
          <p:cNvSpPr/>
          <p:nvPr/>
        </p:nvSpPr>
        <p:spPr>
          <a:xfrm>
            <a:off x="7452020" y="-1542222"/>
            <a:ext cx="2644496" cy="3584276"/>
          </a:xfrm>
          <a:custGeom>
            <a:avLst/>
            <a:gdLst/>
            <a:ahLst/>
            <a:cxnLst/>
            <a:rect l="l" t="t" r="r" b="b"/>
            <a:pathLst>
              <a:path w="2644496" h="3584276" extrusionOk="0">
                <a:moveTo>
                  <a:pt x="0" y="0"/>
                </a:moveTo>
                <a:lnTo>
                  <a:pt x="2644496" y="0"/>
                </a:lnTo>
                <a:lnTo>
                  <a:pt x="2644496" y="3584275"/>
                </a:lnTo>
                <a:lnTo>
                  <a:pt x="0" y="358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9" name="Google Shape;389;p25"/>
          <p:cNvSpPr/>
          <p:nvPr/>
        </p:nvSpPr>
        <p:spPr>
          <a:xfrm rot="-493286">
            <a:off x="10951210" y="-2075186"/>
            <a:ext cx="3640847" cy="4017486"/>
          </a:xfrm>
          <a:custGeom>
            <a:avLst/>
            <a:gdLst/>
            <a:ahLst/>
            <a:cxnLst/>
            <a:rect l="l" t="t" r="r" b="b"/>
            <a:pathLst>
              <a:path w="3640847" h="4017486" extrusionOk="0">
                <a:moveTo>
                  <a:pt x="0" y="0"/>
                </a:moveTo>
                <a:lnTo>
                  <a:pt x="3640847" y="0"/>
                </a:lnTo>
                <a:lnTo>
                  <a:pt x="3640847" y="4017487"/>
                </a:lnTo>
                <a:lnTo>
                  <a:pt x="0" y="4017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0" name="Google Shape;390;p25"/>
          <p:cNvSpPr/>
          <p:nvPr/>
        </p:nvSpPr>
        <p:spPr>
          <a:xfrm>
            <a:off x="9344978" y="7378661"/>
            <a:ext cx="3035605" cy="2908339"/>
          </a:xfrm>
          <a:custGeom>
            <a:avLst/>
            <a:gdLst/>
            <a:ahLst/>
            <a:cxnLst/>
            <a:rect l="l" t="t" r="r" b="b"/>
            <a:pathLst>
              <a:path w="3035605" h="2908339" extrusionOk="0">
                <a:moveTo>
                  <a:pt x="0" y="0"/>
                </a:moveTo>
                <a:lnTo>
                  <a:pt x="3035604" y="0"/>
                </a:lnTo>
                <a:lnTo>
                  <a:pt x="3035604" y="2908339"/>
                </a:lnTo>
                <a:lnTo>
                  <a:pt x="0" y="2908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493">
          <a:extLst>
            <a:ext uri="{FF2B5EF4-FFF2-40B4-BE49-F238E27FC236}">
              <a16:creationId xmlns:a16="http://schemas.microsoft.com/office/drawing/2014/main" id="{2C45CC62-E031-22B4-5072-23DD65A45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31">
            <a:extLst>
              <a:ext uri="{FF2B5EF4-FFF2-40B4-BE49-F238E27FC236}">
                <a16:creationId xmlns:a16="http://schemas.microsoft.com/office/drawing/2014/main" id="{C88D3BAA-C75A-F8D3-FD5B-9380CDA9708E}"/>
              </a:ext>
            </a:extLst>
          </p:cNvPr>
          <p:cNvGrpSpPr/>
          <p:nvPr/>
        </p:nvGrpSpPr>
        <p:grpSpPr>
          <a:xfrm>
            <a:off x="6545128" y="2227005"/>
            <a:ext cx="11374161" cy="7580671"/>
            <a:chOff x="0" y="-38100"/>
            <a:chExt cx="2914692" cy="1756568"/>
          </a:xfrm>
        </p:grpSpPr>
        <p:sp>
          <p:nvSpPr>
            <p:cNvPr id="495" name="Google Shape;495;p31">
              <a:extLst>
                <a:ext uri="{FF2B5EF4-FFF2-40B4-BE49-F238E27FC236}">
                  <a16:creationId xmlns:a16="http://schemas.microsoft.com/office/drawing/2014/main" id="{0F7CD08F-F83A-6E78-BD7D-280A3315F6F6}"/>
                </a:ext>
              </a:extLst>
            </p:cNvPr>
            <p:cNvSpPr/>
            <p:nvPr/>
          </p:nvSpPr>
          <p:spPr>
            <a:xfrm>
              <a:off x="0" y="0"/>
              <a:ext cx="2914692" cy="1718468"/>
            </a:xfrm>
            <a:custGeom>
              <a:avLst/>
              <a:gdLst/>
              <a:ahLst/>
              <a:cxnLst/>
              <a:rect l="l" t="t" r="r" b="b"/>
              <a:pathLst>
                <a:path w="2914692" h="1718468" extrusionOk="0">
                  <a:moveTo>
                    <a:pt x="35678" y="0"/>
                  </a:moveTo>
                  <a:lnTo>
                    <a:pt x="2879014" y="0"/>
                  </a:lnTo>
                  <a:cubicBezTo>
                    <a:pt x="2898719" y="0"/>
                    <a:pt x="2914692" y="15974"/>
                    <a:pt x="2914692" y="35678"/>
                  </a:cubicBezTo>
                  <a:lnTo>
                    <a:pt x="2914692" y="1682790"/>
                  </a:lnTo>
                  <a:cubicBezTo>
                    <a:pt x="2914692" y="1702495"/>
                    <a:pt x="2898719" y="1718468"/>
                    <a:pt x="2879014" y="1718468"/>
                  </a:cubicBezTo>
                  <a:lnTo>
                    <a:pt x="35678" y="1718468"/>
                  </a:lnTo>
                  <a:cubicBezTo>
                    <a:pt x="15974" y="1718468"/>
                    <a:pt x="0" y="1702495"/>
                    <a:pt x="0" y="1682790"/>
                  </a:cubicBezTo>
                  <a:lnTo>
                    <a:pt x="0" y="35678"/>
                  </a:lnTo>
                  <a:cubicBezTo>
                    <a:pt x="0" y="15974"/>
                    <a:pt x="15974" y="0"/>
                    <a:pt x="3567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>
              <a:extLst>
                <a:ext uri="{FF2B5EF4-FFF2-40B4-BE49-F238E27FC236}">
                  <a16:creationId xmlns:a16="http://schemas.microsoft.com/office/drawing/2014/main" id="{712E9C20-1E7C-31AD-FEC8-C4D892E96106}"/>
                </a:ext>
              </a:extLst>
            </p:cNvPr>
            <p:cNvSpPr txBox="1"/>
            <p:nvPr/>
          </p:nvSpPr>
          <p:spPr>
            <a:xfrm>
              <a:off x="0" y="-38100"/>
              <a:ext cx="2914692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AFF19F-CE8B-B747-3E14-38BF08123B38}"/>
              </a:ext>
            </a:extLst>
          </p:cNvPr>
          <p:cNvGrpSpPr/>
          <p:nvPr/>
        </p:nvGrpSpPr>
        <p:grpSpPr>
          <a:xfrm>
            <a:off x="7877965" y="516588"/>
            <a:ext cx="8401034" cy="2051009"/>
            <a:chOff x="8209882" y="1034073"/>
            <a:chExt cx="8401034" cy="2051009"/>
          </a:xfrm>
        </p:grpSpPr>
        <p:grpSp>
          <p:nvGrpSpPr>
            <p:cNvPr id="497" name="Google Shape;497;p31">
              <a:extLst>
                <a:ext uri="{FF2B5EF4-FFF2-40B4-BE49-F238E27FC236}">
                  <a16:creationId xmlns:a16="http://schemas.microsoft.com/office/drawing/2014/main" id="{9634AA5C-13FA-4B4B-B525-2C404EA155DE}"/>
                </a:ext>
              </a:extLst>
            </p:cNvPr>
            <p:cNvGrpSpPr/>
            <p:nvPr/>
          </p:nvGrpSpPr>
          <p:grpSpPr>
            <a:xfrm rot="-411356">
              <a:off x="8209882" y="1034073"/>
              <a:ext cx="8401034" cy="2051009"/>
              <a:chOff x="0" y="-38100"/>
              <a:chExt cx="2492554" cy="632289"/>
            </a:xfrm>
          </p:grpSpPr>
          <p:sp>
            <p:nvSpPr>
              <p:cNvPr id="498" name="Google Shape;498;p31">
                <a:extLst>
                  <a:ext uri="{FF2B5EF4-FFF2-40B4-BE49-F238E27FC236}">
                    <a16:creationId xmlns:a16="http://schemas.microsoft.com/office/drawing/2014/main" id="{B015B81C-A15A-9675-C6B5-6EFD04E0DCFF}"/>
                  </a:ext>
                </a:extLst>
              </p:cNvPr>
              <p:cNvSpPr/>
              <p:nvPr/>
            </p:nvSpPr>
            <p:spPr>
              <a:xfrm>
                <a:off x="0" y="0"/>
                <a:ext cx="2492554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492554" h="594189" extrusionOk="0">
                    <a:moveTo>
                      <a:pt x="41720" y="0"/>
                    </a:moveTo>
                    <a:lnTo>
                      <a:pt x="2450833" y="0"/>
                    </a:lnTo>
                    <a:cubicBezTo>
                      <a:pt x="2473875" y="0"/>
                      <a:pt x="2492554" y="18679"/>
                      <a:pt x="2492554" y="41720"/>
                    </a:cubicBezTo>
                    <a:lnTo>
                      <a:pt x="2492554" y="552469"/>
                    </a:lnTo>
                    <a:cubicBezTo>
                      <a:pt x="2492554" y="575510"/>
                      <a:pt x="2473875" y="594189"/>
                      <a:pt x="2450833" y="594189"/>
                    </a:cubicBezTo>
                    <a:lnTo>
                      <a:pt x="41720" y="594189"/>
                    </a:lnTo>
                    <a:cubicBezTo>
                      <a:pt x="18679" y="594189"/>
                      <a:pt x="0" y="575510"/>
                      <a:pt x="0" y="552469"/>
                    </a:cubicBezTo>
                    <a:lnTo>
                      <a:pt x="0" y="41720"/>
                    </a:lnTo>
                    <a:cubicBezTo>
                      <a:pt x="0" y="18679"/>
                      <a:pt x="18679" y="0"/>
                      <a:pt x="417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>
                <a:extLst>
                  <a:ext uri="{FF2B5EF4-FFF2-40B4-BE49-F238E27FC236}">
                    <a16:creationId xmlns:a16="http://schemas.microsoft.com/office/drawing/2014/main" id="{4AB6124F-8435-02C3-B72D-CC8C8BDD7AF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92554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31">
              <a:extLst>
                <a:ext uri="{FF2B5EF4-FFF2-40B4-BE49-F238E27FC236}">
                  <a16:creationId xmlns:a16="http://schemas.microsoft.com/office/drawing/2014/main" id="{1B1D5146-1D72-B7F1-5241-0E4D05F6ED10}"/>
                </a:ext>
              </a:extLst>
            </p:cNvPr>
            <p:cNvSpPr txBox="1"/>
            <p:nvPr/>
          </p:nvSpPr>
          <p:spPr>
            <a:xfrm rot="21188695">
              <a:off x="8233795" y="1339783"/>
              <a:ext cx="8348497" cy="1421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What is a Budget?</a:t>
              </a:r>
              <a:endParaRPr lang="en-US" sz="66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501" name="Google Shape;501;p31">
            <a:extLst>
              <a:ext uri="{FF2B5EF4-FFF2-40B4-BE49-F238E27FC236}">
                <a16:creationId xmlns:a16="http://schemas.microsoft.com/office/drawing/2014/main" id="{AC8602BE-E390-7B99-77EE-B6FB8E788813}"/>
              </a:ext>
            </a:extLst>
          </p:cNvPr>
          <p:cNvSpPr txBox="1"/>
          <p:nvPr/>
        </p:nvSpPr>
        <p:spPr>
          <a:xfrm>
            <a:off x="7062577" y="3223522"/>
            <a:ext cx="10635487" cy="56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DM Sans" pitchFamily="2" charset="0"/>
              </a:rPr>
              <a:t>A budget is a </a:t>
            </a:r>
            <a:r>
              <a:rPr lang="en-US" sz="4000" b="1">
                <a:latin typeface="DM Sans" pitchFamily="2" charset="0"/>
              </a:rPr>
              <a:t>financial plan</a:t>
            </a:r>
            <a:r>
              <a:rPr lang="en-US" sz="4000" i="1">
                <a:latin typeface="DM Sans" pitchFamily="2" charset="0"/>
              </a:rPr>
              <a:t> </a:t>
            </a:r>
            <a:r>
              <a:rPr lang="en-US" sz="4000">
                <a:latin typeface="DM Sans" pitchFamily="2" charset="0"/>
              </a:rPr>
              <a:t>that balances your </a:t>
            </a:r>
            <a:r>
              <a:rPr lang="en-US" sz="4000" b="1">
                <a:latin typeface="DM Sans" pitchFamily="2" charset="0"/>
              </a:rPr>
              <a:t>income &amp; expenses</a:t>
            </a:r>
            <a:r>
              <a:rPr lang="en-US" sz="4000">
                <a:latin typeface="DM Sans" pitchFamily="2" charset="0"/>
              </a:rPr>
              <a:t> for a given period of time​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4000">
                <a:latin typeface="DM Sans" pitchFamily="2" charset="0"/>
              </a:rPr>
              <a:t>People also use the word “budgeting” to refer to tracking their spending &amp; ensuring that they’re sticking to the plan​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4000">
              <a:solidFill>
                <a:srgbClr val="256EFF"/>
              </a:solidFill>
            </a:endParaRPr>
          </a:p>
          <a:p>
            <a:pPr fontAlgn="base"/>
            <a:endParaRPr lang="en-US" sz="4000">
              <a:latin typeface="DM Sans" pitchFamily="2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4000">
              <a:latin typeface="DM Sans" pitchFamily="2" charset="0"/>
            </a:endParaRPr>
          </a:p>
        </p:txBody>
      </p:sp>
      <p:sp>
        <p:nvSpPr>
          <p:cNvPr id="502" name="Google Shape;502;p31">
            <a:extLst>
              <a:ext uri="{FF2B5EF4-FFF2-40B4-BE49-F238E27FC236}">
                <a16:creationId xmlns:a16="http://schemas.microsoft.com/office/drawing/2014/main" id="{51B2F253-1B39-3D4D-66A0-93C4F0B91DE4}"/>
              </a:ext>
            </a:extLst>
          </p:cNvPr>
          <p:cNvSpPr/>
          <p:nvPr/>
        </p:nvSpPr>
        <p:spPr>
          <a:xfrm>
            <a:off x="-744274" y="11903"/>
            <a:ext cx="8789130" cy="10275097"/>
          </a:xfrm>
          <a:custGeom>
            <a:avLst/>
            <a:gdLst/>
            <a:ahLst/>
            <a:cxnLst/>
            <a:rect l="l" t="t" r="r" b="b"/>
            <a:pathLst>
              <a:path w="1092127" h="1196430" extrusionOk="0">
                <a:moveTo>
                  <a:pt x="0" y="0"/>
                </a:moveTo>
                <a:lnTo>
                  <a:pt x="1092127" y="0"/>
                </a:lnTo>
                <a:lnTo>
                  <a:pt x="1092127" y="1196430"/>
                </a:lnTo>
                <a:lnTo>
                  <a:pt x="0" y="11964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379" b="-4889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493">
          <a:extLst>
            <a:ext uri="{FF2B5EF4-FFF2-40B4-BE49-F238E27FC236}">
              <a16:creationId xmlns:a16="http://schemas.microsoft.com/office/drawing/2014/main" id="{FA347181-1E8C-4F3A-B049-ED52A367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31">
            <a:extLst>
              <a:ext uri="{FF2B5EF4-FFF2-40B4-BE49-F238E27FC236}">
                <a16:creationId xmlns:a16="http://schemas.microsoft.com/office/drawing/2014/main" id="{709F2590-0835-E147-51BA-04981C385A5D}"/>
              </a:ext>
            </a:extLst>
          </p:cNvPr>
          <p:cNvGrpSpPr/>
          <p:nvPr/>
        </p:nvGrpSpPr>
        <p:grpSpPr>
          <a:xfrm>
            <a:off x="6545128" y="2227005"/>
            <a:ext cx="11374161" cy="7580671"/>
            <a:chOff x="0" y="-38100"/>
            <a:chExt cx="2914692" cy="1756568"/>
          </a:xfrm>
        </p:grpSpPr>
        <p:sp>
          <p:nvSpPr>
            <p:cNvPr id="495" name="Google Shape;495;p31">
              <a:extLst>
                <a:ext uri="{FF2B5EF4-FFF2-40B4-BE49-F238E27FC236}">
                  <a16:creationId xmlns:a16="http://schemas.microsoft.com/office/drawing/2014/main" id="{9EF0EA3F-BC0E-813E-AD2C-66CAC1B00206}"/>
                </a:ext>
              </a:extLst>
            </p:cNvPr>
            <p:cNvSpPr/>
            <p:nvPr/>
          </p:nvSpPr>
          <p:spPr>
            <a:xfrm>
              <a:off x="0" y="0"/>
              <a:ext cx="2914692" cy="1718468"/>
            </a:xfrm>
            <a:custGeom>
              <a:avLst/>
              <a:gdLst/>
              <a:ahLst/>
              <a:cxnLst/>
              <a:rect l="l" t="t" r="r" b="b"/>
              <a:pathLst>
                <a:path w="2914692" h="1718468" extrusionOk="0">
                  <a:moveTo>
                    <a:pt x="35678" y="0"/>
                  </a:moveTo>
                  <a:lnTo>
                    <a:pt x="2879014" y="0"/>
                  </a:lnTo>
                  <a:cubicBezTo>
                    <a:pt x="2898719" y="0"/>
                    <a:pt x="2914692" y="15974"/>
                    <a:pt x="2914692" y="35678"/>
                  </a:cubicBezTo>
                  <a:lnTo>
                    <a:pt x="2914692" y="1682790"/>
                  </a:lnTo>
                  <a:cubicBezTo>
                    <a:pt x="2914692" y="1702495"/>
                    <a:pt x="2898719" y="1718468"/>
                    <a:pt x="2879014" y="1718468"/>
                  </a:cubicBezTo>
                  <a:lnTo>
                    <a:pt x="35678" y="1718468"/>
                  </a:lnTo>
                  <a:cubicBezTo>
                    <a:pt x="15974" y="1718468"/>
                    <a:pt x="0" y="1702495"/>
                    <a:pt x="0" y="1682790"/>
                  </a:cubicBezTo>
                  <a:lnTo>
                    <a:pt x="0" y="35678"/>
                  </a:lnTo>
                  <a:cubicBezTo>
                    <a:pt x="0" y="15974"/>
                    <a:pt x="15974" y="0"/>
                    <a:pt x="3567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>
              <a:extLst>
                <a:ext uri="{FF2B5EF4-FFF2-40B4-BE49-F238E27FC236}">
                  <a16:creationId xmlns:a16="http://schemas.microsoft.com/office/drawing/2014/main" id="{FF80DD1D-C22E-B600-BC20-85E74C54EE99}"/>
                </a:ext>
              </a:extLst>
            </p:cNvPr>
            <p:cNvSpPr txBox="1"/>
            <p:nvPr/>
          </p:nvSpPr>
          <p:spPr>
            <a:xfrm>
              <a:off x="0" y="-38100"/>
              <a:ext cx="2914692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BB48A3-7E9D-95E3-DE37-CB179C5AC41E}"/>
              </a:ext>
            </a:extLst>
          </p:cNvPr>
          <p:cNvGrpSpPr/>
          <p:nvPr/>
        </p:nvGrpSpPr>
        <p:grpSpPr>
          <a:xfrm>
            <a:off x="7877965" y="516588"/>
            <a:ext cx="8401034" cy="2051009"/>
            <a:chOff x="8209882" y="1034073"/>
            <a:chExt cx="8401034" cy="2051009"/>
          </a:xfrm>
        </p:grpSpPr>
        <p:grpSp>
          <p:nvGrpSpPr>
            <p:cNvPr id="497" name="Google Shape;497;p31">
              <a:extLst>
                <a:ext uri="{FF2B5EF4-FFF2-40B4-BE49-F238E27FC236}">
                  <a16:creationId xmlns:a16="http://schemas.microsoft.com/office/drawing/2014/main" id="{8BD2BEF4-3C18-AC5B-DE76-A9AA9B28A587}"/>
                </a:ext>
              </a:extLst>
            </p:cNvPr>
            <p:cNvGrpSpPr/>
            <p:nvPr/>
          </p:nvGrpSpPr>
          <p:grpSpPr>
            <a:xfrm rot="-411356">
              <a:off x="8209882" y="1034073"/>
              <a:ext cx="8401034" cy="2051009"/>
              <a:chOff x="0" y="-38100"/>
              <a:chExt cx="2492554" cy="632289"/>
            </a:xfrm>
          </p:grpSpPr>
          <p:sp>
            <p:nvSpPr>
              <p:cNvPr id="498" name="Google Shape;498;p31">
                <a:extLst>
                  <a:ext uri="{FF2B5EF4-FFF2-40B4-BE49-F238E27FC236}">
                    <a16:creationId xmlns:a16="http://schemas.microsoft.com/office/drawing/2014/main" id="{EB2C7009-1BE5-95E7-D067-352DEE0C1199}"/>
                  </a:ext>
                </a:extLst>
              </p:cNvPr>
              <p:cNvSpPr/>
              <p:nvPr/>
            </p:nvSpPr>
            <p:spPr>
              <a:xfrm>
                <a:off x="0" y="0"/>
                <a:ext cx="2492554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492554" h="594189" extrusionOk="0">
                    <a:moveTo>
                      <a:pt x="41720" y="0"/>
                    </a:moveTo>
                    <a:lnTo>
                      <a:pt x="2450833" y="0"/>
                    </a:lnTo>
                    <a:cubicBezTo>
                      <a:pt x="2473875" y="0"/>
                      <a:pt x="2492554" y="18679"/>
                      <a:pt x="2492554" y="41720"/>
                    </a:cubicBezTo>
                    <a:lnTo>
                      <a:pt x="2492554" y="552469"/>
                    </a:lnTo>
                    <a:cubicBezTo>
                      <a:pt x="2492554" y="575510"/>
                      <a:pt x="2473875" y="594189"/>
                      <a:pt x="2450833" y="594189"/>
                    </a:cubicBezTo>
                    <a:lnTo>
                      <a:pt x="41720" y="594189"/>
                    </a:lnTo>
                    <a:cubicBezTo>
                      <a:pt x="18679" y="594189"/>
                      <a:pt x="0" y="575510"/>
                      <a:pt x="0" y="552469"/>
                    </a:cubicBezTo>
                    <a:lnTo>
                      <a:pt x="0" y="41720"/>
                    </a:lnTo>
                    <a:cubicBezTo>
                      <a:pt x="0" y="18679"/>
                      <a:pt x="18679" y="0"/>
                      <a:pt x="417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>
                <a:extLst>
                  <a:ext uri="{FF2B5EF4-FFF2-40B4-BE49-F238E27FC236}">
                    <a16:creationId xmlns:a16="http://schemas.microsoft.com/office/drawing/2014/main" id="{03FD5B60-092E-06BE-0E1B-277205C0670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92554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31">
              <a:extLst>
                <a:ext uri="{FF2B5EF4-FFF2-40B4-BE49-F238E27FC236}">
                  <a16:creationId xmlns:a16="http://schemas.microsoft.com/office/drawing/2014/main" id="{768E0765-0197-F4BA-8136-A2F21C3A1C07}"/>
                </a:ext>
              </a:extLst>
            </p:cNvPr>
            <p:cNvSpPr txBox="1"/>
            <p:nvPr/>
          </p:nvSpPr>
          <p:spPr>
            <a:xfrm rot="21188695">
              <a:off x="8233795" y="1469051"/>
              <a:ext cx="8348497" cy="1163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256EFF"/>
                  </a:solidFill>
                  <a:latin typeface="Poppins"/>
                  <a:cs typeface="Aharoni"/>
                  <a:sym typeface="Poppins"/>
                </a:rPr>
                <a:t>Why Should I Budget?</a:t>
              </a:r>
              <a:endParaRPr lang="en-US" sz="7200" b="1">
                <a:solidFill>
                  <a:srgbClr val="256EFF"/>
                </a:solidFill>
                <a:latin typeface="Poppins"/>
                <a:cs typeface="Aharoni"/>
              </a:endParaRPr>
            </a:p>
          </p:txBody>
        </p:sp>
      </p:grpSp>
      <p:sp>
        <p:nvSpPr>
          <p:cNvPr id="501" name="Google Shape;501;p31">
            <a:extLst>
              <a:ext uri="{FF2B5EF4-FFF2-40B4-BE49-F238E27FC236}">
                <a16:creationId xmlns:a16="http://schemas.microsoft.com/office/drawing/2014/main" id="{8E6949E6-98A7-0F20-D923-8B6405A899B6}"/>
              </a:ext>
            </a:extLst>
          </p:cNvPr>
          <p:cNvSpPr txBox="1"/>
          <p:nvPr/>
        </p:nvSpPr>
        <p:spPr>
          <a:xfrm>
            <a:off x="7062577" y="3223522"/>
            <a:ext cx="10635487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>
                <a:latin typeface="DM Sans" pitchFamily="2" charset="0"/>
              </a:rPr>
              <a:t>Avoid debt</a:t>
            </a:r>
          </a:p>
          <a:p>
            <a:pPr marL="571500" indent="-5715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>
                <a:latin typeface="DM Sans" pitchFamily="2" charset="0"/>
              </a:rPr>
              <a:t>Ensure you don’t spend more than you make</a:t>
            </a:r>
          </a:p>
          <a:p>
            <a:pPr marL="571500" indent="-5715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>
                <a:latin typeface="DM Sans" pitchFamily="2" charset="0"/>
              </a:rPr>
              <a:t>Be aware of what you’re spending / avoid overspending</a:t>
            </a:r>
          </a:p>
          <a:p>
            <a:pPr marL="571500" indent="-5715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>
                <a:latin typeface="DM Sans" pitchFamily="2" charset="0"/>
              </a:rPr>
              <a:t>Use data to make informed choices​</a:t>
            </a:r>
          </a:p>
          <a:p>
            <a:pPr marL="571500" indent="-5715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>
                <a:latin typeface="DM Sans" pitchFamily="2" charset="0"/>
              </a:rPr>
              <a:t>Meet savings goals</a:t>
            </a:r>
          </a:p>
          <a:p>
            <a:pPr marL="571500" indent="-5715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>
                <a:latin typeface="DM Sans"/>
              </a:rPr>
              <a:t>Be prepared for the future​</a:t>
            </a:r>
          </a:p>
        </p:txBody>
      </p:sp>
      <p:sp>
        <p:nvSpPr>
          <p:cNvPr id="502" name="Google Shape;502;p31">
            <a:extLst>
              <a:ext uri="{FF2B5EF4-FFF2-40B4-BE49-F238E27FC236}">
                <a16:creationId xmlns:a16="http://schemas.microsoft.com/office/drawing/2014/main" id="{42D34FF6-9C76-CEC7-996A-F2B741C96366}"/>
              </a:ext>
            </a:extLst>
          </p:cNvPr>
          <p:cNvSpPr/>
          <p:nvPr/>
        </p:nvSpPr>
        <p:spPr>
          <a:xfrm>
            <a:off x="-744274" y="11903"/>
            <a:ext cx="8789130" cy="10275097"/>
          </a:xfrm>
          <a:custGeom>
            <a:avLst/>
            <a:gdLst/>
            <a:ahLst/>
            <a:cxnLst/>
            <a:rect l="l" t="t" r="r" b="b"/>
            <a:pathLst>
              <a:path w="1092127" h="1196430" extrusionOk="0">
                <a:moveTo>
                  <a:pt x="0" y="0"/>
                </a:moveTo>
                <a:lnTo>
                  <a:pt x="1092127" y="0"/>
                </a:lnTo>
                <a:lnTo>
                  <a:pt x="1092127" y="1196430"/>
                </a:lnTo>
                <a:lnTo>
                  <a:pt x="0" y="11964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379" b="-4889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988BF594-1B3E-1607-2013-27D98206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6F8CFA3F-0258-5191-14E0-F512AA4AAA31}"/>
              </a:ext>
            </a:extLst>
          </p:cNvPr>
          <p:cNvGrpSpPr/>
          <p:nvPr/>
        </p:nvGrpSpPr>
        <p:grpSpPr>
          <a:xfrm>
            <a:off x="1877786" y="1737202"/>
            <a:ext cx="15169243" cy="8256459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55A52223-7A4E-F3FC-8A3F-2E41C9A73FA5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C691C2FC-7881-E333-4AF5-8F316DB00F75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8169FD-17A9-2E63-C9E3-2048FDD7FDE2}"/>
              </a:ext>
            </a:extLst>
          </p:cNvPr>
          <p:cNvGrpSpPr/>
          <p:nvPr/>
        </p:nvGrpSpPr>
        <p:grpSpPr>
          <a:xfrm rot="395219">
            <a:off x="3940402" y="150684"/>
            <a:ext cx="10404923" cy="2193144"/>
            <a:chOff x="3890847" y="531382"/>
            <a:chExt cx="10404923" cy="2964882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C3D0BD04-F6BA-EFEC-9694-240972F04AA3}"/>
                </a:ext>
              </a:extLst>
            </p:cNvPr>
            <p:cNvGrpSpPr/>
            <p:nvPr/>
          </p:nvGrpSpPr>
          <p:grpSpPr>
            <a:xfrm rot="-411356">
              <a:off x="3910817" y="531382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37D9CA13-04F1-83E7-B6EC-4FFF968288F2}"/>
                  </a:ext>
                </a:extLst>
              </p:cNvPr>
              <p:cNvSpPr/>
              <p:nvPr/>
            </p:nvSpPr>
            <p:spPr>
              <a:xfrm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931BCB6D-1041-C16F-79A5-BEF9E6214E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20">
              <a:extLst>
                <a:ext uri="{FF2B5EF4-FFF2-40B4-BE49-F238E27FC236}">
                  <a16:creationId xmlns:a16="http://schemas.microsoft.com/office/drawing/2014/main" id="{2A603F54-D10D-EACB-0ED0-E3D24879C316}"/>
                </a:ext>
              </a:extLst>
            </p:cNvPr>
            <p:cNvSpPr txBox="1"/>
            <p:nvPr/>
          </p:nvSpPr>
          <p:spPr>
            <a:xfrm rot="21188617">
              <a:off x="3890847" y="750142"/>
              <a:ext cx="10237815" cy="2746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-US" sz="66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Basic Monthly Budgeting Steps</a:t>
              </a:r>
              <a:endParaRPr lang="en-US" sz="6600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570642E1-7432-03E5-A75C-13DFBBDD452F}"/>
              </a:ext>
            </a:extLst>
          </p:cNvPr>
          <p:cNvSpPr txBox="1"/>
          <p:nvPr/>
        </p:nvSpPr>
        <p:spPr>
          <a:xfrm>
            <a:off x="2947305" y="2570248"/>
            <a:ext cx="13885968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fontAlgn="base"/>
            <a:r>
              <a:rPr lang="en-US" sz="3200" b="1">
                <a:latin typeface="DM Sans"/>
              </a:rPr>
              <a:t>Step 1: Decide how you’ll create / track your spending</a:t>
            </a:r>
            <a:r>
              <a:rPr lang="en-US" sz="3200">
                <a:latin typeface="DM Sans"/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Pen &amp; paper, spreadsheets, or apps​</a:t>
            </a:r>
          </a:p>
          <a:p>
            <a:pPr fontAlgn="base"/>
            <a:r>
              <a:rPr lang="en-US" sz="3200">
                <a:latin typeface="DM Sans"/>
              </a:rPr>
              <a:t>​</a:t>
            </a:r>
          </a:p>
          <a:p>
            <a:pPr fontAlgn="base"/>
            <a:r>
              <a:rPr lang="en-US" sz="3200" b="1">
                <a:latin typeface="DM Sans"/>
              </a:rPr>
              <a:t>Step 2: Calculate your monthly income</a:t>
            </a:r>
            <a:endParaRPr lang="en-US" sz="3200">
              <a:latin typeface="DM Sans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DM Sans"/>
              </a:rPr>
              <a:t>If you get paid every other week --&gt; 2 paychecks per month</a:t>
            </a:r>
            <a:endParaRPr lang="en-US" sz="3200">
              <a:solidFill>
                <a:schemeClr val="tx1"/>
              </a:solidFill>
              <a:latin typeface="DM Sans" pitchFamily="2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DM Sans"/>
              </a:rPr>
              <a:t>Consider if your income is predictable or varies. If you have a more variable income, use an average income amount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200">
              <a:solidFill>
                <a:schemeClr val="tx1"/>
              </a:solidFill>
              <a:latin typeface="DM Sans" pitchFamily="2" charset="0"/>
            </a:endParaRPr>
          </a:p>
          <a:p>
            <a:pPr fontAlgn="base"/>
            <a:r>
              <a:rPr lang="en-US" sz="3200" b="1">
                <a:latin typeface="DM Sans"/>
              </a:rPr>
              <a:t>Step 3: Analyze your spending</a:t>
            </a:r>
            <a:r>
              <a:rPr lang="en-US" sz="3200">
                <a:latin typeface="DM Sans"/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Look back at your spending for the last month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What do you buy frequently: weekly, monthly?​</a:t>
            </a:r>
            <a:endParaRPr lang="en-US"/>
          </a:p>
          <a:p>
            <a:pPr marL="914400" lvl="1" indent="-457200" fontAlgn="base"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What do you need to buy only 1-2 times a semester?​</a:t>
            </a:r>
          </a:p>
          <a:p>
            <a:pPr marL="914400" lvl="1" indent="-457200" fontAlgn="base"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Prioritize your </a:t>
            </a:r>
            <a:r>
              <a:rPr lang="en-US" sz="3200" b="1">
                <a:solidFill>
                  <a:srgbClr val="256EFF"/>
                </a:solidFill>
                <a:latin typeface="DM Sans"/>
              </a:rPr>
              <a:t>needs</a:t>
            </a:r>
            <a:r>
              <a:rPr lang="en-US" sz="3200">
                <a:latin typeface="DM Sans"/>
              </a:rPr>
              <a:t> over your </a:t>
            </a:r>
            <a:r>
              <a:rPr lang="en-US" sz="3200" b="1">
                <a:solidFill>
                  <a:srgbClr val="256EFF"/>
                </a:solidFill>
                <a:latin typeface="DM Sans"/>
              </a:rPr>
              <a:t>wants</a:t>
            </a:r>
            <a:r>
              <a:rPr lang="en-US" sz="3200">
                <a:latin typeface="DM Sans"/>
              </a:rPr>
              <a:t>​</a:t>
            </a:r>
          </a:p>
        </p:txBody>
      </p:sp>
      <p:sp>
        <p:nvSpPr>
          <p:cNvPr id="3" name="Google Shape;559;p33">
            <a:extLst>
              <a:ext uri="{FF2B5EF4-FFF2-40B4-BE49-F238E27FC236}">
                <a16:creationId xmlns:a16="http://schemas.microsoft.com/office/drawing/2014/main" id="{CA9689E6-D00C-9301-B26C-307C1CD494D6}"/>
              </a:ext>
            </a:extLst>
          </p:cNvPr>
          <p:cNvSpPr/>
          <p:nvPr/>
        </p:nvSpPr>
        <p:spPr>
          <a:xfrm>
            <a:off x="276872" y="379478"/>
            <a:ext cx="2645941" cy="2390069"/>
          </a:xfrm>
          <a:custGeom>
            <a:avLst/>
            <a:gdLst/>
            <a:ahLst/>
            <a:cxnLst/>
            <a:rect l="l" t="t" r="r" b="b"/>
            <a:pathLst>
              <a:path w="1765382" h="1463662" extrusionOk="0">
                <a:moveTo>
                  <a:pt x="0" y="0"/>
                </a:moveTo>
                <a:lnTo>
                  <a:pt x="1765382" y="0"/>
                </a:lnTo>
                <a:lnTo>
                  <a:pt x="1765382" y="1463661"/>
                </a:lnTo>
                <a:lnTo>
                  <a:pt x="0" y="146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555;p33">
            <a:extLst>
              <a:ext uri="{FF2B5EF4-FFF2-40B4-BE49-F238E27FC236}">
                <a16:creationId xmlns:a16="http://schemas.microsoft.com/office/drawing/2014/main" id="{F147DBB6-7F27-87EA-146A-ED01F3B907A0}"/>
              </a:ext>
            </a:extLst>
          </p:cNvPr>
          <p:cNvSpPr/>
          <p:nvPr/>
        </p:nvSpPr>
        <p:spPr>
          <a:xfrm>
            <a:off x="15647605" y="7716752"/>
            <a:ext cx="2420320" cy="2419011"/>
          </a:xfrm>
          <a:custGeom>
            <a:avLst/>
            <a:gdLst/>
            <a:ahLst/>
            <a:cxnLst/>
            <a:rect l="l" t="t" r="r" b="b"/>
            <a:pathLst>
              <a:path w="1672906" h="1648573" extrusionOk="0">
                <a:moveTo>
                  <a:pt x="0" y="0"/>
                </a:moveTo>
                <a:lnTo>
                  <a:pt x="1672906" y="0"/>
                </a:lnTo>
                <a:lnTo>
                  <a:pt x="1672906" y="1648573"/>
                </a:lnTo>
                <a:lnTo>
                  <a:pt x="0" y="1648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AB2D9DEE-D8DC-DE59-1E58-D9BF6C0B4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11629A28-2868-8BD3-426E-60BDC1E5B74E}"/>
              </a:ext>
            </a:extLst>
          </p:cNvPr>
          <p:cNvGrpSpPr/>
          <p:nvPr/>
        </p:nvGrpSpPr>
        <p:grpSpPr>
          <a:xfrm>
            <a:off x="1877786" y="1737202"/>
            <a:ext cx="15169243" cy="8256459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4ABF34F3-0C0E-4AC4-923F-72B59E06779D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FF5EE265-326E-999F-3CE6-F41DA579E90C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402A04-CB35-07E0-4B58-B4A39F6DA9DE}"/>
              </a:ext>
            </a:extLst>
          </p:cNvPr>
          <p:cNvGrpSpPr/>
          <p:nvPr/>
        </p:nvGrpSpPr>
        <p:grpSpPr>
          <a:xfrm rot="395219">
            <a:off x="3940403" y="150684"/>
            <a:ext cx="10404923" cy="2193144"/>
            <a:chOff x="3890847" y="531382"/>
            <a:chExt cx="10404923" cy="2964882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A9C0D7BD-1CEC-7BD7-F74D-1316C44EBF22}"/>
                </a:ext>
              </a:extLst>
            </p:cNvPr>
            <p:cNvGrpSpPr/>
            <p:nvPr/>
          </p:nvGrpSpPr>
          <p:grpSpPr>
            <a:xfrm rot="-411356">
              <a:off x="3910817" y="531382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E835BEA9-147D-A1C9-8BB6-114A051E38EF}"/>
                  </a:ext>
                </a:extLst>
              </p:cNvPr>
              <p:cNvSpPr/>
              <p:nvPr/>
            </p:nvSpPr>
            <p:spPr>
              <a:xfrm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C71AD405-2FB3-EAA8-C760-E082E75658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20">
              <a:extLst>
                <a:ext uri="{FF2B5EF4-FFF2-40B4-BE49-F238E27FC236}">
                  <a16:creationId xmlns:a16="http://schemas.microsoft.com/office/drawing/2014/main" id="{C2566EB4-1D2F-A97D-BD3C-EAE613E62B69}"/>
                </a:ext>
              </a:extLst>
            </p:cNvPr>
            <p:cNvSpPr txBox="1"/>
            <p:nvPr/>
          </p:nvSpPr>
          <p:spPr>
            <a:xfrm rot="21188617">
              <a:off x="3890847" y="750143"/>
              <a:ext cx="10237815" cy="274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-US" sz="6600" b="1">
                  <a:solidFill>
                    <a:srgbClr val="256EFF"/>
                  </a:solidFill>
                  <a:latin typeface="Poppins"/>
                  <a:cs typeface="Poppins"/>
                </a:rPr>
                <a:t>Basic Monthly Budgeting Steps</a:t>
              </a:r>
              <a:endParaRPr lang="en-US"/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B18B1C67-B4C1-C894-6E50-4AFD52163A27}"/>
              </a:ext>
            </a:extLst>
          </p:cNvPr>
          <p:cNvSpPr txBox="1"/>
          <p:nvPr/>
        </p:nvSpPr>
        <p:spPr>
          <a:xfrm>
            <a:off x="2947305" y="2570248"/>
            <a:ext cx="13885968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fontAlgn="base"/>
            <a:r>
              <a:rPr lang="en-US" sz="3200">
                <a:latin typeface="DM Sans"/>
              </a:rPr>
              <a:t>​</a:t>
            </a:r>
            <a:r>
              <a:rPr lang="en-US" sz="3200" b="1">
                <a:latin typeface="DM Sans"/>
              </a:rPr>
              <a:t>Step 4: Set a goal for your budgeting and spending</a:t>
            </a:r>
            <a:endParaRPr lang="en-US" sz="3200">
              <a:latin typeface="DM Sans"/>
            </a:endParaRPr>
          </a:p>
          <a:p>
            <a:pPr marL="457200" indent="-457200">
              <a:buChar char="•"/>
            </a:pPr>
            <a:r>
              <a:rPr lang="en-US" sz="3200">
                <a:latin typeface="DM Sans"/>
              </a:rPr>
              <a:t>Do you want to cut back on spending in a certain category? Save for a big expense? Set money aside for an emergency? Gain an awareness of your spending habits? Get out of debt?</a:t>
            </a:r>
          </a:p>
          <a:p>
            <a:pPr marL="457200" indent="-457200">
              <a:buChar char="•"/>
            </a:pPr>
            <a:r>
              <a:rPr lang="en-US" sz="3200">
                <a:latin typeface="DM Sans"/>
              </a:rPr>
              <a:t>Having a goal helps make budgeting feel more grounded and useful</a:t>
            </a:r>
          </a:p>
          <a:p>
            <a:endParaRPr lang="en-US" sz="3200">
              <a:latin typeface="DM Sans"/>
            </a:endParaRPr>
          </a:p>
          <a:p>
            <a:pPr fontAlgn="base"/>
            <a:r>
              <a:rPr lang="en-US" sz="3200" b="1">
                <a:latin typeface="DM Sans"/>
              </a:rPr>
              <a:t>Step 5: Create your first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Based on your last month of spending, your income and your goals, decide how much you want to spend and save. 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DM Sans"/>
            </a:endParaRPr>
          </a:p>
          <a:p>
            <a:r>
              <a:rPr lang="en-US" sz="3200" b="1">
                <a:latin typeface="DM Sans"/>
              </a:rPr>
              <a:t>Step 6: Track your spending &amp; revisit your budget and goals</a:t>
            </a:r>
            <a:endParaRPr lang="en-US" sz="3200">
              <a:latin typeface="DM Sans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3200">
                <a:latin typeface="DM Sans"/>
              </a:rPr>
              <a:t>Create a realistic habit of sitting down and comparing your       spending to your budget.</a:t>
            </a:r>
            <a:endParaRPr lang="en-US"/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3200">
                <a:latin typeface="DM Sans"/>
              </a:rPr>
              <a:t>After each month, look at your budget. Do you need to adjust it?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3200">
                <a:latin typeface="DM Sans"/>
              </a:rPr>
              <a:t>Did you meet your goals? Find a (responsible) way to celebrate!</a:t>
            </a:r>
          </a:p>
        </p:txBody>
      </p:sp>
      <p:sp>
        <p:nvSpPr>
          <p:cNvPr id="3" name="Google Shape;559;p33">
            <a:extLst>
              <a:ext uri="{FF2B5EF4-FFF2-40B4-BE49-F238E27FC236}">
                <a16:creationId xmlns:a16="http://schemas.microsoft.com/office/drawing/2014/main" id="{9E8090FA-EF67-1BC5-BCA1-D30AF893253E}"/>
              </a:ext>
            </a:extLst>
          </p:cNvPr>
          <p:cNvSpPr/>
          <p:nvPr/>
        </p:nvSpPr>
        <p:spPr>
          <a:xfrm>
            <a:off x="276872" y="379478"/>
            <a:ext cx="2645941" cy="2390069"/>
          </a:xfrm>
          <a:custGeom>
            <a:avLst/>
            <a:gdLst/>
            <a:ahLst/>
            <a:cxnLst/>
            <a:rect l="l" t="t" r="r" b="b"/>
            <a:pathLst>
              <a:path w="1765382" h="1463662" extrusionOk="0">
                <a:moveTo>
                  <a:pt x="0" y="0"/>
                </a:moveTo>
                <a:lnTo>
                  <a:pt x="1765382" y="0"/>
                </a:lnTo>
                <a:lnTo>
                  <a:pt x="1765382" y="1463661"/>
                </a:lnTo>
                <a:lnTo>
                  <a:pt x="0" y="1463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555;p33">
            <a:extLst>
              <a:ext uri="{FF2B5EF4-FFF2-40B4-BE49-F238E27FC236}">
                <a16:creationId xmlns:a16="http://schemas.microsoft.com/office/drawing/2014/main" id="{4A7243D3-7320-E3ED-CB88-AEA40BC95F71}"/>
              </a:ext>
            </a:extLst>
          </p:cNvPr>
          <p:cNvSpPr/>
          <p:nvPr/>
        </p:nvSpPr>
        <p:spPr>
          <a:xfrm>
            <a:off x="15647605" y="7716752"/>
            <a:ext cx="2420320" cy="2419011"/>
          </a:xfrm>
          <a:custGeom>
            <a:avLst/>
            <a:gdLst/>
            <a:ahLst/>
            <a:cxnLst/>
            <a:rect l="l" t="t" r="r" b="b"/>
            <a:pathLst>
              <a:path w="1672906" h="1648573" extrusionOk="0">
                <a:moveTo>
                  <a:pt x="0" y="0"/>
                </a:moveTo>
                <a:lnTo>
                  <a:pt x="1672906" y="0"/>
                </a:lnTo>
                <a:lnTo>
                  <a:pt x="1672906" y="1648573"/>
                </a:lnTo>
                <a:lnTo>
                  <a:pt x="0" y="1648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1"/>
          <p:cNvGrpSpPr/>
          <p:nvPr/>
        </p:nvGrpSpPr>
        <p:grpSpPr>
          <a:xfrm>
            <a:off x="2145966" y="3818370"/>
            <a:ext cx="13996068" cy="5122339"/>
            <a:chOff x="0" y="-38100"/>
            <a:chExt cx="3686207" cy="1349093"/>
          </a:xfrm>
        </p:grpSpPr>
        <p:sp>
          <p:nvSpPr>
            <p:cNvPr id="278" name="Google Shape;278;p21"/>
            <p:cNvSpPr/>
            <p:nvPr/>
          </p:nvSpPr>
          <p:spPr>
            <a:xfrm>
              <a:off x="0" y="0"/>
              <a:ext cx="3686207" cy="1310993"/>
            </a:xfrm>
            <a:custGeom>
              <a:avLst/>
              <a:gdLst/>
              <a:ahLst/>
              <a:cxnLst/>
              <a:rect l="l" t="t" r="r" b="b"/>
              <a:pathLst>
                <a:path w="3686207" h="1310993" extrusionOk="0">
                  <a:moveTo>
                    <a:pt x="28211" y="0"/>
                  </a:moveTo>
                  <a:lnTo>
                    <a:pt x="3657996" y="0"/>
                  </a:lnTo>
                  <a:cubicBezTo>
                    <a:pt x="3673577" y="0"/>
                    <a:pt x="3686207" y="12630"/>
                    <a:pt x="3686207" y="28211"/>
                  </a:cubicBezTo>
                  <a:lnTo>
                    <a:pt x="3686207" y="1282783"/>
                  </a:lnTo>
                  <a:cubicBezTo>
                    <a:pt x="3686207" y="1298363"/>
                    <a:pt x="3673577" y="1310993"/>
                    <a:pt x="3657996" y="1310993"/>
                  </a:cubicBezTo>
                  <a:lnTo>
                    <a:pt x="28211" y="1310993"/>
                  </a:lnTo>
                  <a:cubicBezTo>
                    <a:pt x="12630" y="1310993"/>
                    <a:pt x="0" y="1298363"/>
                    <a:pt x="0" y="1282783"/>
                  </a:cubicBezTo>
                  <a:lnTo>
                    <a:pt x="0" y="28211"/>
                  </a:lnTo>
                  <a:cubicBezTo>
                    <a:pt x="0" y="12630"/>
                    <a:pt x="12630" y="0"/>
                    <a:pt x="28211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0" y="-38100"/>
              <a:ext cx="3686207" cy="1349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1"/>
          <p:cNvGrpSpPr/>
          <p:nvPr/>
        </p:nvGrpSpPr>
        <p:grpSpPr>
          <a:xfrm rot="-411356">
            <a:off x="1112104" y="1722270"/>
            <a:ext cx="11920553" cy="2400723"/>
            <a:chOff x="0" y="-38100"/>
            <a:chExt cx="3139569" cy="632289"/>
          </a:xfrm>
        </p:grpSpPr>
        <p:sp>
          <p:nvSpPr>
            <p:cNvPr id="281" name="Google Shape;281;p21"/>
            <p:cNvSpPr/>
            <p:nvPr/>
          </p:nvSpPr>
          <p:spPr>
            <a:xfrm>
              <a:off x="0" y="0"/>
              <a:ext cx="3139569" cy="594189"/>
            </a:xfrm>
            <a:custGeom>
              <a:avLst/>
              <a:gdLst/>
              <a:ahLst/>
              <a:cxnLst/>
              <a:rect l="l" t="t" r="r" b="b"/>
              <a:pathLst>
                <a:path w="3139569" h="594189" extrusionOk="0">
                  <a:moveTo>
                    <a:pt x="33122" y="0"/>
                  </a:moveTo>
                  <a:lnTo>
                    <a:pt x="3106447" y="0"/>
                  </a:lnTo>
                  <a:cubicBezTo>
                    <a:pt x="3115232" y="0"/>
                    <a:pt x="3123656" y="3490"/>
                    <a:pt x="3129868" y="9701"/>
                  </a:cubicBezTo>
                  <a:cubicBezTo>
                    <a:pt x="3136080" y="15913"/>
                    <a:pt x="3139569" y="24338"/>
                    <a:pt x="3139569" y="33122"/>
                  </a:cubicBezTo>
                  <a:lnTo>
                    <a:pt x="3139569" y="561067"/>
                  </a:lnTo>
                  <a:cubicBezTo>
                    <a:pt x="3139569" y="569851"/>
                    <a:pt x="3136080" y="578276"/>
                    <a:pt x="3129868" y="584488"/>
                  </a:cubicBezTo>
                  <a:cubicBezTo>
                    <a:pt x="3123656" y="590700"/>
                    <a:pt x="3115232" y="594189"/>
                    <a:pt x="3106447" y="594189"/>
                  </a:cubicBezTo>
                  <a:lnTo>
                    <a:pt x="33122" y="594189"/>
                  </a:lnTo>
                  <a:cubicBezTo>
                    <a:pt x="24338" y="594189"/>
                    <a:pt x="15913" y="590700"/>
                    <a:pt x="9701" y="584488"/>
                  </a:cubicBezTo>
                  <a:cubicBezTo>
                    <a:pt x="3490" y="578276"/>
                    <a:pt x="0" y="569851"/>
                    <a:pt x="0" y="561067"/>
                  </a:cubicBezTo>
                  <a:lnTo>
                    <a:pt x="0" y="33122"/>
                  </a:lnTo>
                  <a:cubicBezTo>
                    <a:pt x="0" y="24338"/>
                    <a:pt x="3490" y="15913"/>
                    <a:pt x="9701" y="9701"/>
                  </a:cubicBezTo>
                  <a:cubicBezTo>
                    <a:pt x="15913" y="3490"/>
                    <a:pt x="24338" y="0"/>
                    <a:pt x="33122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 txBox="1"/>
            <p:nvPr/>
          </p:nvSpPr>
          <p:spPr>
            <a:xfrm>
              <a:off x="0" y="-38100"/>
              <a:ext cx="3139569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1"/>
          <p:cNvSpPr/>
          <p:nvPr/>
        </p:nvSpPr>
        <p:spPr>
          <a:xfrm>
            <a:off x="13333196" y="403176"/>
            <a:ext cx="3674123" cy="3321730"/>
          </a:xfrm>
          <a:custGeom>
            <a:avLst/>
            <a:gdLst/>
            <a:ahLst/>
            <a:cxnLst/>
            <a:rect l="l" t="t" r="r" b="b"/>
            <a:pathLst>
              <a:path w="3674123" h="3321730" extrusionOk="0">
                <a:moveTo>
                  <a:pt x="0" y="0"/>
                </a:moveTo>
                <a:lnTo>
                  <a:pt x="3674123" y="0"/>
                </a:lnTo>
                <a:lnTo>
                  <a:pt x="3674123" y="3321730"/>
                </a:lnTo>
                <a:lnTo>
                  <a:pt x="0" y="33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4" name="Google Shape;284;p21"/>
          <p:cNvSpPr/>
          <p:nvPr/>
        </p:nvSpPr>
        <p:spPr>
          <a:xfrm>
            <a:off x="16759230" y="5143500"/>
            <a:ext cx="2522943" cy="4114800"/>
          </a:xfrm>
          <a:custGeom>
            <a:avLst/>
            <a:gdLst/>
            <a:ahLst/>
            <a:cxnLst/>
            <a:rect l="l" t="t" r="r" b="b"/>
            <a:pathLst>
              <a:path w="2522943" h="4114800" extrusionOk="0">
                <a:moveTo>
                  <a:pt x="0" y="0"/>
                </a:moveTo>
                <a:lnTo>
                  <a:pt x="2522943" y="0"/>
                </a:lnTo>
                <a:lnTo>
                  <a:pt x="2522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p21"/>
          <p:cNvSpPr txBox="1"/>
          <p:nvPr/>
        </p:nvSpPr>
        <p:spPr>
          <a:xfrm>
            <a:off x="3033487" y="4612438"/>
            <a:ext cx="6110513" cy="445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Poppins"/>
                <a:cs typeface="Poppins"/>
                <a:sym typeface="Poppins"/>
              </a:rPr>
              <a:t>In pairs / small groups, answer the questions in </a:t>
            </a:r>
            <a:r>
              <a:rPr lang="en-US" sz="3500" b="1">
                <a:solidFill>
                  <a:srgbClr val="256EFF"/>
                </a:solidFill>
                <a:latin typeface="Poppins"/>
                <a:cs typeface="Poppins"/>
                <a:sym typeface="Poppins"/>
              </a:rPr>
              <a:t>Part 1 on your worksheet</a:t>
            </a:r>
            <a:endParaRPr lang="en-US" sz="3500" b="1">
              <a:solidFill>
                <a:srgbClr val="256EFF"/>
              </a:solidFill>
              <a:latin typeface="Poppins"/>
              <a:cs typeface="Poppins"/>
            </a:endParaRP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Poppins"/>
                <a:cs typeface="Poppins"/>
                <a:sym typeface="Poppins"/>
              </a:rPr>
              <a:t>When all groups are done, discuss the questions on the next slide as a whole group</a:t>
            </a:r>
            <a:endParaRPr lang="en-US" sz="3500">
              <a:latin typeface="Poppins"/>
              <a:cs typeface="Poppins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 rot="21188606">
            <a:off x="1230740" y="2096594"/>
            <a:ext cx="1172513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4"/>
              </a:lnSpc>
            </a:pPr>
            <a:r>
              <a:rPr lang="en-US" sz="8000" b="1" i="0" u="none" strike="noStrike" cap="none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Group Practice</a:t>
            </a:r>
            <a:r>
              <a:rPr lang="en-US" sz="8000" b="1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: Part 1</a:t>
            </a:r>
            <a:endParaRPr lang="en-US" sz="8000" b="1">
              <a:solidFill>
                <a:srgbClr val="256EFF"/>
              </a:solidFill>
              <a:latin typeface="Poppins"/>
              <a:cs typeface="Poppins"/>
            </a:endParaRPr>
          </a:p>
        </p:txBody>
      </p:sp>
      <p:pic>
        <p:nvPicPr>
          <p:cNvPr id="287" name="Google Shape;28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98275" y="7210546"/>
            <a:ext cx="3824724" cy="335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Relaxing 10 Minute Spring Timer with Music">
            <a:hlinkClick r:id="" action="ppaction://media"/>
            <a:extLst>
              <a:ext uri="{FF2B5EF4-FFF2-40B4-BE49-F238E27FC236}">
                <a16:creationId xmlns:a16="http://schemas.microsoft.com/office/drawing/2014/main" id="{135CC8A2-F3D5-90D5-0558-FC00C6C349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331890" y="4832042"/>
            <a:ext cx="6586563" cy="374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76">
          <a:extLst>
            <a:ext uri="{FF2B5EF4-FFF2-40B4-BE49-F238E27FC236}">
              <a16:creationId xmlns:a16="http://schemas.microsoft.com/office/drawing/2014/main" id="{A7DCD392-9CBD-A56B-6ED6-E0D665B1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1">
            <a:extLst>
              <a:ext uri="{FF2B5EF4-FFF2-40B4-BE49-F238E27FC236}">
                <a16:creationId xmlns:a16="http://schemas.microsoft.com/office/drawing/2014/main" id="{AEB95E0E-3C48-EA2D-32CE-40C302A47E1D}"/>
              </a:ext>
            </a:extLst>
          </p:cNvPr>
          <p:cNvGrpSpPr/>
          <p:nvPr/>
        </p:nvGrpSpPr>
        <p:grpSpPr>
          <a:xfrm>
            <a:off x="2145966" y="3818370"/>
            <a:ext cx="13996068" cy="5122339"/>
            <a:chOff x="0" y="-38100"/>
            <a:chExt cx="3686207" cy="1349093"/>
          </a:xfrm>
        </p:grpSpPr>
        <p:sp>
          <p:nvSpPr>
            <p:cNvPr id="278" name="Google Shape;278;p21">
              <a:extLst>
                <a:ext uri="{FF2B5EF4-FFF2-40B4-BE49-F238E27FC236}">
                  <a16:creationId xmlns:a16="http://schemas.microsoft.com/office/drawing/2014/main" id="{52EF6CE7-9F29-2E80-3DEE-8D089CF97EE2}"/>
                </a:ext>
              </a:extLst>
            </p:cNvPr>
            <p:cNvSpPr/>
            <p:nvPr/>
          </p:nvSpPr>
          <p:spPr>
            <a:xfrm>
              <a:off x="0" y="0"/>
              <a:ext cx="3686207" cy="1310993"/>
            </a:xfrm>
            <a:custGeom>
              <a:avLst/>
              <a:gdLst/>
              <a:ahLst/>
              <a:cxnLst/>
              <a:rect l="l" t="t" r="r" b="b"/>
              <a:pathLst>
                <a:path w="3686207" h="1310993" extrusionOk="0">
                  <a:moveTo>
                    <a:pt x="28211" y="0"/>
                  </a:moveTo>
                  <a:lnTo>
                    <a:pt x="3657996" y="0"/>
                  </a:lnTo>
                  <a:cubicBezTo>
                    <a:pt x="3673577" y="0"/>
                    <a:pt x="3686207" y="12630"/>
                    <a:pt x="3686207" y="28211"/>
                  </a:cubicBezTo>
                  <a:lnTo>
                    <a:pt x="3686207" y="1282783"/>
                  </a:lnTo>
                  <a:cubicBezTo>
                    <a:pt x="3686207" y="1298363"/>
                    <a:pt x="3673577" y="1310993"/>
                    <a:pt x="3657996" y="1310993"/>
                  </a:cubicBezTo>
                  <a:lnTo>
                    <a:pt x="28211" y="1310993"/>
                  </a:lnTo>
                  <a:cubicBezTo>
                    <a:pt x="12630" y="1310993"/>
                    <a:pt x="0" y="1298363"/>
                    <a:pt x="0" y="1282783"/>
                  </a:cubicBezTo>
                  <a:lnTo>
                    <a:pt x="0" y="28211"/>
                  </a:lnTo>
                  <a:cubicBezTo>
                    <a:pt x="0" y="12630"/>
                    <a:pt x="12630" y="0"/>
                    <a:pt x="28211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>
              <a:extLst>
                <a:ext uri="{FF2B5EF4-FFF2-40B4-BE49-F238E27FC236}">
                  <a16:creationId xmlns:a16="http://schemas.microsoft.com/office/drawing/2014/main" id="{FE839E97-8DAB-4AB7-4975-F9F763DCFBD6}"/>
                </a:ext>
              </a:extLst>
            </p:cNvPr>
            <p:cNvSpPr txBox="1"/>
            <p:nvPr/>
          </p:nvSpPr>
          <p:spPr>
            <a:xfrm>
              <a:off x="0" y="-38100"/>
              <a:ext cx="3686207" cy="1349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1">
            <a:extLst>
              <a:ext uri="{FF2B5EF4-FFF2-40B4-BE49-F238E27FC236}">
                <a16:creationId xmlns:a16="http://schemas.microsoft.com/office/drawing/2014/main" id="{3D43CF00-BAC3-C3A6-F875-036589554780}"/>
              </a:ext>
            </a:extLst>
          </p:cNvPr>
          <p:cNvGrpSpPr/>
          <p:nvPr/>
        </p:nvGrpSpPr>
        <p:grpSpPr>
          <a:xfrm rot="-411356">
            <a:off x="1112104" y="1722270"/>
            <a:ext cx="11920553" cy="2400723"/>
            <a:chOff x="0" y="-38100"/>
            <a:chExt cx="3139569" cy="632289"/>
          </a:xfrm>
        </p:grpSpPr>
        <p:sp>
          <p:nvSpPr>
            <p:cNvPr id="281" name="Google Shape;281;p21">
              <a:extLst>
                <a:ext uri="{FF2B5EF4-FFF2-40B4-BE49-F238E27FC236}">
                  <a16:creationId xmlns:a16="http://schemas.microsoft.com/office/drawing/2014/main" id="{02634D8F-9917-5F55-CF75-D66B0B64045C}"/>
                </a:ext>
              </a:extLst>
            </p:cNvPr>
            <p:cNvSpPr/>
            <p:nvPr/>
          </p:nvSpPr>
          <p:spPr>
            <a:xfrm>
              <a:off x="0" y="0"/>
              <a:ext cx="3139569" cy="594189"/>
            </a:xfrm>
            <a:custGeom>
              <a:avLst/>
              <a:gdLst/>
              <a:ahLst/>
              <a:cxnLst/>
              <a:rect l="l" t="t" r="r" b="b"/>
              <a:pathLst>
                <a:path w="3139569" h="594189" extrusionOk="0">
                  <a:moveTo>
                    <a:pt x="33122" y="0"/>
                  </a:moveTo>
                  <a:lnTo>
                    <a:pt x="3106447" y="0"/>
                  </a:lnTo>
                  <a:cubicBezTo>
                    <a:pt x="3115232" y="0"/>
                    <a:pt x="3123656" y="3490"/>
                    <a:pt x="3129868" y="9701"/>
                  </a:cubicBezTo>
                  <a:cubicBezTo>
                    <a:pt x="3136080" y="15913"/>
                    <a:pt x="3139569" y="24338"/>
                    <a:pt x="3139569" y="33122"/>
                  </a:cubicBezTo>
                  <a:lnTo>
                    <a:pt x="3139569" y="561067"/>
                  </a:lnTo>
                  <a:cubicBezTo>
                    <a:pt x="3139569" y="569851"/>
                    <a:pt x="3136080" y="578276"/>
                    <a:pt x="3129868" y="584488"/>
                  </a:cubicBezTo>
                  <a:cubicBezTo>
                    <a:pt x="3123656" y="590700"/>
                    <a:pt x="3115232" y="594189"/>
                    <a:pt x="3106447" y="594189"/>
                  </a:cubicBezTo>
                  <a:lnTo>
                    <a:pt x="33122" y="594189"/>
                  </a:lnTo>
                  <a:cubicBezTo>
                    <a:pt x="24338" y="594189"/>
                    <a:pt x="15913" y="590700"/>
                    <a:pt x="9701" y="584488"/>
                  </a:cubicBezTo>
                  <a:cubicBezTo>
                    <a:pt x="3490" y="578276"/>
                    <a:pt x="0" y="569851"/>
                    <a:pt x="0" y="561067"/>
                  </a:cubicBezTo>
                  <a:lnTo>
                    <a:pt x="0" y="33122"/>
                  </a:lnTo>
                  <a:cubicBezTo>
                    <a:pt x="0" y="24338"/>
                    <a:pt x="3490" y="15913"/>
                    <a:pt x="9701" y="9701"/>
                  </a:cubicBezTo>
                  <a:cubicBezTo>
                    <a:pt x="15913" y="3490"/>
                    <a:pt x="24338" y="0"/>
                    <a:pt x="33122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>
              <a:extLst>
                <a:ext uri="{FF2B5EF4-FFF2-40B4-BE49-F238E27FC236}">
                  <a16:creationId xmlns:a16="http://schemas.microsoft.com/office/drawing/2014/main" id="{45500F81-DBF5-7D4C-9434-B6B7FE9DD444}"/>
                </a:ext>
              </a:extLst>
            </p:cNvPr>
            <p:cNvSpPr txBox="1"/>
            <p:nvPr/>
          </p:nvSpPr>
          <p:spPr>
            <a:xfrm>
              <a:off x="0" y="-38100"/>
              <a:ext cx="3139569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1">
            <a:extLst>
              <a:ext uri="{FF2B5EF4-FFF2-40B4-BE49-F238E27FC236}">
                <a16:creationId xmlns:a16="http://schemas.microsoft.com/office/drawing/2014/main" id="{56FC7AB8-C8E0-3139-0C84-EA032C3A88A7}"/>
              </a:ext>
            </a:extLst>
          </p:cNvPr>
          <p:cNvSpPr/>
          <p:nvPr/>
        </p:nvSpPr>
        <p:spPr>
          <a:xfrm>
            <a:off x="13333196" y="403176"/>
            <a:ext cx="3674123" cy="3321730"/>
          </a:xfrm>
          <a:custGeom>
            <a:avLst/>
            <a:gdLst/>
            <a:ahLst/>
            <a:cxnLst/>
            <a:rect l="l" t="t" r="r" b="b"/>
            <a:pathLst>
              <a:path w="3674123" h="3321730" extrusionOk="0">
                <a:moveTo>
                  <a:pt x="0" y="0"/>
                </a:moveTo>
                <a:lnTo>
                  <a:pt x="3674123" y="0"/>
                </a:lnTo>
                <a:lnTo>
                  <a:pt x="3674123" y="3321730"/>
                </a:lnTo>
                <a:lnTo>
                  <a:pt x="0" y="33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4" name="Google Shape;284;p21">
            <a:extLst>
              <a:ext uri="{FF2B5EF4-FFF2-40B4-BE49-F238E27FC236}">
                <a16:creationId xmlns:a16="http://schemas.microsoft.com/office/drawing/2014/main" id="{9DE34D19-76F8-F580-6AA2-552B142DEC4B}"/>
              </a:ext>
            </a:extLst>
          </p:cNvPr>
          <p:cNvSpPr/>
          <p:nvPr/>
        </p:nvSpPr>
        <p:spPr>
          <a:xfrm>
            <a:off x="16759230" y="5143500"/>
            <a:ext cx="2522943" cy="4114800"/>
          </a:xfrm>
          <a:custGeom>
            <a:avLst/>
            <a:gdLst/>
            <a:ahLst/>
            <a:cxnLst/>
            <a:rect l="l" t="t" r="r" b="b"/>
            <a:pathLst>
              <a:path w="2522943" h="4114800" extrusionOk="0">
                <a:moveTo>
                  <a:pt x="0" y="0"/>
                </a:moveTo>
                <a:lnTo>
                  <a:pt x="2522943" y="0"/>
                </a:lnTo>
                <a:lnTo>
                  <a:pt x="2522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p21">
            <a:extLst>
              <a:ext uri="{FF2B5EF4-FFF2-40B4-BE49-F238E27FC236}">
                <a16:creationId xmlns:a16="http://schemas.microsoft.com/office/drawing/2014/main" id="{DA845BBB-9F93-A12B-0A74-368114972711}"/>
              </a:ext>
            </a:extLst>
          </p:cNvPr>
          <p:cNvSpPr txBox="1"/>
          <p:nvPr/>
        </p:nvSpPr>
        <p:spPr>
          <a:xfrm>
            <a:off x="3033487" y="4518493"/>
            <a:ext cx="12404841" cy="445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Poppins"/>
                <a:cs typeface="Poppins"/>
              </a:rPr>
              <a:t>What is Angie doing well? What could she improve?</a:t>
            </a:r>
            <a:endParaRPr lang="en-US" sz="3600">
              <a:latin typeface="Poppins"/>
              <a:cs typeface="Poppins"/>
              <a:sym typeface="Poppins"/>
            </a:endParaRPr>
          </a:p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Poppins"/>
                <a:cs typeface="Poppins"/>
                <a:sym typeface="Poppins"/>
              </a:rPr>
              <a:t>Does Angie have enough money to continue her spending habits?</a:t>
            </a:r>
            <a:endParaRPr lang="en-US" sz="3600">
              <a:latin typeface="Poppins"/>
              <a:cs typeface="Poppins"/>
            </a:endParaRPr>
          </a:p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Poppins"/>
                <a:cs typeface="Poppins"/>
                <a:sym typeface="Poppins"/>
              </a:rPr>
              <a:t>If not, what options does she have?</a:t>
            </a:r>
            <a:endParaRPr lang="en-US" sz="3600">
              <a:latin typeface="Poppins"/>
              <a:cs typeface="Poppins"/>
            </a:endParaRPr>
          </a:p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Poppins"/>
                <a:cs typeface="Poppins"/>
              </a:rPr>
              <a:t>What would happen to Angie if she had an emergency expense like a surprise trip to urgent care?</a:t>
            </a:r>
            <a:endParaRPr lang="en-US" sz="3600">
              <a:latin typeface="Poppins"/>
              <a:cs typeface="Poppins"/>
              <a:sym typeface="Poppins"/>
            </a:endParaRPr>
          </a:p>
        </p:txBody>
      </p:sp>
      <p:sp>
        <p:nvSpPr>
          <p:cNvPr id="286" name="Google Shape;286;p21">
            <a:extLst>
              <a:ext uri="{FF2B5EF4-FFF2-40B4-BE49-F238E27FC236}">
                <a16:creationId xmlns:a16="http://schemas.microsoft.com/office/drawing/2014/main" id="{D57CC98C-E521-F1A0-8077-B3D6055CA436}"/>
              </a:ext>
            </a:extLst>
          </p:cNvPr>
          <p:cNvSpPr txBox="1"/>
          <p:nvPr/>
        </p:nvSpPr>
        <p:spPr>
          <a:xfrm rot="-411394">
            <a:off x="1230740" y="2096594"/>
            <a:ext cx="1172513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Group </a:t>
            </a:r>
            <a:r>
              <a:rPr lang="en-US" sz="8000" b="1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Discussion</a:t>
            </a:r>
            <a:endParaRPr lang="en-US" sz="8000">
              <a:latin typeface="Poppins"/>
            </a:endParaRPr>
          </a:p>
        </p:txBody>
      </p:sp>
      <p:pic>
        <p:nvPicPr>
          <p:cNvPr id="287" name="Google Shape;287;p21">
            <a:extLst>
              <a:ext uri="{FF2B5EF4-FFF2-40B4-BE49-F238E27FC236}">
                <a16:creationId xmlns:a16="http://schemas.microsoft.com/office/drawing/2014/main" id="{9A9BE6B3-6371-401C-E31A-7741D19EF1B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98275" y="7210546"/>
            <a:ext cx="3824724" cy="335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7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76">
          <a:extLst>
            <a:ext uri="{FF2B5EF4-FFF2-40B4-BE49-F238E27FC236}">
              <a16:creationId xmlns:a16="http://schemas.microsoft.com/office/drawing/2014/main" id="{E61DE7AC-4B32-4A94-E062-260D50CA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1">
            <a:extLst>
              <a:ext uri="{FF2B5EF4-FFF2-40B4-BE49-F238E27FC236}">
                <a16:creationId xmlns:a16="http://schemas.microsoft.com/office/drawing/2014/main" id="{5D9F3837-0E05-D617-5C04-45AC9B14FF68}"/>
              </a:ext>
            </a:extLst>
          </p:cNvPr>
          <p:cNvGrpSpPr/>
          <p:nvPr/>
        </p:nvGrpSpPr>
        <p:grpSpPr>
          <a:xfrm>
            <a:off x="2145966" y="3818370"/>
            <a:ext cx="13996068" cy="5122339"/>
            <a:chOff x="0" y="-38100"/>
            <a:chExt cx="3686207" cy="1349093"/>
          </a:xfrm>
        </p:grpSpPr>
        <p:sp>
          <p:nvSpPr>
            <p:cNvPr id="278" name="Google Shape;278;p21">
              <a:extLst>
                <a:ext uri="{FF2B5EF4-FFF2-40B4-BE49-F238E27FC236}">
                  <a16:creationId xmlns:a16="http://schemas.microsoft.com/office/drawing/2014/main" id="{9631AA3A-347F-AE56-93FC-56503FAC0146}"/>
                </a:ext>
              </a:extLst>
            </p:cNvPr>
            <p:cNvSpPr/>
            <p:nvPr/>
          </p:nvSpPr>
          <p:spPr>
            <a:xfrm>
              <a:off x="0" y="0"/>
              <a:ext cx="3686207" cy="1310993"/>
            </a:xfrm>
            <a:custGeom>
              <a:avLst/>
              <a:gdLst/>
              <a:ahLst/>
              <a:cxnLst/>
              <a:rect l="l" t="t" r="r" b="b"/>
              <a:pathLst>
                <a:path w="3686207" h="1310993" extrusionOk="0">
                  <a:moveTo>
                    <a:pt x="28211" y="0"/>
                  </a:moveTo>
                  <a:lnTo>
                    <a:pt x="3657996" y="0"/>
                  </a:lnTo>
                  <a:cubicBezTo>
                    <a:pt x="3673577" y="0"/>
                    <a:pt x="3686207" y="12630"/>
                    <a:pt x="3686207" y="28211"/>
                  </a:cubicBezTo>
                  <a:lnTo>
                    <a:pt x="3686207" y="1282783"/>
                  </a:lnTo>
                  <a:cubicBezTo>
                    <a:pt x="3686207" y="1298363"/>
                    <a:pt x="3673577" y="1310993"/>
                    <a:pt x="3657996" y="1310993"/>
                  </a:cubicBezTo>
                  <a:lnTo>
                    <a:pt x="28211" y="1310993"/>
                  </a:lnTo>
                  <a:cubicBezTo>
                    <a:pt x="12630" y="1310993"/>
                    <a:pt x="0" y="1298363"/>
                    <a:pt x="0" y="1282783"/>
                  </a:cubicBezTo>
                  <a:lnTo>
                    <a:pt x="0" y="28211"/>
                  </a:lnTo>
                  <a:cubicBezTo>
                    <a:pt x="0" y="12630"/>
                    <a:pt x="12630" y="0"/>
                    <a:pt x="28211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>
              <a:extLst>
                <a:ext uri="{FF2B5EF4-FFF2-40B4-BE49-F238E27FC236}">
                  <a16:creationId xmlns:a16="http://schemas.microsoft.com/office/drawing/2014/main" id="{CC5AEF1C-770B-4850-8B11-947AA1EBFA60}"/>
                </a:ext>
              </a:extLst>
            </p:cNvPr>
            <p:cNvSpPr txBox="1"/>
            <p:nvPr/>
          </p:nvSpPr>
          <p:spPr>
            <a:xfrm>
              <a:off x="0" y="-38100"/>
              <a:ext cx="3686207" cy="1349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1">
            <a:extLst>
              <a:ext uri="{FF2B5EF4-FFF2-40B4-BE49-F238E27FC236}">
                <a16:creationId xmlns:a16="http://schemas.microsoft.com/office/drawing/2014/main" id="{D0148163-84A3-F907-FF35-C49E51FC4BC4}"/>
              </a:ext>
            </a:extLst>
          </p:cNvPr>
          <p:cNvGrpSpPr/>
          <p:nvPr/>
        </p:nvGrpSpPr>
        <p:grpSpPr>
          <a:xfrm rot="-411356">
            <a:off x="1112104" y="1722270"/>
            <a:ext cx="11920553" cy="2400723"/>
            <a:chOff x="0" y="-38100"/>
            <a:chExt cx="3139569" cy="632289"/>
          </a:xfrm>
        </p:grpSpPr>
        <p:sp>
          <p:nvSpPr>
            <p:cNvPr id="281" name="Google Shape;281;p21">
              <a:extLst>
                <a:ext uri="{FF2B5EF4-FFF2-40B4-BE49-F238E27FC236}">
                  <a16:creationId xmlns:a16="http://schemas.microsoft.com/office/drawing/2014/main" id="{89989B04-C23D-D31E-B76C-FDE85DD74EED}"/>
                </a:ext>
              </a:extLst>
            </p:cNvPr>
            <p:cNvSpPr/>
            <p:nvPr/>
          </p:nvSpPr>
          <p:spPr>
            <a:xfrm>
              <a:off x="0" y="0"/>
              <a:ext cx="3139569" cy="594189"/>
            </a:xfrm>
            <a:custGeom>
              <a:avLst/>
              <a:gdLst/>
              <a:ahLst/>
              <a:cxnLst/>
              <a:rect l="l" t="t" r="r" b="b"/>
              <a:pathLst>
                <a:path w="3139569" h="594189" extrusionOk="0">
                  <a:moveTo>
                    <a:pt x="33122" y="0"/>
                  </a:moveTo>
                  <a:lnTo>
                    <a:pt x="3106447" y="0"/>
                  </a:lnTo>
                  <a:cubicBezTo>
                    <a:pt x="3115232" y="0"/>
                    <a:pt x="3123656" y="3490"/>
                    <a:pt x="3129868" y="9701"/>
                  </a:cubicBezTo>
                  <a:cubicBezTo>
                    <a:pt x="3136080" y="15913"/>
                    <a:pt x="3139569" y="24338"/>
                    <a:pt x="3139569" y="33122"/>
                  </a:cubicBezTo>
                  <a:lnTo>
                    <a:pt x="3139569" y="561067"/>
                  </a:lnTo>
                  <a:cubicBezTo>
                    <a:pt x="3139569" y="569851"/>
                    <a:pt x="3136080" y="578276"/>
                    <a:pt x="3129868" y="584488"/>
                  </a:cubicBezTo>
                  <a:cubicBezTo>
                    <a:pt x="3123656" y="590700"/>
                    <a:pt x="3115232" y="594189"/>
                    <a:pt x="3106447" y="594189"/>
                  </a:cubicBezTo>
                  <a:lnTo>
                    <a:pt x="33122" y="594189"/>
                  </a:lnTo>
                  <a:cubicBezTo>
                    <a:pt x="24338" y="594189"/>
                    <a:pt x="15913" y="590700"/>
                    <a:pt x="9701" y="584488"/>
                  </a:cubicBezTo>
                  <a:cubicBezTo>
                    <a:pt x="3490" y="578276"/>
                    <a:pt x="0" y="569851"/>
                    <a:pt x="0" y="561067"/>
                  </a:cubicBezTo>
                  <a:lnTo>
                    <a:pt x="0" y="33122"/>
                  </a:lnTo>
                  <a:cubicBezTo>
                    <a:pt x="0" y="24338"/>
                    <a:pt x="3490" y="15913"/>
                    <a:pt x="9701" y="9701"/>
                  </a:cubicBezTo>
                  <a:cubicBezTo>
                    <a:pt x="15913" y="3490"/>
                    <a:pt x="24338" y="0"/>
                    <a:pt x="33122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>
              <a:extLst>
                <a:ext uri="{FF2B5EF4-FFF2-40B4-BE49-F238E27FC236}">
                  <a16:creationId xmlns:a16="http://schemas.microsoft.com/office/drawing/2014/main" id="{62824A66-7025-9290-A509-49E4E27FEF6C}"/>
                </a:ext>
              </a:extLst>
            </p:cNvPr>
            <p:cNvSpPr txBox="1"/>
            <p:nvPr/>
          </p:nvSpPr>
          <p:spPr>
            <a:xfrm>
              <a:off x="0" y="-38100"/>
              <a:ext cx="3139569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1">
            <a:extLst>
              <a:ext uri="{FF2B5EF4-FFF2-40B4-BE49-F238E27FC236}">
                <a16:creationId xmlns:a16="http://schemas.microsoft.com/office/drawing/2014/main" id="{FE242E3A-9E1E-6171-2AB1-C4A974D706B8}"/>
              </a:ext>
            </a:extLst>
          </p:cNvPr>
          <p:cNvSpPr/>
          <p:nvPr/>
        </p:nvSpPr>
        <p:spPr>
          <a:xfrm>
            <a:off x="13333196" y="403176"/>
            <a:ext cx="3674123" cy="3321730"/>
          </a:xfrm>
          <a:custGeom>
            <a:avLst/>
            <a:gdLst/>
            <a:ahLst/>
            <a:cxnLst/>
            <a:rect l="l" t="t" r="r" b="b"/>
            <a:pathLst>
              <a:path w="3674123" h="3321730" extrusionOk="0">
                <a:moveTo>
                  <a:pt x="0" y="0"/>
                </a:moveTo>
                <a:lnTo>
                  <a:pt x="3674123" y="0"/>
                </a:lnTo>
                <a:lnTo>
                  <a:pt x="3674123" y="3321730"/>
                </a:lnTo>
                <a:lnTo>
                  <a:pt x="0" y="33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4" name="Google Shape;284;p21">
            <a:extLst>
              <a:ext uri="{FF2B5EF4-FFF2-40B4-BE49-F238E27FC236}">
                <a16:creationId xmlns:a16="http://schemas.microsoft.com/office/drawing/2014/main" id="{7D160CA6-6679-A6E5-703F-A4D7D6688505}"/>
              </a:ext>
            </a:extLst>
          </p:cNvPr>
          <p:cNvSpPr/>
          <p:nvPr/>
        </p:nvSpPr>
        <p:spPr>
          <a:xfrm>
            <a:off x="16759230" y="5143500"/>
            <a:ext cx="2522943" cy="4114800"/>
          </a:xfrm>
          <a:custGeom>
            <a:avLst/>
            <a:gdLst/>
            <a:ahLst/>
            <a:cxnLst/>
            <a:rect l="l" t="t" r="r" b="b"/>
            <a:pathLst>
              <a:path w="2522943" h="4114800" extrusionOk="0">
                <a:moveTo>
                  <a:pt x="0" y="0"/>
                </a:moveTo>
                <a:lnTo>
                  <a:pt x="2522943" y="0"/>
                </a:lnTo>
                <a:lnTo>
                  <a:pt x="2522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p21">
            <a:extLst>
              <a:ext uri="{FF2B5EF4-FFF2-40B4-BE49-F238E27FC236}">
                <a16:creationId xmlns:a16="http://schemas.microsoft.com/office/drawing/2014/main" id="{19B3E012-739A-6692-A14E-C08E7507D71B}"/>
              </a:ext>
            </a:extLst>
          </p:cNvPr>
          <p:cNvSpPr txBox="1"/>
          <p:nvPr/>
        </p:nvSpPr>
        <p:spPr>
          <a:xfrm>
            <a:off x="3033487" y="4518493"/>
            <a:ext cx="6595896" cy="43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Poppins"/>
                <a:cs typeface="Poppins"/>
                <a:sym typeface="Poppins"/>
              </a:rPr>
              <a:t>In pairs / small groups, answer the questions in </a:t>
            </a:r>
            <a:r>
              <a:rPr lang="en-US" sz="3500" b="1">
                <a:solidFill>
                  <a:srgbClr val="256EFF"/>
                </a:solidFill>
                <a:latin typeface="Poppins"/>
                <a:cs typeface="Poppins"/>
                <a:sym typeface="Poppins"/>
              </a:rPr>
              <a:t>Part 2 on your worksheet</a:t>
            </a:r>
            <a:endParaRPr lang="en-US" sz="3500" b="1">
              <a:solidFill>
                <a:srgbClr val="256EFF"/>
              </a:solidFill>
              <a:latin typeface="Poppins"/>
              <a:cs typeface="Poppins"/>
            </a:endParaRP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Poppins"/>
                <a:cs typeface="Poppins"/>
                <a:sym typeface="Poppins"/>
              </a:rPr>
              <a:t>When all groups are done, discuss the questions on the next slide as a whole group</a:t>
            </a:r>
            <a:endParaRPr lang="en-US" sz="3500">
              <a:latin typeface="Poppins"/>
              <a:cs typeface="Poppins"/>
            </a:endParaRPr>
          </a:p>
        </p:txBody>
      </p:sp>
      <p:sp>
        <p:nvSpPr>
          <p:cNvPr id="286" name="Google Shape;286;p21">
            <a:extLst>
              <a:ext uri="{FF2B5EF4-FFF2-40B4-BE49-F238E27FC236}">
                <a16:creationId xmlns:a16="http://schemas.microsoft.com/office/drawing/2014/main" id="{8BC90B9A-908A-9DB6-E0E1-9616C68C1382}"/>
              </a:ext>
            </a:extLst>
          </p:cNvPr>
          <p:cNvSpPr txBox="1"/>
          <p:nvPr/>
        </p:nvSpPr>
        <p:spPr>
          <a:xfrm rot="21188606">
            <a:off x="1230740" y="2096594"/>
            <a:ext cx="1172513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4"/>
              </a:lnSpc>
            </a:pPr>
            <a:r>
              <a:rPr lang="en-US" sz="8000" b="1" i="0" u="none" strike="noStrike" cap="none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Group Practice</a:t>
            </a:r>
            <a:r>
              <a:rPr lang="en-US" sz="8000" b="1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: Part 2</a:t>
            </a:r>
            <a:endParaRPr lang="en-US" sz="8000" b="1">
              <a:solidFill>
                <a:srgbClr val="256EFF"/>
              </a:solidFill>
              <a:latin typeface="Poppins"/>
              <a:cs typeface="Poppins"/>
            </a:endParaRPr>
          </a:p>
        </p:txBody>
      </p:sp>
      <p:pic>
        <p:nvPicPr>
          <p:cNvPr id="287" name="Google Shape;287;p21">
            <a:extLst>
              <a:ext uri="{FF2B5EF4-FFF2-40B4-BE49-F238E27FC236}">
                <a16:creationId xmlns:a16="http://schemas.microsoft.com/office/drawing/2014/main" id="{C4A0EFF0-21F7-8425-8906-0DFA3E9C0EE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98275" y="7210546"/>
            <a:ext cx="3824724" cy="335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Relaxing 10 Minute Spring Timer with Music">
            <a:hlinkClick r:id="" action="ppaction://media"/>
            <a:extLst>
              <a:ext uri="{FF2B5EF4-FFF2-40B4-BE49-F238E27FC236}">
                <a16:creationId xmlns:a16="http://schemas.microsoft.com/office/drawing/2014/main" id="{B0903F3D-F481-FEF4-AF34-814093566F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629383" y="4832042"/>
            <a:ext cx="6289070" cy="37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888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493">
          <a:extLst>
            <a:ext uri="{FF2B5EF4-FFF2-40B4-BE49-F238E27FC236}">
              <a16:creationId xmlns:a16="http://schemas.microsoft.com/office/drawing/2014/main" id="{4A673AAB-9075-EE4A-B2E8-4F9DA372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31">
            <a:extLst>
              <a:ext uri="{FF2B5EF4-FFF2-40B4-BE49-F238E27FC236}">
                <a16:creationId xmlns:a16="http://schemas.microsoft.com/office/drawing/2014/main" id="{C99DDC75-D7DF-057D-D236-55900FEDC40E}"/>
              </a:ext>
            </a:extLst>
          </p:cNvPr>
          <p:cNvGrpSpPr/>
          <p:nvPr/>
        </p:nvGrpSpPr>
        <p:grpSpPr>
          <a:xfrm>
            <a:off x="6631938" y="3963208"/>
            <a:ext cx="11374161" cy="3153355"/>
            <a:chOff x="0" y="-38100"/>
            <a:chExt cx="2914692" cy="1756568"/>
          </a:xfrm>
        </p:grpSpPr>
        <p:sp>
          <p:nvSpPr>
            <p:cNvPr id="495" name="Google Shape;495;p31">
              <a:extLst>
                <a:ext uri="{FF2B5EF4-FFF2-40B4-BE49-F238E27FC236}">
                  <a16:creationId xmlns:a16="http://schemas.microsoft.com/office/drawing/2014/main" id="{CF25E9FB-B2D4-2B25-6B8C-5A9D2765AB9B}"/>
                </a:ext>
              </a:extLst>
            </p:cNvPr>
            <p:cNvSpPr/>
            <p:nvPr/>
          </p:nvSpPr>
          <p:spPr>
            <a:xfrm>
              <a:off x="0" y="0"/>
              <a:ext cx="2914692" cy="1718468"/>
            </a:xfrm>
            <a:custGeom>
              <a:avLst/>
              <a:gdLst/>
              <a:ahLst/>
              <a:cxnLst/>
              <a:rect l="l" t="t" r="r" b="b"/>
              <a:pathLst>
                <a:path w="2914692" h="1718468" extrusionOk="0">
                  <a:moveTo>
                    <a:pt x="35678" y="0"/>
                  </a:moveTo>
                  <a:lnTo>
                    <a:pt x="2879014" y="0"/>
                  </a:lnTo>
                  <a:cubicBezTo>
                    <a:pt x="2898719" y="0"/>
                    <a:pt x="2914692" y="15974"/>
                    <a:pt x="2914692" y="35678"/>
                  </a:cubicBezTo>
                  <a:lnTo>
                    <a:pt x="2914692" y="1682790"/>
                  </a:lnTo>
                  <a:cubicBezTo>
                    <a:pt x="2914692" y="1702495"/>
                    <a:pt x="2898719" y="1718468"/>
                    <a:pt x="2879014" y="1718468"/>
                  </a:cubicBezTo>
                  <a:lnTo>
                    <a:pt x="35678" y="1718468"/>
                  </a:lnTo>
                  <a:cubicBezTo>
                    <a:pt x="15974" y="1718468"/>
                    <a:pt x="0" y="1702495"/>
                    <a:pt x="0" y="1682790"/>
                  </a:cubicBezTo>
                  <a:lnTo>
                    <a:pt x="0" y="35678"/>
                  </a:lnTo>
                  <a:cubicBezTo>
                    <a:pt x="0" y="15974"/>
                    <a:pt x="15974" y="0"/>
                    <a:pt x="35678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>
              <a:extLst>
                <a:ext uri="{FF2B5EF4-FFF2-40B4-BE49-F238E27FC236}">
                  <a16:creationId xmlns:a16="http://schemas.microsoft.com/office/drawing/2014/main" id="{A6BF6BD2-DBC0-57AD-826B-683100DBC0C1}"/>
                </a:ext>
              </a:extLst>
            </p:cNvPr>
            <p:cNvSpPr txBox="1"/>
            <p:nvPr/>
          </p:nvSpPr>
          <p:spPr>
            <a:xfrm>
              <a:off x="0" y="-38100"/>
              <a:ext cx="2914692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B8D446-5CBB-269E-5141-276E8E5ECFFC}"/>
              </a:ext>
            </a:extLst>
          </p:cNvPr>
          <p:cNvGrpSpPr/>
          <p:nvPr/>
        </p:nvGrpSpPr>
        <p:grpSpPr>
          <a:xfrm>
            <a:off x="7817853" y="520189"/>
            <a:ext cx="8550197" cy="3534048"/>
            <a:chOff x="8149770" y="1037674"/>
            <a:chExt cx="8550197" cy="3534048"/>
          </a:xfrm>
        </p:grpSpPr>
        <p:grpSp>
          <p:nvGrpSpPr>
            <p:cNvPr id="497" name="Google Shape;497;p31">
              <a:extLst>
                <a:ext uri="{FF2B5EF4-FFF2-40B4-BE49-F238E27FC236}">
                  <a16:creationId xmlns:a16="http://schemas.microsoft.com/office/drawing/2014/main" id="{994CFE2D-DEED-5334-E7B9-A25497CB4A25}"/>
                </a:ext>
              </a:extLst>
            </p:cNvPr>
            <p:cNvGrpSpPr/>
            <p:nvPr/>
          </p:nvGrpSpPr>
          <p:grpSpPr>
            <a:xfrm rot="-411356">
              <a:off x="8149770" y="1037674"/>
              <a:ext cx="8550197" cy="3534048"/>
              <a:chOff x="-44256" y="-38100"/>
              <a:chExt cx="2536810" cy="1089483"/>
            </a:xfrm>
          </p:grpSpPr>
          <p:sp>
            <p:nvSpPr>
              <p:cNvPr id="498" name="Google Shape;498;p31">
                <a:extLst>
                  <a:ext uri="{FF2B5EF4-FFF2-40B4-BE49-F238E27FC236}">
                    <a16:creationId xmlns:a16="http://schemas.microsoft.com/office/drawing/2014/main" id="{B58C9B71-6D4C-2686-8C61-6A1556F6D7F0}"/>
                  </a:ext>
                </a:extLst>
              </p:cNvPr>
              <p:cNvSpPr/>
              <p:nvPr/>
            </p:nvSpPr>
            <p:spPr>
              <a:xfrm>
                <a:off x="-44256" y="457194"/>
                <a:ext cx="2492554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492554" h="594189" extrusionOk="0">
                    <a:moveTo>
                      <a:pt x="41720" y="0"/>
                    </a:moveTo>
                    <a:lnTo>
                      <a:pt x="2450833" y="0"/>
                    </a:lnTo>
                    <a:cubicBezTo>
                      <a:pt x="2473875" y="0"/>
                      <a:pt x="2492554" y="18679"/>
                      <a:pt x="2492554" y="41720"/>
                    </a:cubicBezTo>
                    <a:lnTo>
                      <a:pt x="2492554" y="552469"/>
                    </a:lnTo>
                    <a:cubicBezTo>
                      <a:pt x="2492554" y="575510"/>
                      <a:pt x="2473875" y="594189"/>
                      <a:pt x="2450833" y="594189"/>
                    </a:cubicBezTo>
                    <a:lnTo>
                      <a:pt x="41720" y="594189"/>
                    </a:lnTo>
                    <a:cubicBezTo>
                      <a:pt x="18679" y="594189"/>
                      <a:pt x="0" y="575510"/>
                      <a:pt x="0" y="552469"/>
                    </a:cubicBezTo>
                    <a:lnTo>
                      <a:pt x="0" y="41720"/>
                    </a:lnTo>
                    <a:cubicBezTo>
                      <a:pt x="0" y="18679"/>
                      <a:pt x="18679" y="0"/>
                      <a:pt x="417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>
                <a:extLst>
                  <a:ext uri="{FF2B5EF4-FFF2-40B4-BE49-F238E27FC236}">
                    <a16:creationId xmlns:a16="http://schemas.microsoft.com/office/drawing/2014/main" id="{5A29D5D2-4F26-68D0-36F5-B14CED0E00C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92554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31">
              <a:extLst>
                <a:ext uri="{FF2B5EF4-FFF2-40B4-BE49-F238E27FC236}">
                  <a16:creationId xmlns:a16="http://schemas.microsoft.com/office/drawing/2014/main" id="{758ED922-5DD3-2A13-303D-F6C0362939D3}"/>
                </a:ext>
              </a:extLst>
            </p:cNvPr>
            <p:cNvSpPr txBox="1"/>
            <p:nvPr/>
          </p:nvSpPr>
          <p:spPr>
            <a:xfrm rot="21188695">
              <a:off x="8262732" y="2830023"/>
              <a:ext cx="8348497" cy="1421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4"/>
                </a:lnSpc>
              </a:pPr>
              <a:r>
                <a:rPr lang="en-US" sz="66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Warm Up</a:t>
              </a:r>
              <a:endParaRPr lang="en-US"/>
            </a:p>
          </p:txBody>
        </p:sp>
      </p:grpSp>
      <p:sp>
        <p:nvSpPr>
          <p:cNvPr id="501" name="Google Shape;501;p31">
            <a:extLst>
              <a:ext uri="{FF2B5EF4-FFF2-40B4-BE49-F238E27FC236}">
                <a16:creationId xmlns:a16="http://schemas.microsoft.com/office/drawing/2014/main" id="{0E45D6B4-648A-AE82-DEA8-E5F7BC75FB16}"/>
              </a:ext>
            </a:extLst>
          </p:cNvPr>
          <p:cNvSpPr txBox="1"/>
          <p:nvPr/>
        </p:nvSpPr>
        <p:spPr>
          <a:xfrm>
            <a:off x="7149387" y="4959725"/>
            <a:ext cx="10635487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4800">
                <a:latin typeface="DM Sans"/>
              </a:rPr>
              <a:t>Turn and talk to the person next to you: how was your fall break?</a:t>
            </a:r>
            <a:endParaRPr lang="en-US" sz="4800"/>
          </a:p>
        </p:txBody>
      </p:sp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70916097-3E93-FA61-CD84-477989173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36" y="2381864"/>
            <a:ext cx="6297561" cy="63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76">
          <a:extLst>
            <a:ext uri="{FF2B5EF4-FFF2-40B4-BE49-F238E27FC236}">
              <a16:creationId xmlns:a16="http://schemas.microsoft.com/office/drawing/2014/main" id="{A8C9A749-5CD0-ED5E-EBAD-D103ED2B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1">
            <a:extLst>
              <a:ext uri="{FF2B5EF4-FFF2-40B4-BE49-F238E27FC236}">
                <a16:creationId xmlns:a16="http://schemas.microsoft.com/office/drawing/2014/main" id="{84C8CCB8-E2C1-A838-C52F-9E7CA49D0AC1}"/>
              </a:ext>
            </a:extLst>
          </p:cNvPr>
          <p:cNvGrpSpPr/>
          <p:nvPr/>
        </p:nvGrpSpPr>
        <p:grpSpPr>
          <a:xfrm>
            <a:off x="2145966" y="3818370"/>
            <a:ext cx="13996068" cy="5122339"/>
            <a:chOff x="0" y="-38100"/>
            <a:chExt cx="3686207" cy="1349093"/>
          </a:xfrm>
        </p:grpSpPr>
        <p:sp>
          <p:nvSpPr>
            <p:cNvPr id="278" name="Google Shape;278;p21">
              <a:extLst>
                <a:ext uri="{FF2B5EF4-FFF2-40B4-BE49-F238E27FC236}">
                  <a16:creationId xmlns:a16="http://schemas.microsoft.com/office/drawing/2014/main" id="{F9670923-E153-CBC1-0316-96F9021CF698}"/>
                </a:ext>
              </a:extLst>
            </p:cNvPr>
            <p:cNvSpPr/>
            <p:nvPr/>
          </p:nvSpPr>
          <p:spPr>
            <a:xfrm>
              <a:off x="0" y="0"/>
              <a:ext cx="3686207" cy="1310993"/>
            </a:xfrm>
            <a:custGeom>
              <a:avLst/>
              <a:gdLst/>
              <a:ahLst/>
              <a:cxnLst/>
              <a:rect l="l" t="t" r="r" b="b"/>
              <a:pathLst>
                <a:path w="3686207" h="1310993" extrusionOk="0">
                  <a:moveTo>
                    <a:pt x="28211" y="0"/>
                  </a:moveTo>
                  <a:lnTo>
                    <a:pt x="3657996" y="0"/>
                  </a:lnTo>
                  <a:cubicBezTo>
                    <a:pt x="3673577" y="0"/>
                    <a:pt x="3686207" y="12630"/>
                    <a:pt x="3686207" y="28211"/>
                  </a:cubicBezTo>
                  <a:lnTo>
                    <a:pt x="3686207" y="1282783"/>
                  </a:lnTo>
                  <a:cubicBezTo>
                    <a:pt x="3686207" y="1298363"/>
                    <a:pt x="3673577" y="1310993"/>
                    <a:pt x="3657996" y="1310993"/>
                  </a:cubicBezTo>
                  <a:lnTo>
                    <a:pt x="28211" y="1310993"/>
                  </a:lnTo>
                  <a:cubicBezTo>
                    <a:pt x="12630" y="1310993"/>
                    <a:pt x="0" y="1298363"/>
                    <a:pt x="0" y="1282783"/>
                  </a:cubicBezTo>
                  <a:lnTo>
                    <a:pt x="0" y="28211"/>
                  </a:lnTo>
                  <a:cubicBezTo>
                    <a:pt x="0" y="12630"/>
                    <a:pt x="12630" y="0"/>
                    <a:pt x="28211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>
              <a:extLst>
                <a:ext uri="{FF2B5EF4-FFF2-40B4-BE49-F238E27FC236}">
                  <a16:creationId xmlns:a16="http://schemas.microsoft.com/office/drawing/2014/main" id="{F6E8FFBB-9975-CD68-64D4-75812A887DA4}"/>
                </a:ext>
              </a:extLst>
            </p:cNvPr>
            <p:cNvSpPr txBox="1"/>
            <p:nvPr/>
          </p:nvSpPr>
          <p:spPr>
            <a:xfrm>
              <a:off x="0" y="-38100"/>
              <a:ext cx="3686207" cy="1349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1">
            <a:extLst>
              <a:ext uri="{FF2B5EF4-FFF2-40B4-BE49-F238E27FC236}">
                <a16:creationId xmlns:a16="http://schemas.microsoft.com/office/drawing/2014/main" id="{FEC2A02F-A876-61B8-1E5B-1B0C0D3E5C09}"/>
              </a:ext>
            </a:extLst>
          </p:cNvPr>
          <p:cNvGrpSpPr/>
          <p:nvPr/>
        </p:nvGrpSpPr>
        <p:grpSpPr>
          <a:xfrm rot="-411356">
            <a:off x="1112104" y="1722270"/>
            <a:ext cx="11920553" cy="2400723"/>
            <a:chOff x="0" y="-38100"/>
            <a:chExt cx="3139569" cy="632289"/>
          </a:xfrm>
        </p:grpSpPr>
        <p:sp>
          <p:nvSpPr>
            <p:cNvPr id="281" name="Google Shape;281;p21">
              <a:extLst>
                <a:ext uri="{FF2B5EF4-FFF2-40B4-BE49-F238E27FC236}">
                  <a16:creationId xmlns:a16="http://schemas.microsoft.com/office/drawing/2014/main" id="{CC8D944E-445E-BE3D-FC92-BCABA240F1ED}"/>
                </a:ext>
              </a:extLst>
            </p:cNvPr>
            <p:cNvSpPr/>
            <p:nvPr/>
          </p:nvSpPr>
          <p:spPr>
            <a:xfrm>
              <a:off x="0" y="0"/>
              <a:ext cx="3139569" cy="594189"/>
            </a:xfrm>
            <a:custGeom>
              <a:avLst/>
              <a:gdLst/>
              <a:ahLst/>
              <a:cxnLst/>
              <a:rect l="l" t="t" r="r" b="b"/>
              <a:pathLst>
                <a:path w="3139569" h="594189" extrusionOk="0">
                  <a:moveTo>
                    <a:pt x="33122" y="0"/>
                  </a:moveTo>
                  <a:lnTo>
                    <a:pt x="3106447" y="0"/>
                  </a:lnTo>
                  <a:cubicBezTo>
                    <a:pt x="3115232" y="0"/>
                    <a:pt x="3123656" y="3490"/>
                    <a:pt x="3129868" y="9701"/>
                  </a:cubicBezTo>
                  <a:cubicBezTo>
                    <a:pt x="3136080" y="15913"/>
                    <a:pt x="3139569" y="24338"/>
                    <a:pt x="3139569" y="33122"/>
                  </a:cubicBezTo>
                  <a:lnTo>
                    <a:pt x="3139569" y="561067"/>
                  </a:lnTo>
                  <a:cubicBezTo>
                    <a:pt x="3139569" y="569851"/>
                    <a:pt x="3136080" y="578276"/>
                    <a:pt x="3129868" y="584488"/>
                  </a:cubicBezTo>
                  <a:cubicBezTo>
                    <a:pt x="3123656" y="590700"/>
                    <a:pt x="3115232" y="594189"/>
                    <a:pt x="3106447" y="594189"/>
                  </a:cubicBezTo>
                  <a:lnTo>
                    <a:pt x="33122" y="594189"/>
                  </a:lnTo>
                  <a:cubicBezTo>
                    <a:pt x="24338" y="594189"/>
                    <a:pt x="15913" y="590700"/>
                    <a:pt x="9701" y="584488"/>
                  </a:cubicBezTo>
                  <a:cubicBezTo>
                    <a:pt x="3490" y="578276"/>
                    <a:pt x="0" y="569851"/>
                    <a:pt x="0" y="561067"/>
                  </a:cubicBezTo>
                  <a:lnTo>
                    <a:pt x="0" y="33122"/>
                  </a:lnTo>
                  <a:cubicBezTo>
                    <a:pt x="0" y="24338"/>
                    <a:pt x="3490" y="15913"/>
                    <a:pt x="9701" y="9701"/>
                  </a:cubicBezTo>
                  <a:cubicBezTo>
                    <a:pt x="15913" y="3490"/>
                    <a:pt x="24338" y="0"/>
                    <a:pt x="33122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>
              <a:extLst>
                <a:ext uri="{FF2B5EF4-FFF2-40B4-BE49-F238E27FC236}">
                  <a16:creationId xmlns:a16="http://schemas.microsoft.com/office/drawing/2014/main" id="{D420EE03-49AE-BDD7-9377-200EFBF59C0C}"/>
                </a:ext>
              </a:extLst>
            </p:cNvPr>
            <p:cNvSpPr txBox="1"/>
            <p:nvPr/>
          </p:nvSpPr>
          <p:spPr>
            <a:xfrm>
              <a:off x="0" y="-38100"/>
              <a:ext cx="3139569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1">
            <a:extLst>
              <a:ext uri="{FF2B5EF4-FFF2-40B4-BE49-F238E27FC236}">
                <a16:creationId xmlns:a16="http://schemas.microsoft.com/office/drawing/2014/main" id="{0533961B-9A94-6CB4-A0E7-CC2F50BCE504}"/>
              </a:ext>
            </a:extLst>
          </p:cNvPr>
          <p:cNvSpPr/>
          <p:nvPr/>
        </p:nvSpPr>
        <p:spPr>
          <a:xfrm>
            <a:off x="13333196" y="403176"/>
            <a:ext cx="3674123" cy="3321730"/>
          </a:xfrm>
          <a:custGeom>
            <a:avLst/>
            <a:gdLst/>
            <a:ahLst/>
            <a:cxnLst/>
            <a:rect l="l" t="t" r="r" b="b"/>
            <a:pathLst>
              <a:path w="3674123" h="3321730" extrusionOk="0">
                <a:moveTo>
                  <a:pt x="0" y="0"/>
                </a:moveTo>
                <a:lnTo>
                  <a:pt x="3674123" y="0"/>
                </a:lnTo>
                <a:lnTo>
                  <a:pt x="3674123" y="3321730"/>
                </a:lnTo>
                <a:lnTo>
                  <a:pt x="0" y="332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4" name="Google Shape;284;p21">
            <a:extLst>
              <a:ext uri="{FF2B5EF4-FFF2-40B4-BE49-F238E27FC236}">
                <a16:creationId xmlns:a16="http://schemas.microsoft.com/office/drawing/2014/main" id="{9848A583-3B7A-27CB-76AE-84B07284A2AF}"/>
              </a:ext>
            </a:extLst>
          </p:cNvPr>
          <p:cNvSpPr/>
          <p:nvPr/>
        </p:nvSpPr>
        <p:spPr>
          <a:xfrm>
            <a:off x="16759230" y="5143500"/>
            <a:ext cx="2522943" cy="4114800"/>
          </a:xfrm>
          <a:custGeom>
            <a:avLst/>
            <a:gdLst/>
            <a:ahLst/>
            <a:cxnLst/>
            <a:rect l="l" t="t" r="r" b="b"/>
            <a:pathLst>
              <a:path w="2522943" h="4114800" extrusionOk="0">
                <a:moveTo>
                  <a:pt x="0" y="0"/>
                </a:moveTo>
                <a:lnTo>
                  <a:pt x="2522943" y="0"/>
                </a:lnTo>
                <a:lnTo>
                  <a:pt x="2522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p21">
            <a:extLst>
              <a:ext uri="{FF2B5EF4-FFF2-40B4-BE49-F238E27FC236}">
                <a16:creationId xmlns:a16="http://schemas.microsoft.com/office/drawing/2014/main" id="{EEEF547E-2F9C-A8B7-94C1-715AF3C1034F}"/>
              </a:ext>
            </a:extLst>
          </p:cNvPr>
          <p:cNvSpPr txBox="1"/>
          <p:nvPr/>
        </p:nvSpPr>
        <p:spPr>
          <a:xfrm>
            <a:off x="2892569" y="4518493"/>
            <a:ext cx="13109430" cy="42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400">
                <a:latin typeface="Poppins"/>
                <a:cs typeface="Poppins"/>
              </a:rPr>
              <a:t>How did Angie do in October? Did she overspend or have money left over? Did she meet her goals?</a:t>
            </a:r>
            <a:endParaRPr lang="en-US" sz="3400"/>
          </a:p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400">
                <a:latin typeface="Poppins"/>
                <a:cs typeface="Poppins"/>
              </a:rPr>
              <a:t>Compare Angie's income / spending in September and October. What lifestyle changes did she make? Did anything happen outside of her control in either month?</a:t>
            </a:r>
          </a:p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400">
                <a:latin typeface="Poppins"/>
                <a:cs typeface="Poppins"/>
              </a:rPr>
              <a:t>Does Angie's budget feel reasonable? Is it too restricted or too generous?</a:t>
            </a:r>
          </a:p>
        </p:txBody>
      </p:sp>
      <p:sp>
        <p:nvSpPr>
          <p:cNvPr id="286" name="Google Shape;286;p21">
            <a:extLst>
              <a:ext uri="{FF2B5EF4-FFF2-40B4-BE49-F238E27FC236}">
                <a16:creationId xmlns:a16="http://schemas.microsoft.com/office/drawing/2014/main" id="{0D78F174-8B97-E10A-E1F0-1B71C89FDF39}"/>
              </a:ext>
            </a:extLst>
          </p:cNvPr>
          <p:cNvSpPr txBox="1"/>
          <p:nvPr/>
        </p:nvSpPr>
        <p:spPr>
          <a:xfrm rot="-411394">
            <a:off x="1230740" y="2096594"/>
            <a:ext cx="1172513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Group </a:t>
            </a:r>
            <a:r>
              <a:rPr lang="en-US" sz="8000" b="1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Discussion</a:t>
            </a:r>
            <a:endParaRPr lang="en-US" sz="8000">
              <a:latin typeface="Poppins"/>
            </a:endParaRPr>
          </a:p>
        </p:txBody>
      </p:sp>
      <p:pic>
        <p:nvPicPr>
          <p:cNvPr id="287" name="Google Shape;287;p21">
            <a:extLst>
              <a:ext uri="{FF2B5EF4-FFF2-40B4-BE49-F238E27FC236}">
                <a16:creationId xmlns:a16="http://schemas.microsoft.com/office/drawing/2014/main" id="{C68294E9-51AB-7B1A-CD4B-57585BDA14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98275" y="7210546"/>
            <a:ext cx="3824724" cy="335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5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450" y="-2013999"/>
            <a:ext cx="13349100" cy="14472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23"/>
          <p:cNvGrpSpPr/>
          <p:nvPr/>
        </p:nvGrpSpPr>
        <p:grpSpPr>
          <a:xfrm>
            <a:off x="1028700" y="2588829"/>
            <a:ext cx="9510479" cy="6669513"/>
            <a:chOff x="0" y="-38100"/>
            <a:chExt cx="2504801" cy="1756568"/>
          </a:xfrm>
        </p:grpSpPr>
        <p:sp>
          <p:nvSpPr>
            <p:cNvPr id="321" name="Google Shape;321;p23"/>
            <p:cNvSpPr/>
            <p:nvPr/>
          </p:nvSpPr>
          <p:spPr>
            <a:xfrm>
              <a:off x="0" y="0"/>
              <a:ext cx="2504801" cy="1718468"/>
            </a:xfrm>
            <a:custGeom>
              <a:avLst/>
              <a:gdLst/>
              <a:ahLst/>
              <a:cxnLst/>
              <a:rect l="l" t="t" r="r" b="b"/>
              <a:pathLst>
                <a:path w="2504801" h="1718468" extrusionOk="0">
                  <a:moveTo>
                    <a:pt x="41516" y="0"/>
                  </a:moveTo>
                  <a:lnTo>
                    <a:pt x="2463285" y="0"/>
                  </a:lnTo>
                  <a:cubicBezTo>
                    <a:pt x="2486213" y="0"/>
                    <a:pt x="2504801" y="18588"/>
                    <a:pt x="2504801" y="41516"/>
                  </a:cubicBezTo>
                  <a:lnTo>
                    <a:pt x="2504801" y="1676952"/>
                  </a:lnTo>
                  <a:cubicBezTo>
                    <a:pt x="2504801" y="1687963"/>
                    <a:pt x="2500427" y="1698522"/>
                    <a:pt x="2492641" y="1706308"/>
                  </a:cubicBezTo>
                  <a:cubicBezTo>
                    <a:pt x="2484855" y="1714094"/>
                    <a:pt x="2474295" y="1718468"/>
                    <a:pt x="2463285" y="1718468"/>
                  </a:cubicBezTo>
                  <a:lnTo>
                    <a:pt x="41516" y="1718468"/>
                  </a:lnTo>
                  <a:cubicBezTo>
                    <a:pt x="30506" y="1718468"/>
                    <a:pt x="19946" y="1714094"/>
                    <a:pt x="12160" y="1706308"/>
                  </a:cubicBezTo>
                  <a:cubicBezTo>
                    <a:pt x="4374" y="1698522"/>
                    <a:pt x="0" y="1687963"/>
                    <a:pt x="0" y="1676952"/>
                  </a:cubicBezTo>
                  <a:lnTo>
                    <a:pt x="0" y="41516"/>
                  </a:lnTo>
                  <a:cubicBezTo>
                    <a:pt x="0" y="30506"/>
                    <a:pt x="4374" y="19946"/>
                    <a:pt x="12160" y="12160"/>
                  </a:cubicBezTo>
                  <a:cubicBezTo>
                    <a:pt x="19946" y="4374"/>
                    <a:pt x="30506" y="0"/>
                    <a:pt x="4151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 txBox="1"/>
            <p:nvPr/>
          </p:nvSpPr>
          <p:spPr>
            <a:xfrm>
              <a:off x="0" y="-38100"/>
              <a:ext cx="2504801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3"/>
          <p:cNvGrpSpPr/>
          <p:nvPr/>
        </p:nvGrpSpPr>
        <p:grpSpPr>
          <a:xfrm rot="-411318">
            <a:off x="1577500" y="1066909"/>
            <a:ext cx="8395465" cy="2400703"/>
            <a:chOff x="0" y="-38100"/>
            <a:chExt cx="2211169" cy="632289"/>
          </a:xfrm>
        </p:grpSpPr>
        <p:sp>
          <p:nvSpPr>
            <p:cNvPr id="324" name="Google Shape;324;p23"/>
            <p:cNvSpPr/>
            <p:nvPr/>
          </p:nvSpPr>
          <p:spPr>
            <a:xfrm>
              <a:off x="0" y="0"/>
              <a:ext cx="2211169" cy="594189"/>
            </a:xfrm>
            <a:custGeom>
              <a:avLst/>
              <a:gdLst/>
              <a:ahLst/>
              <a:cxnLst/>
              <a:rect l="l" t="t" r="r" b="b"/>
              <a:pathLst>
                <a:path w="2211169" h="594189" extrusionOk="0">
                  <a:moveTo>
                    <a:pt x="47030" y="0"/>
                  </a:moveTo>
                  <a:lnTo>
                    <a:pt x="2164140" y="0"/>
                  </a:lnTo>
                  <a:cubicBezTo>
                    <a:pt x="2190114" y="0"/>
                    <a:pt x="2211169" y="21056"/>
                    <a:pt x="2211169" y="47030"/>
                  </a:cubicBezTo>
                  <a:lnTo>
                    <a:pt x="2211169" y="547160"/>
                  </a:lnTo>
                  <a:cubicBezTo>
                    <a:pt x="2211169" y="559633"/>
                    <a:pt x="2206215" y="571595"/>
                    <a:pt x="2197395" y="580415"/>
                  </a:cubicBezTo>
                  <a:cubicBezTo>
                    <a:pt x="2188575" y="589234"/>
                    <a:pt x="2176613" y="594189"/>
                    <a:pt x="2164140" y="594189"/>
                  </a:cubicBezTo>
                  <a:lnTo>
                    <a:pt x="47030" y="594189"/>
                  </a:lnTo>
                  <a:cubicBezTo>
                    <a:pt x="34557" y="594189"/>
                    <a:pt x="22594" y="589234"/>
                    <a:pt x="13775" y="580415"/>
                  </a:cubicBezTo>
                  <a:cubicBezTo>
                    <a:pt x="4955" y="571595"/>
                    <a:pt x="0" y="559633"/>
                    <a:pt x="0" y="547160"/>
                  </a:cubicBezTo>
                  <a:lnTo>
                    <a:pt x="0" y="47030"/>
                  </a:lnTo>
                  <a:cubicBezTo>
                    <a:pt x="0" y="34557"/>
                    <a:pt x="4955" y="22594"/>
                    <a:pt x="13775" y="13775"/>
                  </a:cubicBezTo>
                  <a:cubicBezTo>
                    <a:pt x="22594" y="4955"/>
                    <a:pt x="34557" y="0"/>
                    <a:pt x="4703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0" y="-38100"/>
              <a:ext cx="2211169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23"/>
          <p:cNvSpPr txBox="1"/>
          <p:nvPr/>
        </p:nvSpPr>
        <p:spPr>
          <a:xfrm rot="21188673">
            <a:off x="1765899" y="1325989"/>
            <a:ext cx="7916902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256EFF"/>
                </a:solidFill>
                <a:latin typeface="Poppins"/>
                <a:cs typeface="Poppins"/>
                <a:sym typeface="Poppins"/>
              </a:rPr>
              <a:t>Your Turn!</a:t>
            </a:r>
            <a:endParaRPr lang="en-US" sz="8800" b="1">
              <a:solidFill>
                <a:srgbClr val="256EFF"/>
              </a:solidFill>
              <a:latin typeface="Poppins"/>
              <a:cs typeface="Poppins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1355305" y="3960082"/>
            <a:ext cx="8857119" cy="45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Poppins"/>
                <a:cs typeface="Poppins"/>
                <a:sym typeface="Poppins"/>
              </a:rPr>
              <a:t>The third section of your worksheet gives you space to start to plan your own budget</a:t>
            </a:r>
            <a:endParaRPr lang="en-US" sz="3200">
              <a:latin typeface="Poppins"/>
              <a:cs typeface="Poppins"/>
            </a:endParaRPr>
          </a:p>
          <a:p>
            <a:pPr marL="571500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Poppins"/>
                <a:cs typeface="Poppins"/>
              </a:rPr>
              <a:t>If you have time, work on this independently during your THRIVE session. If you don't, bring it home with you to start thinking about your own budgeting practice</a:t>
            </a:r>
          </a:p>
        </p:txBody>
      </p:sp>
      <p:pic>
        <p:nvPicPr>
          <p:cNvPr id="328" name="Google Shape;3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2816" y="78850"/>
            <a:ext cx="8026566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"/>
          <p:cNvSpPr/>
          <p:nvPr/>
        </p:nvSpPr>
        <p:spPr>
          <a:xfrm>
            <a:off x="7010749" y="2715477"/>
            <a:ext cx="10248551" cy="7245942"/>
          </a:xfrm>
          <a:custGeom>
            <a:avLst/>
            <a:gdLst/>
            <a:ahLst/>
            <a:cxnLst/>
            <a:rect l="l" t="t" r="r" b="b"/>
            <a:pathLst>
              <a:path w="2699207" h="2179857" extrusionOk="0">
                <a:moveTo>
                  <a:pt x="38526" y="0"/>
                </a:moveTo>
                <a:lnTo>
                  <a:pt x="2660681" y="0"/>
                </a:lnTo>
                <a:cubicBezTo>
                  <a:pt x="2681958" y="0"/>
                  <a:pt x="2699207" y="17249"/>
                  <a:pt x="2699207" y="38526"/>
                </a:cubicBezTo>
                <a:lnTo>
                  <a:pt x="2699207" y="2141331"/>
                </a:lnTo>
                <a:cubicBezTo>
                  <a:pt x="2699207" y="2151549"/>
                  <a:pt x="2695148" y="2161348"/>
                  <a:pt x="2687923" y="2168573"/>
                </a:cubicBezTo>
                <a:cubicBezTo>
                  <a:pt x="2680698" y="2175798"/>
                  <a:pt x="2670899" y="2179857"/>
                  <a:pt x="2660681" y="2179857"/>
                </a:cubicBezTo>
                <a:lnTo>
                  <a:pt x="38526" y="2179857"/>
                </a:lnTo>
                <a:cubicBezTo>
                  <a:pt x="28308" y="2179857"/>
                  <a:pt x="18509" y="2175798"/>
                  <a:pt x="11284" y="2168573"/>
                </a:cubicBezTo>
                <a:cubicBezTo>
                  <a:pt x="4059" y="2161348"/>
                  <a:pt x="0" y="2151549"/>
                  <a:pt x="0" y="2141331"/>
                </a:cubicBezTo>
                <a:lnTo>
                  <a:pt x="0" y="38526"/>
                </a:lnTo>
                <a:cubicBezTo>
                  <a:pt x="0" y="28308"/>
                  <a:pt x="4059" y="18509"/>
                  <a:pt x="11284" y="11284"/>
                </a:cubicBezTo>
                <a:cubicBezTo>
                  <a:pt x="18509" y="4059"/>
                  <a:pt x="28308" y="0"/>
                  <a:pt x="38526" y="0"/>
                </a:cubicBezTo>
                <a:close/>
              </a:path>
            </a:pathLst>
          </a:custGeom>
          <a:solidFill>
            <a:srgbClr val="FFFCF0"/>
          </a:solidFill>
          <a:ln w="762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8"/>
          <p:cNvSpPr txBox="1"/>
          <p:nvPr/>
        </p:nvSpPr>
        <p:spPr>
          <a:xfrm>
            <a:off x="7010749" y="2588831"/>
            <a:ext cx="10248551" cy="73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28"/>
          <p:cNvGrpSpPr/>
          <p:nvPr/>
        </p:nvGrpSpPr>
        <p:grpSpPr>
          <a:xfrm rot="-411356">
            <a:off x="7928623" y="1024983"/>
            <a:ext cx="8395534" cy="2400723"/>
            <a:chOff x="0" y="-38100"/>
            <a:chExt cx="2211169" cy="632289"/>
          </a:xfrm>
        </p:grpSpPr>
        <p:sp>
          <p:nvSpPr>
            <p:cNvPr id="435" name="Google Shape;435;p28"/>
            <p:cNvSpPr/>
            <p:nvPr/>
          </p:nvSpPr>
          <p:spPr>
            <a:xfrm>
              <a:off x="0" y="0"/>
              <a:ext cx="2211169" cy="594189"/>
            </a:xfrm>
            <a:custGeom>
              <a:avLst/>
              <a:gdLst/>
              <a:ahLst/>
              <a:cxnLst/>
              <a:rect l="l" t="t" r="r" b="b"/>
              <a:pathLst>
                <a:path w="2211169" h="594189" extrusionOk="0">
                  <a:moveTo>
                    <a:pt x="47030" y="0"/>
                  </a:moveTo>
                  <a:lnTo>
                    <a:pt x="2164140" y="0"/>
                  </a:lnTo>
                  <a:cubicBezTo>
                    <a:pt x="2190114" y="0"/>
                    <a:pt x="2211169" y="21056"/>
                    <a:pt x="2211169" y="47030"/>
                  </a:cubicBezTo>
                  <a:lnTo>
                    <a:pt x="2211169" y="547160"/>
                  </a:lnTo>
                  <a:cubicBezTo>
                    <a:pt x="2211169" y="559633"/>
                    <a:pt x="2206215" y="571595"/>
                    <a:pt x="2197395" y="580415"/>
                  </a:cubicBezTo>
                  <a:cubicBezTo>
                    <a:pt x="2188575" y="589234"/>
                    <a:pt x="2176613" y="594189"/>
                    <a:pt x="2164140" y="594189"/>
                  </a:cubicBezTo>
                  <a:lnTo>
                    <a:pt x="47030" y="594189"/>
                  </a:lnTo>
                  <a:cubicBezTo>
                    <a:pt x="34557" y="594189"/>
                    <a:pt x="22594" y="589234"/>
                    <a:pt x="13775" y="580415"/>
                  </a:cubicBezTo>
                  <a:cubicBezTo>
                    <a:pt x="4955" y="571595"/>
                    <a:pt x="0" y="559633"/>
                    <a:pt x="0" y="547160"/>
                  </a:cubicBezTo>
                  <a:lnTo>
                    <a:pt x="0" y="47030"/>
                  </a:lnTo>
                  <a:cubicBezTo>
                    <a:pt x="0" y="34557"/>
                    <a:pt x="4955" y="22594"/>
                    <a:pt x="13775" y="13775"/>
                  </a:cubicBezTo>
                  <a:cubicBezTo>
                    <a:pt x="22594" y="4955"/>
                    <a:pt x="34557" y="0"/>
                    <a:pt x="4703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 txBox="1"/>
            <p:nvPr/>
          </p:nvSpPr>
          <p:spPr>
            <a:xfrm>
              <a:off x="0" y="-38100"/>
              <a:ext cx="2211169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28"/>
          <p:cNvSpPr/>
          <p:nvPr/>
        </p:nvSpPr>
        <p:spPr>
          <a:xfrm rot="19758887">
            <a:off x="400840" y="676091"/>
            <a:ext cx="2642593" cy="2878071"/>
          </a:xfrm>
          <a:custGeom>
            <a:avLst/>
            <a:gdLst/>
            <a:ahLst/>
            <a:cxnLst/>
            <a:rect l="l" t="t" r="r" b="b"/>
            <a:pathLst>
              <a:path w="2642593" h="2878071" extrusionOk="0">
                <a:moveTo>
                  <a:pt x="0" y="0"/>
                </a:moveTo>
                <a:lnTo>
                  <a:pt x="2642593" y="0"/>
                </a:lnTo>
                <a:lnTo>
                  <a:pt x="2642593" y="2878071"/>
                </a:lnTo>
                <a:lnTo>
                  <a:pt x="0" y="2878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9" name="Google Shape;439;p28"/>
          <p:cNvSpPr txBox="1"/>
          <p:nvPr/>
        </p:nvSpPr>
        <p:spPr>
          <a:xfrm rot="21188705">
            <a:off x="7897194" y="1201390"/>
            <a:ext cx="8452259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256EFF"/>
                </a:solidFill>
                <a:latin typeface="Poppins"/>
                <a:cs typeface="Poppins"/>
                <a:sym typeface="Poppins"/>
              </a:rPr>
              <a:t>CashCourse</a:t>
            </a:r>
            <a:endParaRPr lang="en-US" sz="9600" b="1">
              <a:solidFill>
                <a:srgbClr val="256EFF"/>
              </a:solidFill>
              <a:latin typeface="Poppins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7329054" y="4061851"/>
            <a:ext cx="9781309" cy="32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CashCourse is a </a:t>
            </a:r>
            <a:r>
              <a:rPr lang="en-US" sz="3200" b="1" i="0" u="none" strike="noStrike" cap="none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FREE</a:t>
            </a:r>
            <a:r>
              <a:rPr lang="en-US" sz="3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financial education platform with self-paced lessons &amp; resources related to a variety of financial topics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Poppins"/>
                <a:ea typeface="Poppins"/>
                <a:cs typeface="Poppins"/>
                <a:sym typeface="Poppins"/>
              </a:rPr>
              <a:t>Scan to sign up:</a:t>
            </a:r>
            <a:endParaRPr lang="en-US" sz="3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3200">
              <a:latin typeface="Poppins"/>
              <a:cs typeface="Poppins"/>
            </a:endParaRPr>
          </a:p>
          <a:p>
            <a:pPr>
              <a:lnSpc>
                <a:spcPct val="115000"/>
              </a:lnSpc>
            </a:pPr>
            <a:endParaRPr lang="en-US" sz="2200">
              <a:latin typeface="Poppins"/>
              <a:cs typeface="Poppins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53353" y="2852685"/>
            <a:ext cx="9269650" cy="90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8;p25">
            <a:extLst>
              <a:ext uri="{FF2B5EF4-FFF2-40B4-BE49-F238E27FC236}">
                <a16:creationId xmlns:a16="http://schemas.microsoft.com/office/drawing/2014/main" id="{9D3E36AB-1D70-812C-F670-F5FFF1EBC951}"/>
              </a:ext>
            </a:extLst>
          </p:cNvPr>
          <p:cNvSpPr/>
          <p:nvPr/>
        </p:nvSpPr>
        <p:spPr>
          <a:xfrm>
            <a:off x="4082573" y="287545"/>
            <a:ext cx="2644496" cy="3584276"/>
          </a:xfrm>
          <a:custGeom>
            <a:avLst/>
            <a:gdLst/>
            <a:ahLst/>
            <a:cxnLst/>
            <a:rect l="l" t="t" r="r" b="b"/>
            <a:pathLst>
              <a:path w="2644496" h="3584276" extrusionOk="0">
                <a:moveTo>
                  <a:pt x="0" y="0"/>
                </a:moveTo>
                <a:lnTo>
                  <a:pt x="2644496" y="0"/>
                </a:lnTo>
                <a:lnTo>
                  <a:pt x="2644496" y="3584275"/>
                </a:lnTo>
                <a:lnTo>
                  <a:pt x="0" y="358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951E68D-ECF4-A979-060D-2EA9E53B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038" y="5761224"/>
            <a:ext cx="4181031" cy="39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2A3984-9587-3E68-E9C7-20A52CAABB92}"/>
              </a:ext>
            </a:extLst>
          </p:cNvPr>
          <p:cNvGrpSpPr/>
          <p:nvPr/>
        </p:nvGrpSpPr>
        <p:grpSpPr>
          <a:xfrm>
            <a:off x="769404" y="1190170"/>
            <a:ext cx="8770317" cy="8215085"/>
            <a:chOff x="769404" y="1190170"/>
            <a:chExt cx="8770317" cy="821508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240BCB8-2E20-EAC8-438F-7A0475B566BF}"/>
                </a:ext>
              </a:extLst>
            </p:cNvPr>
            <p:cNvSpPr/>
            <p:nvPr/>
          </p:nvSpPr>
          <p:spPr>
            <a:xfrm>
              <a:off x="769404" y="1190170"/>
              <a:ext cx="8770317" cy="8215085"/>
            </a:xfrm>
            <a:prstGeom prst="ellipse">
              <a:avLst/>
            </a:prstGeom>
            <a:solidFill>
              <a:srgbClr val="FFFC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1080176" y="1637510"/>
              <a:ext cx="7399052" cy="7011979"/>
            </a:xfrm>
            <a:custGeom>
              <a:avLst/>
              <a:gdLst/>
              <a:ahLst/>
              <a:cxnLst/>
              <a:rect l="l" t="t" r="r" b="b"/>
              <a:pathLst>
                <a:path w="9312191" h="8391047" extrusionOk="0">
                  <a:moveTo>
                    <a:pt x="0" y="0"/>
                  </a:moveTo>
                  <a:lnTo>
                    <a:pt x="9312192" y="0"/>
                  </a:lnTo>
                  <a:lnTo>
                    <a:pt x="9312192" y="8391047"/>
                  </a:lnTo>
                  <a:lnTo>
                    <a:pt x="0" y="8391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7" name="Google Shape;397;p26"/>
          <p:cNvGrpSpPr/>
          <p:nvPr/>
        </p:nvGrpSpPr>
        <p:grpSpPr>
          <a:xfrm>
            <a:off x="9942971" y="193965"/>
            <a:ext cx="7925899" cy="4868913"/>
            <a:chOff x="0" y="-38100"/>
            <a:chExt cx="1873841" cy="1811221"/>
          </a:xfrm>
        </p:grpSpPr>
        <p:sp>
          <p:nvSpPr>
            <p:cNvPr id="398" name="Google Shape;398;p26"/>
            <p:cNvSpPr/>
            <p:nvPr/>
          </p:nvSpPr>
          <p:spPr>
            <a:xfrm>
              <a:off x="0" y="0"/>
              <a:ext cx="1873840" cy="1773121"/>
            </a:xfrm>
            <a:custGeom>
              <a:avLst/>
              <a:gdLst/>
              <a:ahLst/>
              <a:cxnLst/>
              <a:rect l="l" t="t" r="r" b="b"/>
              <a:pathLst>
                <a:path w="1873840" h="1773121" extrusionOk="0">
                  <a:moveTo>
                    <a:pt x="55496" y="0"/>
                  </a:moveTo>
                  <a:lnTo>
                    <a:pt x="1818345" y="0"/>
                  </a:lnTo>
                  <a:cubicBezTo>
                    <a:pt x="1833063" y="0"/>
                    <a:pt x="1847179" y="5847"/>
                    <a:pt x="1857586" y="16254"/>
                  </a:cubicBezTo>
                  <a:cubicBezTo>
                    <a:pt x="1867994" y="26662"/>
                    <a:pt x="1873840" y="40777"/>
                    <a:pt x="1873840" y="55496"/>
                  </a:cubicBezTo>
                  <a:lnTo>
                    <a:pt x="1873840" y="1717625"/>
                  </a:lnTo>
                  <a:cubicBezTo>
                    <a:pt x="1873840" y="1732344"/>
                    <a:pt x="1867994" y="1746459"/>
                    <a:pt x="1857586" y="1756867"/>
                  </a:cubicBezTo>
                  <a:cubicBezTo>
                    <a:pt x="1847179" y="1767274"/>
                    <a:pt x="1833063" y="1773121"/>
                    <a:pt x="1818345" y="1773121"/>
                  </a:cubicBezTo>
                  <a:lnTo>
                    <a:pt x="55496" y="1773121"/>
                  </a:lnTo>
                  <a:cubicBezTo>
                    <a:pt x="40777" y="1773121"/>
                    <a:pt x="26662" y="1767274"/>
                    <a:pt x="16254" y="1756867"/>
                  </a:cubicBezTo>
                  <a:cubicBezTo>
                    <a:pt x="5847" y="1746459"/>
                    <a:pt x="0" y="1732344"/>
                    <a:pt x="0" y="1717625"/>
                  </a:cubicBezTo>
                  <a:lnTo>
                    <a:pt x="0" y="55496"/>
                  </a:lnTo>
                  <a:cubicBezTo>
                    <a:pt x="0" y="40777"/>
                    <a:pt x="5847" y="26662"/>
                    <a:pt x="16254" y="16254"/>
                  </a:cubicBezTo>
                  <a:cubicBezTo>
                    <a:pt x="26662" y="5847"/>
                    <a:pt x="40777" y="0"/>
                    <a:pt x="5549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 txBox="1"/>
            <p:nvPr/>
          </p:nvSpPr>
          <p:spPr>
            <a:xfrm>
              <a:off x="0" y="-38100"/>
              <a:ext cx="1873841" cy="1811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6"/>
          <p:cNvSpPr txBox="1"/>
          <p:nvPr/>
        </p:nvSpPr>
        <p:spPr>
          <a:xfrm>
            <a:off x="10119059" y="491967"/>
            <a:ext cx="7750111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42BD"/>
                </a:solidFill>
                <a:latin typeface="Poppins"/>
                <a:cs typeface="Poppins"/>
              </a:rPr>
              <a:t>Feedback Form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solidFill>
                <a:srgbClr val="FF42B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Poppins"/>
                <a:cs typeface="Poppins"/>
              </a:rPr>
              <a:t>Scan the QR code to complete the feedback form (</a:t>
            </a:r>
            <a:r>
              <a:rPr lang="en-US" sz="3200" b="1">
                <a:solidFill>
                  <a:schemeClr val="tx1"/>
                </a:solidFill>
                <a:latin typeface="Poppins"/>
                <a:cs typeface="Poppins"/>
              </a:rPr>
              <a:t>&lt; 2 minutes</a:t>
            </a:r>
            <a:r>
              <a:rPr lang="en-US" sz="3200">
                <a:solidFill>
                  <a:schemeClr val="tx1"/>
                </a:solidFill>
                <a:latin typeface="Poppins"/>
                <a:cs typeface="Poppins"/>
              </a:rPr>
              <a:t>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Poppins"/>
                <a:cs typeface="Poppins"/>
              </a:rPr>
              <a:t>Responses are </a:t>
            </a:r>
            <a:r>
              <a:rPr lang="en-US" sz="3200" b="1">
                <a:solidFill>
                  <a:srgbClr val="FF42BD"/>
                </a:solidFill>
                <a:latin typeface="Poppins"/>
                <a:cs typeface="Poppins"/>
              </a:rPr>
              <a:t>anonymous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Poppins"/>
                <a:cs typeface="Poppins"/>
              </a:rPr>
              <a:t>Feedback helps improve the session for next year. Your help is appreciated!</a:t>
            </a:r>
          </a:p>
        </p:txBody>
      </p:sp>
      <p:pic>
        <p:nvPicPr>
          <p:cNvPr id="5" name="Picture 4" descr="A qr code on a table&#10;&#10;AI-generated content may be incorrect.">
            <a:extLst>
              <a:ext uri="{FF2B5EF4-FFF2-40B4-BE49-F238E27FC236}">
                <a16:creationId xmlns:a16="http://schemas.microsoft.com/office/drawing/2014/main" id="{2DA784E3-4EDE-9C0B-44E0-42E7AAC9A3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58" t="36463" r="26027" b="14438"/>
          <a:stretch>
            <a:fillRect/>
          </a:stretch>
        </p:blipFill>
        <p:spPr>
          <a:xfrm>
            <a:off x="11729438" y="5452109"/>
            <a:ext cx="4510265" cy="45320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193A2A4D-65D3-0C72-3859-6E68DE4F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AEAFCE46-2355-A83C-59E6-10667EBC114A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BA62468E-A5F2-611D-32E6-1C1D511D62C1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24B0FF95-7F8A-E228-B7E1-2612DBF2707F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4F32F5-C61B-DF83-F569-B80990079679}"/>
              </a:ext>
            </a:extLst>
          </p:cNvPr>
          <p:cNvGrpSpPr/>
          <p:nvPr/>
        </p:nvGrpSpPr>
        <p:grpSpPr>
          <a:xfrm>
            <a:off x="3911177" y="532447"/>
            <a:ext cx="10386275" cy="4065950"/>
            <a:chOff x="3911177" y="532447"/>
            <a:chExt cx="10386275" cy="4065950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11B0016D-9CF9-9E32-3ACD-8CC98725555A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ECC26171-EF70-7C55-7ACA-ED444174854A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0A070D34-0961-8882-4B97-E36F53EE9A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BCE105-DAD6-F28F-EA2E-1EF1CA28502A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37856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</a:rPr>
                <a:t>Homework: Strengths Quest</a:t>
              </a:r>
            </a:p>
            <a:p>
              <a:pPr algn="ctr"/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84901C8B-9EE3-FFA4-E115-7074495D7A61}"/>
              </a:ext>
            </a:extLst>
          </p:cNvPr>
          <p:cNvSpPr txBox="1"/>
          <p:nvPr/>
        </p:nvSpPr>
        <p:spPr>
          <a:xfrm>
            <a:off x="2578435" y="3732442"/>
            <a:ext cx="13438022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Char char="•"/>
            </a:pPr>
            <a:r>
              <a:rPr lang="en-US" sz="4400">
                <a:latin typeface="Poppins"/>
                <a:cs typeface="Calibri"/>
              </a:rPr>
              <a:t>You will receive an email with the link, access code and directions on how to take the assessment.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Poppins"/>
                <a:cs typeface="Calibri"/>
              </a:rPr>
              <a:t>This is due on </a:t>
            </a:r>
            <a:r>
              <a:rPr lang="en-US" sz="4400" b="1">
                <a:latin typeface="Poppins"/>
                <a:cs typeface="Calibri"/>
              </a:rPr>
              <a:t>Sunday, October 26th</a:t>
            </a:r>
          </a:p>
          <a:p>
            <a:pPr marL="457200" indent="-457200">
              <a:buChar char="•"/>
            </a:pPr>
            <a:r>
              <a:rPr lang="en-US" sz="4400">
                <a:latin typeface="Poppins"/>
                <a:cs typeface="Calibri"/>
              </a:rPr>
              <a:t>Any questions please contact Katie Krimmel at </a:t>
            </a:r>
            <a:r>
              <a:rPr lang="en-US" sz="4400">
                <a:latin typeface="Poppi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kkrimmel@brynmawr.edu</a:t>
            </a:r>
            <a:r>
              <a:rPr lang="en-US" sz="4400">
                <a:latin typeface="Poppins"/>
                <a:cs typeface="Calibri"/>
              </a:rPr>
              <a:t> </a:t>
            </a:r>
          </a:p>
          <a:p>
            <a:pPr marL="457200" indent="-457200">
              <a:buChar char="•"/>
            </a:pPr>
            <a:r>
              <a:rPr lang="en-US" sz="4400">
                <a:latin typeface="Poppins"/>
                <a:cs typeface="Calibri"/>
              </a:rPr>
              <a:t>Overall results will be revealed during Week 9 of THRIVE </a:t>
            </a:r>
            <a:endParaRPr lang="en-US" sz="440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1581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6464C2E9-95C3-A640-1AE0-C59665C6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2A3E4DE3-9CB4-E6B3-AD7A-13FF7E437F96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EFBF994D-E83D-9144-BA8E-E756FEC626B6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91CAD714-8D31-B555-D012-205E6692E8CB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F9CB48-B358-230A-C87E-B52A761BA348}"/>
              </a:ext>
            </a:extLst>
          </p:cNvPr>
          <p:cNvGrpSpPr/>
          <p:nvPr/>
        </p:nvGrpSpPr>
        <p:grpSpPr>
          <a:xfrm>
            <a:off x="3911177" y="532447"/>
            <a:ext cx="10386275" cy="4065950"/>
            <a:chOff x="3911177" y="532447"/>
            <a:chExt cx="10386275" cy="4065950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1B48592E-5CC8-DC58-A263-043EE16D8BE3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5F760083-B0D4-51C8-C3C9-8CACF486C62E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88C40566-B8A9-9C6C-BE2B-0DAE60F2D5A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730AAA-A51E-091F-16CC-18B3C3CB9425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37856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</a:rPr>
                <a:t>Next Week</a:t>
              </a:r>
            </a:p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</a:rPr>
                <a:t>Week 8</a:t>
              </a:r>
            </a:p>
            <a:p>
              <a:pPr algn="ctr"/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F2878333-7163-5ABB-1729-D36C6B4258B2}"/>
              </a:ext>
            </a:extLst>
          </p:cNvPr>
          <p:cNvSpPr txBox="1"/>
          <p:nvPr/>
        </p:nvSpPr>
        <p:spPr>
          <a:xfrm>
            <a:off x="2417701" y="3906895"/>
            <a:ext cx="13438022" cy="467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3" algn="ctr">
              <a:lnSpc>
                <a:spcPct val="114999"/>
              </a:lnSpc>
            </a:pPr>
            <a:r>
              <a:rPr lang="en-US" sz="6600" b="1">
                <a:solidFill>
                  <a:schemeClr val="tx1"/>
                </a:solidFill>
                <a:latin typeface="Poppins"/>
              </a:rPr>
              <a:t>Roots and Reverence: </a:t>
            </a:r>
            <a:endParaRPr lang="en-US">
              <a:solidFill>
                <a:schemeClr val="tx1"/>
              </a:solidFill>
            </a:endParaRPr>
          </a:p>
          <a:p>
            <a:pPr lvl="3" algn="ctr">
              <a:lnSpc>
                <a:spcPct val="114999"/>
              </a:lnSpc>
            </a:pPr>
            <a:r>
              <a:rPr lang="en-US" sz="6600">
                <a:solidFill>
                  <a:schemeClr val="tx1"/>
                </a:solidFill>
                <a:latin typeface="Poppins"/>
              </a:rPr>
              <a:t>Building Belonging, Meaning, and Presence in a New Environment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2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4990B9-9DAC-9022-ED40-493C487FBAD5}"/>
              </a:ext>
            </a:extLst>
          </p:cNvPr>
          <p:cNvGrpSpPr/>
          <p:nvPr/>
        </p:nvGrpSpPr>
        <p:grpSpPr>
          <a:xfrm>
            <a:off x="686660" y="0"/>
            <a:ext cx="6185227" cy="7596797"/>
            <a:chOff x="575551" y="-783042"/>
            <a:chExt cx="8377949" cy="10041342"/>
          </a:xfrm>
        </p:grpSpPr>
        <p:grpSp>
          <p:nvGrpSpPr>
            <p:cNvPr id="218" name="Google Shape;218;p19"/>
            <p:cNvGrpSpPr/>
            <p:nvPr/>
          </p:nvGrpSpPr>
          <p:grpSpPr>
            <a:xfrm>
              <a:off x="2605080" y="-783042"/>
              <a:ext cx="4319644" cy="10041342"/>
              <a:chOff x="0" y="0"/>
              <a:chExt cx="5759526" cy="13388456"/>
            </a:xfrm>
          </p:grpSpPr>
          <p:cxnSp>
            <p:nvCxnSpPr>
              <p:cNvPr id="219" name="Google Shape;219;p19"/>
              <p:cNvCxnSpPr/>
              <p:nvPr/>
            </p:nvCxnSpPr>
            <p:spPr>
              <a:xfrm>
                <a:off x="2879763" y="0"/>
                <a:ext cx="0" cy="7967067"/>
              </a:xfrm>
              <a:prstGeom prst="straightConnector1">
                <a:avLst/>
              </a:prstGeom>
              <a:noFill/>
              <a:ln w="292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0" name="Google Shape;220;p19"/>
              <p:cNvSpPr/>
              <p:nvPr/>
            </p:nvSpPr>
            <p:spPr>
              <a:xfrm rot="10800000">
                <a:off x="0" y="4985965"/>
                <a:ext cx="5759526" cy="8402491"/>
              </a:xfrm>
              <a:custGeom>
                <a:avLst/>
                <a:gdLst/>
                <a:ahLst/>
                <a:cxnLst/>
                <a:rect l="l" t="t" r="r" b="b"/>
                <a:pathLst>
                  <a:path w="5759526" h="8402491" extrusionOk="0">
                    <a:moveTo>
                      <a:pt x="0" y="0"/>
                    </a:moveTo>
                    <a:lnTo>
                      <a:pt x="5759526" y="0"/>
                    </a:lnTo>
                    <a:lnTo>
                      <a:pt x="5759526" y="8402491"/>
                    </a:lnTo>
                    <a:lnTo>
                      <a:pt x="0" y="840249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" name="Google Shape;221;p19"/>
            <p:cNvSpPr/>
            <p:nvPr/>
          </p:nvSpPr>
          <p:spPr>
            <a:xfrm>
              <a:off x="575551" y="5697168"/>
              <a:ext cx="1956699" cy="2809881"/>
            </a:xfrm>
            <a:custGeom>
              <a:avLst/>
              <a:gdLst/>
              <a:ahLst/>
              <a:cxnLst/>
              <a:rect l="l" t="t" r="r" b="b"/>
              <a:pathLst>
                <a:path w="1956699" h="2809881" extrusionOk="0">
                  <a:moveTo>
                    <a:pt x="0" y="0"/>
                  </a:moveTo>
                  <a:lnTo>
                    <a:pt x="1956699" y="0"/>
                  </a:lnTo>
                  <a:lnTo>
                    <a:pt x="1956699" y="2809881"/>
                  </a:lnTo>
                  <a:lnTo>
                    <a:pt x="0" y="28098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Google Shape;222;p19"/>
            <p:cNvSpPr/>
            <p:nvPr/>
          </p:nvSpPr>
          <p:spPr>
            <a:xfrm rot="10800000">
              <a:off x="6996801" y="5429427"/>
              <a:ext cx="1956699" cy="2809881"/>
            </a:xfrm>
            <a:custGeom>
              <a:avLst/>
              <a:gdLst/>
              <a:ahLst/>
              <a:cxnLst/>
              <a:rect l="l" t="t" r="r" b="b"/>
              <a:pathLst>
                <a:path w="1956699" h="2809881" extrusionOk="0">
                  <a:moveTo>
                    <a:pt x="0" y="0"/>
                  </a:moveTo>
                  <a:lnTo>
                    <a:pt x="1956699" y="0"/>
                  </a:lnTo>
                  <a:lnTo>
                    <a:pt x="1956699" y="2809881"/>
                  </a:lnTo>
                  <a:lnTo>
                    <a:pt x="0" y="28098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8233522" y="1744690"/>
            <a:ext cx="9833144" cy="7580971"/>
            <a:chOff x="0" y="-38100"/>
            <a:chExt cx="2589799" cy="1996634"/>
          </a:xfrm>
        </p:grpSpPr>
        <p:sp>
          <p:nvSpPr>
            <p:cNvPr id="224" name="Google Shape;224;p19"/>
            <p:cNvSpPr/>
            <p:nvPr/>
          </p:nvSpPr>
          <p:spPr>
            <a:xfrm>
              <a:off x="0" y="0"/>
              <a:ext cx="2589799" cy="1958534"/>
            </a:xfrm>
            <a:custGeom>
              <a:avLst/>
              <a:gdLst/>
              <a:ahLst/>
              <a:cxnLst/>
              <a:rect l="l" t="t" r="r" b="b"/>
              <a:pathLst>
                <a:path w="2589799" h="1958534" extrusionOk="0">
                  <a:moveTo>
                    <a:pt x="40154" y="0"/>
                  </a:moveTo>
                  <a:lnTo>
                    <a:pt x="2549645" y="0"/>
                  </a:lnTo>
                  <a:cubicBezTo>
                    <a:pt x="2571822" y="0"/>
                    <a:pt x="2589799" y="17977"/>
                    <a:pt x="2589799" y="40154"/>
                  </a:cubicBezTo>
                  <a:lnTo>
                    <a:pt x="2589799" y="1918380"/>
                  </a:lnTo>
                  <a:cubicBezTo>
                    <a:pt x="2589799" y="1940557"/>
                    <a:pt x="2571822" y="1958534"/>
                    <a:pt x="2549645" y="1958534"/>
                  </a:cubicBezTo>
                  <a:lnTo>
                    <a:pt x="40154" y="1958534"/>
                  </a:lnTo>
                  <a:cubicBezTo>
                    <a:pt x="17977" y="1958534"/>
                    <a:pt x="0" y="1940557"/>
                    <a:pt x="0" y="1918380"/>
                  </a:cubicBezTo>
                  <a:lnTo>
                    <a:pt x="0" y="40154"/>
                  </a:lnTo>
                  <a:cubicBezTo>
                    <a:pt x="0" y="17977"/>
                    <a:pt x="17977" y="0"/>
                    <a:pt x="40154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0" y="-38100"/>
              <a:ext cx="2589799" cy="199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9"/>
          <p:cNvGrpSpPr/>
          <p:nvPr/>
        </p:nvGrpSpPr>
        <p:grpSpPr>
          <a:xfrm rot="-411356">
            <a:off x="5391639" y="1119854"/>
            <a:ext cx="8916044" cy="2400723"/>
            <a:chOff x="0" y="-38100"/>
            <a:chExt cx="2348258" cy="632289"/>
          </a:xfrm>
        </p:grpSpPr>
        <p:sp>
          <p:nvSpPr>
            <p:cNvPr id="227" name="Google Shape;227;p19"/>
            <p:cNvSpPr/>
            <p:nvPr/>
          </p:nvSpPr>
          <p:spPr>
            <a:xfrm>
              <a:off x="0" y="0"/>
              <a:ext cx="2348258" cy="594189"/>
            </a:xfrm>
            <a:custGeom>
              <a:avLst/>
              <a:gdLst/>
              <a:ahLst/>
              <a:cxnLst/>
              <a:rect l="l" t="t" r="r" b="b"/>
              <a:pathLst>
                <a:path w="2348258" h="594189" extrusionOk="0">
                  <a:moveTo>
                    <a:pt x="44284" y="0"/>
                  </a:moveTo>
                  <a:lnTo>
                    <a:pt x="2303974" y="0"/>
                  </a:lnTo>
                  <a:cubicBezTo>
                    <a:pt x="2328432" y="0"/>
                    <a:pt x="2348258" y="19827"/>
                    <a:pt x="2348258" y="44284"/>
                  </a:cubicBezTo>
                  <a:lnTo>
                    <a:pt x="2348258" y="549905"/>
                  </a:lnTo>
                  <a:cubicBezTo>
                    <a:pt x="2348258" y="574363"/>
                    <a:pt x="2328432" y="594189"/>
                    <a:pt x="2303974" y="594189"/>
                  </a:cubicBezTo>
                  <a:lnTo>
                    <a:pt x="44284" y="594189"/>
                  </a:lnTo>
                  <a:cubicBezTo>
                    <a:pt x="19827" y="594189"/>
                    <a:pt x="0" y="574363"/>
                    <a:pt x="0" y="549905"/>
                  </a:cubicBezTo>
                  <a:lnTo>
                    <a:pt x="0" y="44284"/>
                  </a:lnTo>
                  <a:cubicBezTo>
                    <a:pt x="0" y="19827"/>
                    <a:pt x="19827" y="0"/>
                    <a:pt x="44284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 txBox="1"/>
            <p:nvPr/>
          </p:nvSpPr>
          <p:spPr>
            <a:xfrm>
              <a:off x="0" y="-38100"/>
              <a:ext cx="2348258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9"/>
          <p:cNvSpPr txBox="1"/>
          <p:nvPr/>
        </p:nvSpPr>
        <p:spPr>
          <a:xfrm rot="-411357">
            <a:off x="5236973" y="1254509"/>
            <a:ext cx="9175968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256EFF"/>
                </a:solidFill>
                <a:latin typeface="Poppins"/>
                <a:cs typeface="Poppins"/>
                <a:sym typeface="Poppins"/>
              </a:rPr>
              <a:t>AGENDA</a:t>
            </a:r>
            <a:endParaRPr lang="en-US">
              <a:latin typeface="Poppins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10333576" y="4133035"/>
            <a:ext cx="7077246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Campus Resources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10333576" y="5257550"/>
            <a:ext cx="7059376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 to Budgeting</a:t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10333576" y="6363810"/>
            <a:ext cx="7077246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Practice!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4C99F7-C11F-7BD9-D098-2EFCAF863793}"/>
              </a:ext>
            </a:extLst>
          </p:cNvPr>
          <p:cNvGrpSpPr/>
          <p:nvPr/>
        </p:nvGrpSpPr>
        <p:grpSpPr>
          <a:xfrm>
            <a:off x="9252650" y="4044163"/>
            <a:ext cx="862142" cy="849784"/>
            <a:chOff x="10620485" y="4015978"/>
            <a:chExt cx="862142" cy="849784"/>
          </a:xfrm>
        </p:grpSpPr>
        <p:grpSp>
          <p:nvGrpSpPr>
            <p:cNvPr id="229" name="Google Shape;229;p19"/>
            <p:cNvGrpSpPr/>
            <p:nvPr/>
          </p:nvGrpSpPr>
          <p:grpSpPr>
            <a:xfrm>
              <a:off x="10620485" y="4015978"/>
              <a:ext cx="862142" cy="849784"/>
              <a:chOff x="0" y="-14690"/>
              <a:chExt cx="1149523" cy="1133044"/>
            </a:xfrm>
          </p:grpSpPr>
          <p:grpSp>
            <p:nvGrpSpPr>
              <p:cNvPr id="230" name="Google Shape;230;p19"/>
              <p:cNvGrpSpPr/>
              <p:nvPr/>
            </p:nvGrpSpPr>
            <p:grpSpPr>
              <a:xfrm>
                <a:off x="0" y="0"/>
                <a:ext cx="1149523" cy="1118354"/>
                <a:chOff x="0" y="0"/>
                <a:chExt cx="812800" cy="790761"/>
              </a:xfrm>
            </p:grpSpPr>
            <p:sp>
              <p:nvSpPr>
                <p:cNvPr id="231" name="Google Shape;231;p19"/>
                <p:cNvSpPr/>
                <p:nvPr/>
              </p:nvSpPr>
              <p:spPr>
                <a:xfrm>
                  <a:off x="0" y="0"/>
                  <a:ext cx="812800" cy="79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90761" extrusionOk="0">
                      <a:moveTo>
                        <a:pt x="406400" y="0"/>
                      </a:moveTo>
                      <a:cubicBezTo>
                        <a:pt x="181951" y="0"/>
                        <a:pt x="0" y="177018"/>
                        <a:pt x="0" y="395380"/>
                      </a:cubicBezTo>
                      <a:cubicBezTo>
                        <a:pt x="0" y="613743"/>
                        <a:pt x="181951" y="790761"/>
                        <a:pt x="406400" y="790761"/>
                      </a:cubicBezTo>
                      <a:cubicBezTo>
                        <a:pt x="630849" y="790761"/>
                        <a:pt x="812800" y="613743"/>
                        <a:pt x="812800" y="395380"/>
                      </a:cubicBezTo>
                      <a:cubicBezTo>
                        <a:pt x="812800" y="177018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B18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19"/>
                <p:cNvSpPr txBox="1"/>
                <p:nvPr/>
              </p:nvSpPr>
              <p:spPr>
                <a:xfrm>
                  <a:off x="76200" y="16984"/>
                  <a:ext cx="660400" cy="699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24105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3" name="Google Shape;233;p19"/>
              <p:cNvSpPr txBox="1"/>
              <p:nvPr/>
            </p:nvSpPr>
            <p:spPr>
              <a:xfrm>
                <a:off x="176092" y="-14690"/>
                <a:ext cx="797339" cy="1052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36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9"/>
            <p:cNvSpPr txBox="1"/>
            <p:nvPr/>
          </p:nvSpPr>
          <p:spPr>
            <a:xfrm>
              <a:off x="10971338" y="4160023"/>
              <a:ext cx="160437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5716D95-3253-334D-69DD-B30F66AC210F}"/>
              </a:ext>
            </a:extLst>
          </p:cNvPr>
          <p:cNvGrpSpPr/>
          <p:nvPr/>
        </p:nvGrpSpPr>
        <p:grpSpPr>
          <a:xfrm>
            <a:off x="9252650" y="5161627"/>
            <a:ext cx="862142" cy="849784"/>
            <a:chOff x="10620485" y="5140494"/>
            <a:chExt cx="862142" cy="849784"/>
          </a:xfrm>
        </p:grpSpPr>
        <p:grpSp>
          <p:nvGrpSpPr>
            <p:cNvPr id="234" name="Google Shape;234;p19"/>
            <p:cNvGrpSpPr/>
            <p:nvPr/>
          </p:nvGrpSpPr>
          <p:grpSpPr>
            <a:xfrm>
              <a:off x="10620485" y="5140494"/>
              <a:ext cx="862142" cy="849784"/>
              <a:chOff x="0" y="-14690"/>
              <a:chExt cx="1149523" cy="1133044"/>
            </a:xfrm>
          </p:grpSpPr>
          <p:grpSp>
            <p:nvGrpSpPr>
              <p:cNvPr id="235" name="Google Shape;235;p19"/>
              <p:cNvGrpSpPr/>
              <p:nvPr/>
            </p:nvGrpSpPr>
            <p:grpSpPr>
              <a:xfrm>
                <a:off x="0" y="0"/>
                <a:ext cx="1149523" cy="1118354"/>
                <a:chOff x="0" y="0"/>
                <a:chExt cx="812800" cy="790761"/>
              </a:xfrm>
            </p:grpSpPr>
            <p:sp>
              <p:nvSpPr>
                <p:cNvPr id="236" name="Google Shape;236;p19"/>
                <p:cNvSpPr/>
                <p:nvPr/>
              </p:nvSpPr>
              <p:spPr>
                <a:xfrm>
                  <a:off x="0" y="0"/>
                  <a:ext cx="812800" cy="79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90761" extrusionOk="0">
                      <a:moveTo>
                        <a:pt x="406400" y="0"/>
                      </a:moveTo>
                      <a:cubicBezTo>
                        <a:pt x="181951" y="0"/>
                        <a:pt x="0" y="177018"/>
                        <a:pt x="0" y="395380"/>
                      </a:cubicBezTo>
                      <a:cubicBezTo>
                        <a:pt x="0" y="613743"/>
                        <a:pt x="181951" y="790761"/>
                        <a:pt x="406400" y="790761"/>
                      </a:cubicBezTo>
                      <a:cubicBezTo>
                        <a:pt x="630849" y="790761"/>
                        <a:pt x="812800" y="613743"/>
                        <a:pt x="812800" y="395380"/>
                      </a:cubicBezTo>
                      <a:cubicBezTo>
                        <a:pt x="812800" y="177018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B18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19"/>
                <p:cNvSpPr txBox="1"/>
                <p:nvPr/>
              </p:nvSpPr>
              <p:spPr>
                <a:xfrm>
                  <a:off x="76200" y="16984"/>
                  <a:ext cx="660400" cy="699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24105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8" name="Google Shape;238;p19"/>
              <p:cNvSpPr txBox="1"/>
              <p:nvPr/>
            </p:nvSpPr>
            <p:spPr>
              <a:xfrm>
                <a:off x="176092" y="-14690"/>
                <a:ext cx="797339" cy="1052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36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4" name="Google Shape;254;p19"/>
            <p:cNvSpPr txBox="1"/>
            <p:nvPr/>
          </p:nvSpPr>
          <p:spPr>
            <a:xfrm>
              <a:off x="10942763" y="5284538"/>
              <a:ext cx="217587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76CA88-8F19-9959-F656-41AFD3559EE7}"/>
              </a:ext>
            </a:extLst>
          </p:cNvPr>
          <p:cNvGrpSpPr/>
          <p:nvPr/>
        </p:nvGrpSpPr>
        <p:grpSpPr>
          <a:xfrm>
            <a:off x="9246831" y="6267887"/>
            <a:ext cx="862142" cy="849784"/>
            <a:chOff x="10620485" y="6265009"/>
            <a:chExt cx="862142" cy="849784"/>
          </a:xfrm>
        </p:grpSpPr>
        <p:grpSp>
          <p:nvGrpSpPr>
            <p:cNvPr id="239" name="Google Shape;239;p19"/>
            <p:cNvGrpSpPr/>
            <p:nvPr/>
          </p:nvGrpSpPr>
          <p:grpSpPr>
            <a:xfrm>
              <a:off x="10620485" y="6265009"/>
              <a:ext cx="862142" cy="849784"/>
              <a:chOff x="0" y="-14690"/>
              <a:chExt cx="1149523" cy="1133044"/>
            </a:xfrm>
          </p:grpSpPr>
          <p:grpSp>
            <p:nvGrpSpPr>
              <p:cNvPr id="240" name="Google Shape;240;p19"/>
              <p:cNvGrpSpPr/>
              <p:nvPr/>
            </p:nvGrpSpPr>
            <p:grpSpPr>
              <a:xfrm>
                <a:off x="0" y="0"/>
                <a:ext cx="1149523" cy="1118354"/>
                <a:chOff x="0" y="0"/>
                <a:chExt cx="812800" cy="790761"/>
              </a:xfrm>
            </p:grpSpPr>
            <p:sp>
              <p:nvSpPr>
                <p:cNvPr id="241" name="Google Shape;241;p19"/>
                <p:cNvSpPr/>
                <p:nvPr/>
              </p:nvSpPr>
              <p:spPr>
                <a:xfrm>
                  <a:off x="0" y="0"/>
                  <a:ext cx="812800" cy="79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90761" extrusionOk="0">
                      <a:moveTo>
                        <a:pt x="406400" y="0"/>
                      </a:moveTo>
                      <a:cubicBezTo>
                        <a:pt x="181951" y="0"/>
                        <a:pt x="0" y="177018"/>
                        <a:pt x="0" y="395380"/>
                      </a:cubicBezTo>
                      <a:cubicBezTo>
                        <a:pt x="0" y="613743"/>
                        <a:pt x="181951" y="790761"/>
                        <a:pt x="406400" y="790761"/>
                      </a:cubicBezTo>
                      <a:cubicBezTo>
                        <a:pt x="630849" y="790761"/>
                        <a:pt x="812800" y="613743"/>
                        <a:pt x="812800" y="395380"/>
                      </a:cubicBezTo>
                      <a:cubicBezTo>
                        <a:pt x="812800" y="177018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B18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19"/>
                <p:cNvSpPr txBox="1"/>
                <p:nvPr/>
              </p:nvSpPr>
              <p:spPr>
                <a:xfrm>
                  <a:off x="76200" y="16984"/>
                  <a:ext cx="660400" cy="699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24105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3" name="Google Shape;243;p19"/>
              <p:cNvSpPr txBox="1"/>
              <p:nvPr/>
            </p:nvSpPr>
            <p:spPr>
              <a:xfrm>
                <a:off x="176092" y="-14690"/>
                <a:ext cx="797339" cy="1052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36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9"/>
            <p:cNvSpPr txBox="1"/>
            <p:nvPr/>
          </p:nvSpPr>
          <p:spPr>
            <a:xfrm>
              <a:off x="10936289" y="6409054"/>
              <a:ext cx="230535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C5890-46A7-2D12-6A92-62379F14C473}"/>
              </a:ext>
            </a:extLst>
          </p:cNvPr>
          <p:cNvGrpSpPr/>
          <p:nvPr/>
        </p:nvGrpSpPr>
        <p:grpSpPr>
          <a:xfrm>
            <a:off x="9246831" y="7436623"/>
            <a:ext cx="862142" cy="849784"/>
            <a:chOff x="10620485" y="7389525"/>
            <a:chExt cx="862142" cy="849784"/>
          </a:xfrm>
        </p:grpSpPr>
        <p:grpSp>
          <p:nvGrpSpPr>
            <p:cNvPr id="244" name="Google Shape;244;p19"/>
            <p:cNvGrpSpPr/>
            <p:nvPr/>
          </p:nvGrpSpPr>
          <p:grpSpPr>
            <a:xfrm>
              <a:off x="10620485" y="7389525"/>
              <a:ext cx="862142" cy="849784"/>
              <a:chOff x="0" y="-14690"/>
              <a:chExt cx="1149523" cy="1133044"/>
            </a:xfrm>
          </p:grpSpPr>
          <p:grpSp>
            <p:nvGrpSpPr>
              <p:cNvPr id="245" name="Google Shape;245;p19"/>
              <p:cNvGrpSpPr/>
              <p:nvPr/>
            </p:nvGrpSpPr>
            <p:grpSpPr>
              <a:xfrm>
                <a:off x="0" y="0"/>
                <a:ext cx="1149523" cy="1118354"/>
                <a:chOff x="0" y="0"/>
                <a:chExt cx="812800" cy="790761"/>
              </a:xfrm>
            </p:grpSpPr>
            <p:sp>
              <p:nvSpPr>
                <p:cNvPr id="246" name="Google Shape;246;p19"/>
                <p:cNvSpPr/>
                <p:nvPr/>
              </p:nvSpPr>
              <p:spPr>
                <a:xfrm>
                  <a:off x="0" y="0"/>
                  <a:ext cx="812800" cy="79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90761" extrusionOk="0">
                      <a:moveTo>
                        <a:pt x="406400" y="0"/>
                      </a:moveTo>
                      <a:cubicBezTo>
                        <a:pt x="181951" y="0"/>
                        <a:pt x="0" y="177018"/>
                        <a:pt x="0" y="395380"/>
                      </a:cubicBezTo>
                      <a:cubicBezTo>
                        <a:pt x="0" y="613743"/>
                        <a:pt x="181951" y="790761"/>
                        <a:pt x="406400" y="790761"/>
                      </a:cubicBezTo>
                      <a:cubicBezTo>
                        <a:pt x="630849" y="790761"/>
                        <a:pt x="812800" y="613743"/>
                        <a:pt x="812800" y="395380"/>
                      </a:cubicBezTo>
                      <a:cubicBezTo>
                        <a:pt x="812800" y="177018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B18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19"/>
                <p:cNvSpPr txBox="1"/>
                <p:nvPr/>
              </p:nvSpPr>
              <p:spPr>
                <a:xfrm>
                  <a:off x="76200" y="16984"/>
                  <a:ext cx="660400" cy="699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24105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8" name="Google Shape;248;p19"/>
              <p:cNvSpPr txBox="1"/>
              <p:nvPr/>
            </p:nvSpPr>
            <p:spPr>
              <a:xfrm>
                <a:off x="176092" y="-14690"/>
                <a:ext cx="797339" cy="1052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36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" name="Google Shape;256;p19"/>
            <p:cNvSpPr txBox="1"/>
            <p:nvPr/>
          </p:nvSpPr>
          <p:spPr>
            <a:xfrm>
              <a:off x="10922560" y="7533569"/>
              <a:ext cx="257994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/>
            </a:p>
          </p:txBody>
        </p:sp>
      </p:grpSp>
      <p:sp>
        <p:nvSpPr>
          <p:cNvPr id="257" name="Google Shape;257;p19"/>
          <p:cNvSpPr txBox="1"/>
          <p:nvPr/>
        </p:nvSpPr>
        <p:spPr>
          <a:xfrm>
            <a:off x="10333576" y="7445172"/>
            <a:ext cx="7070969" cy="14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1"/>
              </a:lnSpc>
            </a:pPr>
            <a:r>
              <a:rPr lang="en-US" sz="345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Takeaway </a:t>
            </a:r>
            <a:r>
              <a:rPr lang="en-US" sz="3450" b="1"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345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esource</a:t>
            </a:r>
            <a:r>
              <a:rPr lang="en-US" sz="3450" b="1">
                <a:latin typeface="Poppins"/>
                <a:ea typeface="Poppins"/>
                <a:cs typeface="Poppins"/>
                <a:sym typeface="Poppins"/>
              </a:rPr>
              <a:t> / feedback form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0681F79D-DE4A-87BC-C2DB-56E295424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2DF5E6C9-4847-8167-5F95-F3DF43328DD6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1FBBBCCE-4446-0D54-077C-AE45D8DFAC9A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94446CE8-25D3-EDF2-0079-7F823403C0D4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38BB486B-A937-AB9A-F39D-AEB75C396C78}"/>
              </a:ext>
            </a:extLst>
          </p:cNvPr>
          <p:cNvSpPr txBox="1"/>
          <p:nvPr/>
        </p:nvSpPr>
        <p:spPr>
          <a:xfrm>
            <a:off x="2395881" y="4206533"/>
            <a:ext cx="14252277" cy="43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3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100">
                <a:latin typeface="DM Sans"/>
              </a:rPr>
              <a:t>Financial wellness refers to the </a:t>
            </a:r>
            <a:r>
              <a:rPr lang="en-US" sz="3100" b="1">
                <a:solidFill>
                  <a:srgbClr val="FF42BD"/>
                </a:solidFill>
                <a:latin typeface="DM Sans"/>
              </a:rPr>
              <a:t>skills and attitudes</a:t>
            </a:r>
            <a:r>
              <a:rPr lang="en-US" sz="3100">
                <a:latin typeface="DM Sans"/>
              </a:rPr>
              <a:t> related to your </a:t>
            </a:r>
            <a:r>
              <a:rPr lang="en-US" sz="3100" b="1">
                <a:solidFill>
                  <a:srgbClr val="FF42BD"/>
                </a:solidFill>
                <a:latin typeface="DM Sans"/>
              </a:rPr>
              <a:t>finances</a:t>
            </a:r>
            <a:r>
              <a:rPr lang="en-US" sz="3100">
                <a:solidFill>
                  <a:srgbClr val="FF42BD"/>
                </a:solidFill>
                <a:latin typeface="DM Sans"/>
              </a:rPr>
              <a:t> </a:t>
            </a:r>
            <a:r>
              <a:rPr lang="en-US" sz="3100">
                <a:latin typeface="DM Sans"/>
              </a:rPr>
              <a:t>and the ability to </a:t>
            </a:r>
            <a:r>
              <a:rPr lang="en-US" sz="3100" b="1">
                <a:solidFill>
                  <a:srgbClr val="FF42BD"/>
                </a:solidFill>
                <a:latin typeface="DM Sans"/>
              </a:rPr>
              <a:t>meet your financial needs now &amp; in the future</a:t>
            </a:r>
          </a:p>
          <a:p>
            <a:pPr marL="571500" lvl="3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100">
                <a:latin typeface="DM Sans"/>
              </a:rPr>
              <a:t>At Bryn Mawr, we hope to encourage a positive relationship with your finances through resources, tools and support.</a:t>
            </a:r>
          </a:p>
          <a:p>
            <a:pPr marL="571500" lvl="3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100">
                <a:latin typeface="DM Sans"/>
              </a:rPr>
              <a:t>In this session, we'll discuss:</a:t>
            </a: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100" b="1">
                <a:solidFill>
                  <a:srgbClr val="256EFF"/>
                </a:solidFill>
                <a:latin typeface="DM Sans"/>
              </a:rPr>
              <a:t>Resources </a:t>
            </a:r>
            <a:r>
              <a:rPr lang="en-US" sz="3100">
                <a:latin typeface="DM Sans"/>
              </a:rPr>
              <a:t>to support your financial wellbeing as a student</a:t>
            </a: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3100" b="1">
                <a:solidFill>
                  <a:srgbClr val="256EFF"/>
                </a:solidFill>
                <a:latin typeface="DM Sans"/>
              </a:rPr>
              <a:t>Budgeting </a:t>
            </a:r>
            <a:r>
              <a:rPr lang="en-US" sz="3100">
                <a:latin typeface="DM Sans"/>
              </a:rPr>
              <a:t>as an introduction to managing the finances of your everyday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9AD9A-C0C9-47F3-BF4D-07B7491790A5}"/>
              </a:ext>
            </a:extLst>
          </p:cNvPr>
          <p:cNvGrpSpPr/>
          <p:nvPr/>
        </p:nvGrpSpPr>
        <p:grpSpPr>
          <a:xfrm>
            <a:off x="3911177" y="532447"/>
            <a:ext cx="10386275" cy="2957954"/>
            <a:chOff x="3911177" y="532447"/>
            <a:chExt cx="10386275" cy="2957954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00846642-D2F5-42D1-CFB6-736AD252F743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C734A761-C332-B1BA-AF19-3E7BE1A91B73}"/>
                  </a:ext>
                </a:extLst>
              </p:cNvPr>
              <p:cNvSpPr/>
              <p:nvPr/>
            </p:nvSpPr>
            <p:spPr>
              <a:xfrm rot="2117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8D3988C6-AA56-91D6-EFC7-C32425492144}"/>
                  </a:ext>
                </a:extLst>
              </p:cNvPr>
              <p:cNvSpPr txBox="1"/>
              <p:nvPr/>
            </p:nvSpPr>
            <p:spPr>
              <a:xfrm rot="21111356"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89489D-7D6A-6B04-8ED8-A1F6E9DC1F3A}"/>
                </a:ext>
              </a:extLst>
            </p:cNvPr>
            <p:cNvSpPr txBox="1"/>
            <p:nvPr/>
          </p:nvSpPr>
          <p:spPr>
            <a:xfrm rot="21180000">
              <a:off x="3912499" y="935856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WHAT IS FINANCIAL WELLNESS?</a:t>
              </a:r>
              <a:endParaRPr lang="en-US" sz="8000" b="1">
                <a:latin typeface="Poppins"/>
              </a:endParaRPr>
            </a:p>
          </p:txBody>
        </p:sp>
      </p:grpSp>
      <p:sp>
        <p:nvSpPr>
          <p:cNvPr id="5" name="Google Shape;417;p27" descr="A blue and yellow dollar coin with columns&#10;&#10;AI-generated content may be incorrect.">
            <a:extLst>
              <a:ext uri="{FF2B5EF4-FFF2-40B4-BE49-F238E27FC236}">
                <a16:creationId xmlns:a16="http://schemas.microsoft.com/office/drawing/2014/main" id="{3AABC77B-9C8A-7533-F3F4-42FA4A31D8B5}"/>
              </a:ext>
            </a:extLst>
          </p:cNvPr>
          <p:cNvSpPr/>
          <p:nvPr/>
        </p:nvSpPr>
        <p:spPr>
          <a:xfrm>
            <a:off x="296571" y="355068"/>
            <a:ext cx="2813981" cy="2593979"/>
          </a:xfrm>
          <a:custGeom>
            <a:avLst/>
            <a:gdLst/>
            <a:ahLst/>
            <a:cxnLst/>
            <a:rect l="l" t="t" r="r" b="b"/>
            <a:pathLst>
              <a:path w="2813981" h="2593979" extrusionOk="0">
                <a:moveTo>
                  <a:pt x="0" y="0"/>
                </a:moveTo>
                <a:lnTo>
                  <a:pt x="2813981" y="0"/>
                </a:lnTo>
                <a:lnTo>
                  <a:pt x="2813981" y="2593979"/>
                </a:lnTo>
                <a:lnTo>
                  <a:pt x="0" y="2593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416;p27" descr="A blue calculator with pink squares&#10;&#10;AI-generated content may be incorrect.">
            <a:extLst>
              <a:ext uri="{FF2B5EF4-FFF2-40B4-BE49-F238E27FC236}">
                <a16:creationId xmlns:a16="http://schemas.microsoft.com/office/drawing/2014/main" id="{901E5F47-9EF9-AA8D-6B53-EAB5198DB72D}"/>
              </a:ext>
            </a:extLst>
          </p:cNvPr>
          <p:cNvSpPr/>
          <p:nvPr/>
        </p:nvSpPr>
        <p:spPr>
          <a:xfrm>
            <a:off x="15811473" y="7511897"/>
            <a:ext cx="2146590" cy="2490769"/>
          </a:xfrm>
          <a:custGeom>
            <a:avLst/>
            <a:gdLst/>
            <a:ahLst/>
            <a:cxnLst/>
            <a:rect l="l" t="t" r="r" b="b"/>
            <a:pathLst>
              <a:path w="2146590" h="2490769" extrusionOk="0">
                <a:moveTo>
                  <a:pt x="0" y="0"/>
                </a:moveTo>
                <a:lnTo>
                  <a:pt x="2146590" y="0"/>
                </a:lnTo>
                <a:lnTo>
                  <a:pt x="2146590" y="2490770"/>
                </a:lnTo>
                <a:lnTo>
                  <a:pt x="0" y="2490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445">
          <a:extLst>
            <a:ext uri="{FF2B5EF4-FFF2-40B4-BE49-F238E27FC236}">
              <a16:creationId xmlns:a16="http://schemas.microsoft.com/office/drawing/2014/main" id="{34008C83-9204-1AE2-2376-43C3B8E77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9">
            <a:extLst>
              <a:ext uri="{FF2B5EF4-FFF2-40B4-BE49-F238E27FC236}">
                <a16:creationId xmlns:a16="http://schemas.microsoft.com/office/drawing/2014/main" id="{4B009392-C173-8BBA-9EC0-D4AEFC4043CC}"/>
              </a:ext>
            </a:extLst>
          </p:cNvPr>
          <p:cNvGrpSpPr/>
          <p:nvPr/>
        </p:nvGrpSpPr>
        <p:grpSpPr>
          <a:xfrm rot="-411356">
            <a:off x="3942892" y="1066856"/>
            <a:ext cx="10384953" cy="2400723"/>
            <a:chOff x="0" y="-38100"/>
            <a:chExt cx="2735131" cy="632289"/>
          </a:xfrm>
        </p:grpSpPr>
        <p:sp>
          <p:nvSpPr>
            <p:cNvPr id="459" name="Google Shape;459;p29">
              <a:extLst>
                <a:ext uri="{FF2B5EF4-FFF2-40B4-BE49-F238E27FC236}">
                  <a16:creationId xmlns:a16="http://schemas.microsoft.com/office/drawing/2014/main" id="{B060FC53-4770-023E-2980-BD15C5925319}"/>
                </a:ext>
              </a:extLst>
            </p:cNvPr>
            <p:cNvSpPr/>
            <p:nvPr/>
          </p:nvSpPr>
          <p:spPr>
            <a:xfrm>
              <a:off x="0" y="0"/>
              <a:ext cx="2735131" cy="594189"/>
            </a:xfrm>
            <a:custGeom>
              <a:avLst/>
              <a:gdLst/>
              <a:ahLst/>
              <a:cxnLst/>
              <a:rect l="l" t="t" r="r" b="b"/>
              <a:pathLst>
                <a:path w="2735131" h="594189" extrusionOk="0">
                  <a:moveTo>
                    <a:pt x="38020" y="0"/>
                  </a:moveTo>
                  <a:lnTo>
                    <a:pt x="2697110" y="0"/>
                  </a:lnTo>
                  <a:cubicBezTo>
                    <a:pt x="2718108" y="0"/>
                    <a:pt x="2735131" y="17022"/>
                    <a:pt x="2735131" y="38020"/>
                  </a:cubicBezTo>
                  <a:lnTo>
                    <a:pt x="2735131" y="556169"/>
                  </a:lnTo>
                  <a:cubicBezTo>
                    <a:pt x="2735131" y="566253"/>
                    <a:pt x="2731125" y="575923"/>
                    <a:pt x="2723995" y="583053"/>
                  </a:cubicBezTo>
                  <a:cubicBezTo>
                    <a:pt x="2716865" y="590184"/>
                    <a:pt x="2707194" y="594189"/>
                    <a:pt x="2697110" y="594189"/>
                  </a:cubicBezTo>
                  <a:lnTo>
                    <a:pt x="38020" y="594189"/>
                  </a:lnTo>
                  <a:cubicBezTo>
                    <a:pt x="27937" y="594189"/>
                    <a:pt x="18266" y="590184"/>
                    <a:pt x="11136" y="583053"/>
                  </a:cubicBezTo>
                  <a:cubicBezTo>
                    <a:pt x="4006" y="575923"/>
                    <a:pt x="0" y="566253"/>
                    <a:pt x="0" y="556169"/>
                  </a:cubicBezTo>
                  <a:lnTo>
                    <a:pt x="0" y="38020"/>
                  </a:lnTo>
                  <a:cubicBezTo>
                    <a:pt x="0" y="27937"/>
                    <a:pt x="4006" y="18266"/>
                    <a:pt x="11136" y="11136"/>
                  </a:cubicBezTo>
                  <a:cubicBezTo>
                    <a:pt x="18266" y="4006"/>
                    <a:pt x="27937" y="0"/>
                    <a:pt x="38020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>
              <a:extLst>
                <a:ext uri="{FF2B5EF4-FFF2-40B4-BE49-F238E27FC236}">
                  <a16:creationId xmlns:a16="http://schemas.microsoft.com/office/drawing/2014/main" id="{1456DAFC-9A20-7FCE-952D-46A7C9517924}"/>
                </a:ext>
              </a:extLst>
            </p:cNvPr>
            <p:cNvSpPr txBox="1"/>
            <p:nvPr/>
          </p:nvSpPr>
          <p:spPr>
            <a:xfrm>
              <a:off x="0" y="-38100"/>
              <a:ext cx="2735130" cy="63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9">
            <a:extLst>
              <a:ext uri="{FF2B5EF4-FFF2-40B4-BE49-F238E27FC236}">
                <a16:creationId xmlns:a16="http://schemas.microsoft.com/office/drawing/2014/main" id="{F599474F-CD1B-C643-8F35-8E31E6C4F488}"/>
              </a:ext>
            </a:extLst>
          </p:cNvPr>
          <p:cNvSpPr/>
          <p:nvPr/>
        </p:nvSpPr>
        <p:spPr>
          <a:xfrm>
            <a:off x="615422" y="599223"/>
            <a:ext cx="2908571" cy="2658020"/>
          </a:xfrm>
          <a:custGeom>
            <a:avLst/>
            <a:gdLst/>
            <a:ahLst/>
            <a:cxnLst/>
            <a:rect l="l" t="t" r="r" b="b"/>
            <a:pathLst>
              <a:path w="2908571" h="2658020" extrusionOk="0">
                <a:moveTo>
                  <a:pt x="0" y="0"/>
                </a:moveTo>
                <a:lnTo>
                  <a:pt x="2908572" y="0"/>
                </a:lnTo>
                <a:lnTo>
                  <a:pt x="2908572" y="2658020"/>
                </a:lnTo>
                <a:lnTo>
                  <a:pt x="0" y="2658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id="{0B1F975D-F427-CE6B-2A7E-4DF7D57352E8}"/>
              </a:ext>
            </a:extLst>
          </p:cNvPr>
          <p:cNvSpPr/>
          <p:nvPr/>
        </p:nvSpPr>
        <p:spPr>
          <a:xfrm>
            <a:off x="14767377" y="418774"/>
            <a:ext cx="2491923" cy="2838469"/>
          </a:xfrm>
          <a:custGeom>
            <a:avLst/>
            <a:gdLst/>
            <a:ahLst/>
            <a:cxnLst/>
            <a:rect l="l" t="t" r="r" b="b"/>
            <a:pathLst>
              <a:path w="2491923" h="2838469" extrusionOk="0">
                <a:moveTo>
                  <a:pt x="0" y="0"/>
                </a:moveTo>
                <a:lnTo>
                  <a:pt x="2491923" y="0"/>
                </a:lnTo>
                <a:lnTo>
                  <a:pt x="2491923" y="2838469"/>
                </a:lnTo>
                <a:lnTo>
                  <a:pt x="0" y="2838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7" name="Google Shape;467;p29">
            <a:extLst>
              <a:ext uri="{FF2B5EF4-FFF2-40B4-BE49-F238E27FC236}">
                <a16:creationId xmlns:a16="http://schemas.microsoft.com/office/drawing/2014/main" id="{B1A07338-8C73-E31D-67D8-A8691B523247}"/>
              </a:ext>
            </a:extLst>
          </p:cNvPr>
          <p:cNvSpPr txBox="1"/>
          <p:nvPr/>
        </p:nvSpPr>
        <p:spPr>
          <a:xfrm rot="21188658">
            <a:off x="3955784" y="994615"/>
            <a:ext cx="1038808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4"/>
              </a:lnSpc>
            </a:pPr>
            <a:r>
              <a:rPr lang="en-US" sz="6000" b="1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FINANCIAL RESOURCES </a:t>
            </a:r>
            <a:endParaRPr lang="en-US" sz="800" b="1">
              <a:ea typeface="Poppins"/>
              <a:sym typeface="Poppins"/>
            </a:endParaRPr>
          </a:p>
          <a:p>
            <a:pPr algn="ctr">
              <a:lnSpc>
                <a:spcPct val="140004"/>
              </a:lnSpc>
            </a:pPr>
            <a:r>
              <a:rPr lang="en-US" sz="6000" b="1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AT </a:t>
            </a:r>
            <a:r>
              <a:rPr lang="en-US" sz="6000" b="1" i="0" u="none" strike="noStrike" cap="none">
                <a:solidFill>
                  <a:srgbClr val="256EFF"/>
                </a:solidFill>
                <a:latin typeface="Poppins"/>
                <a:ea typeface="Poppins"/>
                <a:cs typeface="Poppins"/>
                <a:sym typeface="Poppins"/>
              </a:rPr>
              <a:t>BRYN MAWR</a:t>
            </a:r>
            <a:endParaRPr lang="en-US" sz="800" b="1">
              <a:latin typeface="Poppi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E42D3-2CF8-2183-760F-1554C252CD9F}"/>
              </a:ext>
            </a:extLst>
          </p:cNvPr>
          <p:cNvGrpSpPr/>
          <p:nvPr/>
        </p:nvGrpSpPr>
        <p:grpSpPr>
          <a:xfrm>
            <a:off x="243597" y="4149566"/>
            <a:ext cx="3337683" cy="3921486"/>
            <a:chOff x="243597" y="4149566"/>
            <a:chExt cx="3337683" cy="3921486"/>
          </a:xfrm>
        </p:grpSpPr>
        <p:grpSp>
          <p:nvGrpSpPr>
            <p:cNvPr id="446" name="Google Shape;446;p29">
              <a:extLst>
                <a:ext uri="{FF2B5EF4-FFF2-40B4-BE49-F238E27FC236}">
                  <a16:creationId xmlns:a16="http://schemas.microsoft.com/office/drawing/2014/main" id="{2F27F21C-1E39-098B-0999-C004AB3F2D42}"/>
                </a:ext>
              </a:extLst>
            </p:cNvPr>
            <p:cNvGrpSpPr/>
            <p:nvPr/>
          </p:nvGrpSpPr>
          <p:grpSpPr>
            <a:xfrm>
              <a:off x="245798" y="4149566"/>
              <a:ext cx="3335482" cy="3921486"/>
              <a:chOff x="0" y="-38100"/>
              <a:chExt cx="1325343" cy="1866555"/>
            </a:xfrm>
          </p:grpSpPr>
          <p:sp>
            <p:nvSpPr>
              <p:cNvPr id="447" name="Google Shape;447;p29">
                <a:extLst>
                  <a:ext uri="{FF2B5EF4-FFF2-40B4-BE49-F238E27FC236}">
                    <a16:creationId xmlns:a16="http://schemas.microsoft.com/office/drawing/2014/main" id="{F4E3BAC6-91C5-1C99-7426-AECADE3F7A4E}"/>
                  </a:ext>
                </a:extLst>
              </p:cNvPr>
              <p:cNvSpPr/>
              <p:nvPr/>
            </p:nvSpPr>
            <p:spPr>
              <a:xfrm>
                <a:off x="0" y="0"/>
                <a:ext cx="1325343" cy="1828455"/>
              </a:xfrm>
              <a:custGeom>
                <a:avLst/>
                <a:gdLst/>
                <a:ahLst/>
                <a:cxnLst/>
                <a:rect l="l" t="t" r="r" b="b"/>
                <a:pathLst>
                  <a:path w="1325343" h="1828455" extrusionOk="0">
                    <a:moveTo>
                      <a:pt x="102448" y="0"/>
                    </a:moveTo>
                    <a:lnTo>
                      <a:pt x="1222896" y="0"/>
                    </a:lnTo>
                    <a:cubicBezTo>
                      <a:pt x="1250067" y="0"/>
                      <a:pt x="1276124" y="10794"/>
                      <a:pt x="1295337" y="30006"/>
                    </a:cubicBezTo>
                    <a:cubicBezTo>
                      <a:pt x="1314550" y="49219"/>
                      <a:pt x="1325343" y="75277"/>
                      <a:pt x="1325343" y="102448"/>
                    </a:cubicBezTo>
                    <a:lnTo>
                      <a:pt x="1325343" y="1726007"/>
                    </a:lnTo>
                    <a:cubicBezTo>
                      <a:pt x="1325343" y="1753178"/>
                      <a:pt x="1314550" y="1779236"/>
                      <a:pt x="1295337" y="1798449"/>
                    </a:cubicBezTo>
                    <a:cubicBezTo>
                      <a:pt x="1276124" y="1817661"/>
                      <a:pt x="1250067" y="1828455"/>
                      <a:pt x="1222896" y="1828455"/>
                    </a:cubicBezTo>
                    <a:lnTo>
                      <a:pt x="102448" y="1828455"/>
                    </a:lnTo>
                    <a:cubicBezTo>
                      <a:pt x="75277" y="1828455"/>
                      <a:pt x="49219" y="1817661"/>
                      <a:pt x="30006" y="1798449"/>
                    </a:cubicBezTo>
                    <a:cubicBezTo>
                      <a:pt x="10794" y="1779236"/>
                      <a:pt x="0" y="1753178"/>
                      <a:pt x="0" y="1726007"/>
                    </a:cubicBezTo>
                    <a:lnTo>
                      <a:pt x="0" y="102448"/>
                    </a:lnTo>
                    <a:cubicBezTo>
                      <a:pt x="0" y="75277"/>
                      <a:pt x="10794" y="49219"/>
                      <a:pt x="30006" y="30006"/>
                    </a:cubicBezTo>
                    <a:cubicBezTo>
                      <a:pt x="49219" y="10794"/>
                      <a:pt x="75277" y="0"/>
                      <a:pt x="102448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>
                <a:extLst>
                  <a:ext uri="{FF2B5EF4-FFF2-40B4-BE49-F238E27FC236}">
                    <a16:creationId xmlns:a16="http://schemas.microsoft.com/office/drawing/2014/main" id="{14A17B83-E4C1-0925-752B-45D85045080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25343" cy="186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9">
              <a:extLst>
                <a:ext uri="{FF2B5EF4-FFF2-40B4-BE49-F238E27FC236}">
                  <a16:creationId xmlns:a16="http://schemas.microsoft.com/office/drawing/2014/main" id="{AFD75A78-5BDE-4F09-FED7-07FA7A8663F3}"/>
                </a:ext>
              </a:extLst>
            </p:cNvPr>
            <p:cNvSpPr txBox="1"/>
            <p:nvPr/>
          </p:nvSpPr>
          <p:spPr>
            <a:xfrm>
              <a:off x="243597" y="4739841"/>
              <a:ext cx="3280395" cy="245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chemeClr val="tx1"/>
                  </a:solidFill>
                  <a:latin typeface="Poppins"/>
                  <a:cs typeface="Poppins"/>
                  <a:sym typeface="Poppins"/>
                </a:rPr>
                <a:t>Office of Financial </a:t>
              </a:r>
            </a:p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chemeClr val="tx1"/>
                  </a:solidFill>
                  <a:latin typeface="Poppins"/>
                  <a:cs typeface="Poppins"/>
                  <a:sym typeface="Poppins"/>
                </a:rPr>
                <a:t>Aid</a:t>
              </a:r>
              <a:endParaRPr sz="38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F491E-5FAC-EF41-A562-19B32BC08FB4}"/>
              </a:ext>
            </a:extLst>
          </p:cNvPr>
          <p:cNvGrpSpPr/>
          <p:nvPr/>
        </p:nvGrpSpPr>
        <p:grpSpPr>
          <a:xfrm>
            <a:off x="3891637" y="4149566"/>
            <a:ext cx="3335482" cy="3921486"/>
            <a:chOff x="3746066" y="4149566"/>
            <a:chExt cx="3335482" cy="3921486"/>
          </a:xfrm>
        </p:grpSpPr>
        <p:grpSp>
          <p:nvGrpSpPr>
            <p:cNvPr id="14" name="Google Shape;446;p29">
              <a:extLst>
                <a:ext uri="{FF2B5EF4-FFF2-40B4-BE49-F238E27FC236}">
                  <a16:creationId xmlns:a16="http://schemas.microsoft.com/office/drawing/2014/main" id="{FBCD5FED-7863-380F-E764-A728B6F02FC2}"/>
                </a:ext>
              </a:extLst>
            </p:cNvPr>
            <p:cNvGrpSpPr/>
            <p:nvPr/>
          </p:nvGrpSpPr>
          <p:grpSpPr>
            <a:xfrm>
              <a:off x="3746066" y="4149566"/>
              <a:ext cx="3335482" cy="3921486"/>
              <a:chOff x="0" y="-38100"/>
              <a:chExt cx="1325343" cy="1866555"/>
            </a:xfrm>
          </p:grpSpPr>
          <p:sp>
            <p:nvSpPr>
              <p:cNvPr id="15" name="Google Shape;447;p29">
                <a:extLst>
                  <a:ext uri="{FF2B5EF4-FFF2-40B4-BE49-F238E27FC236}">
                    <a16:creationId xmlns:a16="http://schemas.microsoft.com/office/drawing/2014/main" id="{9534351B-81BD-8DC2-C888-750A796DA8D6}"/>
                  </a:ext>
                </a:extLst>
              </p:cNvPr>
              <p:cNvSpPr/>
              <p:nvPr/>
            </p:nvSpPr>
            <p:spPr>
              <a:xfrm>
                <a:off x="0" y="0"/>
                <a:ext cx="1325343" cy="1828455"/>
              </a:xfrm>
              <a:custGeom>
                <a:avLst/>
                <a:gdLst/>
                <a:ahLst/>
                <a:cxnLst/>
                <a:rect l="l" t="t" r="r" b="b"/>
                <a:pathLst>
                  <a:path w="1325343" h="1828455" extrusionOk="0">
                    <a:moveTo>
                      <a:pt x="102448" y="0"/>
                    </a:moveTo>
                    <a:lnTo>
                      <a:pt x="1222896" y="0"/>
                    </a:lnTo>
                    <a:cubicBezTo>
                      <a:pt x="1250067" y="0"/>
                      <a:pt x="1276124" y="10794"/>
                      <a:pt x="1295337" y="30006"/>
                    </a:cubicBezTo>
                    <a:cubicBezTo>
                      <a:pt x="1314550" y="49219"/>
                      <a:pt x="1325343" y="75277"/>
                      <a:pt x="1325343" y="102448"/>
                    </a:cubicBezTo>
                    <a:lnTo>
                      <a:pt x="1325343" y="1726007"/>
                    </a:lnTo>
                    <a:cubicBezTo>
                      <a:pt x="1325343" y="1753178"/>
                      <a:pt x="1314550" y="1779236"/>
                      <a:pt x="1295337" y="1798449"/>
                    </a:cubicBezTo>
                    <a:cubicBezTo>
                      <a:pt x="1276124" y="1817661"/>
                      <a:pt x="1250067" y="1828455"/>
                      <a:pt x="1222896" y="1828455"/>
                    </a:cubicBezTo>
                    <a:lnTo>
                      <a:pt x="102448" y="1828455"/>
                    </a:lnTo>
                    <a:cubicBezTo>
                      <a:pt x="75277" y="1828455"/>
                      <a:pt x="49219" y="1817661"/>
                      <a:pt x="30006" y="1798449"/>
                    </a:cubicBezTo>
                    <a:cubicBezTo>
                      <a:pt x="10794" y="1779236"/>
                      <a:pt x="0" y="1753178"/>
                      <a:pt x="0" y="1726007"/>
                    </a:cubicBezTo>
                    <a:lnTo>
                      <a:pt x="0" y="102448"/>
                    </a:lnTo>
                    <a:cubicBezTo>
                      <a:pt x="0" y="75277"/>
                      <a:pt x="10794" y="49219"/>
                      <a:pt x="30006" y="30006"/>
                    </a:cubicBezTo>
                    <a:cubicBezTo>
                      <a:pt x="49219" y="10794"/>
                      <a:pt x="75277" y="0"/>
                      <a:pt x="102448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48;p29">
                <a:extLst>
                  <a:ext uri="{FF2B5EF4-FFF2-40B4-BE49-F238E27FC236}">
                    <a16:creationId xmlns:a16="http://schemas.microsoft.com/office/drawing/2014/main" id="{56502208-3089-1EF4-68CC-F2B4D096F03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25343" cy="186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Google Shape;468;p29">
              <a:extLst>
                <a:ext uri="{FF2B5EF4-FFF2-40B4-BE49-F238E27FC236}">
                  <a16:creationId xmlns:a16="http://schemas.microsoft.com/office/drawing/2014/main" id="{4AA410CF-C9C0-E288-45E4-76C906772CBC}"/>
                </a:ext>
              </a:extLst>
            </p:cNvPr>
            <p:cNvSpPr txBox="1"/>
            <p:nvPr/>
          </p:nvSpPr>
          <p:spPr>
            <a:xfrm>
              <a:off x="3764596" y="4706271"/>
              <a:ext cx="3298422" cy="245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chemeClr val="tx1"/>
                  </a:solidFill>
                  <a:latin typeface="Poppins"/>
                  <a:cs typeface="Poppins"/>
                  <a:sym typeface="Poppins"/>
                </a:rPr>
                <a:t>Student Accounts Office</a:t>
              </a:r>
              <a:endParaRPr sz="38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0BC0C9-DF48-6AE5-E361-9CEE44F65454}"/>
              </a:ext>
            </a:extLst>
          </p:cNvPr>
          <p:cNvGrpSpPr/>
          <p:nvPr/>
        </p:nvGrpSpPr>
        <p:grpSpPr>
          <a:xfrm>
            <a:off x="7476751" y="4149566"/>
            <a:ext cx="3335482" cy="3921486"/>
            <a:chOff x="7356461" y="4149566"/>
            <a:chExt cx="3335482" cy="3921486"/>
          </a:xfrm>
        </p:grpSpPr>
        <p:grpSp>
          <p:nvGrpSpPr>
            <p:cNvPr id="11" name="Google Shape;446;p29">
              <a:extLst>
                <a:ext uri="{FF2B5EF4-FFF2-40B4-BE49-F238E27FC236}">
                  <a16:creationId xmlns:a16="http://schemas.microsoft.com/office/drawing/2014/main" id="{B451116F-C172-FD2B-B44F-269AC32D7303}"/>
                </a:ext>
              </a:extLst>
            </p:cNvPr>
            <p:cNvGrpSpPr/>
            <p:nvPr/>
          </p:nvGrpSpPr>
          <p:grpSpPr>
            <a:xfrm>
              <a:off x="7356461" y="4149566"/>
              <a:ext cx="3335482" cy="3921486"/>
              <a:chOff x="0" y="-38100"/>
              <a:chExt cx="1325343" cy="1866555"/>
            </a:xfrm>
          </p:grpSpPr>
          <p:sp>
            <p:nvSpPr>
              <p:cNvPr id="12" name="Google Shape;447;p29">
                <a:extLst>
                  <a:ext uri="{FF2B5EF4-FFF2-40B4-BE49-F238E27FC236}">
                    <a16:creationId xmlns:a16="http://schemas.microsoft.com/office/drawing/2014/main" id="{25263AB5-0250-90FA-8DCF-F7E3C9DC0D47}"/>
                  </a:ext>
                </a:extLst>
              </p:cNvPr>
              <p:cNvSpPr/>
              <p:nvPr/>
            </p:nvSpPr>
            <p:spPr>
              <a:xfrm>
                <a:off x="0" y="0"/>
                <a:ext cx="1325343" cy="1828455"/>
              </a:xfrm>
              <a:custGeom>
                <a:avLst/>
                <a:gdLst/>
                <a:ahLst/>
                <a:cxnLst/>
                <a:rect l="l" t="t" r="r" b="b"/>
                <a:pathLst>
                  <a:path w="1325343" h="1828455" extrusionOk="0">
                    <a:moveTo>
                      <a:pt x="102448" y="0"/>
                    </a:moveTo>
                    <a:lnTo>
                      <a:pt x="1222896" y="0"/>
                    </a:lnTo>
                    <a:cubicBezTo>
                      <a:pt x="1250067" y="0"/>
                      <a:pt x="1276124" y="10794"/>
                      <a:pt x="1295337" y="30006"/>
                    </a:cubicBezTo>
                    <a:cubicBezTo>
                      <a:pt x="1314550" y="49219"/>
                      <a:pt x="1325343" y="75277"/>
                      <a:pt x="1325343" y="102448"/>
                    </a:cubicBezTo>
                    <a:lnTo>
                      <a:pt x="1325343" y="1726007"/>
                    </a:lnTo>
                    <a:cubicBezTo>
                      <a:pt x="1325343" y="1753178"/>
                      <a:pt x="1314550" y="1779236"/>
                      <a:pt x="1295337" y="1798449"/>
                    </a:cubicBezTo>
                    <a:cubicBezTo>
                      <a:pt x="1276124" y="1817661"/>
                      <a:pt x="1250067" y="1828455"/>
                      <a:pt x="1222896" y="1828455"/>
                    </a:cubicBezTo>
                    <a:lnTo>
                      <a:pt x="102448" y="1828455"/>
                    </a:lnTo>
                    <a:cubicBezTo>
                      <a:pt x="75277" y="1828455"/>
                      <a:pt x="49219" y="1817661"/>
                      <a:pt x="30006" y="1798449"/>
                    </a:cubicBezTo>
                    <a:cubicBezTo>
                      <a:pt x="10794" y="1779236"/>
                      <a:pt x="0" y="1753178"/>
                      <a:pt x="0" y="1726007"/>
                    </a:cubicBezTo>
                    <a:lnTo>
                      <a:pt x="0" y="102448"/>
                    </a:lnTo>
                    <a:cubicBezTo>
                      <a:pt x="0" y="75277"/>
                      <a:pt x="10794" y="49219"/>
                      <a:pt x="30006" y="30006"/>
                    </a:cubicBezTo>
                    <a:cubicBezTo>
                      <a:pt x="49219" y="10794"/>
                      <a:pt x="75277" y="0"/>
                      <a:pt x="102448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48;p29">
                <a:extLst>
                  <a:ext uri="{FF2B5EF4-FFF2-40B4-BE49-F238E27FC236}">
                    <a16:creationId xmlns:a16="http://schemas.microsoft.com/office/drawing/2014/main" id="{F3CE2E41-385B-E6CA-3C0E-8EF1B5CADE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25343" cy="186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Google Shape;468;p29">
              <a:extLst>
                <a:ext uri="{FF2B5EF4-FFF2-40B4-BE49-F238E27FC236}">
                  <a16:creationId xmlns:a16="http://schemas.microsoft.com/office/drawing/2014/main" id="{7A9813FB-83E6-1042-D7B7-20DDEDAAF1F1}"/>
                </a:ext>
              </a:extLst>
            </p:cNvPr>
            <p:cNvSpPr txBox="1"/>
            <p:nvPr/>
          </p:nvSpPr>
          <p:spPr>
            <a:xfrm>
              <a:off x="7356461" y="4706273"/>
              <a:ext cx="3335482" cy="245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chemeClr val="tx1"/>
                  </a:solidFill>
                  <a:latin typeface="Poppins"/>
                  <a:cs typeface="Poppins"/>
                  <a:sym typeface="Poppins"/>
                </a:rPr>
                <a:t>Student Employment Office</a:t>
              </a:r>
              <a:endParaRPr sz="38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A1F1F3-F919-33DA-251B-7EE109B8D0C3}"/>
              </a:ext>
            </a:extLst>
          </p:cNvPr>
          <p:cNvGrpSpPr/>
          <p:nvPr/>
        </p:nvGrpSpPr>
        <p:grpSpPr>
          <a:xfrm>
            <a:off x="11123805" y="4149566"/>
            <a:ext cx="3335483" cy="3921486"/>
            <a:chOff x="10946227" y="4149566"/>
            <a:chExt cx="3335483" cy="3921486"/>
          </a:xfrm>
        </p:grpSpPr>
        <p:grpSp>
          <p:nvGrpSpPr>
            <p:cNvPr id="8" name="Google Shape;446;p29">
              <a:extLst>
                <a:ext uri="{FF2B5EF4-FFF2-40B4-BE49-F238E27FC236}">
                  <a16:creationId xmlns:a16="http://schemas.microsoft.com/office/drawing/2014/main" id="{BDF50544-15E4-7ED2-596D-FD60D26A83BB}"/>
                </a:ext>
              </a:extLst>
            </p:cNvPr>
            <p:cNvGrpSpPr/>
            <p:nvPr/>
          </p:nvGrpSpPr>
          <p:grpSpPr>
            <a:xfrm>
              <a:off x="10946228" y="4149566"/>
              <a:ext cx="3335482" cy="3921486"/>
              <a:chOff x="0" y="-38100"/>
              <a:chExt cx="1325343" cy="1866555"/>
            </a:xfrm>
          </p:grpSpPr>
          <p:sp>
            <p:nvSpPr>
              <p:cNvPr id="9" name="Google Shape;447;p29">
                <a:extLst>
                  <a:ext uri="{FF2B5EF4-FFF2-40B4-BE49-F238E27FC236}">
                    <a16:creationId xmlns:a16="http://schemas.microsoft.com/office/drawing/2014/main" id="{B7987F1A-41FF-DC28-4452-02E6DD871382}"/>
                  </a:ext>
                </a:extLst>
              </p:cNvPr>
              <p:cNvSpPr/>
              <p:nvPr/>
            </p:nvSpPr>
            <p:spPr>
              <a:xfrm>
                <a:off x="0" y="0"/>
                <a:ext cx="1325343" cy="1828455"/>
              </a:xfrm>
              <a:custGeom>
                <a:avLst/>
                <a:gdLst/>
                <a:ahLst/>
                <a:cxnLst/>
                <a:rect l="l" t="t" r="r" b="b"/>
                <a:pathLst>
                  <a:path w="1325343" h="1828455" extrusionOk="0">
                    <a:moveTo>
                      <a:pt x="102448" y="0"/>
                    </a:moveTo>
                    <a:lnTo>
                      <a:pt x="1222896" y="0"/>
                    </a:lnTo>
                    <a:cubicBezTo>
                      <a:pt x="1250067" y="0"/>
                      <a:pt x="1276124" y="10794"/>
                      <a:pt x="1295337" y="30006"/>
                    </a:cubicBezTo>
                    <a:cubicBezTo>
                      <a:pt x="1314550" y="49219"/>
                      <a:pt x="1325343" y="75277"/>
                      <a:pt x="1325343" y="102448"/>
                    </a:cubicBezTo>
                    <a:lnTo>
                      <a:pt x="1325343" y="1726007"/>
                    </a:lnTo>
                    <a:cubicBezTo>
                      <a:pt x="1325343" y="1753178"/>
                      <a:pt x="1314550" y="1779236"/>
                      <a:pt x="1295337" y="1798449"/>
                    </a:cubicBezTo>
                    <a:cubicBezTo>
                      <a:pt x="1276124" y="1817661"/>
                      <a:pt x="1250067" y="1828455"/>
                      <a:pt x="1222896" y="1828455"/>
                    </a:cubicBezTo>
                    <a:lnTo>
                      <a:pt x="102448" y="1828455"/>
                    </a:lnTo>
                    <a:cubicBezTo>
                      <a:pt x="75277" y="1828455"/>
                      <a:pt x="49219" y="1817661"/>
                      <a:pt x="30006" y="1798449"/>
                    </a:cubicBezTo>
                    <a:cubicBezTo>
                      <a:pt x="10794" y="1779236"/>
                      <a:pt x="0" y="1753178"/>
                      <a:pt x="0" y="1726007"/>
                    </a:cubicBezTo>
                    <a:lnTo>
                      <a:pt x="0" y="102448"/>
                    </a:lnTo>
                    <a:cubicBezTo>
                      <a:pt x="0" y="75277"/>
                      <a:pt x="10794" y="49219"/>
                      <a:pt x="30006" y="30006"/>
                    </a:cubicBezTo>
                    <a:cubicBezTo>
                      <a:pt x="49219" y="10794"/>
                      <a:pt x="75277" y="0"/>
                      <a:pt x="102448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48;p29">
                <a:extLst>
                  <a:ext uri="{FF2B5EF4-FFF2-40B4-BE49-F238E27FC236}">
                    <a16:creationId xmlns:a16="http://schemas.microsoft.com/office/drawing/2014/main" id="{1A3DAA02-9F19-1FC8-4F4F-8CE76730602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25343" cy="186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Google Shape;468;p29">
              <a:extLst>
                <a:ext uri="{FF2B5EF4-FFF2-40B4-BE49-F238E27FC236}">
                  <a16:creationId xmlns:a16="http://schemas.microsoft.com/office/drawing/2014/main" id="{539A3EFF-A5AB-B1FA-D45B-FFC45124948B}"/>
                </a:ext>
              </a:extLst>
            </p:cNvPr>
            <p:cNvSpPr txBox="1"/>
            <p:nvPr/>
          </p:nvSpPr>
          <p:spPr>
            <a:xfrm>
              <a:off x="10946227" y="4706273"/>
              <a:ext cx="3335483" cy="245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chemeClr val="tx1"/>
                  </a:solidFill>
                  <a:latin typeface="Poppins"/>
                  <a:cs typeface="Poppins"/>
                  <a:sym typeface="Poppins"/>
                </a:rPr>
                <a:t>Student Assistance Fund</a:t>
              </a:r>
              <a:endParaRPr sz="38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DF0040-AE46-2F29-5376-72D313A4CC28}"/>
              </a:ext>
            </a:extLst>
          </p:cNvPr>
          <p:cNvGrpSpPr/>
          <p:nvPr/>
        </p:nvGrpSpPr>
        <p:grpSpPr>
          <a:xfrm>
            <a:off x="14708920" y="4149566"/>
            <a:ext cx="3335483" cy="3921486"/>
            <a:chOff x="14708920" y="4149566"/>
            <a:chExt cx="3335483" cy="3921486"/>
          </a:xfrm>
        </p:grpSpPr>
        <p:grpSp>
          <p:nvGrpSpPr>
            <p:cNvPr id="5" name="Google Shape;446;p29">
              <a:extLst>
                <a:ext uri="{FF2B5EF4-FFF2-40B4-BE49-F238E27FC236}">
                  <a16:creationId xmlns:a16="http://schemas.microsoft.com/office/drawing/2014/main" id="{6228DAE9-2A3E-D129-6E56-39D1A05A32E8}"/>
                </a:ext>
              </a:extLst>
            </p:cNvPr>
            <p:cNvGrpSpPr/>
            <p:nvPr/>
          </p:nvGrpSpPr>
          <p:grpSpPr>
            <a:xfrm>
              <a:off x="14708920" y="4149566"/>
              <a:ext cx="3335482" cy="3921486"/>
              <a:chOff x="0" y="-38100"/>
              <a:chExt cx="1325343" cy="1866555"/>
            </a:xfrm>
          </p:grpSpPr>
          <p:sp>
            <p:nvSpPr>
              <p:cNvPr id="6" name="Google Shape;447;p29">
                <a:extLst>
                  <a:ext uri="{FF2B5EF4-FFF2-40B4-BE49-F238E27FC236}">
                    <a16:creationId xmlns:a16="http://schemas.microsoft.com/office/drawing/2014/main" id="{5359BCAC-FB78-A67B-D9F6-57B8F199F6C8}"/>
                  </a:ext>
                </a:extLst>
              </p:cNvPr>
              <p:cNvSpPr/>
              <p:nvPr/>
            </p:nvSpPr>
            <p:spPr>
              <a:xfrm>
                <a:off x="0" y="0"/>
                <a:ext cx="1325343" cy="1828455"/>
              </a:xfrm>
              <a:custGeom>
                <a:avLst/>
                <a:gdLst/>
                <a:ahLst/>
                <a:cxnLst/>
                <a:rect l="l" t="t" r="r" b="b"/>
                <a:pathLst>
                  <a:path w="1325343" h="1828455" extrusionOk="0">
                    <a:moveTo>
                      <a:pt x="102448" y="0"/>
                    </a:moveTo>
                    <a:lnTo>
                      <a:pt x="1222896" y="0"/>
                    </a:lnTo>
                    <a:cubicBezTo>
                      <a:pt x="1250067" y="0"/>
                      <a:pt x="1276124" y="10794"/>
                      <a:pt x="1295337" y="30006"/>
                    </a:cubicBezTo>
                    <a:cubicBezTo>
                      <a:pt x="1314550" y="49219"/>
                      <a:pt x="1325343" y="75277"/>
                      <a:pt x="1325343" y="102448"/>
                    </a:cubicBezTo>
                    <a:lnTo>
                      <a:pt x="1325343" y="1726007"/>
                    </a:lnTo>
                    <a:cubicBezTo>
                      <a:pt x="1325343" y="1753178"/>
                      <a:pt x="1314550" y="1779236"/>
                      <a:pt x="1295337" y="1798449"/>
                    </a:cubicBezTo>
                    <a:cubicBezTo>
                      <a:pt x="1276124" y="1817661"/>
                      <a:pt x="1250067" y="1828455"/>
                      <a:pt x="1222896" y="1828455"/>
                    </a:cubicBezTo>
                    <a:lnTo>
                      <a:pt x="102448" y="1828455"/>
                    </a:lnTo>
                    <a:cubicBezTo>
                      <a:pt x="75277" y="1828455"/>
                      <a:pt x="49219" y="1817661"/>
                      <a:pt x="30006" y="1798449"/>
                    </a:cubicBezTo>
                    <a:cubicBezTo>
                      <a:pt x="10794" y="1779236"/>
                      <a:pt x="0" y="1753178"/>
                      <a:pt x="0" y="1726007"/>
                    </a:cubicBezTo>
                    <a:lnTo>
                      <a:pt x="0" y="102448"/>
                    </a:lnTo>
                    <a:cubicBezTo>
                      <a:pt x="0" y="75277"/>
                      <a:pt x="10794" y="49219"/>
                      <a:pt x="30006" y="30006"/>
                    </a:cubicBezTo>
                    <a:cubicBezTo>
                      <a:pt x="49219" y="10794"/>
                      <a:pt x="75277" y="0"/>
                      <a:pt x="102448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448;p29">
                <a:extLst>
                  <a:ext uri="{FF2B5EF4-FFF2-40B4-BE49-F238E27FC236}">
                    <a16:creationId xmlns:a16="http://schemas.microsoft.com/office/drawing/2014/main" id="{CC476441-5470-A5EB-B9E9-7F271F5AF2C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25343" cy="186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468;p29">
              <a:extLst>
                <a:ext uri="{FF2B5EF4-FFF2-40B4-BE49-F238E27FC236}">
                  <a16:creationId xmlns:a16="http://schemas.microsoft.com/office/drawing/2014/main" id="{2A95070B-C9C1-0CBE-4F94-F28EE94D855B}"/>
                </a:ext>
              </a:extLst>
            </p:cNvPr>
            <p:cNvSpPr txBox="1"/>
            <p:nvPr/>
          </p:nvSpPr>
          <p:spPr>
            <a:xfrm>
              <a:off x="14708920" y="4706272"/>
              <a:ext cx="3335483" cy="245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chemeClr val="tx1"/>
                  </a:solidFill>
                  <a:latin typeface="Poppins"/>
                  <a:cs typeface="Poppins"/>
                  <a:sym typeface="Poppins"/>
                </a:rPr>
                <a:t>Financial Wellness at Bryn Mawr</a:t>
              </a:r>
              <a:endParaRPr sz="3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2B98A112-6365-3864-ACA4-20DA9E3F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3478F16E-F443-CEB4-B236-D69ABB73112F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799E7FBF-AF7D-FBE2-3860-EC18AE82D7E9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B0384703-497A-007C-57B1-795D1FEC1CD2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0">
            <a:extLst>
              <a:ext uri="{FF2B5EF4-FFF2-40B4-BE49-F238E27FC236}">
                <a16:creationId xmlns:a16="http://schemas.microsoft.com/office/drawing/2014/main" id="{8606C424-C867-4B3E-60E4-16AC449426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19" y="293338"/>
            <a:ext cx="2540981" cy="24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>
            <a:extLst>
              <a:ext uri="{FF2B5EF4-FFF2-40B4-BE49-F238E27FC236}">
                <a16:creationId xmlns:a16="http://schemas.microsoft.com/office/drawing/2014/main" id="{EBE8A9FA-4A42-67E0-62E7-8FF1BB53D9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1564" y="5749636"/>
            <a:ext cx="3157888" cy="4590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5AEA5F-02D7-2411-825C-174382F64D12}"/>
              </a:ext>
            </a:extLst>
          </p:cNvPr>
          <p:cNvGrpSpPr/>
          <p:nvPr/>
        </p:nvGrpSpPr>
        <p:grpSpPr>
          <a:xfrm>
            <a:off x="3911177" y="532447"/>
            <a:ext cx="10386275" cy="2938119"/>
            <a:chOff x="3911177" y="532447"/>
            <a:chExt cx="10386275" cy="2938119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66913A54-8E40-1654-61B8-971F4FD66C1E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DBCD32CC-2727-7A9F-AF0A-F0442DCBF06E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D9C9E1A9-B9A1-3C32-F555-6B52228553D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565721-11D7-3233-4A8A-11004F4D3025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OFFICE OF FINANCIAL AID</a:t>
              </a:r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3689A57A-41DE-23C1-E5C4-F76BFD676EE5}"/>
              </a:ext>
            </a:extLst>
          </p:cNvPr>
          <p:cNvSpPr txBox="1"/>
          <p:nvPr/>
        </p:nvSpPr>
        <p:spPr>
          <a:xfrm>
            <a:off x="2439287" y="3463281"/>
            <a:ext cx="13308974" cy="608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DM Sans"/>
              </a:rPr>
              <a:t>What we do: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DM Sans"/>
              </a:rPr>
              <a:t>Review your financial aid application, determine eligibility for need-based and federal financial aid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DM Sans"/>
              </a:rPr>
              <a:t>Process outside scholarships and tuition benefits</a:t>
            </a:r>
          </a:p>
          <a:p>
            <a:pPr lvl="3">
              <a:lnSpc>
                <a:spcPct val="115000"/>
              </a:lnSpc>
            </a:pPr>
            <a:r>
              <a:rPr lang="en-US" sz="2800" b="1">
                <a:latin typeface="DM Sans"/>
              </a:rPr>
              <a:t>What </a:t>
            </a:r>
            <a:r>
              <a:rPr lang="en-US" sz="2800" b="1" u="sng">
                <a:solidFill>
                  <a:srgbClr val="256EFF"/>
                </a:solidFill>
                <a:latin typeface="DM Sans"/>
              </a:rPr>
              <a:t>you</a:t>
            </a:r>
            <a:r>
              <a:rPr lang="en-US" sz="2800" b="1">
                <a:latin typeface="DM Sans"/>
              </a:rPr>
              <a:t> need to do: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DM Sans"/>
              </a:rPr>
              <a:t>Reapply for financial aid by April 15</a:t>
            </a:r>
            <a:r>
              <a:rPr lang="en-US" sz="2800" baseline="30000">
                <a:latin typeface="DM Sans"/>
              </a:rPr>
              <a:t>th</a:t>
            </a:r>
            <a:r>
              <a:rPr lang="en-US" sz="2800">
                <a:latin typeface="DM Sans"/>
              </a:rPr>
              <a:t> every year (if you applied during admission)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DM Sans"/>
              </a:rPr>
              <a:t>Inform our office if you are receiving a scholarship or tuition benefit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DM Sans"/>
              </a:rPr>
              <a:t>Reach out to the office if you have questions about your financial aid or if your family’s financial situation changes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DM Sans"/>
              </a:rPr>
              <a:t>Read emails from our office, check financial aid portal on Bionic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360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5DF5EF86-427F-866B-2365-5645E7056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1267B2B6-3D12-E3A0-DF09-EC2CB19AF760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4730EDFA-8ED0-05F6-ED75-5ABAF22ACC2A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57F6F9A0-F4F0-0719-64DC-C655751CA8EF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88C61F64-AD85-7FAB-D099-37B4F16DF46F}"/>
              </a:ext>
            </a:extLst>
          </p:cNvPr>
          <p:cNvSpPr txBox="1"/>
          <p:nvPr/>
        </p:nvSpPr>
        <p:spPr>
          <a:xfrm>
            <a:off x="2439286" y="3555458"/>
            <a:ext cx="13535005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Contact Student Accounts with questions related to:</a:t>
            </a:r>
            <a:endParaRPr lang="en-US" sz="3200">
              <a:latin typeface="DM Sans" pitchFamily="2" charset="0"/>
            </a:endParaRPr>
          </a:p>
          <a:p>
            <a:pPr marL="1028700" lvl="4" indent="-571500">
              <a:lnSpc>
                <a:spcPct val="114999"/>
              </a:lnSpc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Billing</a:t>
            </a:r>
          </a:p>
          <a:p>
            <a:pPr marL="1028700" lvl="4" indent="-571500">
              <a:lnSpc>
                <a:spcPct val="114999"/>
              </a:lnSpc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Paying your bill</a:t>
            </a:r>
          </a:p>
        </p:txBody>
      </p:sp>
      <p:pic>
        <p:nvPicPr>
          <p:cNvPr id="271" name="Google Shape;271;p20">
            <a:extLst>
              <a:ext uri="{FF2B5EF4-FFF2-40B4-BE49-F238E27FC236}">
                <a16:creationId xmlns:a16="http://schemas.microsoft.com/office/drawing/2014/main" id="{602C1CE1-BB95-7AEF-C7C1-087ADA6F42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19" y="293338"/>
            <a:ext cx="2540981" cy="24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>
            <a:extLst>
              <a:ext uri="{FF2B5EF4-FFF2-40B4-BE49-F238E27FC236}">
                <a16:creationId xmlns:a16="http://schemas.microsoft.com/office/drawing/2014/main" id="{A6AD0D48-C7A6-3AFB-5B40-CBA65A31EDC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1564" y="5749636"/>
            <a:ext cx="3157888" cy="4590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8A3FC3-D596-B0F8-9DCD-3A1CD1749572}"/>
              </a:ext>
            </a:extLst>
          </p:cNvPr>
          <p:cNvGrpSpPr/>
          <p:nvPr/>
        </p:nvGrpSpPr>
        <p:grpSpPr>
          <a:xfrm>
            <a:off x="3911177" y="532447"/>
            <a:ext cx="10386275" cy="2938119"/>
            <a:chOff x="3911177" y="532447"/>
            <a:chExt cx="10386275" cy="2938119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9CDCEAEA-F243-ECFB-8E7F-FBBACC70B5E5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1AA2CF70-20B7-2DF1-ECFB-E439CD48D8E5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DBD51E7B-C54C-97FC-BDF3-AD352700432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3FB86E-219A-1C6C-2E74-E3FFE0AC80C4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STUDENT ACCOUNTS</a:t>
              </a:r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5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A296DB38-E432-AF1B-A07D-1C34D730E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B10C9F81-B42A-417D-00FD-160AAC48DBC2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9B0B55C4-56C2-4EFA-7F86-8E607622B2C4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46EC04B0-7ADA-8209-35FF-83133F9DA222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8B034560-C4B5-214C-C398-90F88BE6526C}"/>
              </a:ext>
            </a:extLst>
          </p:cNvPr>
          <p:cNvSpPr txBox="1"/>
          <p:nvPr/>
        </p:nvSpPr>
        <p:spPr>
          <a:xfrm>
            <a:off x="2439286" y="3555458"/>
            <a:ext cx="13535005" cy="33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Contact the Student Employment Office with questions related to working on campus</a:t>
            </a:r>
            <a:endParaRPr lang="en-US" sz="3200">
              <a:latin typeface="DM Sans" pitchFamily="2" charset="0"/>
            </a:endParaRPr>
          </a:p>
          <a:p>
            <a:pPr marL="1028700" lvl="4" indent="-571500">
              <a:lnSpc>
                <a:spcPct val="114999"/>
              </a:lnSpc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Finding a campus job (spring job fair)</a:t>
            </a:r>
          </a:p>
          <a:p>
            <a:pPr marL="1028700" lvl="4" indent="-571500">
              <a:lnSpc>
                <a:spcPct val="114999"/>
              </a:lnSpc>
              <a:buFont typeface="Courier New" panose="020B0604020202020204" pitchFamily="34" charset="0"/>
              <a:buChar char="o"/>
            </a:pPr>
            <a:r>
              <a:rPr lang="en-US" sz="3200">
                <a:latin typeface="DM Sans"/>
              </a:rPr>
              <a:t>New hire paperwork</a:t>
            </a:r>
            <a:endParaRPr lang="en-US" sz="3200">
              <a:latin typeface="DM Sans" pitchFamily="2" charset="0"/>
            </a:endParaRPr>
          </a:p>
          <a:p>
            <a:pPr marL="1028700" lvl="4" indent="-571500">
              <a:lnSpc>
                <a:spcPct val="114999"/>
              </a:lnSpc>
              <a:buFont typeface="Courier New" panose="020B0604020202020204" pitchFamily="34" charset="0"/>
              <a:buChar char="o"/>
            </a:pPr>
            <a:endParaRPr lang="en-US" sz="3200">
              <a:latin typeface="DM Sans" pitchFamily="2" charset="0"/>
            </a:endParaRPr>
          </a:p>
          <a:p>
            <a:pPr lvl="3">
              <a:lnSpc>
                <a:spcPct val="115000"/>
              </a:lnSpc>
            </a:pPr>
            <a:endParaRPr lang="en-US" sz="3200" b="1">
              <a:latin typeface="DM Sans" pitchFamily="2" charset="0"/>
            </a:endParaRPr>
          </a:p>
        </p:txBody>
      </p:sp>
      <p:pic>
        <p:nvPicPr>
          <p:cNvPr id="271" name="Google Shape;271;p20">
            <a:extLst>
              <a:ext uri="{FF2B5EF4-FFF2-40B4-BE49-F238E27FC236}">
                <a16:creationId xmlns:a16="http://schemas.microsoft.com/office/drawing/2014/main" id="{21FC25F7-469F-953D-7AB8-EBBE6ADCE4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19" y="293338"/>
            <a:ext cx="2540981" cy="24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>
            <a:extLst>
              <a:ext uri="{FF2B5EF4-FFF2-40B4-BE49-F238E27FC236}">
                <a16:creationId xmlns:a16="http://schemas.microsoft.com/office/drawing/2014/main" id="{30AFD155-286A-CCA5-9B5F-0322F91F68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1564" y="5749636"/>
            <a:ext cx="3157888" cy="4590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7C6DA1-02CB-47E7-71BC-67EEC20A5F77}"/>
              </a:ext>
            </a:extLst>
          </p:cNvPr>
          <p:cNvGrpSpPr/>
          <p:nvPr/>
        </p:nvGrpSpPr>
        <p:grpSpPr>
          <a:xfrm>
            <a:off x="3911177" y="532447"/>
            <a:ext cx="10386275" cy="2938119"/>
            <a:chOff x="3911177" y="532447"/>
            <a:chExt cx="10386275" cy="2938119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7578092D-A78F-3497-EF51-2C773E99DBD5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E1A2FA96-6763-4164-DE0B-5A04435347C5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F56ED826-45EC-D31B-8692-502EE0FCB09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5602CC-2214-6225-82C0-CF62FEE2461A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STUDENT EMPLOYMENT</a:t>
              </a:r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9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C8"/>
        </a:solidFill>
        <a:effectLst/>
      </p:bgPr>
    </p:bg>
    <p:spTree>
      <p:nvGrpSpPr>
        <p:cNvPr id="1" name="Shape 261">
          <a:extLst>
            <a:ext uri="{FF2B5EF4-FFF2-40B4-BE49-F238E27FC236}">
              <a16:creationId xmlns:a16="http://schemas.microsoft.com/office/drawing/2014/main" id="{79C97560-C8EE-794C-E77E-4EE94520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>
            <a:extLst>
              <a:ext uri="{FF2B5EF4-FFF2-40B4-BE49-F238E27FC236}">
                <a16:creationId xmlns:a16="http://schemas.microsoft.com/office/drawing/2014/main" id="{53888A65-1C97-68C5-4C4E-782E7C778415}"/>
              </a:ext>
            </a:extLst>
          </p:cNvPr>
          <p:cNvGrpSpPr/>
          <p:nvPr/>
        </p:nvGrpSpPr>
        <p:grpSpPr>
          <a:xfrm>
            <a:off x="1877786" y="2493635"/>
            <a:ext cx="15169243" cy="6669470"/>
            <a:chOff x="0" y="-38100"/>
            <a:chExt cx="3079765" cy="1756568"/>
          </a:xfrm>
        </p:grpSpPr>
        <p:sp>
          <p:nvSpPr>
            <p:cNvPr id="263" name="Google Shape;263;p20">
              <a:extLst>
                <a:ext uri="{FF2B5EF4-FFF2-40B4-BE49-F238E27FC236}">
                  <a16:creationId xmlns:a16="http://schemas.microsoft.com/office/drawing/2014/main" id="{8F34A223-00B0-F194-0E9A-D910A8DB6994}"/>
                </a:ext>
              </a:extLst>
            </p:cNvPr>
            <p:cNvSpPr/>
            <p:nvPr/>
          </p:nvSpPr>
          <p:spPr>
            <a:xfrm>
              <a:off x="0" y="0"/>
              <a:ext cx="3079765" cy="1718468"/>
            </a:xfrm>
            <a:custGeom>
              <a:avLst/>
              <a:gdLst/>
              <a:ahLst/>
              <a:cxnLst/>
              <a:rect l="l" t="t" r="r" b="b"/>
              <a:pathLst>
                <a:path w="3079765" h="1718468" extrusionOk="0">
                  <a:moveTo>
                    <a:pt x="33766" y="0"/>
                  </a:moveTo>
                  <a:lnTo>
                    <a:pt x="3045999" y="0"/>
                  </a:lnTo>
                  <a:cubicBezTo>
                    <a:pt x="3064647" y="0"/>
                    <a:pt x="3079765" y="15117"/>
                    <a:pt x="3079765" y="33766"/>
                  </a:cubicBezTo>
                  <a:lnTo>
                    <a:pt x="3079765" y="1684703"/>
                  </a:lnTo>
                  <a:cubicBezTo>
                    <a:pt x="3079765" y="1703351"/>
                    <a:pt x="3064647" y="1718468"/>
                    <a:pt x="3045999" y="1718468"/>
                  </a:cubicBezTo>
                  <a:lnTo>
                    <a:pt x="33766" y="1718468"/>
                  </a:lnTo>
                  <a:cubicBezTo>
                    <a:pt x="15117" y="1718468"/>
                    <a:pt x="0" y="1703351"/>
                    <a:pt x="0" y="1684703"/>
                  </a:cubicBezTo>
                  <a:lnTo>
                    <a:pt x="0" y="33766"/>
                  </a:lnTo>
                  <a:cubicBezTo>
                    <a:pt x="0" y="15117"/>
                    <a:pt x="15117" y="0"/>
                    <a:pt x="33766" y="0"/>
                  </a:cubicBezTo>
                  <a:close/>
                </a:path>
              </a:pathLst>
            </a:custGeom>
            <a:solidFill>
              <a:srgbClr val="FFFCF0"/>
            </a:solidFill>
            <a:ln w="76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>
              <a:extLst>
                <a:ext uri="{FF2B5EF4-FFF2-40B4-BE49-F238E27FC236}">
                  <a16:creationId xmlns:a16="http://schemas.microsoft.com/office/drawing/2014/main" id="{2717A11A-35B8-4C1A-9FAB-863960BEC88A}"/>
                </a:ext>
              </a:extLst>
            </p:cNvPr>
            <p:cNvSpPr txBox="1"/>
            <p:nvPr/>
          </p:nvSpPr>
          <p:spPr>
            <a:xfrm>
              <a:off x="0" y="-38100"/>
              <a:ext cx="3079764" cy="175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F7D3D5B0-E84E-2882-72A7-168D6843AA70}"/>
              </a:ext>
            </a:extLst>
          </p:cNvPr>
          <p:cNvSpPr txBox="1"/>
          <p:nvPr/>
        </p:nvSpPr>
        <p:spPr>
          <a:xfrm>
            <a:off x="2439286" y="3555458"/>
            <a:ext cx="13535005" cy="552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The Student Assistance Fund provides grant funding to students experiencing financial hardship due to unanticipated events / emergencies</a:t>
            </a:r>
          </a:p>
          <a:p>
            <a:pPr marL="571500" lvl="4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You can apply for up to $500 of funding </a:t>
            </a:r>
            <a:r>
              <a:rPr lang="en-US" sz="3200" b="1">
                <a:latin typeface="DM Sans"/>
              </a:rPr>
              <a:t>if you are receiving need-based financial aid and have accepted all loans / work</a:t>
            </a:r>
          </a:p>
          <a:p>
            <a:pPr marL="571500" lvl="3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DM Sans"/>
              </a:rPr>
              <a:t>Examples of expenses that could be covered:</a:t>
            </a: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 i="1">
                <a:latin typeface="DM Sans"/>
              </a:rPr>
              <a:t>Travel due to illness, death or emergency in your immediate family</a:t>
            </a:r>
            <a:endParaRPr lang="en-US" sz="2400" i="1">
              <a:latin typeface="DM Sans" pitchFamily="2" charset="0"/>
            </a:endParaRP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 i="1">
                <a:latin typeface="DM Sans"/>
              </a:rPr>
              <a:t>Unexpected medical expenses </a:t>
            </a:r>
            <a:endParaRPr lang="en-US" sz="2400" i="1">
              <a:latin typeface="DM Sans" pitchFamily="2" charset="0"/>
            </a:endParaRP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 i="1">
                <a:latin typeface="DM Sans"/>
              </a:rPr>
              <a:t>Essential dental work or eyeglasses</a:t>
            </a: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 i="1">
                <a:latin typeface="DM Sans"/>
              </a:rPr>
              <a:t>Replacement of essential personal belongings due to fire, theft, natural disaster</a:t>
            </a:r>
          </a:p>
          <a:p>
            <a:pPr marL="1028700" lvl="4" indent="-5715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 i="1">
                <a:latin typeface="DM Sans"/>
              </a:rPr>
              <a:t>Safety needs (ex: winter clothing for students from warm climates)</a:t>
            </a:r>
            <a:endParaRPr lang="en-US" sz="2400" i="1">
              <a:latin typeface="DM Sans" pitchFamily="2" charset="0"/>
            </a:endParaRPr>
          </a:p>
        </p:txBody>
      </p:sp>
      <p:pic>
        <p:nvPicPr>
          <p:cNvPr id="271" name="Google Shape;271;p20">
            <a:extLst>
              <a:ext uri="{FF2B5EF4-FFF2-40B4-BE49-F238E27FC236}">
                <a16:creationId xmlns:a16="http://schemas.microsoft.com/office/drawing/2014/main" id="{73D3BEBD-9DAC-19B1-25E1-5A3FB71281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19" y="293338"/>
            <a:ext cx="2540981" cy="24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>
            <a:extLst>
              <a:ext uri="{FF2B5EF4-FFF2-40B4-BE49-F238E27FC236}">
                <a16:creationId xmlns:a16="http://schemas.microsoft.com/office/drawing/2014/main" id="{F0E1F2F9-FC49-FAD8-EA6F-B1065157615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1564" y="5749636"/>
            <a:ext cx="3157888" cy="4590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E860F85-EC6D-F19C-51F8-5F1C65BE95D9}"/>
              </a:ext>
            </a:extLst>
          </p:cNvPr>
          <p:cNvGrpSpPr/>
          <p:nvPr/>
        </p:nvGrpSpPr>
        <p:grpSpPr>
          <a:xfrm>
            <a:off x="3911177" y="532447"/>
            <a:ext cx="10386275" cy="2938119"/>
            <a:chOff x="3911177" y="532447"/>
            <a:chExt cx="10386275" cy="2938119"/>
          </a:xfrm>
        </p:grpSpPr>
        <p:grpSp>
          <p:nvGrpSpPr>
            <p:cNvPr id="265" name="Google Shape;265;p20">
              <a:extLst>
                <a:ext uri="{FF2B5EF4-FFF2-40B4-BE49-F238E27FC236}">
                  <a16:creationId xmlns:a16="http://schemas.microsoft.com/office/drawing/2014/main" id="{4412327F-A8B4-A4EF-6361-AEF1F7A6B2BC}"/>
                </a:ext>
              </a:extLst>
            </p:cNvPr>
            <p:cNvGrpSpPr/>
            <p:nvPr/>
          </p:nvGrpSpPr>
          <p:grpSpPr>
            <a:xfrm rot="21548644">
              <a:off x="3911177" y="532447"/>
              <a:ext cx="10384953" cy="2938119"/>
              <a:chOff x="0" y="-38100"/>
              <a:chExt cx="2735131" cy="632289"/>
            </a:xfrm>
          </p:grpSpPr>
          <p:sp>
            <p:nvSpPr>
              <p:cNvPr id="266" name="Google Shape;266;p20">
                <a:extLst>
                  <a:ext uri="{FF2B5EF4-FFF2-40B4-BE49-F238E27FC236}">
                    <a16:creationId xmlns:a16="http://schemas.microsoft.com/office/drawing/2014/main" id="{DD386BC2-0D88-F13B-F747-7D6F052211E2}"/>
                  </a:ext>
                </a:extLst>
              </p:cNvPr>
              <p:cNvSpPr/>
              <p:nvPr/>
            </p:nvSpPr>
            <p:spPr>
              <a:xfrm rot="51356">
                <a:off x="0" y="0"/>
                <a:ext cx="2735131" cy="594189"/>
              </a:xfrm>
              <a:custGeom>
                <a:avLst/>
                <a:gdLst/>
                <a:ahLst/>
                <a:cxnLst/>
                <a:rect l="l" t="t" r="r" b="b"/>
                <a:pathLst>
                  <a:path w="2735131" h="594189" extrusionOk="0">
                    <a:moveTo>
                      <a:pt x="38020" y="0"/>
                    </a:moveTo>
                    <a:lnTo>
                      <a:pt x="2697110" y="0"/>
                    </a:lnTo>
                    <a:cubicBezTo>
                      <a:pt x="2718108" y="0"/>
                      <a:pt x="2735131" y="17022"/>
                      <a:pt x="2735131" y="38020"/>
                    </a:cubicBezTo>
                    <a:lnTo>
                      <a:pt x="2735131" y="556169"/>
                    </a:lnTo>
                    <a:cubicBezTo>
                      <a:pt x="2735131" y="566253"/>
                      <a:pt x="2731125" y="575923"/>
                      <a:pt x="2723995" y="583053"/>
                    </a:cubicBezTo>
                    <a:cubicBezTo>
                      <a:pt x="2716865" y="590184"/>
                      <a:pt x="2707194" y="594189"/>
                      <a:pt x="2697110" y="594189"/>
                    </a:cubicBezTo>
                    <a:lnTo>
                      <a:pt x="38020" y="594189"/>
                    </a:lnTo>
                    <a:cubicBezTo>
                      <a:pt x="27937" y="594189"/>
                      <a:pt x="18266" y="590184"/>
                      <a:pt x="11136" y="583053"/>
                    </a:cubicBezTo>
                    <a:cubicBezTo>
                      <a:pt x="4006" y="575923"/>
                      <a:pt x="0" y="566253"/>
                      <a:pt x="0" y="556169"/>
                    </a:cubicBezTo>
                    <a:lnTo>
                      <a:pt x="0" y="38020"/>
                    </a:lnTo>
                    <a:cubicBezTo>
                      <a:pt x="0" y="27937"/>
                      <a:pt x="4006" y="18266"/>
                      <a:pt x="11136" y="11136"/>
                    </a:cubicBezTo>
                    <a:cubicBezTo>
                      <a:pt x="18266" y="4006"/>
                      <a:pt x="27937" y="0"/>
                      <a:pt x="38020" y="0"/>
                    </a:cubicBezTo>
                    <a:close/>
                  </a:path>
                </a:pathLst>
              </a:custGeom>
              <a:solidFill>
                <a:srgbClr val="FFFCF0"/>
              </a:solidFill>
              <a:ln w="762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>
                <a:extLst>
                  <a:ext uri="{FF2B5EF4-FFF2-40B4-BE49-F238E27FC236}">
                    <a16:creationId xmlns:a16="http://schemas.microsoft.com/office/drawing/2014/main" id="{682C5035-B31D-DDD5-53B4-46A31433F6B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5130" cy="63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52301A-F8C6-C111-F4A0-D57765805D25}"/>
                </a:ext>
              </a:extLst>
            </p:cNvPr>
            <p:cNvSpPr txBox="1"/>
            <p:nvPr/>
          </p:nvSpPr>
          <p:spPr>
            <a:xfrm>
              <a:off x="3912499" y="812745"/>
              <a:ext cx="1038495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0" b="1">
                  <a:solidFill>
                    <a:srgbClr val="256EFF"/>
                  </a:solidFill>
                  <a:latin typeface="Poppins"/>
                  <a:cs typeface="Poppins"/>
                  <a:sym typeface="Poppins"/>
                </a:rPr>
                <a:t>STUDENT ASSISTANCE FUND</a:t>
              </a:r>
              <a:endParaRPr lang="en-US" sz="8000" b="1">
                <a:solidFill>
                  <a:srgbClr val="256EFF"/>
                </a:solidFill>
                <a:latin typeface="Poppins"/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Andrew Wilbraham</dc:creator>
  <cp:revision>1</cp:revision>
  <dcterms:modified xsi:type="dcterms:W3CDTF">2025-10-20T19:07:27Z</dcterms:modified>
</cp:coreProperties>
</file>