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98" r:id="rId6"/>
    <p:sldId id="266" r:id="rId7"/>
    <p:sldId id="307" r:id="rId8"/>
    <p:sldId id="300" r:id="rId9"/>
    <p:sldId id="288" r:id="rId10"/>
    <p:sldId id="308" r:id="rId11"/>
    <p:sldId id="289" r:id="rId12"/>
    <p:sldId id="290" r:id="rId13"/>
    <p:sldId id="291" r:id="rId14"/>
    <p:sldId id="292" r:id="rId15"/>
    <p:sldId id="273" r:id="rId16"/>
    <p:sldId id="293" r:id="rId17"/>
    <p:sldId id="294" r:id="rId18"/>
    <p:sldId id="295" r:id="rId19"/>
    <p:sldId id="276" r:id="rId20"/>
    <p:sldId id="296" r:id="rId21"/>
    <p:sldId id="297" r:id="rId22"/>
    <p:sldId id="268" r:id="rId23"/>
    <p:sldId id="278" r:id="rId24"/>
    <p:sldId id="286" r:id="rId25"/>
    <p:sldId id="310" r:id="rId26"/>
    <p:sldId id="270" r:id="rId27"/>
    <p:sldId id="299" r:id="rId28"/>
    <p:sldId id="267" r:id="rId29"/>
    <p:sldId id="258" r:id="rId30"/>
    <p:sldId id="271" r:id="rId31"/>
    <p:sldId id="274" r:id="rId32"/>
    <p:sldId id="275"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83A8E-3B4B-447A-99AE-7E996DBC68F3}" v="1520" dt="2025-10-28T17:34:53.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Hernan" userId="S::mhernan@brynmawr.edu::9ce1beb5-300c-4909-96f3-57b9802dd026" providerId="AD" clId="Web-{E364B23D-9429-5BFF-E248-9417B731A8F3}"/>
    <pc:docChg chg="modSld sldOrd">
      <pc:chgData name="Maggie Hernan" userId="S::mhernan@brynmawr.edu::9ce1beb5-300c-4909-96f3-57b9802dd026" providerId="AD" clId="Web-{E364B23D-9429-5BFF-E248-9417B731A8F3}" dt="2025-10-27T19:40:34.198" v="1"/>
      <pc:docMkLst>
        <pc:docMk/>
      </pc:docMkLst>
      <pc:sldChg chg="mod modShow">
        <pc:chgData name="Maggie Hernan" userId="S::mhernan@brynmawr.edu::9ce1beb5-300c-4909-96f3-57b9802dd026" providerId="AD" clId="Web-{E364B23D-9429-5BFF-E248-9417B731A8F3}" dt="2025-10-27T19:40:30.417" v="0"/>
        <pc:sldMkLst>
          <pc:docMk/>
          <pc:sldMk cId="3341549991" sldId="270"/>
        </pc:sldMkLst>
      </pc:sldChg>
      <pc:sldChg chg="ord">
        <pc:chgData name="Maggie Hernan" userId="S::mhernan@brynmawr.edu::9ce1beb5-300c-4909-96f3-57b9802dd026" providerId="AD" clId="Web-{E364B23D-9429-5BFF-E248-9417B731A8F3}" dt="2025-10-27T19:40:34.198" v="1"/>
        <pc:sldMkLst>
          <pc:docMk/>
          <pc:sldMk cId="3950452846" sldId="299"/>
        </pc:sldMkLst>
      </pc:sldChg>
    </pc:docChg>
  </pc:docChgLst>
  <pc:docChgLst>
    <pc:chgData name="Maggie Hernan" userId="S::mhernan@brynmawr.edu::9ce1beb5-300c-4909-96f3-57b9802dd026" providerId="AD" clId="Web-{2F1A6CBD-54FE-EAB6-7E51-D4485ECDAB0C}"/>
    <pc:docChg chg="delSld modSld sldOrd">
      <pc:chgData name="Maggie Hernan" userId="S::mhernan@brynmawr.edu::9ce1beb5-300c-4909-96f3-57b9802dd026" providerId="AD" clId="Web-{2F1A6CBD-54FE-EAB6-7E51-D4485ECDAB0C}" dt="2025-10-27T20:30:25.852" v="101" actId="20577"/>
      <pc:docMkLst>
        <pc:docMk/>
      </pc:docMkLst>
      <pc:sldChg chg="mod ord modShow">
        <pc:chgData name="Maggie Hernan" userId="S::mhernan@brynmawr.edu::9ce1beb5-300c-4909-96f3-57b9802dd026" providerId="AD" clId="Web-{2F1A6CBD-54FE-EAB6-7E51-D4485ECDAB0C}" dt="2025-10-27T20:03:45.353" v="42"/>
        <pc:sldMkLst>
          <pc:docMk/>
          <pc:sldMk cId="1395216607" sldId="258"/>
        </pc:sldMkLst>
      </pc:sldChg>
      <pc:sldChg chg="modSp mod ord modShow">
        <pc:chgData name="Maggie Hernan" userId="S::mhernan@brynmawr.edu::9ce1beb5-300c-4909-96f3-57b9802dd026" providerId="AD" clId="Web-{2F1A6CBD-54FE-EAB6-7E51-D4485ECDAB0C}" dt="2025-10-27T20:24:57.573" v="66"/>
        <pc:sldMkLst>
          <pc:docMk/>
          <pc:sldMk cId="783138685" sldId="272"/>
        </pc:sldMkLst>
        <pc:spChg chg="mod">
          <ac:chgData name="Maggie Hernan" userId="S::mhernan@brynmawr.edu::9ce1beb5-300c-4909-96f3-57b9802dd026" providerId="AD" clId="Web-{2F1A6CBD-54FE-EAB6-7E51-D4485ECDAB0C}" dt="2025-10-27T20:05:20.151" v="55" actId="20577"/>
          <ac:spMkLst>
            <pc:docMk/>
            <pc:sldMk cId="783138685" sldId="272"/>
            <ac:spMk id="3" creationId="{A1254781-125C-7D31-75E4-180DE1207393}"/>
          </ac:spMkLst>
        </pc:spChg>
      </pc:sldChg>
      <pc:sldChg chg="modSp mod ord modShow">
        <pc:chgData name="Maggie Hernan" userId="S::mhernan@brynmawr.edu::9ce1beb5-300c-4909-96f3-57b9802dd026" providerId="AD" clId="Web-{2F1A6CBD-54FE-EAB6-7E51-D4485ECDAB0C}" dt="2025-10-27T20:28:26.646" v="91" actId="20577"/>
        <pc:sldMkLst>
          <pc:docMk/>
          <pc:sldMk cId="331054027" sldId="273"/>
        </pc:sldMkLst>
        <pc:spChg chg="mod">
          <ac:chgData name="Maggie Hernan" userId="S::mhernan@brynmawr.edu::9ce1beb5-300c-4909-96f3-57b9802dd026" providerId="AD" clId="Web-{2F1A6CBD-54FE-EAB6-7E51-D4485ECDAB0C}" dt="2025-10-27T20:28:26.646" v="91" actId="20577"/>
          <ac:spMkLst>
            <pc:docMk/>
            <pc:sldMk cId="331054027" sldId="273"/>
            <ac:spMk id="3" creationId="{19E3A0AF-67E4-6EBA-3AAE-C4F6A09DA05D}"/>
          </ac:spMkLst>
        </pc:spChg>
      </pc:sldChg>
      <pc:sldChg chg="modSp mod modShow">
        <pc:chgData name="Maggie Hernan" userId="S::mhernan@brynmawr.edu::9ce1beb5-300c-4909-96f3-57b9802dd026" providerId="AD" clId="Web-{2F1A6CBD-54FE-EAB6-7E51-D4485ECDAB0C}" dt="2025-10-27T20:25:01.386" v="67"/>
        <pc:sldMkLst>
          <pc:docMk/>
          <pc:sldMk cId="375893663" sldId="274"/>
        </pc:sldMkLst>
        <pc:spChg chg="mod">
          <ac:chgData name="Maggie Hernan" userId="S::mhernan@brynmawr.edu::9ce1beb5-300c-4909-96f3-57b9802dd026" providerId="AD" clId="Web-{2F1A6CBD-54FE-EAB6-7E51-D4485ECDAB0C}" dt="2025-10-27T20:02:45.524" v="36" actId="20577"/>
          <ac:spMkLst>
            <pc:docMk/>
            <pc:sldMk cId="375893663" sldId="274"/>
            <ac:spMk id="3" creationId="{28F22283-3CD7-C181-6D38-D2F2E7D40823}"/>
          </ac:spMkLst>
        </pc:spChg>
      </pc:sldChg>
      <pc:sldChg chg="modSp ord">
        <pc:chgData name="Maggie Hernan" userId="S::mhernan@brynmawr.edu::9ce1beb5-300c-4909-96f3-57b9802dd026" providerId="AD" clId="Web-{2F1A6CBD-54FE-EAB6-7E51-D4485ECDAB0C}" dt="2025-10-27T20:30:25.852" v="101" actId="20577"/>
        <pc:sldMkLst>
          <pc:docMk/>
          <pc:sldMk cId="1426080331" sldId="276"/>
        </pc:sldMkLst>
        <pc:spChg chg="mod">
          <ac:chgData name="Maggie Hernan" userId="S::mhernan@brynmawr.edu::9ce1beb5-300c-4909-96f3-57b9802dd026" providerId="AD" clId="Web-{2F1A6CBD-54FE-EAB6-7E51-D4485ECDAB0C}" dt="2025-10-27T20:30:25.852" v="101" actId="20577"/>
          <ac:spMkLst>
            <pc:docMk/>
            <pc:sldMk cId="1426080331" sldId="276"/>
            <ac:spMk id="3" creationId="{19820E8E-C838-B94C-E98E-484D5B2DDBBF}"/>
          </ac:spMkLst>
        </pc:spChg>
      </pc:sldChg>
      <pc:sldChg chg="ord">
        <pc:chgData name="Maggie Hernan" userId="S::mhernan@brynmawr.edu::9ce1beb5-300c-4909-96f3-57b9802dd026" providerId="AD" clId="Web-{2F1A6CBD-54FE-EAB6-7E51-D4485ECDAB0C}" dt="2025-10-27T20:05:28.526" v="58"/>
        <pc:sldMkLst>
          <pc:docMk/>
          <pc:sldMk cId="646739860" sldId="292"/>
        </pc:sldMkLst>
      </pc:sldChg>
      <pc:sldChg chg="del">
        <pc:chgData name="Maggie Hernan" userId="S::mhernan@brynmawr.edu::9ce1beb5-300c-4909-96f3-57b9802dd026" providerId="AD" clId="Web-{2F1A6CBD-54FE-EAB6-7E51-D4485ECDAB0C}" dt="2025-10-27T20:22:46.031" v="64"/>
        <pc:sldMkLst>
          <pc:docMk/>
          <pc:sldMk cId="3119169229" sldId="301"/>
        </pc:sldMkLst>
      </pc:sldChg>
      <pc:sldChg chg="del">
        <pc:chgData name="Maggie Hernan" userId="S::mhernan@brynmawr.edu::9ce1beb5-300c-4909-96f3-57b9802dd026" providerId="AD" clId="Web-{2F1A6CBD-54FE-EAB6-7E51-D4485ECDAB0C}" dt="2025-10-27T20:22:46.031" v="63"/>
        <pc:sldMkLst>
          <pc:docMk/>
          <pc:sldMk cId="1713378691" sldId="302"/>
        </pc:sldMkLst>
      </pc:sldChg>
      <pc:sldChg chg="del">
        <pc:chgData name="Maggie Hernan" userId="S::mhernan@brynmawr.edu::9ce1beb5-300c-4909-96f3-57b9802dd026" providerId="AD" clId="Web-{2F1A6CBD-54FE-EAB6-7E51-D4485ECDAB0C}" dt="2025-10-27T20:22:46.031" v="62"/>
        <pc:sldMkLst>
          <pc:docMk/>
          <pc:sldMk cId="2884972795" sldId="303"/>
        </pc:sldMkLst>
      </pc:sldChg>
      <pc:sldChg chg="del">
        <pc:chgData name="Maggie Hernan" userId="S::mhernan@brynmawr.edu::9ce1beb5-300c-4909-96f3-57b9802dd026" providerId="AD" clId="Web-{2F1A6CBD-54FE-EAB6-7E51-D4485ECDAB0C}" dt="2025-10-27T20:22:46.016" v="61"/>
        <pc:sldMkLst>
          <pc:docMk/>
          <pc:sldMk cId="3133407833" sldId="304"/>
        </pc:sldMkLst>
      </pc:sldChg>
      <pc:sldChg chg="del">
        <pc:chgData name="Maggie Hernan" userId="S::mhernan@brynmawr.edu::9ce1beb5-300c-4909-96f3-57b9802dd026" providerId="AD" clId="Web-{2F1A6CBD-54FE-EAB6-7E51-D4485ECDAB0C}" dt="2025-10-27T20:22:46.016" v="60"/>
        <pc:sldMkLst>
          <pc:docMk/>
          <pc:sldMk cId="1977403987" sldId="305"/>
        </pc:sldMkLst>
      </pc:sldChg>
      <pc:sldChg chg="del">
        <pc:chgData name="Maggie Hernan" userId="S::mhernan@brynmawr.edu::9ce1beb5-300c-4909-96f3-57b9802dd026" providerId="AD" clId="Web-{2F1A6CBD-54FE-EAB6-7E51-D4485ECDAB0C}" dt="2025-10-27T20:22:46.016" v="59"/>
        <pc:sldMkLst>
          <pc:docMk/>
          <pc:sldMk cId="3357155367" sldId="306"/>
        </pc:sldMkLst>
      </pc:sldChg>
    </pc:docChg>
  </pc:docChgLst>
  <pc:docChgLst>
    <pc:chgData name="Trish Whitfield" userId="2cdb883e-3211-4d29-80fe-b0330b4280a1" providerId="ADAL" clId="{E69C3075-276E-4746-A5AE-F82252FFC4CA}"/>
    <pc:docChg chg="undo custSel modSld">
      <pc:chgData name="Trish Whitfield" userId="2cdb883e-3211-4d29-80fe-b0330b4280a1" providerId="ADAL" clId="{E69C3075-276E-4746-A5AE-F82252FFC4CA}" dt="2025-10-29T14:39:36.307" v="81" actId="27636"/>
      <pc:docMkLst>
        <pc:docMk/>
      </pc:docMkLst>
      <pc:sldChg chg="addSp delSp modSp mod delAnim modAnim">
        <pc:chgData name="Trish Whitfield" userId="2cdb883e-3211-4d29-80fe-b0330b4280a1" providerId="ADAL" clId="{E69C3075-276E-4746-A5AE-F82252FFC4CA}" dt="2025-10-29T14:39:36.307" v="81" actId="27636"/>
        <pc:sldMkLst>
          <pc:docMk/>
          <pc:sldMk cId="2856514299" sldId="300"/>
        </pc:sldMkLst>
        <pc:spChg chg="mod">
          <ac:chgData name="Trish Whitfield" userId="2cdb883e-3211-4d29-80fe-b0330b4280a1" providerId="ADAL" clId="{E69C3075-276E-4746-A5AE-F82252FFC4CA}" dt="2025-10-29T14:35:42.236" v="34"/>
          <ac:spMkLst>
            <pc:docMk/>
            <pc:sldMk cId="2856514299" sldId="300"/>
            <ac:spMk id="2" creationId="{FC6E60A9-795C-34E0-BA67-EBB8CB57D2A9}"/>
          </ac:spMkLst>
        </pc:spChg>
        <pc:spChg chg="mod">
          <ac:chgData name="Trish Whitfield" userId="2cdb883e-3211-4d29-80fe-b0330b4280a1" providerId="ADAL" clId="{E69C3075-276E-4746-A5AE-F82252FFC4CA}" dt="2025-10-29T14:39:36.307" v="81" actId="27636"/>
          <ac:spMkLst>
            <pc:docMk/>
            <pc:sldMk cId="2856514299" sldId="300"/>
            <ac:spMk id="3" creationId="{627E0571-41E1-60FC-14B7-2BA58B4C2C30}"/>
          </ac:spMkLst>
        </pc:spChg>
        <pc:spChg chg="add del mod">
          <ac:chgData name="Trish Whitfield" userId="2cdb883e-3211-4d29-80fe-b0330b4280a1" providerId="ADAL" clId="{E69C3075-276E-4746-A5AE-F82252FFC4CA}" dt="2025-10-29T14:39:24.151" v="74" actId="478"/>
          <ac:spMkLst>
            <pc:docMk/>
            <pc:sldMk cId="2856514299" sldId="300"/>
            <ac:spMk id="5" creationId="{FFE093FA-3BCD-694F-34B7-B5895203457F}"/>
          </ac:spMkLst>
        </pc:spChg>
        <pc:spChg chg="add del mod">
          <ac:chgData name="Trish Whitfield" userId="2cdb883e-3211-4d29-80fe-b0330b4280a1" providerId="ADAL" clId="{E69C3075-276E-4746-A5AE-F82252FFC4CA}" dt="2025-10-29T14:39:34.007" v="79" actId="478"/>
          <ac:spMkLst>
            <pc:docMk/>
            <pc:sldMk cId="2856514299" sldId="300"/>
            <ac:spMk id="7" creationId="{7953FDB1-792E-478A-7A65-4E672827DB11}"/>
          </ac:spMkLst>
        </pc:spChg>
        <pc:spChg chg="add del mod">
          <ac:chgData name="Trish Whitfield" userId="2cdb883e-3211-4d29-80fe-b0330b4280a1" providerId="ADAL" clId="{E69C3075-276E-4746-A5AE-F82252FFC4CA}" dt="2025-10-29T14:39:32.632" v="78" actId="478"/>
          <ac:spMkLst>
            <pc:docMk/>
            <pc:sldMk cId="2856514299" sldId="300"/>
            <ac:spMk id="9" creationId="{4BFC45ED-7060-50A6-B208-0D5CEA73D72B}"/>
          </ac:spMkLst>
        </pc:spChg>
        <pc:spChg chg="add del mod">
          <ac:chgData name="Trish Whitfield" userId="2cdb883e-3211-4d29-80fe-b0330b4280a1" providerId="ADAL" clId="{E69C3075-276E-4746-A5AE-F82252FFC4CA}" dt="2025-10-29T14:39:31.543" v="77" actId="478"/>
          <ac:spMkLst>
            <pc:docMk/>
            <pc:sldMk cId="2856514299" sldId="300"/>
            <ac:spMk id="11" creationId="{8C6C9C5D-02D3-B92B-2ACC-E96FEF91843C}"/>
          </ac:spMkLst>
        </pc:spChg>
        <pc:spChg chg="add del mod">
          <ac:chgData name="Trish Whitfield" userId="2cdb883e-3211-4d29-80fe-b0330b4280a1" providerId="ADAL" clId="{E69C3075-276E-4746-A5AE-F82252FFC4CA}" dt="2025-10-29T14:39:30.313" v="76" actId="478"/>
          <ac:spMkLst>
            <pc:docMk/>
            <pc:sldMk cId="2856514299" sldId="300"/>
            <ac:spMk id="13" creationId="{680CD79B-EAE1-0A95-242F-CDD46F7E1C9E}"/>
          </ac:spMkLst>
        </pc:spChg>
        <pc:spChg chg="add del mod">
          <ac:chgData name="Trish Whitfield" userId="2cdb883e-3211-4d29-80fe-b0330b4280a1" providerId="ADAL" clId="{E69C3075-276E-4746-A5AE-F82252FFC4CA}" dt="2025-10-29T14:39:29.176" v="75" actId="478"/>
          <ac:spMkLst>
            <pc:docMk/>
            <pc:sldMk cId="2856514299" sldId="300"/>
            <ac:spMk id="15" creationId="{1E418A84-B204-E691-7444-8C2A3A95D804}"/>
          </ac:spMkLst>
        </pc:spChg>
      </pc:sldChg>
      <pc:sldChg chg="addSp delSp modSp mod delAnim modAnim">
        <pc:chgData name="Trish Whitfield" userId="2cdb883e-3211-4d29-80fe-b0330b4280a1" providerId="ADAL" clId="{E69C3075-276E-4746-A5AE-F82252FFC4CA}" dt="2025-10-29T14:39:20.451" v="73" actId="27636"/>
        <pc:sldMkLst>
          <pc:docMk/>
          <pc:sldMk cId="705422140" sldId="307"/>
        </pc:sldMkLst>
        <pc:spChg chg="mod">
          <ac:chgData name="Trish Whitfield" userId="2cdb883e-3211-4d29-80fe-b0330b4280a1" providerId="ADAL" clId="{E69C3075-276E-4746-A5AE-F82252FFC4CA}" dt="2025-10-29T14:39:20.451" v="73" actId="27636"/>
          <ac:spMkLst>
            <pc:docMk/>
            <pc:sldMk cId="705422140" sldId="307"/>
            <ac:spMk id="3" creationId="{54AFA165-80ED-4B85-B4A7-D34C9587FEAF}"/>
          </ac:spMkLst>
        </pc:spChg>
        <pc:spChg chg="add del mod">
          <ac:chgData name="Trish Whitfield" userId="2cdb883e-3211-4d29-80fe-b0330b4280a1" providerId="ADAL" clId="{E69C3075-276E-4746-A5AE-F82252FFC4CA}" dt="2025-10-29T14:39:18.345" v="71" actId="478"/>
          <ac:spMkLst>
            <pc:docMk/>
            <pc:sldMk cId="705422140" sldId="307"/>
            <ac:spMk id="5" creationId="{5FEA4AAA-6929-409E-3686-133F63B59B09}"/>
          </ac:spMkLst>
        </pc:spChg>
      </pc:sldChg>
    </pc:docChg>
  </pc:docChgLst>
  <pc:docChgLst>
    <pc:chgData name="Andrew Wilbraham" userId="e4beae70-4c85-41a2-b22e-944117cb43b9" providerId="ADAL" clId="{17E30115-BA65-4825-8EA4-AF40A2313740}"/>
    <pc:docChg chg="undo custSel addSld delSld modSld sldOrd">
      <pc:chgData name="Andrew Wilbraham" userId="e4beae70-4c85-41a2-b22e-944117cb43b9" providerId="ADAL" clId="{17E30115-BA65-4825-8EA4-AF40A2313740}" dt="2025-10-30T15:02:57.554" v="2229" actId="20577"/>
      <pc:docMkLst>
        <pc:docMk/>
      </pc:docMkLst>
      <pc:sldChg chg="mod modShow">
        <pc:chgData name="Andrew Wilbraham" userId="e4beae70-4c85-41a2-b22e-944117cb43b9" providerId="ADAL" clId="{17E30115-BA65-4825-8EA4-AF40A2313740}" dt="2025-10-28T16:29:51.151" v="2000" actId="729"/>
        <pc:sldMkLst>
          <pc:docMk/>
          <pc:sldMk cId="3341549991" sldId="270"/>
        </pc:sldMkLst>
      </pc:sldChg>
      <pc:sldChg chg="addSp delSp modSp del mod">
        <pc:chgData name="Andrew Wilbraham" userId="e4beae70-4c85-41a2-b22e-944117cb43b9" providerId="ADAL" clId="{17E30115-BA65-4825-8EA4-AF40A2313740}" dt="2025-10-28T15:54:25.452" v="1281" actId="2696"/>
        <pc:sldMkLst>
          <pc:docMk/>
          <pc:sldMk cId="2108818338" sldId="277"/>
        </pc:sldMkLst>
      </pc:sldChg>
      <pc:sldChg chg="modSp mod">
        <pc:chgData name="Andrew Wilbraham" userId="e4beae70-4c85-41a2-b22e-944117cb43b9" providerId="ADAL" clId="{17E30115-BA65-4825-8EA4-AF40A2313740}" dt="2025-10-30T15:02:57.554" v="2229" actId="20577"/>
        <pc:sldMkLst>
          <pc:docMk/>
          <pc:sldMk cId="1485192576" sldId="298"/>
        </pc:sldMkLst>
        <pc:spChg chg="mod">
          <ac:chgData name="Andrew Wilbraham" userId="e4beae70-4c85-41a2-b22e-944117cb43b9" providerId="ADAL" clId="{17E30115-BA65-4825-8EA4-AF40A2313740}" dt="2025-10-30T15:02:57.554" v="2229" actId="20577"/>
          <ac:spMkLst>
            <pc:docMk/>
            <pc:sldMk cId="1485192576" sldId="298"/>
            <ac:spMk id="5" creationId="{28E00D32-C28E-1968-0F54-5FD50C734E37}"/>
          </ac:spMkLst>
        </pc:spChg>
      </pc:sldChg>
      <pc:sldChg chg="ord">
        <pc:chgData name="Andrew Wilbraham" userId="e4beae70-4c85-41a2-b22e-944117cb43b9" providerId="ADAL" clId="{17E30115-BA65-4825-8EA4-AF40A2313740}" dt="2025-10-28T16:29:55.743" v="2002"/>
        <pc:sldMkLst>
          <pc:docMk/>
          <pc:sldMk cId="3950452846" sldId="299"/>
        </pc:sldMkLst>
      </pc:sldChg>
      <pc:sldChg chg="addSp delSp modSp new del">
        <pc:chgData name="Andrew Wilbraham" userId="e4beae70-4c85-41a2-b22e-944117cb43b9" providerId="ADAL" clId="{17E30115-BA65-4825-8EA4-AF40A2313740}" dt="2025-10-28T15:41:13.801" v="512" actId="2696"/>
        <pc:sldMkLst>
          <pc:docMk/>
          <pc:sldMk cId="1392486535" sldId="309"/>
        </pc:sldMkLst>
      </pc:sldChg>
      <pc:sldChg chg="addSp delSp modSp new del mod setBg modClrScheme delDesignElem chgLayout">
        <pc:chgData name="Andrew Wilbraham" userId="e4beae70-4c85-41a2-b22e-944117cb43b9" providerId="ADAL" clId="{17E30115-BA65-4825-8EA4-AF40A2313740}" dt="2025-10-30T15:02:45.526" v="2228" actId="2696"/>
        <pc:sldMkLst>
          <pc:docMk/>
          <pc:sldMk cId="4072457110" sldId="309"/>
        </pc:sldMkLst>
      </pc:sldChg>
      <pc:sldChg chg="modSp new mod">
        <pc:chgData name="Andrew Wilbraham" userId="e4beae70-4c85-41a2-b22e-944117cb43b9" providerId="ADAL" clId="{17E30115-BA65-4825-8EA4-AF40A2313740}" dt="2025-10-28T16:30:34.524" v="2044" actId="1076"/>
        <pc:sldMkLst>
          <pc:docMk/>
          <pc:sldMk cId="4150876197" sldId="310"/>
        </pc:sldMkLst>
        <pc:spChg chg="mod">
          <ac:chgData name="Andrew Wilbraham" userId="e4beae70-4c85-41a2-b22e-944117cb43b9" providerId="ADAL" clId="{17E30115-BA65-4825-8EA4-AF40A2313740}" dt="2025-10-28T16:30:34.524" v="2044" actId="1076"/>
          <ac:spMkLst>
            <pc:docMk/>
            <pc:sldMk cId="4150876197" sldId="310"/>
            <ac:spMk id="2" creationId="{05F9C58C-B6CF-A0E7-A3BE-BF2FF6EE104D}"/>
          </ac:spMkLst>
        </pc:spChg>
      </pc:sldChg>
    </pc:docChg>
  </pc:docChgLst>
  <pc:docChgLst>
    <pc:chgData name="Andrew Wilbraham" userId="S::awilbraham@brynmawr.edu::e4beae70-4c85-41a2-b22e-944117cb43b9" providerId="AD" clId="Web-{38EE607C-3D67-BDB1-2EA6-9F76A9B09AEC}"/>
    <pc:docChg chg="sldOrd">
      <pc:chgData name="Andrew Wilbraham" userId="S::awilbraham@brynmawr.edu::e4beae70-4c85-41a2-b22e-944117cb43b9" providerId="AD" clId="Web-{38EE607C-3D67-BDB1-2EA6-9F76A9B09AEC}" dt="2025-10-28T20:06:20.020" v="1"/>
      <pc:docMkLst>
        <pc:docMk/>
      </pc:docMkLst>
      <pc:sldChg chg="ord">
        <pc:chgData name="Andrew Wilbraham" userId="S::awilbraham@brynmawr.edu::e4beae70-4c85-41a2-b22e-944117cb43b9" providerId="AD" clId="Web-{38EE607C-3D67-BDB1-2EA6-9F76A9B09AEC}" dt="2025-10-28T20:06:20.020" v="1"/>
        <pc:sldMkLst>
          <pc:docMk/>
          <pc:sldMk cId="4150876197" sldId="310"/>
        </pc:sldMkLst>
      </pc:sldChg>
    </pc:docChg>
  </pc:docChgLst>
  <pc:docChgLst>
    <pc:chgData name="Maggie Hernan" userId="S::mhernan@brynmawr.edu::9ce1beb5-300c-4909-96f3-57b9802dd026" providerId="AD" clId="Web-{9603BA46-1D9A-D4A2-FE81-92FB123F0E62}"/>
    <pc:docChg chg="modSld sldOrd">
      <pc:chgData name="Maggie Hernan" userId="S::mhernan@brynmawr.edu::9ce1beb5-300c-4909-96f3-57b9802dd026" providerId="AD" clId="Web-{9603BA46-1D9A-D4A2-FE81-92FB123F0E62}" dt="2025-10-27T20:42:35.094" v="92" actId="20577"/>
      <pc:docMkLst>
        <pc:docMk/>
      </pc:docMkLst>
      <pc:sldChg chg="ord">
        <pc:chgData name="Maggie Hernan" userId="S::mhernan@brynmawr.edu::9ce1beb5-300c-4909-96f3-57b9802dd026" providerId="AD" clId="Web-{9603BA46-1D9A-D4A2-FE81-92FB123F0E62}" dt="2025-10-27T20:40:04.169" v="71"/>
        <pc:sldMkLst>
          <pc:docMk/>
          <pc:sldMk cId="783138685" sldId="272"/>
        </pc:sldMkLst>
      </pc:sldChg>
      <pc:sldChg chg="modSp">
        <pc:chgData name="Maggie Hernan" userId="S::mhernan@brynmawr.edu::9ce1beb5-300c-4909-96f3-57b9802dd026" providerId="AD" clId="Web-{9603BA46-1D9A-D4A2-FE81-92FB123F0E62}" dt="2025-10-27T20:41:48.187" v="83" actId="1076"/>
        <pc:sldMkLst>
          <pc:docMk/>
          <pc:sldMk cId="331054027" sldId="273"/>
        </pc:sldMkLst>
        <pc:spChg chg="mod">
          <ac:chgData name="Maggie Hernan" userId="S::mhernan@brynmawr.edu::9ce1beb5-300c-4909-96f3-57b9802dd026" providerId="AD" clId="Web-{9603BA46-1D9A-D4A2-FE81-92FB123F0E62}" dt="2025-10-27T20:41:48.187" v="83" actId="1076"/>
          <ac:spMkLst>
            <pc:docMk/>
            <pc:sldMk cId="331054027" sldId="273"/>
            <ac:spMk id="3" creationId="{19E3A0AF-67E4-6EBA-3AAE-C4F6A09DA05D}"/>
          </ac:spMkLst>
        </pc:spChg>
      </pc:sldChg>
      <pc:sldChg chg="modSp mod modShow">
        <pc:chgData name="Maggie Hernan" userId="S::mhernan@brynmawr.edu::9ce1beb5-300c-4909-96f3-57b9802dd026" providerId="AD" clId="Web-{9603BA46-1D9A-D4A2-FE81-92FB123F0E62}" dt="2025-10-27T20:42:35.094" v="92" actId="20577"/>
        <pc:sldMkLst>
          <pc:docMk/>
          <pc:sldMk cId="1426080331" sldId="276"/>
        </pc:sldMkLst>
        <pc:spChg chg="mod">
          <ac:chgData name="Maggie Hernan" userId="S::mhernan@brynmawr.edu::9ce1beb5-300c-4909-96f3-57b9802dd026" providerId="AD" clId="Web-{9603BA46-1D9A-D4A2-FE81-92FB123F0E62}" dt="2025-10-27T20:42:35.094" v="92" actId="20577"/>
          <ac:spMkLst>
            <pc:docMk/>
            <pc:sldMk cId="1426080331" sldId="276"/>
            <ac:spMk id="3" creationId="{19820E8E-C838-B94C-E98E-484D5B2DDBBF}"/>
          </ac:spMkLst>
        </pc:spChg>
      </pc:sldChg>
      <pc:sldChg chg="modSp">
        <pc:chgData name="Maggie Hernan" userId="S::mhernan@brynmawr.edu::9ce1beb5-300c-4909-96f3-57b9802dd026" providerId="AD" clId="Web-{9603BA46-1D9A-D4A2-FE81-92FB123F0E62}" dt="2025-10-27T20:38:11.884" v="65" actId="20577"/>
        <pc:sldMkLst>
          <pc:docMk/>
          <pc:sldMk cId="1485192576" sldId="298"/>
        </pc:sldMkLst>
        <pc:spChg chg="mod">
          <ac:chgData name="Maggie Hernan" userId="S::mhernan@brynmawr.edu::9ce1beb5-300c-4909-96f3-57b9802dd026" providerId="AD" clId="Web-{9603BA46-1D9A-D4A2-FE81-92FB123F0E62}" dt="2025-10-27T20:38:11.884" v="65" actId="20577"/>
          <ac:spMkLst>
            <pc:docMk/>
            <pc:sldMk cId="1485192576" sldId="298"/>
            <ac:spMk id="5" creationId="{28E00D32-C28E-1968-0F54-5FD50C734E37}"/>
          </ac:spMkLst>
        </pc:spChg>
      </pc:sldChg>
      <pc:sldChg chg="modSp">
        <pc:chgData name="Maggie Hernan" userId="S::mhernan@brynmawr.edu::9ce1beb5-300c-4909-96f3-57b9802dd026" providerId="AD" clId="Web-{9603BA46-1D9A-D4A2-FE81-92FB123F0E62}" dt="2025-10-27T20:32:58.523" v="6" actId="20577"/>
        <pc:sldMkLst>
          <pc:docMk/>
          <pc:sldMk cId="2856514299" sldId="300"/>
        </pc:sldMkLst>
        <pc:spChg chg="mod">
          <ac:chgData name="Maggie Hernan" userId="S::mhernan@brynmawr.edu::9ce1beb5-300c-4909-96f3-57b9802dd026" providerId="AD" clId="Web-{9603BA46-1D9A-D4A2-FE81-92FB123F0E62}" dt="2025-10-27T20:32:58.523" v="6" actId="20577"/>
          <ac:spMkLst>
            <pc:docMk/>
            <pc:sldMk cId="2856514299" sldId="300"/>
            <ac:spMk id="2" creationId="{FC6E60A9-795C-34E0-BA67-EBB8CB57D2A9}"/>
          </ac:spMkLst>
        </pc:spChg>
      </pc:sldChg>
      <pc:sldChg chg="modSp ord">
        <pc:chgData name="Maggie Hernan" userId="S::mhernan@brynmawr.edu::9ce1beb5-300c-4909-96f3-57b9802dd026" providerId="AD" clId="Web-{9603BA46-1D9A-D4A2-FE81-92FB123F0E62}" dt="2025-10-27T20:33:09.867" v="10"/>
        <pc:sldMkLst>
          <pc:docMk/>
          <pc:sldMk cId="705422140" sldId="307"/>
        </pc:sldMkLst>
        <pc:spChg chg="mod">
          <ac:chgData name="Maggie Hernan" userId="S::mhernan@brynmawr.edu::9ce1beb5-300c-4909-96f3-57b9802dd026" providerId="AD" clId="Web-{9603BA46-1D9A-D4A2-FE81-92FB123F0E62}" dt="2025-10-27T20:33:04.038" v="9" actId="20577"/>
          <ac:spMkLst>
            <pc:docMk/>
            <pc:sldMk cId="705422140" sldId="307"/>
            <ac:spMk id="2" creationId="{682566D2-9063-A464-AC9D-BFC0F9B91C6C}"/>
          </ac:spMkLst>
        </pc:spChg>
      </pc:sldChg>
    </pc:docChg>
  </pc:docChgLst>
  <pc:docChgLst>
    <pc:chgData name="Joanna Timmerman" userId="S::jtimmerman@brynmawr.edu::af504e48-b556-4665-8d72-cb1d12152b37" providerId="AD" clId="Web-{D9333C22-7E75-7A7C-9C3D-6694E88F7E22}"/>
    <pc:docChg chg="addSld modSld">
      <pc:chgData name="Joanna Timmerman" userId="S::jtimmerman@brynmawr.edu::af504e48-b556-4665-8d72-cb1d12152b37" providerId="AD" clId="Web-{D9333C22-7E75-7A7C-9C3D-6694E88F7E22}" dt="2025-10-27T19:21:50.052" v="80"/>
      <pc:docMkLst>
        <pc:docMk/>
      </pc:docMkLst>
      <pc:sldChg chg="modSp">
        <pc:chgData name="Joanna Timmerman" userId="S::jtimmerman@brynmawr.edu::af504e48-b556-4665-8d72-cb1d12152b37" providerId="AD" clId="Web-{D9333C22-7E75-7A7C-9C3D-6694E88F7E22}" dt="2025-10-27T19:21:18.473" v="73" actId="20577"/>
        <pc:sldMkLst>
          <pc:docMk/>
          <pc:sldMk cId="614106962" sldId="288"/>
        </pc:sldMkLst>
        <pc:spChg chg="mod">
          <ac:chgData name="Joanna Timmerman" userId="S::jtimmerman@brynmawr.edu::af504e48-b556-4665-8d72-cb1d12152b37" providerId="AD" clId="Web-{D9333C22-7E75-7A7C-9C3D-6694E88F7E22}" dt="2025-10-27T19:21:18.473" v="73" actId="20577"/>
          <ac:spMkLst>
            <pc:docMk/>
            <pc:sldMk cId="614106962" sldId="288"/>
            <ac:spMk id="2" creationId="{1F5C5F54-1A4C-E036-D131-A0BD765F862F}"/>
          </ac:spMkLst>
        </pc:spChg>
        <pc:spChg chg="mod">
          <ac:chgData name="Joanna Timmerman" userId="S::jtimmerman@brynmawr.edu::af504e48-b556-4665-8d72-cb1d12152b37" providerId="AD" clId="Web-{D9333C22-7E75-7A7C-9C3D-6694E88F7E22}" dt="2025-10-27T19:20:49.755" v="51" actId="20577"/>
          <ac:spMkLst>
            <pc:docMk/>
            <pc:sldMk cId="614106962" sldId="288"/>
            <ac:spMk id="3" creationId="{28C21D0F-75DA-937F-E06C-54AB7865CFDC}"/>
          </ac:spMkLst>
        </pc:spChg>
      </pc:sldChg>
      <pc:sldChg chg="modSp">
        <pc:chgData name="Joanna Timmerman" userId="S::jtimmerman@brynmawr.edu::af504e48-b556-4665-8d72-cb1d12152b37" providerId="AD" clId="Web-{D9333C22-7E75-7A7C-9C3D-6694E88F7E22}" dt="2025-10-27T19:21:29.161" v="76" actId="20577"/>
        <pc:sldMkLst>
          <pc:docMk/>
          <pc:sldMk cId="3570751988" sldId="289"/>
        </pc:sldMkLst>
        <pc:spChg chg="mod">
          <ac:chgData name="Joanna Timmerman" userId="S::jtimmerman@brynmawr.edu::af504e48-b556-4665-8d72-cb1d12152b37" providerId="AD" clId="Web-{D9333C22-7E75-7A7C-9C3D-6694E88F7E22}" dt="2025-10-27T19:21:29.161" v="76" actId="20577"/>
          <ac:spMkLst>
            <pc:docMk/>
            <pc:sldMk cId="3570751988" sldId="289"/>
            <ac:spMk id="3" creationId="{A81D0977-C83F-DBB9-FC2C-A674FBC2E21C}"/>
          </ac:spMkLst>
        </pc:spChg>
      </pc:sldChg>
      <pc:sldChg chg="modSp">
        <pc:chgData name="Joanna Timmerman" userId="S::jtimmerman@brynmawr.edu::af504e48-b556-4665-8d72-cb1d12152b37" providerId="AD" clId="Web-{D9333C22-7E75-7A7C-9C3D-6694E88F7E22}" dt="2025-10-27T19:21:50.052" v="80"/>
        <pc:sldMkLst>
          <pc:docMk/>
          <pc:sldMk cId="533314268" sldId="290"/>
        </pc:sldMkLst>
        <pc:graphicFrameChg chg="mod modGraphic">
          <ac:chgData name="Joanna Timmerman" userId="S::jtimmerman@brynmawr.edu::af504e48-b556-4665-8d72-cb1d12152b37" providerId="AD" clId="Web-{D9333C22-7E75-7A7C-9C3D-6694E88F7E22}" dt="2025-10-27T19:21:50.052" v="80"/>
          <ac:graphicFrameMkLst>
            <pc:docMk/>
            <pc:sldMk cId="533314268" sldId="290"/>
            <ac:graphicFrameMk id="5" creationId="{64F2390D-8286-291F-4D68-B9E1263630DB}"/>
          </ac:graphicFrameMkLst>
        </pc:graphicFrameChg>
      </pc:sldChg>
      <pc:sldChg chg="addSp modSp">
        <pc:chgData name="Joanna Timmerman" userId="S::jtimmerman@brynmawr.edu::af504e48-b556-4665-8d72-cb1d12152b37" providerId="AD" clId="Web-{D9333C22-7E75-7A7C-9C3D-6694E88F7E22}" dt="2025-10-27T19:18:32.098" v="16" actId="1076"/>
        <pc:sldMkLst>
          <pc:docMk/>
          <pc:sldMk cId="1485192576" sldId="298"/>
        </pc:sldMkLst>
        <pc:spChg chg="mod">
          <ac:chgData name="Joanna Timmerman" userId="S::jtimmerman@brynmawr.edu::af504e48-b556-4665-8d72-cb1d12152b37" providerId="AD" clId="Web-{D9333C22-7E75-7A7C-9C3D-6694E88F7E22}" dt="2025-10-27T19:18:28.316" v="15" actId="1076"/>
          <ac:spMkLst>
            <pc:docMk/>
            <pc:sldMk cId="1485192576" sldId="298"/>
            <ac:spMk id="3" creationId="{4448170A-312A-1A84-BA2A-F08292BEB066}"/>
          </ac:spMkLst>
        </pc:spChg>
        <pc:spChg chg="add mod">
          <ac:chgData name="Joanna Timmerman" userId="S::jtimmerman@brynmawr.edu::af504e48-b556-4665-8d72-cb1d12152b37" providerId="AD" clId="Web-{D9333C22-7E75-7A7C-9C3D-6694E88F7E22}" dt="2025-10-27T19:18:32.098" v="16" actId="1076"/>
          <ac:spMkLst>
            <pc:docMk/>
            <pc:sldMk cId="1485192576" sldId="298"/>
            <ac:spMk id="5" creationId="{28E00D32-C28E-1968-0F54-5FD50C734E37}"/>
          </ac:spMkLst>
        </pc:spChg>
      </pc:sldChg>
      <pc:sldChg chg="modSp">
        <pc:chgData name="Joanna Timmerman" userId="S::jtimmerman@brynmawr.edu::af504e48-b556-4665-8d72-cb1d12152b37" providerId="AD" clId="Web-{D9333C22-7E75-7A7C-9C3D-6694E88F7E22}" dt="2025-10-27T19:20:27.395" v="45" actId="20577"/>
        <pc:sldMkLst>
          <pc:docMk/>
          <pc:sldMk cId="2856514299" sldId="300"/>
        </pc:sldMkLst>
        <pc:spChg chg="mod">
          <ac:chgData name="Joanna Timmerman" userId="S::jtimmerman@brynmawr.edu::af504e48-b556-4665-8d72-cb1d12152b37" providerId="AD" clId="Web-{D9333C22-7E75-7A7C-9C3D-6694E88F7E22}" dt="2025-10-27T19:19:54.520" v="44" actId="14100"/>
          <ac:spMkLst>
            <pc:docMk/>
            <pc:sldMk cId="2856514299" sldId="300"/>
            <ac:spMk id="2" creationId="{FC6E60A9-795C-34E0-BA67-EBB8CB57D2A9}"/>
          </ac:spMkLst>
        </pc:spChg>
        <pc:spChg chg="mod">
          <ac:chgData name="Joanna Timmerman" userId="S::jtimmerman@brynmawr.edu::af504e48-b556-4665-8d72-cb1d12152b37" providerId="AD" clId="Web-{D9333C22-7E75-7A7C-9C3D-6694E88F7E22}" dt="2025-10-27T19:20:27.395" v="45" actId="20577"/>
          <ac:spMkLst>
            <pc:docMk/>
            <pc:sldMk cId="2856514299" sldId="300"/>
            <ac:spMk id="3" creationId="{627E0571-41E1-60FC-14B7-2BA58B4C2C30}"/>
          </ac:spMkLst>
        </pc:spChg>
      </pc:sldChg>
      <pc:sldChg chg="modSp add replId">
        <pc:chgData name="Joanna Timmerman" userId="S::jtimmerman@brynmawr.edu::af504e48-b556-4665-8d72-cb1d12152b37" providerId="AD" clId="Web-{D9333C22-7E75-7A7C-9C3D-6694E88F7E22}" dt="2025-10-27T19:20:31.598" v="46" actId="20577"/>
        <pc:sldMkLst>
          <pc:docMk/>
          <pc:sldMk cId="705422140" sldId="307"/>
        </pc:sldMkLst>
        <pc:spChg chg="mod">
          <ac:chgData name="Joanna Timmerman" userId="S::jtimmerman@brynmawr.edu::af504e48-b556-4665-8d72-cb1d12152b37" providerId="AD" clId="Web-{D9333C22-7E75-7A7C-9C3D-6694E88F7E22}" dt="2025-10-27T19:19:40.051" v="38" actId="20577"/>
          <ac:spMkLst>
            <pc:docMk/>
            <pc:sldMk cId="705422140" sldId="307"/>
            <ac:spMk id="2" creationId="{682566D2-9063-A464-AC9D-BFC0F9B91C6C}"/>
          </ac:spMkLst>
        </pc:spChg>
        <pc:spChg chg="mod">
          <ac:chgData name="Joanna Timmerman" userId="S::jtimmerman@brynmawr.edu::af504e48-b556-4665-8d72-cb1d12152b37" providerId="AD" clId="Web-{D9333C22-7E75-7A7C-9C3D-6694E88F7E22}" dt="2025-10-27T19:20:31.598" v="46" actId="20577"/>
          <ac:spMkLst>
            <pc:docMk/>
            <pc:sldMk cId="705422140" sldId="307"/>
            <ac:spMk id="3" creationId="{54AFA165-80ED-4B85-B4A7-D34C9587FEAF}"/>
          </ac:spMkLst>
        </pc:spChg>
      </pc:sldChg>
      <pc:sldChg chg="modSp add replId">
        <pc:chgData name="Joanna Timmerman" userId="S::jtimmerman@brynmawr.edu::af504e48-b556-4665-8d72-cb1d12152b37" providerId="AD" clId="Web-{D9333C22-7E75-7A7C-9C3D-6694E88F7E22}" dt="2025-10-27T19:21:11.880" v="67" actId="20577"/>
        <pc:sldMkLst>
          <pc:docMk/>
          <pc:sldMk cId="2546566742" sldId="308"/>
        </pc:sldMkLst>
        <pc:spChg chg="mod">
          <ac:chgData name="Joanna Timmerman" userId="S::jtimmerman@brynmawr.edu::af504e48-b556-4665-8d72-cb1d12152b37" providerId="AD" clId="Web-{D9333C22-7E75-7A7C-9C3D-6694E88F7E22}" dt="2025-10-27T19:21:11.880" v="67" actId="20577"/>
          <ac:spMkLst>
            <pc:docMk/>
            <pc:sldMk cId="2546566742" sldId="308"/>
            <ac:spMk id="2" creationId="{CA7FB798-B8F7-92CD-175F-8D247C11BB42}"/>
          </ac:spMkLst>
        </pc:spChg>
        <pc:spChg chg="mod">
          <ac:chgData name="Joanna Timmerman" userId="S::jtimmerman@brynmawr.edu::af504e48-b556-4665-8d72-cb1d12152b37" providerId="AD" clId="Web-{D9333C22-7E75-7A7C-9C3D-6694E88F7E22}" dt="2025-10-27T19:21:07.708" v="58" actId="14100"/>
          <ac:spMkLst>
            <pc:docMk/>
            <pc:sldMk cId="2546566742" sldId="308"/>
            <ac:spMk id="3" creationId="{AAD64EFB-3A87-F734-CAB6-232DC4C448C5}"/>
          </ac:spMkLst>
        </pc:spChg>
      </pc:sldChg>
    </pc:docChg>
  </pc:docChgLst>
  <pc:docChgLst>
    <pc:chgData name="Baru Roberson-Hornsby" userId="S::brobersonh@brynmawr.edu::91419849-44a0-47a6-b859-129b191e6518" providerId="AD" clId="Web-{71D4E729-BA17-5B08-F82A-A34102CB3208}"/>
    <pc:docChg chg="modSld">
      <pc:chgData name="Baru Roberson-Hornsby" userId="S::brobersonh@brynmawr.edu::91419849-44a0-47a6-b859-129b191e6518" providerId="AD" clId="Web-{71D4E729-BA17-5B08-F82A-A34102CB3208}" dt="2025-10-27T19:21:58.783" v="14"/>
      <pc:docMkLst>
        <pc:docMk/>
      </pc:docMkLst>
      <pc:sldChg chg="modNotes">
        <pc:chgData name="Baru Roberson-Hornsby" userId="S::brobersonh@brynmawr.edu::91419849-44a0-47a6-b859-129b191e6518" providerId="AD" clId="Web-{71D4E729-BA17-5B08-F82A-A34102CB3208}" dt="2025-10-27T19:21:58.783" v="14"/>
        <pc:sldMkLst>
          <pc:docMk/>
          <pc:sldMk cId="3570751988" sldId="289"/>
        </pc:sldMkLst>
      </pc:sldChg>
    </pc:docChg>
  </pc:docChgLst>
  <pc:docChgLst>
    <pc:chgData name="Nora Weiser-Woods" userId="S::nwoods@brynmawr.edu::5ccb5a8e-0368-4019-94d0-c88f1b1e461a" providerId="AD" clId="Web-{1CEE122F-272D-D93A-7FA8-F6C339A96AB3}"/>
    <pc:docChg chg="modSld">
      <pc:chgData name="Nora Weiser-Woods" userId="S::nwoods@brynmawr.edu::5ccb5a8e-0368-4019-94d0-c88f1b1e461a" providerId="AD" clId="Web-{1CEE122F-272D-D93A-7FA8-F6C339A96AB3}" dt="2025-10-29T14:40:29.899" v="1" actId="20577"/>
      <pc:docMkLst>
        <pc:docMk/>
      </pc:docMkLst>
      <pc:sldChg chg="modSp">
        <pc:chgData name="Nora Weiser-Woods" userId="S::nwoods@brynmawr.edu::5ccb5a8e-0368-4019-94d0-c88f1b1e461a" providerId="AD" clId="Web-{1CEE122F-272D-D93A-7FA8-F6C339A96AB3}" dt="2025-10-29T14:40:29.899" v="1" actId="20577"/>
        <pc:sldMkLst>
          <pc:docMk/>
          <pc:sldMk cId="1246920512" sldId="268"/>
        </pc:sldMkLst>
        <pc:spChg chg="mod">
          <ac:chgData name="Nora Weiser-Woods" userId="S::nwoods@brynmawr.edu::5ccb5a8e-0368-4019-94d0-c88f1b1e461a" providerId="AD" clId="Web-{1CEE122F-272D-D93A-7FA8-F6C339A96AB3}" dt="2025-10-29T14:40:29.899" v="1" actId="20577"/>
          <ac:spMkLst>
            <pc:docMk/>
            <pc:sldMk cId="1246920512" sldId="268"/>
            <ac:spMk id="3" creationId="{9BD4E2E5-7524-BFE6-FA39-275C9C70AB4E}"/>
          </ac:spMkLst>
        </pc:spChg>
      </pc:sldChg>
    </pc:docChg>
  </pc:docChgLst>
  <pc:docChgLst>
    <pc:chgData name="Baru Roberson-Hornsby" userId="S::brobersonh@brynmawr.edu::91419849-44a0-47a6-b859-129b191e6518" providerId="AD" clId="Web-{E108053B-604D-06FB-DC86-EA20DC5DD934}"/>
    <pc:docChg chg="modSld">
      <pc:chgData name="Baru Roberson-Hornsby" userId="S::brobersonh@brynmawr.edu::91419849-44a0-47a6-b859-129b191e6518" providerId="AD" clId="Web-{E108053B-604D-06FB-DC86-EA20DC5DD934}" dt="2025-10-27T19:34:48.998" v="1" actId="1076"/>
      <pc:docMkLst>
        <pc:docMk/>
      </pc:docMkLst>
      <pc:sldChg chg="modSp">
        <pc:chgData name="Baru Roberson-Hornsby" userId="S::brobersonh@brynmawr.edu::91419849-44a0-47a6-b859-129b191e6518" providerId="AD" clId="Web-{E108053B-604D-06FB-DC86-EA20DC5DD934}" dt="2025-10-27T19:34:48.998" v="1" actId="1076"/>
        <pc:sldMkLst>
          <pc:docMk/>
          <pc:sldMk cId="3341549991" sldId="270"/>
        </pc:sldMkLst>
        <pc:spChg chg="mod">
          <ac:chgData name="Baru Roberson-Hornsby" userId="S::brobersonh@brynmawr.edu::91419849-44a0-47a6-b859-129b191e6518" providerId="AD" clId="Web-{E108053B-604D-06FB-DC86-EA20DC5DD934}" dt="2025-10-27T19:34:48.998" v="1" actId="1076"/>
          <ac:spMkLst>
            <pc:docMk/>
            <pc:sldMk cId="3341549991" sldId="270"/>
            <ac:spMk id="2" creationId="{A36A7EF2-EBE3-693C-8EA2-7063C5C498AE}"/>
          </ac:spMkLst>
        </pc:spChg>
      </pc:sldChg>
    </pc:docChg>
  </pc:docChgLst>
  <pc:docChgLst>
    <pc:chgData name="Maggie Hernan" userId="S::mhernan@brynmawr.edu::9ce1beb5-300c-4909-96f3-57b9802dd026" providerId="AD" clId="Web-{C3991D30-E5DD-1FE9-68D3-C7371FBC2146}"/>
    <pc:docChg chg="addSld modSld">
      <pc:chgData name="Maggie Hernan" userId="S::mhernan@brynmawr.edu::9ce1beb5-300c-4909-96f3-57b9802dd026" providerId="AD" clId="Web-{C3991D30-E5DD-1FE9-68D3-C7371FBC2146}" dt="2025-10-27T19:07:00.773" v="215" actId="20577"/>
      <pc:docMkLst>
        <pc:docMk/>
      </pc:docMkLst>
      <pc:sldChg chg="addSp delSp modSp">
        <pc:chgData name="Maggie Hernan" userId="S::mhernan@brynmawr.edu::9ce1beb5-300c-4909-96f3-57b9802dd026" providerId="AD" clId="Web-{C3991D30-E5DD-1FE9-68D3-C7371FBC2146}" dt="2025-10-27T18:57:51.984" v="22"/>
        <pc:sldMkLst>
          <pc:docMk/>
          <pc:sldMk cId="3612620641" sldId="297"/>
        </pc:sldMkLst>
      </pc:sldChg>
      <pc:sldChg chg="addSp delSp modSp new modNotes">
        <pc:chgData name="Maggie Hernan" userId="S::mhernan@brynmawr.edu::9ce1beb5-300c-4909-96f3-57b9802dd026" providerId="AD" clId="Web-{C3991D30-E5DD-1FE9-68D3-C7371FBC2146}" dt="2025-10-27T18:58:55.423" v="62"/>
        <pc:sldMkLst>
          <pc:docMk/>
          <pc:sldMk cId="3119169229" sldId="301"/>
        </pc:sldMkLst>
      </pc:sldChg>
      <pc:sldChg chg="modSp new modNotes">
        <pc:chgData name="Maggie Hernan" userId="S::mhernan@brynmawr.edu::9ce1beb5-300c-4909-96f3-57b9802dd026" providerId="AD" clId="Web-{C3991D30-E5DD-1FE9-68D3-C7371FBC2146}" dt="2025-10-27T19:00:19.914" v="93" actId="20577"/>
        <pc:sldMkLst>
          <pc:docMk/>
          <pc:sldMk cId="1713378691" sldId="302"/>
        </pc:sldMkLst>
      </pc:sldChg>
      <pc:sldChg chg="modSp new modNotes">
        <pc:chgData name="Maggie Hernan" userId="S::mhernan@brynmawr.edu::9ce1beb5-300c-4909-96f3-57b9802dd026" providerId="AD" clId="Web-{C3991D30-E5DD-1FE9-68D3-C7371FBC2146}" dt="2025-10-27T19:00:36.887" v="95"/>
        <pc:sldMkLst>
          <pc:docMk/>
          <pc:sldMk cId="2884972795" sldId="303"/>
        </pc:sldMkLst>
      </pc:sldChg>
      <pc:sldChg chg="addSp modSp new mod setBg">
        <pc:chgData name="Maggie Hernan" userId="S::mhernan@brynmawr.edu::9ce1beb5-300c-4909-96f3-57b9802dd026" providerId="AD" clId="Web-{C3991D30-E5DD-1FE9-68D3-C7371FBC2146}" dt="2025-10-27T19:03:06.554" v="122" actId="20577"/>
        <pc:sldMkLst>
          <pc:docMk/>
          <pc:sldMk cId="3133407833" sldId="304"/>
        </pc:sldMkLst>
      </pc:sldChg>
      <pc:sldChg chg="addSp modSp new">
        <pc:chgData name="Maggie Hernan" userId="S::mhernan@brynmawr.edu::9ce1beb5-300c-4909-96f3-57b9802dd026" providerId="AD" clId="Web-{C3991D30-E5DD-1FE9-68D3-C7371FBC2146}" dt="2025-10-27T19:06:01.557" v="188" actId="20577"/>
        <pc:sldMkLst>
          <pc:docMk/>
          <pc:sldMk cId="1977403987" sldId="305"/>
        </pc:sldMkLst>
      </pc:sldChg>
      <pc:sldChg chg="modSp new">
        <pc:chgData name="Maggie Hernan" userId="S::mhernan@brynmawr.edu::9ce1beb5-300c-4909-96f3-57b9802dd026" providerId="AD" clId="Web-{C3991D30-E5DD-1FE9-68D3-C7371FBC2146}" dt="2025-10-27T19:07:00.773" v="215" actId="20577"/>
        <pc:sldMkLst>
          <pc:docMk/>
          <pc:sldMk cId="3357155367" sldId="306"/>
        </pc:sldMkLst>
      </pc:sldChg>
    </pc:docChg>
  </pc:docChgLst>
  <pc:docChgLst>
    <pc:chgData name="Joanna Timmerman" userId="S::jtimmerman@brynmawr.edu::af504e48-b556-4665-8d72-cb1d12152b37" providerId="AD" clId="Web-{70E7C932-435E-6151-FA91-907F577CF950}"/>
    <pc:docChg chg="modSld">
      <pc:chgData name="Joanna Timmerman" userId="S::jtimmerman@brynmawr.edu::af504e48-b556-4665-8d72-cb1d12152b37" providerId="AD" clId="Web-{70E7C932-435E-6151-FA91-907F577CF950}" dt="2025-10-27T19:23:14.673" v="6" actId="1076"/>
      <pc:docMkLst>
        <pc:docMk/>
      </pc:docMkLst>
      <pc:sldChg chg="modSp">
        <pc:chgData name="Joanna Timmerman" userId="S::jtimmerman@brynmawr.edu::af504e48-b556-4665-8d72-cb1d12152b37" providerId="AD" clId="Web-{70E7C932-435E-6151-FA91-907F577CF950}" dt="2025-10-27T19:22:53.829" v="2" actId="20577"/>
        <pc:sldMkLst>
          <pc:docMk/>
          <pc:sldMk cId="446471496" sldId="291"/>
        </pc:sldMkLst>
        <pc:spChg chg="mod">
          <ac:chgData name="Joanna Timmerman" userId="S::jtimmerman@brynmawr.edu::af504e48-b556-4665-8d72-cb1d12152b37" providerId="AD" clId="Web-{70E7C932-435E-6151-FA91-907F577CF950}" dt="2025-10-27T19:22:53.829" v="2" actId="20577"/>
          <ac:spMkLst>
            <pc:docMk/>
            <pc:sldMk cId="446471496" sldId="291"/>
            <ac:spMk id="3" creationId="{6B060FD0-E6F1-D4BF-D10A-9FF3FF5C35F1}"/>
          </ac:spMkLst>
        </pc:spChg>
      </pc:sldChg>
      <pc:sldChg chg="modSp">
        <pc:chgData name="Joanna Timmerman" userId="S::jtimmerman@brynmawr.edu::af504e48-b556-4665-8d72-cb1d12152b37" providerId="AD" clId="Web-{70E7C932-435E-6151-FA91-907F577CF950}" dt="2025-10-27T19:23:14.673" v="6" actId="1076"/>
        <pc:sldMkLst>
          <pc:docMk/>
          <pc:sldMk cId="646739860" sldId="292"/>
        </pc:sldMkLst>
        <pc:spChg chg="mod">
          <ac:chgData name="Joanna Timmerman" userId="S::jtimmerman@brynmawr.edu::af504e48-b556-4665-8d72-cb1d12152b37" providerId="AD" clId="Web-{70E7C932-435E-6151-FA91-907F577CF950}" dt="2025-10-27T19:23:14.673" v="6" actId="1076"/>
          <ac:spMkLst>
            <pc:docMk/>
            <pc:sldMk cId="646739860" sldId="292"/>
            <ac:spMk id="3" creationId="{836EBEDA-E1E1-A06C-4A3A-D04842731B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7A0D-5557-4400-BDD8-DD530F0ADDA0}" type="datetimeFigureOut">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0641C-BCE3-4D0D-BC85-BD201E60E407}" type="slidenum">
              <a:t>‹#›</a:t>
            </a:fld>
            <a:endParaRPr lang="en-US"/>
          </a:p>
        </p:txBody>
      </p:sp>
    </p:spTree>
    <p:extLst>
      <p:ext uri="{BB962C8B-B14F-4D97-AF65-F5344CB8AC3E}">
        <p14:creationId xmlns:p14="http://schemas.microsoft.com/office/powerpoint/2010/main" val="403802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WUASVHlfXe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is something that you've learned that has been your Aha moment at Bryn Mawr </a:t>
            </a:r>
            <a:r>
              <a:rPr lang="en-US"/>
              <a:t>so far </a:t>
            </a:r>
            <a:r>
              <a:rPr lang="en-US">
                <a:ea typeface="Calibri"/>
                <a:cs typeface="Calibri"/>
              </a:rPr>
              <a:t>?</a:t>
            </a:r>
          </a:p>
          <a:p>
            <a:r>
              <a:rPr lang="en-US">
                <a:ea typeface="Calibri"/>
                <a:cs typeface="Calibri"/>
              </a:rPr>
              <a:t>What is something that's clicked for you?</a:t>
            </a:r>
          </a:p>
        </p:txBody>
      </p:sp>
      <p:sp>
        <p:nvSpPr>
          <p:cNvPr id="4" name="Slide Number Placeholder 3"/>
          <p:cNvSpPr>
            <a:spLocks noGrp="1"/>
          </p:cNvSpPr>
          <p:nvPr>
            <p:ph type="sldNum" sz="quarter" idx="5"/>
          </p:nvPr>
        </p:nvSpPr>
        <p:spPr/>
        <p:txBody>
          <a:bodyPr/>
          <a:lstStyle/>
          <a:p>
            <a:fld id="{4D40641C-BCE3-4D0D-BC85-BD201E60E407}" type="slidenum">
              <a:t>3</a:t>
            </a:fld>
            <a:endParaRPr lang="en-US"/>
          </a:p>
        </p:txBody>
      </p:sp>
    </p:spTree>
    <p:extLst>
      <p:ext uri="{BB962C8B-B14F-4D97-AF65-F5344CB8AC3E}">
        <p14:creationId xmlns:p14="http://schemas.microsoft.com/office/powerpoint/2010/main" val="143389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Pair and share.</a:t>
            </a:r>
          </a:p>
        </p:txBody>
      </p:sp>
      <p:sp>
        <p:nvSpPr>
          <p:cNvPr id="4" name="Slide Number Placeholder 3"/>
          <p:cNvSpPr>
            <a:spLocks noGrp="1"/>
          </p:cNvSpPr>
          <p:nvPr>
            <p:ph type="sldNum" sz="quarter" idx="5"/>
          </p:nvPr>
        </p:nvSpPr>
        <p:spPr/>
        <p:txBody>
          <a:bodyPr/>
          <a:lstStyle/>
          <a:p>
            <a:fld id="{4D40641C-BCE3-4D0D-BC85-BD201E60E407}" type="slidenum">
              <a:rPr lang="en-US"/>
              <a:t>8</a:t>
            </a:fld>
            <a:endParaRPr lang="en-US"/>
          </a:p>
        </p:txBody>
      </p:sp>
    </p:spTree>
    <p:extLst>
      <p:ext uri="{BB962C8B-B14F-4D97-AF65-F5344CB8AC3E}">
        <p14:creationId xmlns:p14="http://schemas.microsoft.com/office/powerpoint/2010/main" val="373774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hlinkClick r:id="rId3"/>
              </a:rPr>
              <a:t>https://www.youtube.com/watch?v=WUASVHlfXeI</a:t>
            </a:r>
            <a:endParaRPr lang="en-US">
              <a:ea typeface="+mn-lt"/>
              <a:cs typeface="+mn-lt"/>
            </a:endParaRPr>
          </a:p>
          <a:p>
            <a:endParaRPr lang="en-US"/>
          </a:p>
        </p:txBody>
      </p:sp>
      <p:sp>
        <p:nvSpPr>
          <p:cNvPr id="4" name="Slide Number Placeholder 3"/>
          <p:cNvSpPr>
            <a:spLocks noGrp="1"/>
          </p:cNvSpPr>
          <p:nvPr>
            <p:ph type="sldNum" sz="quarter" idx="5"/>
          </p:nvPr>
        </p:nvSpPr>
        <p:spPr/>
        <p:txBody>
          <a:bodyPr/>
          <a:lstStyle/>
          <a:p>
            <a:fld id="{4D40641C-BCE3-4D0D-BC85-BD201E60E407}" type="slidenum">
              <a:rPr lang="en-US" smtClean="0"/>
              <a:t>23</a:t>
            </a:fld>
            <a:endParaRPr lang="en-US"/>
          </a:p>
        </p:txBody>
      </p:sp>
    </p:spTree>
    <p:extLst>
      <p:ext uri="{BB962C8B-B14F-4D97-AF65-F5344CB8AC3E}">
        <p14:creationId xmlns:p14="http://schemas.microsoft.com/office/powerpoint/2010/main" val="82130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10/30/2025</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35195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01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83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34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12643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10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24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71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87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06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10/30/2025</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58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10/30/2025</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392485258"/>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nwoods@brynmawr.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WUASVHlfXeI?feature=oembed" TargetMode="Externa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F27A7AA6-9CB8-0064-8590-73AB8F0BCAB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59" r="1" b="1"/>
          <a:stretch/>
        </p:blipFill>
        <p:spPr>
          <a:xfrm>
            <a:off x="25794" y="10"/>
            <a:ext cx="12188952" cy="6857990"/>
          </a:xfrm>
          <a:prstGeom prst="rect">
            <a:avLst/>
          </a:prstGeom>
        </p:spPr>
      </p:pic>
      <p:sp>
        <p:nvSpPr>
          <p:cNvPr id="11" name="Rectangle 10">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792" y="-578805"/>
            <a:ext cx="6858003" cy="8015586"/>
          </a:xfrm>
          <a:prstGeom prst="rect">
            <a:avLst/>
          </a:prstGeom>
          <a:gradFill flip="none" rotWithShape="1">
            <a:gsLst>
              <a:gs pos="48000">
                <a:sysClr val="windowText" lastClr="000000">
                  <a:alpha val="30000"/>
                </a:sysClr>
              </a:gs>
              <a:gs pos="85000">
                <a:sysClr val="windowText" lastClr="000000">
                  <a:alpha val="51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36DAD54-1E85-E192-D6A5-1ED9CBE95FB6}"/>
              </a:ext>
            </a:extLst>
          </p:cNvPr>
          <p:cNvSpPr>
            <a:spLocks noGrp="1"/>
          </p:cNvSpPr>
          <p:nvPr>
            <p:ph type="ctrTitle"/>
          </p:nvPr>
        </p:nvSpPr>
        <p:spPr>
          <a:xfrm>
            <a:off x="1600516" y="1247140"/>
            <a:ext cx="4650160" cy="3450844"/>
          </a:xfrm>
        </p:spPr>
        <p:txBody>
          <a:bodyPr>
            <a:normAutofit/>
          </a:bodyPr>
          <a:lstStyle/>
          <a:p>
            <a:r>
              <a:rPr lang="en-US" sz="2900">
                <a:solidFill>
                  <a:srgbClr val="FFFFFF"/>
                </a:solidFill>
              </a:rPr>
              <a:t>Roots and Reverence: </a:t>
            </a:r>
            <a:r>
              <a:rPr lang="en-US" sz="2900" b="0">
                <a:solidFill>
                  <a:srgbClr val="FFFFFF"/>
                </a:solidFill>
                <a:ea typeface="+mj-lt"/>
                <a:cs typeface="+mj-lt"/>
              </a:rPr>
              <a:t>Building Belonging, Meaning, and Presence in a New Environment</a:t>
            </a:r>
            <a:endParaRPr lang="en-US" sz="2900">
              <a:solidFill>
                <a:srgbClr val="FFFFFF"/>
              </a:solidFill>
            </a:endParaRPr>
          </a:p>
        </p:txBody>
      </p:sp>
      <p:sp>
        <p:nvSpPr>
          <p:cNvPr id="3" name="Subtitle 2">
            <a:extLst>
              <a:ext uri="{FF2B5EF4-FFF2-40B4-BE49-F238E27FC236}">
                <a16:creationId xmlns:a16="http://schemas.microsoft.com/office/drawing/2014/main" id="{861F8E79-656F-3D1E-32A4-7A484420B752}"/>
              </a:ext>
            </a:extLst>
          </p:cNvPr>
          <p:cNvSpPr>
            <a:spLocks noGrp="1"/>
          </p:cNvSpPr>
          <p:nvPr>
            <p:ph type="subTitle" idx="1"/>
          </p:nvPr>
        </p:nvSpPr>
        <p:spPr>
          <a:xfrm>
            <a:off x="1600515" y="4818126"/>
            <a:ext cx="4959807" cy="1268984"/>
          </a:xfrm>
        </p:spPr>
        <p:txBody>
          <a:bodyPr>
            <a:normAutofit/>
          </a:bodyPr>
          <a:lstStyle/>
          <a:p>
            <a:r>
              <a:rPr lang="en-US">
                <a:solidFill>
                  <a:srgbClr val="FFFFFF"/>
                </a:solidFill>
              </a:rPr>
              <a:t>THRIVE Week 8</a:t>
            </a:r>
          </a:p>
        </p:txBody>
      </p:sp>
      <p:sp>
        <p:nvSpPr>
          <p:cNvPr id="13" name="Rectangle 12">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18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821E-05DA-6425-DDBD-41354B74618F}"/>
              </a:ext>
            </a:extLst>
          </p:cNvPr>
          <p:cNvSpPr>
            <a:spLocks noGrp="1"/>
          </p:cNvSpPr>
          <p:nvPr>
            <p:ph type="title"/>
          </p:nvPr>
        </p:nvSpPr>
        <p:spPr/>
        <p:txBody>
          <a:bodyPr/>
          <a:lstStyle/>
          <a:p>
            <a:r>
              <a:rPr lang="en-US"/>
              <a:t>Practices to Deepen Environmental Wellness</a:t>
            </a:r>
          </a:p>
        </p:txBody>
      </p:sp>
      <p:sp>
        <p:nvSpPr>
          <p:cNvPr id="3" name="Content Placeholder 2">
            <a:extLst>
              <a:ext uri="{FF2B5EF4-FFF2-40B4-BE49-F238E27FC236}">
                <a16:creationId xmlns:a16="http://schemas.microsoft.com/office/drawing/2014/main" id="{6B060FD0-E6F1-D4BF-D10A-9FF3FF5C35F1}"/>
              </a:ext>
            </a:extLst>
          </p:cNvPr>
          <p:cNvSpPr>
            <a:spLocks noGrp="1"/>
          </p:cNvSpPr>
          <p:nvPr>
            <p:ph idx="1"/>
          </p:nvPr>
        </p:nvSpPr>
        <p:spPr/>
        <p:txBody>
          <a:bodyPr vert="horz" lIns="91440" tIns="45720" rIns="91440" bIns="45720" rtlCol="0" anchor="t">
            <a:noAutofit/>
          </a:bodyPr>
          <a:lstStyle/>
          <a:p>
            <a:r>
              <a:rPr lang="en-US" sz="2800" b="1"/>
              <a:t>Create a Sensory Sanctuary</a:t>
            </a:r>
            <a:endParaRPr lang="en-US" sz="2800"/>
          </a:p>
          <a:p>
            <a:pPr lvl="1"/>
            <a:r>
              <a:rPr lang="en-US" sz="2400">
                <a:ea typeface="+mn-lt"/>
                <a:cs typeface="+mn-lt"/>
              </a:rPr>
              <a:t>Design one space (dorm corner, park bench, meditation app) where your body can fully </a:t>
            </a:r>
            <a:r>
              <a:rPr lang="en-US" sz="2400" i="1">
                <a:ea typeface="+mn-lt"/>
                <a:cs typeface="+mn-lt"/>
              </a:rPr>
              <a:t>relax and breathe</a:t>
            </a:r>
            <a:r>
              <a:rPr lang="en-US" sz="2400">
                <a:ea typeface="+mn-lt"/>
                <a:cs typeface="+mn-lt"/>
              </a:rPr>
              <a:t>.</a:t>
            </a:r>
            <a:endParaRPr lang="en-US" sz="2400"/>
          </a:p>
          <a:p>
            <a:r>
              <a:rPr lang="en-US" sz="2800">
                <a:ea typeface="+mn-lt"/>
                <a:cs typeface="+mn-lt"/>
              </a:rPr>
              <a:t>Consider:</a:t>
            </a:r>
            <a:endParaRPr lang="en-US" sz="2800"/>
          </a:p>
          <a:p>
            <a:pPr lvl="1"/>
            <a:r>
              <a:rPr lang="en-US" sz="2400">
                <a:ea typeface="+mn-lt"/>
                <a:cs typeface="+mn-lt"/>
              </a:rPr>
              <a:t>Light → Natural or warm?</a:t>
            </a:r>
            <a:endParaRPr lang="en-US" sz="2400"/>
          </a:p>
          <a:p>
            <a:pPr lvl="1"/>
            <a:r>
              <a:rPr lang="en-US" sz="2400">
                <a:ea typeface="+mn-lt"/>
                <a:cs typeface="+mn-lt"/>
              </a:rPr>
              <a:t>Sound → Noise-canceling, nature sounds?</a:t>
            </a:r>
            <a:endParaRPr lang="en-US" sz="2400"/>
          </a:p>
          <a:p>
            <a:pPr lvl="1"/>
            <a:r>
              <a:rPr lang="en-US" sz="2400">
                <a:ea typeface="+mn-lt"/>
                <a:cs typeface="+mn-lt"/>
              </a:rPr>
              <a:t>Smell → Calming scents?</a:t>
            </a:r>
            <a:endParaRPr lang="en-US" sz="2400"/>
          </a:p>
          <a:p>
            <a:pPr lvl="1"/>
            <a:r>
              <a:rPr lang="en-US" sz="2400">
                <a:ea typeface="+mn-lt"/>
                <a:cs typeface="+mn-lt"/>
              </a:rPr>
              <a:t>Materials → Soft, grounding textures?</a:t>
            </a:r>
            <a:endParaRPr lang="en-US" sz="2400"/>
          </a:p>
          <a:p>
            <a:pPr lvl="2">
              <a:buFont typeface="Wingdings" panose="020B0604020202020204" pitchFamily="34" charset="0"/>
              <a:buChar char="§"/>
            </a:pPr>
            <a:r>
              <a:rPr lang="en-US" sz="2000" i="1">
                <a:ea typeface="+mn-lt"/>
                <a:cs typeface="+mn-lt"/>
              </a:rPr>
              <a:t>This is your nervous system’s safe zone — not just your study spot.</a:t>
            </a:r>
            <a:endParaRPr lang="en-US" sz="2000"/>
          </a:p>
          <a:p>
            <a:endParaRPr lang="en-US"/>
          </a:p>
        </p:txBody>
      </p:sp>
    </p:spTree>
    <p:extLst>
      <p:ext uri="{BB962C8B-B14F-4D97-AF65-F5344CB8AC3E}">
        <p14:creationId xmlns:p14="http://schemas.microsoft.com/office/powerpoint/2010/main" val="446471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9688-BB68-1185-3A92-D934133B9EA5}"/>
              </a:ext>
            </a:extLst>
          </p:cNvPr>
          <p:cNvSpPr>
            <a:spLocks noGrp="1"/>
          </p:cNvSpPr>
          <p:nvPr>
            <p:ph type="title"/>
          </p:nvPr>
        </p:nvSpPr>
        <p:spPr/>
        <p:txBody>
          <a:bodyPr/>
          <a:lstStyle/>
          <a:p>
            <a:r>
              <a:rPr lang="en-US"/>
              <a:t>Practices Continued </a:t>
            </a:r>
          </a:p>
        </p:txBody>
      </p:sp>
      <p:sp>
        <p:nvSpPr>
          <p:cNvPr id="3" name="Content Placeholder 2">
            <a:extLst>
              <a:ext uri="{FF2B5EF4-FFF2-40B4-BE49-F238E27FC236}">
                <a16:creationId xmlns:a16="http://schemas.microsoft.com/office/drawing/2014/main" id="{836EBEDA-E1E1-A06C-4A3A-D04842731BBB}"/>
              </a:ext>
            </a:extLst>
          </p:cNvPr>
          <p:cNvSpPr>
            <a:spLocks noGrp="1"/>
          </p:cNvSpPr>
          <p:nvPr>
            <p:ph idx="1"/>
          </p:nvPr>
        </p:nvSpPr>
        <p:spPr>
          <a:xfrm>
            <a:off x="1587710" y="1865911"/>
            <a:ext cx="10382374" cy="4233625"/>
          </a:xfrm>
        </p:spPr>
        <p:txBody>
          <a:bodyPr vert="horz" lIns="91440" tIns="45720" rIns="91440" bIns="45720" rtlCol="0" anchor="t">
            <a:noAutofit/>
          </a:bodyPr>
          <a:lstStyle/>
          <a:p>
            <a:r>
              <a:rPr lang="en-US" sz="3200" b="1"/>
              <a:t>Be in Relationship with Place</a:t>
            </a:r>
            <a:endParaRPr lang="en-US" sz="3200"/>
          </a:p>
          <a:p>
            <a:pPr lvl="1">
              <a:buFont typeface="Courier New" panose="020B0604020202020204" pitchFamily="34" charset="0"/>
              <a:buChar char="o"/>
            </a:pPr>
            <a:r>
              <a:rPr lang="en-US" sz="2800">
                <a:ea typeface="+mn-lt"/>
                <a:cs typeface="+mn-lt"/>
              </a:rPr>
              <a:t>Ask: </a:t>
            </a:r>
            <a:r>
              <a:rPr lang="en-US" sz="2800" i="1">
                <a:ea typeface="+mn-lt"/>
                <a:cs typeface="+mn-lt"/>
              </a:rPr>
              <a:t>What did this land exist as before it was a campus?</a:t>
            </a:r>
            <a:endParaRPr lang="en-US" sz="2800"/>
          </a:p>
          <a:p>
            <a:pPr lvl="1">
              <a:buFont typeface="Courier New" panose="020B0604020202020204" pitchFamily="34" charset="0"/>
              <a:buChar char="o"/>
            </a:pPr>
            <a:r>
              <a:rPr lang="en-US" sz="2800">
                <a:ea typeface="+mn-lt"/>
                <a:cs typeface="+mn-lt"/>
              </a:rPr>
              <a:t>Seek out spaces with </a:t>
            </a:r>
            <a:r>
              <a:rPr lang="en-US" sz="2800" i="1">
                <a:ea typeface="+mn-lt"/>
                <a:cs typeface="+mn-lt"/>
              </a:rPr>
              <a:t>history</a:t>
            </a:r>
            <a:r>
              <a:rPr lang="en-US" sz="2800">
                <a:ea typeface="+mn-lt"/>
                <a:cs typeface="+mn-lt"/>
              </a:rPr>
              <a:t>, </a:t>
            </a:r>
            <a:r>
              <a:rPr lang="en-US" sz="2800" i="1">
                <a:ea typeface="+mn-lt"/>
                <a:cs typeface="+mn-lt"/>
              </a:rPr>
              <a:t>meaning</a:t>
            </a:r>
            <a:r>
              <a:rPr lang="en-US" sz="2800">
                <a:ea typeface="+mn-lt"/>
                <a:cs typeface="+mn-lt"/>
              </a:rPr>
              <a:t>, or </a:t>
            </a:r>
            <a:r>
              <a:rPr lang="en-US" sz="2800" i="1">
                <a:ea typeface="+mn-lt"/>
                <a:cs typeface="+mn-lt"/>
              </a:rPr>
              <a:t>beauty</a:t>
            </a:r>
            <a:r>
              <a:rPr lang="en-US" sz="2800">
                <a:ea typeface="+mn-lt"/>
                <a:cs typeface="+mn-lt"/>
              </a:rPr>
              <a:t> — even outside the classroom.</a:t>
            </a:r>
          </a:p>
          <a:p>
            <a:pPr lvl="1">
              <a:buFont typeface="Courier New" panose="020B0604020202020204" pitchFamily="34" charset="0"/>
              <a:buChar char="o"/>
            </a:pPr>
            <a:r>
              <a:rPr lang="en-US" sz="2800">
                <a:ea typeface="+mn-lt"/>
                <a:cs typeface="+mn-lt"/>
              </a:rPr>
              <a:t>Participate in local stewardship (cleanups, gardens, art walks) not just as “volunteering” — but as </a:t>
            </a:r>
            <a:r>
              <a:rPr lang="en-US" sz="2800" b="1">
                <a:ea typeface="+mn-lt"/>
                <a:cs typeface="+mn-lt"/>
              </a:rPr>
              <a:t>place-making</a:t>
            </a:r>
            <a:r>
              <a:rPr lang="en-US" sz="2800">
                <a:ea typeface="+mn-lt"/>
                <a:cs typeface="+mn-lt"/>
              </a:rPr>
              <a:t>.</a:t>
            </a:r>
            <a:endParaRPr lang="en-US" sz="2800"/>
          </a:p>
          <a:p>
            <a:pPr lvl="2">
              <a:buFont typeface="Wingdings" panose="020B0604020202020204" pitchFamily="34" charset="0"/>
              <a:buChar char="§"/>
            </a:pPr>
            <a:r>
              <a:rPr lang="en-US" sz="2400">
                <a:ea typeface="+mn-lt"/>
                <a:cs typeface="+mn-lt"/>
              </a:rPr>
              <a:t>This creates emotional grounding and long-term environmental respect.</a:t>
            </a:r>
            <a:endParaRPr lang="en-US" sz="2400"/>
          </a:p>
          <a:p>
            <a:endParaRPr lang="en-US" sz="2400"/>
          </a:p>
        </p:txBody>
      </p:sp>
    </p:spTree>
    <p:extLst>
      <p:ext uri="{BB962C8B-B14F-4D97-AF65-F5344CB8AC3E}">
        <p14:creationId xmlns:p14="http://schemas.microsoft.com/office/powerpoint/2010/main" val="64673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225D-F52F-503D-8DC9-CE0507F2FA93}"/>
              </a:ext>
            </a:extLst>
          </p:cNvPr>
          <p:cNvSpPr>
            <a:spLocks noGrp="1"/>
          </p:cNvSpPr>
          <p:nvPr>
            <p:ph type="title"/>
          </p:nvPr>
        </p:nvSpPr>
        <p:spPr/>
        <p:txBody>
          <a:bodyPr/>
          <a:lstStyle/>
          <a:p>
            <a:r>
              <a:rPr lang="en-US"/>
              <a:t>Reflection: Check in with your Environmental Wellness </a:t>
            </a:r>
          </a:p>
        </p:txBody>
      </p:sp>
      <p:sp>
        <p:nvSpPr>
          <p:cNvPr id="3" name="Content Placeholder 2">
            <a:extLst>
              <a:ext uri="{FF2B5EF4-FFF2-40B4-BE49-F238E27FC236}">
                <a16:creationId xmlns:a16="http://schemas.microsoft.com/office/drawing/2014/main" id="{19E3A0AF-67E4-6EBA-3AAE-C4F6A09DA05D}"/>
              </a:ext>
            </a:extLst>
          </p:cNvPr>
          <p:cNvSpPr>
            <a:spLocks noGrp="1"/>
          </p:cNvSpPr>
          <p:nvPr>
            <p:ph idx="1"/>
          </p:nvPr>
        </p:nvSpPr>
        <p:spPr>
          <a:xfrm>
            <a:off x="1587710" y="2001972"/>
            <a:ext cx="9486690" cy="3926152"/>
          </a:xfrm>
        </p:spPr>
        <p:txBody>
          <a:bodyPr vert="horz" lIns="91440" tIns="45720" rIns="91440" bIns="45720" rtlCol="0" anchor="t">
            <a:normAutofit/>
          </a:bodyPr>
          <a:lstStyle/>
          <a:p>
            <a:pPr marL="0" indent="0">
              <a:lnSpc>
                <a:spcPct val="100000"/>
              </a:lnSpc>
              <a:spcBef>
                <a:spcPts val="0"/>
              </a:spcBef>
              <a:buNone/>
            </a:pPr>
            <a:endParaRPr lang="en-US" sz="2400" b="1">
              <a:latin typeface="Calibri"/>
              <a:ea typeface="Calibri"/>
              <a:cs typeface="Calibri"/>
            </a:endParaRPr>
          </a:p>
          <a:p>
            <a:pPr>
              <a:lnSpc>
                <a:spcPct val="100000"/>
              </a:lnSpc>
              <a:spcBef>
                <a:spcPts val="0"/>
              </a:spcBef>
            </a:pPr>
            <a:endParaRPr lang="en-US" sz="2800" b="1">
              <a:latin typeface="Calibri"/>
              <a:ea typeface="Calibri"/>
              <a:cs typeface="Calibri"/>
            </a:endParaRPr>
          </a:p>
          <a:p>
            <a:pPr>
              <a:lnSpc>
                <a:spcPct val="100000"/>
              </a:lnSpc>
              <a:spcBef>
                <a:spcPts val="0"/>
              </a:spcBef>
            </a:pPr>
            <a:r>
              <a:rPr lang="en-US" sz="2800" b="1">
                <a:latin typeface="Calibri"/>
                <a:cs typeface="Calibri"/>
              </a:rPr>
              <a:t>Is your room a place that you feel comfortable, safe and at ease in?</a:t>
            </a:r>
            <a:endParaRPr lang="en-US" sz="2800" b="1">
              <a:latin typeface="Calibri"/>
              <a:ea typeface="Calibri"/>
              <a:cs typeface="Calibri"/>
            </a:endParaRPr>
          </a:p>
          <a:p>
            <a:pPr>
              <a:lnSpc>
                <a:spcPct val="100000"/>
              </a:lnSpc>
              <a:spcBef>
                <a:spcPts val="0"/>
              </a:spcBef>
            </a:pPr>
            <a:endParaRPr lang="en-US" sz="2800" b="1">
              <a:latin typeface="Calibri"/>
              <a:ea typeface="Calibri"/>
              <a:cs typeface="Calibri"/>
            </a:endParaRPr>
          </a:p>
          <a:p>
            <a:pPr>
              <a:lnSpc>
                <a:spcPct val="100000"/>
              </a:lnSpc>
              <a:spcBef>
                <a:spcPts val="0"/>
              </a:spcBef>
            </a:pPr>
            <a:r>
              <a:rPr lang="en-US" sz="2800" b="1">
                <a:latin typeface="Calibri"/>
                <a:cs typeface="Calibri"/>
              </a:rPr>
              <a:t>Do you find time to be outside? </a:t>
            </a:r>
            <a:endParaRPr lang="en-US" sz="2800" b="1">
              <a:latin typeface="Calibri"/>
              <a:ea typeface="Calibri"/>
              <a:cs typeface="Calibri"/>
            </a:endParaRPr>
          </a:p>
          <a:p>
            <a:pPr>
              <a:lnSpc>
                <a:spcPct val="100000"/>
              </a:lnSpc>
              <a:spcBef>
                <a:spcPts val="0"/>
              </a:spcBef>
            </a:pPr>
            <a:endParaRPr lang="en-US" sz="2800" b="1">
              <a:latin typeface="Calibri"/>
              <a:ea typeface="Calibri"/>
              <a:cs typeface="Calibri"/>
            </a:endParaRPr>
          </a:p>
          <a:p>
            <a:pPr>
              <a:lnSpc>
                <a:spcPct val="100000"/>
              </a:lnSpc>
              <a:spcBef>
                <a:spcPts val="0"/>
              </a:spcBef>
            </a:pPr>
            <a:r>
              <a:rPr lang="en-US" sz="2800" b="1">
                <a:latin typeface="Calibri"/>
                <a:cs typeface="Calibri"/>
              </a:rPr>
              <a:t>Have you identified a stress-free space on campus?</a:t>
            </a:r>
            <a:endParaRPr lang="en-US" sz="2800" b="1"/>
          </a:p>
        </p:txBody>
      </p:sp>
    </p:spTree>
    <p:extLst>
      <p:ext uri="{BB962C8B-B14F-4D97-AF65-F5344CB8AC3E}">
        <p14:creationId xmlns:p14="http://schemas.microsoft.com/office/powerpoint/2010/main" val="331054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7018-5E0C-2640-F955-059246E2A018}"/>
              </a:ext>
            </a:extLst>
          </p:cNvPr>
          <p:cNvSpPr>
            <a:spLocks noGrp="1"/>
          </p:cNvSpPr>
          <p:nvPr>
            <p:ph type="title"/>
          </p:nvPr>
        </p:nvSpPr>
        <p:spPr/>
        <p:txBody>
          <a:bodyPr/>
          <a:lstStyle/>
          <a:p>
            <a:r>
              <a:rPr lang="en-US"/>
              <a:t>Spiritual Wellness: More Than Belief</a:t>
            </a:r>
          </a:p>
        </p:txBody>
      </p:sp>
      <p:sp>
        <p:nvSpPr>
          <p:cNvPr id="3" name="Content Placeholder 2">
            <a:extLst>
              <a:ext uri="{FF2B5EF4-FFF2-40B4-BE49-F238E27FC236}">
                <a16:creationId xmlns:a16="http://schemas.microsoft.com/office/drawing/2014/main" id="{F932B076-9A67-AD69-97A1-77DEA33304BC}"/>
              </a:ext>
            </a:extLst>
          </p:cNvPr>
          <p:cNvSpPr>
            <a:spLocks noGrp="1"/>
          </p:cNvSpPr>
          <p:nvPr>
            <p:ph idx="1"/>
          </p:nvPr>
        </p:nvSpPr>
        <p:spPr/>
        <p:txBody>
          <a:bodyPr vert="horz" lIns="91440" tIns="45720" rIns="91440" bIns="45720" rtlCol="0" anchor="t">
            <a:normAutofit/>
          </a:bodyPr>
          <a:lstStyle/>
          <a:p>
            <a:r>
              <a:rPr lang="en-US" sz="3200"/>
              <a:t>First-Year Students Often Experience:</a:t>
            </a:r>
          </a:p>
          <a:p>
            <a:pPr lvl="1">
              <a:buFont typeface="Courier New" panose="020B0604020202020204" pitchFamily="34" charset="0"/>
              <a:buChar char="o"/>
            </a:pPr>
            <a:r>
              <a:rPr lang="en-US" sz="2800">
                <a:ea typeface="+mn-lt"/>
                <a:cs typeface="+mn-lt"/>
              </a:rPr>
              <a:t>Disconnection from home/community practices</a:t>
            </a:r>
            <a:endParaRPr lang="en-US" sz="2800"/>
          </a:p>
          <a:p>
            <a:pPr lvl="1">
              <a:buFont typeface="Courier New" panose="020B0604020202020204" pitchFamily="34" charset="0"/>
              <a:buChar char="o"/>
            </a:pPr>
            <a:r>
              <a:rPr lang="en-US" sz="2800">
                <a:ea typeface="+mn-lt"/>
                <a:cs typeface="+mn-lt"/>
              </a:rPr>
              <a:t>Uncertainty about identity or life purpose</a:t>
            </a:r>
            <a:endParaRPr lang="en-US" sz="2800"/>
          </a:p>
          <a:p>
            <a:pPr lvl="1">
              <a:buFont typeface="Courier New" panose="020B0604020202020204" pitchFamily="34" charset="0"/>
              <a:buChar char="o"/>
            </a:pPr>
            <a:r>
              <a:rPr lang="en-US" sz="2800">
                <a:ea typeface="+mn-lt"/>
                <a:cs typeface="+mn-lt"/>
              </a:rPr>
              <a:t>Existential anxiety (especially in the “achievement” culture of college)</a:t>
            </a:r>
            <a:endParaRPr lang="en-US" sz="2800"/>
          </a:p>
          <a:p>
            <a:pPr lvl="2">
              <a:buFont typeface="Wingdings" panose="020B0604020202020204" pitchFamily="34" charset="0"/>
              <a:buChar char="§"/>
            </a:pPr>
            <a:r>
              <a:rPr lang="en-US" sz="2400">
                <a:ea typeface="+mn-lt"/>
                <a:cs typeface="+mn-lt"/>
              </a:rPr>
              <a:t>These are </a:t>
            </a:r>
            <a:r>
              <a:rPr lang="en-US" sz="2400" b="1">
                <a:ea typeface="+mn-lt"/>
                <a:cs typeface="+mn-lt"/>
              </a:rPr>
              <a:t>spiritual issues</a:t>
            </a:r>
            <a:r>
              <a:rPr lang="en-US" sz="2400">
                <a:ea typeface="+mn-lt"/>
                <a:cs typeface="+mn-lt"/>
              </a:rPr>
              <a:t>, not just emotional ones</a:t>
            </a:r>
            <a:endParaRPr lang="en-US" sz="2400"/>
          </a:p>
          <a:p>
            <a:endParaRPr lang="en-US"/>
          </a:p>
        </p:txBody>
      </p:sp>
    </p:spTree>
    <p:extLst>
      <p:ext uri="{BB962C8B-B14F-4D97-AF65-F5344CB8AC3E}">
        <p14:creationId xmlns:p14="http://schemas.microsoft.com/office/powerpoint/2010/main" val="860090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414C-F84F-50A3-E467-70FCA967429A}"/>
              </a:ext>
            </a:extLst>
          </p:cNvPr>
          <p:cNvSpPr>
            <a:spLocks noGrp="1"/>
          </p:cNvSpPr>
          <p:nvPr>
            <p:ph type="title"/>
          </p:nvPr>
        </p:nvSpPr>
        <p:spPr/>
        <p:txBody>
          <a:bodyPr/>
          <a:lstStyle/>
          <a:p>
            <a:r>
              <a:rPr lang="en-US"/>
              <a:t>Deeper Practices of Spiritual Wellness</a:t>
            </a:r>
          </a:p>
        </p:txBody>
      </p:sp>
      <p:sp>
        <p:nvSpPr>
          <p:cNvPr id="3" name="Content Placeholder 2">
            <a:extLst>
              <a:ext uri="{FF2B5EF4-FFF2-40B4-BE49-F238E27FC236}">
                <a16:creationId xmlns:a16="http://schemas.microsoft.com/office/drawing/2014/main" id="{75B43506-5080-5D43-BB4D-D7008F7B8C5D}"/>
              </a:ext>
            </a:extLst>
          </p:cNvPr>
          <p:cNvSpPr>
            <a:spLocks noGrp="1"/>
          </p:cNvSpPr>
          <p:nvPr>
            <p:ph idx="1"/>
          </p:nvPr>
        </p:nvSpPr>
        <p:spPr>
          <a:xfrm>
            <a:off x="1587710" y="2160016"/>
            <a:ext cx="9486690" cy="4434152"/>
          </a:xfrm>
        </p:spPr>
        <p:txBody>
          <a:bodyPr vert="horz" lIns="91440" tIns="45720" rIns="91440" bIns="45720" rtlCol="0" anchor="t">
            <a:normAutofit fontScale="85000" lnSpcReduction="20000"/>
          </a:bodyPr>
          <a:lstStyle/>
          <a:p>
            <a:pPr marL="0" indent="0">
              <a:buNone/>
            </a:pPr>
            <a:r>
              <a:rPr lang="en-US" b="1"/>
              <a:t>Spiritual Self-Awareness</a:t>
            </a:r>
            <a:endParaRPr lang="en-US"/>
          </a:p>
          <a:p>
            <a:r>
              <a:rPr lang="en-US">
                <a:ea typeface="+mn-lt"/>
                <a:cs typeface="+mn-lt"/>
              </a:rPr>
              <a:t>Ask:</a:t>
            </a:r>
            <a:endParaRPr lang="en-US"/>
          </a:p>
          <a:p>
            <a:pPr lvl="1"/>
            <a:r>
              <a:rPr lang="en-US">
                <a:ea typeface="+mn-lt"/>
                <a:cs typeface="+mn-lt"/>
              </a:rPr>
              <a:t>What centers me when I feel fractured?</a:t>
            </a:r>
            <a:endParaRPr lang="en-US"/>
          </a:p>
          <a:p>
            <a:pPr lvl="1"/>
            <a:r>
              <a:rPr lang="en-US">
                <a:ea typeface="+mn-lt"/>
                <a:cs typeface="+mn-lt"/>
              </a:rPr>
              <a:t>When do I feel most connected to something larger than myself?</a:t>
            </a:r>
            <a:endParaRPr lang="en-US"/>
          </a:p>
          <a:p>
            <a:pPr lvl="1"/>
            <a:r>
              <a:rPr lang="en-US">
                <a:ea typeface="+mn-lt"/>
                <a:cs typeface="+mn-lt"/>
              </a:rPr>
              <a:t>What do I treat as sacred — even unconsciously? (e.g., silence, justice, creativity, nature)</a:t>
            </a:r>
            <a:br>
              <a:rPr lang="en-US"/>
            </a:br>
            <a:endParaRPr lang="en-US"/>
          </a:p>
          <a:p>
            <a:pPr marL="0" indent="0">
              <a:buNone/>
            </a:pPr>
            <a:r>
              <a:rPr lang="en-US" b="1"/>
              <a:t>Micro-Rituals for Meaning</a:t>
            </a:r>
            <a:endParaRPr lang="en-US"/>
          </a:p>
          <a:p>
            <a:r>
              <a:rPr lang="en-US">
                <a:ea typeface="+mn-lt"/>
                <a:cs typeface="+mn-lt"/>
              </a:rPr>
              <a:t>Practice grounding rituals that reconnect you to intention and presence:</a:t>
            </a:r>
            <a:endParaRPr lang="en-US"/>
          </a:p>
          <a:p>
            <a:pPr lvl="1"/>
            <a:r>
              <a:rPr lang="en-US">
                <a:ea typeface="+mn-lt"/>
                <a:cs typeface="+mn-lt"/>
              </a:rPr>
              <a:t>Breathing before a test with hand on heart</a:t>
            </a:r>
            <a:endParaRPr lang="en-US"/>
          </a:p>
          <a:p>
            <a:pPr lvl="1"/>
            <a:r>
              <a:rPr lang="en-US">
                <a:ea typeface="+mn-lt"/>
                <a:cs typeface="+mn-lt"/>
              </a:rPr>
              <a:t>Lighting a candle before journaling (not in the dorms! :) )</a:t>
            </a:r>
            <a:endParaRPr lang="en-US"/>
          </a:p>
          <a:p>
            <a:pPr lvl="1"/>
            <a:r>
              <a:rPr lang="en-US">
                <a:ea typeface="+mn-lt"/>
                <a:cs typeface="+mn-lt"/>
              </a:rPr>
              <a:t>Drinking tea without screens</a:t>
            </a:r>
            <a:endParaRPr lang="en-US"/>
          </a:p>
          <a:p>
            <a:pPr lvl="1"/>
            <a:r>
              <a:rPr lang="en-US">
                <a:ea typeface="+mn-lt"/>
                <a:cs typeface="+mn-lt"/>
              </a:rPr>
              <a:t>Walking with no destination, only awareness</a:t>
            </a:r>
          </a:p>
          <a:p>
            <a:pPr lvl="2">
              <a:buFont typeface="Wingdings" panose="020B0604020202020204" pitchFamily="34" charset="0"/>
              <a:buChar char="§"/>
            </a:pPr>
            <a:r>
              <a:rPr lang="en-US">
                <a:ea typeface="+mn-lt"/>
                <a:cs typeface="+mn-lt"/>
              </a:rPr>
              <a:t> These small acts of reverence shift you from </a:t>
            </a:r>
            <a:r>
              <a:rPr lang="en-US" i="1">
                <a:ea typeface="+mn-lt"/>
                <a:cs typeface="+mn-lt"/>
              </a:rPr>
              <a:t>auto-pilot to intention.</a:t>
            </a:r>
            <a:endParaRPr lang="en-US"/>
          </a:p>
          <a:p>
            <a:endParaRPr lang="en-US"/>
          </a:p>
        </p:txBody>
      </p:sp>
    </p:spTree>
    <p:extLst>
      <p:ext uri="{BB962C8B-B14F-4D97-AF65-F5344CB8AC3E}">
        <p14:creationId xmlns:p14="http://schemas.microsoft.com/office/powerpoint/2010/main" val="26286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0303-1F2F-10EB-277C-5C91D800894C}"/>
              </a:ext>
            </a:extLst>
          </p:cNvPr>
          <p:cNvSpPr>
            <a:spLocks noGrp="1"/>
          </p:cNvSpPr>
          <p:nvPr>
            <p:ph type="title"/>
          </p:nvPr>
        </p:nvSpPr>
        <p:spPr/>
        <p:txBody>
          <a:bodyPr/>
          <a:lstStyle/>
          <a:p>
            <a:r>
              <a:rPr lang="en-US"/>
              <a:t>Deeper Practices Continued</a:t>
            </a:r>
          </a:p>
        </p:txBody>
      </p:sp>
      <p:sp>
        <p:nvSpPr>
          <p:cNvPr id="3" name="Content Placeholder 2">
            <a:extLst>
              <a:ext uri="{FF2B5EF4-FFF2-40B4-BE49-F238E27FC236}">
                <a16:creationId xmlns:a16="http://schemas.microsoft.com/office/drawing/2014/main" id="{39C49196-CB60-3529-5FDB-ED3C6BB6DEBE}"/>
              </a:ext>
            </a:extLst>
          </p:cNvPr>
          <p:cNvSpPr>
            <a:spLocks noGrp="1"/>
          </p:cNvSpPr>
          <p:nvPr>
            <p:ph idx="1"/>
          </p:nvPr>
        </p:nvSpPr>
        <p:spPr/>
        <p:txBody>
          <a:bodyPr vert="horz" lIns="91440" tIns="45720" rIns="91440" bIns="45720" rtlCol="0" anchor="t">
            <a:normAutofit/>
          </a:bodyPr>
          <a:lstStyle/>
          <a:p>
            <a:pPr marL="0" indent="0">
              <a:buNone/>
            </a:pPr>
            <a:r>
              <a:rPr lang="en-US" b="1"/>
              <a:t>Cultivate Awe and Wonder</a:t>
            </a:r>
            <a:endParaRPr lang="en-US"/>
          </a:p>
          <a:p>
            <a:r>
              <a:rPr lang="en-US" b="1">
                <a:ea typeface="+mn-lt"/>
                <a:cs typeface="+mn-lt"/>
              </a:rPr>
              <a:t>Awe reduces ego, increases connection, and expands time perception.</a:t>
            </a:r>
            <a:br>
              <a:rPr lang="en-US" b="1">
                <a:ea typeface="+mn-lt"/>
                <a:cs typeface="+mn-lt"/>
              </a:rPr>
            </a:br>
            <a:r>
              <a:rPr lang="en-US" b="1">
                <a:ea typeface="+mn-lt"/>
                <a:cs typeface="+mn-lt"/>
              </a:rPr>
              <a:t> Explore:</a:t>
            </a:r>
            <a:endParaRPr lang="en-US"/>
          </a:p>
          <a:p>
            <a:pPr lvl="1">
              <a:buFont typeface="Courier New" panose="020B0604020202020204" pitchFamily="34" charset="0"/>
              <a:buChar char="o"/>
            </a:pPr>
            <a:r>
              <a:rPr lang="en-US">
                <a:ea typeface="+mn-lt"/>
                <a:cs typeface="+mn-lt"/>
              </a:rPr>
              <a:t>Campus trees you’ve never noticed</a:t>
            </a:r>
            <a:endParaRPr lang="en-US"/>
          </a:p>
          <a:p>
            <a:pPr lvl="1">
              <a:buFont typeface="Courier New" panose="020B0604020202020204" pitchFamily="34" charset="0"/>
              <a:buChar char="o"/>
            </a:pPr>
            <a:r>
              <a:rPr lang="en-US">
                <a:ea typeface="+mn-lt"/>
                <a:cs typeface="+mn-lt"/>
              </a:rPr>
              <a:t>Stargazing from rooftops</a:t>
            </a:r>
            <a:endParaRPr lang="en-US"/>
          </a:p>
          <a:p>
            <a:pPr lvl="1">
              <a:buFont typeface="Courier New" panose="020B0604020202020204" pitchFamily="34" charset="0"/>
              <a:buChar char="o"/>
            </a:pPr>
            <a:r>
              <a:rPr lang="en-US">
                <a:ea typeface="+mn-lt"/>
                <a:cs typeface="+mn-lt"/>
              </a:rPr>
              <a:t>Reading a sacred or poetic text slowly</a:t>
            </a:r>
            <a:endParaRPr lang="en-US"/>
          </a:p>
          <a:p>
            <a:pPr lvl="1">
              <a:buFont typeface="Courier New" panose="020B0604020202020204" pitchFamily="34" charset="0"/>
              <a:buChar char="o"/>
            </a:pPr>
            <a:r>
              <a:rPr lang="en-US">
                <a:ea typeface="+mn-lt"/>
                <a:cs typeface="+mn-lt"/>
              </a:rPr>
              <a:t>Engaging with student groups rooted in community, art, activism, or spirituality</a:t>
            </a:r>
          </a:p>
          <a:p>
            <a:pPr lvl="2">
              <a:buFont typeface="Wingdings" panose="020B0604020202020204" pitchFamily="34" charset="0"/>
              <a:buChar char="§"/>
            </a:pPr>
            <a:r>
              <a:rPr lang="en-US">
                <a:ea typeface="+mn-lt"/>
                <a:cs typeface="+mn-lt"/>
              </a:rPr>
              <a:t>Spiritual wellness doesn’t always need answers — but it always begins with attention.</a:t>
            </a:r>
            <a:endParaRPr lang="en-US"/>
          </a:p>
          <a:p>
            <a:endParaRPr lang="en-US"/>
          </a:p>
        </p:txBody>
      </p:sp>
    </p:spTree>
    <p:extLst>
      <p:ext uri="{BB962C8B-B14F-4D97-AF65-F5344CB8AC3E}">
        <p14:creationId xmlns:p14="http://schemas.microsoft.com/office/powerpoint/2010/main" val="30478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75D2-A0E3-2241-1470-5D6BAB83A7ED}"/>
              </a:ext>
            </a:extLst>
          </p:cNvPr>
          <p:cNvSpPr>
            <a:spLocks noGrp="1"/>
          </p:cNvSpPr>
          <p:nvPr>
            <p:ph type="title"/>
          </p:nvPr>
        </p:nvSpPr>
        <p:spPr/>
        <p:txBody>
          <a:bodyPr/>
          <a:lstStyle/>
          <a:p>
            <a:r>
              <a:rPr lang="en-US"/>
              <a:t>Reflection: Check in with your Spiritual Wellness </a:t>
            </a:r>
          </a:p>
        </p:txBody>
      </p:sp>
      <p:sp>
        <p:nvSpPr>
          <p:cNvPr id="3" name="Content Placeholder 2">
            <a:extLst>
              <a:ext uri="{FF2B5EF4-FFF2-40B4-BE49-F238E27FC236}">
                <a16:creationId xmlns:a16="http://schemas.microsoft.com/office/drawing/2014/main" id="{19820E8E-C838-B94C-E98E-484D5B2DDBBF}"/>
              </a:ext>
            </a:extLst>
          </p:cNvPr>
          <p:cNvSpPr>
            <a:spLocks noGrp="1"/>
          </p:cNvSpPr>
          <p:nvPr>
            <p:ph idx="1"/>
          </p:nvPr>
        </p:nvSpPr>
        <p:spPr>
          <a:xfrm>
            <a:off x="1587710" y="2792194"/>
            <a:ext cx="9486690" cy="3141963"/>
          </a:xfrm>
        </p:spPr>
        <p:txBody>
          <a:bodyPr vert="horz" lIns="91440" tIns="45720" rIns="91440" bIns="45720" rtlCol="0" anchor="t">
            <a:noAutofit/>
          </a:bodyPr>
          <a:lstStyle/>
          <a:p>
            <a:pPr>
              <a:lnSpc>
                <a:spcPct val="100000"/>
              </a:lnSpc>
              <a:spcBef>
                <a:spcPts val="0"/>
              </a:spcBef>
            </a:pPr>
            <a:r>
              <a:rPr lang="en-US" sz="2800" b="1">
                <a:latin typeface="Calibri"/>
                <a:ea typeface="Calibri"/>
                <a:cs typeface="Calibri"/>
              </a:rPr>
              <a:t>Do you want to connect or reconnect with a faith community?</a:t>
            </a:r>
          </a:p>
          <a:p>
            <a:pPr marL="0" indent="0">
              <a:lnSpc>
                <a:spcPct val="100000"/>
              </a:lnSpc>
              <a:spcBef>
                <a:spcPts val="0"/>
              </a:spcBef>
              <a:buNone/>
            </a:pPr>
            <a:endParaRPr lang="en-US" sz="2800" b="1">
              <a:latin typeface="Calibri"/>
              <a:ea typeface="Calibri"/>
              <a:cs typeface="Calibri"/>
            </a:endParaRPr>
          </a:p>
          <a:p>
            <a:pPr>
              <a:lnSpc>
                <a:spcPct val="100000"/>
              </a:lnSpc>
              <a:spcBef>
                <a:spcPts val="0"/>
              </a:spcBef>
            </a:pPr>
            <a:r>
              <a:rPr lang="en-US" sz="2800" b="1">
                <a:latin typeface="Calibri"/>
                <a:ea typeface="Calibri"/>
                <a:cs typeface="Calibri"/>
              </a:rPr>
              <a:t>Do you volunteer or help others?</a:t>
            </a:r>
          </a:p>
          <a:p>
            <a:pPr marL="0" indent="0">
              <a:lnSpc>
                <a:spcPct val="100000"/>
              </a:lnSpc>
              <a:spcBef>
                <a:spcPts val="0"/>
              </a:spcBef>
              <a:buNone/>
            </a:pPr>
            <a:endParaRPr lang="en-US" sz="2800" b="1">
              <a:latin typeface="Calibri"/>
              <a:ea typeface="Calibri"/>
              <a:cs typeface="Calibri"/>
            </a:endParaRPr>
          </a:p>
          <a:p>
            <a:pPr>
              <a:lnSpc>
                <a:spcPct val="100000"/>
              </a:lnSpc>
              <a:spcBef>
                <a:spcPts val="0"/>
              </a:spcBef>
            </a:pPr>
            <a:r>
              <a:rPr lang="en-US" sz="2800" b="1">
                <a:latin typeface="Calibri"/>
                <a:ea typeface="Calibri"/>
                <a:cs typeface="Calibri"/>
              </a:rPr>
              <a:t>Do you practice mindfulness?</a:t>
            </a:r>
          </a:p>
          <a:p>
            <a:pPr>
              <a:lnSpc>
                <a:spcPct val="100000"/>
              </a:lnSpc>
              <a:spcBef>
                <a:spcPts val="0"/>
              </a:spcBef>
            </a:pPr>
            <a:endParaRPr lang="en-US" sz="2000" b="1">
              <a:latin typeface="Calibri"/>
              <a:ea typeface="Calibri"/>
              <a:cs typeface="Calibri"/>
            </a:endParaRPr>
          </a:p>
          <a:p>
            <a:pPr>
              <a:lnSpc>
                <a:spcPct val="100000"/>
              </a:lnSpc>
              <a:spcBef>
                <a:spcPts val="0"/>
              </a:spcBef>
            </a:pPr>
            <a:endParaRPr lang="en-US" sz="2400" b="1">
              <a:latin typeface="Calibri"/>
              <a:ea typeface="Calibri"/>
              <a:cs typeface="Calibri"/>
            </a:endParaRPr>
          </a:p>
        </p:txBody>
      </p:sp>
    </p:spTree>
    <p:extLst>
      <p:ext uri="{BB962C8B-B14F-4D97-AF65-F5344CB8AC3E}">
        <p14:creationId xmlns:p14="http://schemas.microsoft.com/office/powerpoint/2010/main" val="142608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BB7E73-E730-42EA-AACE-D1E323EA5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F6C2E9-B316-4410-88E5-74F044FC3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07262-43A6-451F-9B19-77B943C63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685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FEEB8-5E0C-8777-E2A4-106DCAF970B1}"/>
              </a:ext>
            </a:extLst>
          </p:cNvPr>
          <p:cNvSpPr>
            <a:spLocks noGrp="1"/>
          </p:cNvSpPr>
          <p:nvPr>
            <p:ph type="title"/>
          </p:nvPr>
        </p:nvSpPr>
        <p:spPr>
          <a:xfrm>
            <a:off x="1117600" y="455362"/>
            <a:ext cx="9486690" cy="1550419"/>
          </a:xfrm>
        </p:spPr>
        <p:txBody>
          <a:bodyPr>
            <a:normAutofit/>
          </a:bodyPr>
          <a:lstStyle/>
          <a:p>
            <a:r>
              <a:rPr lang="en-US"/>
              <a:t>Integration: The Interdependence of the Two </a:t>
            </a:r>
          </a:p>
        </p:txBody>
      </p:sp>
      <p:graphicFrame>
        <p:nvGraphicFramePr>
          <p:cNvPr id="5" name="Content Placeholder 4">
            <a:extLst>
              <a:ext uri="{FF2B5EF4-FFF2-40B4-BE49-F238E27FC236}">
                <a16:creationId xmlns:a16="http://schemas.microsoft.com/office/drawing/2014/main" id="{C779C960-D052-59AB-DD99-2BC200439344}"/>
              </a:ext>
            </a:extLst>
          </p:cNvPr>
          <p:cNvGraphicFramePr>
            <a:graphicFrameLocks noGrp="1"/>
          </p:cNvGraphicFramePr>
          <p:nvPr>
            <p:ph idx="1"/>
          </p:nvPr>
        </p:nvGraphicFramePr>
        <p:xfrm>
          <a:off x="1124456" y="2606896"/>
          <a:ext cx="9528586" cy="3301110"/>
        </p:xfrm>
        <a:graphic>
          <a:graphicData uri="http://schemas.openxmlformats.org/drawingml/2006/table">
            <a:tbl>
              <a:tblPr bandRow="1">
                <a:noFill/>
                <a:tableStyleId>{5C22544A-7EE6-4342-B048-85BDC9FD1C3A}</a:tableStyleId>
              </a:tblPr>
              <a:tblGrid>
                <a:gridCol w="3246488">
                  <a:extLst>
                    <a:ext uri="{9D8B030D-6E8A-4147-A177-3AD203B41FA5}">
                      <a16:colId xmlns:a16="http://schemas.microsoft.com/office/drawing/2014/main" val="4199884755"/>
                    </a:ext>
                  </a:extLst>
                </a:gridCol>
                <a:gridCol w="3360818">
                  <a:extLst>
                    <a:ext uri="{9D8B030D-6E8A-4147-A177-3AD203B41FA5}">
                      <a16:colId xmlns:a16="http://schemas.microsoft.com/office/drawing/2014/main" val="965495845"/>
                    </a:ext>
                  </a:extLst>
                </a:gridCol>
                <a:gridCol w="2921280">
                  <a:extLst>
                    <a:ext uri="{9D8B030D-6E8A-4147-A177-3AD203B41FA5}">
                      <a16:colId xmlns:a16="http://schemas.microsoft.com/office/drawing/2014/main" val="1327557211"/>
                    </a:ext>
                  </a:extLst>
                </a:gridCol>
              </a:tblGrid>
              <a:tr h="497568">
                <a:tc>
                  <a:txBody>
                    <a:bodyPr/>
                    <a:lstStyle/>
                    <a:p>
                      <a:pPr>
                        <a:buNone/>
                      </a:pPr>
                      <a:r>
                        <a:rPr lang="en-US" sz="1900" cap="none" spc="0">
                          <a:solidFill>
                            <a:schemeClr val="tx1"/>
                          </a:solidFill>
                        </a:rPr>
                        <a:t>Question</a:t>
                      </a:r>
                    </a:p>
                  </a:txBody>
                  <a:tcPr marL="0" marR="146343" marT="73172" marB="73172"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tc>
                  <a:txBody>
                    <a:bodyPr/>
                    <a:lstStyle/>
                    <a:p>
                      <a:pPr>
                        <a:buNone/>
                      </a:pPr>
                      <a:r>
                        <a:rPr lang="en-US" sz="1900" cap="none" spc="0">
                          <a:solidFill>
                            <a:schemeClr val="tx1"/>
                          </a:solidFill>
                        </a:rPr>
                        <a:t>Environmental Lens</a:t>
                      </a:r>
                    </a:p>
                  </a:txBody>
                  <a:tcPr marL="0" marR="146343" marT="73172" marB="73172"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tc>
                  <a:txBody>
                    <a:bodyPr/>
                    <a:lstStyle/>
                    <a:p>
                      <a:pPr>
                        <a:buNone/>
                      </a:pPr>
                      <a:r>
                        <a:rPr lang="en-US" sz="1900" cap="none" spc="0">
                          <a:solidFill>
                            <a:schemeClr val="tx1"/>
                          </a:solidFill>
                        </a:rPr>
                        <a:t>Spiritual Lens</a:t>
                      </a:r>
                    </a:p>
                  </a:txBody>
                  <a:tcPr marL="0" marR="146343" marT="73172" marB="73172"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extLst>
                  <a:ext uri="{0D108BD9-81ED-4DB2-BD59-A6C34878D82A}">
                    <a16:rowId xmlns:a16="http://schemas.microsoft.com/office/drawing/2014/main" val="4023848926"/>
                  </a:ext>
                </a:extLst>
              </a:tr>
              <a:tr h="497568">
                <a:tc>
                  <a:txBody>
                    <a:bodyPr/>
                    <a:lstStyle/>
                    <a:p>
                      <a:pPr>
                        <a:buNone/>
                      </a:pPr>
                      <a:r>
                        <a:rPr lang="en-US" sz="1900" cap="none" spc="0">
                          <a:solidFill>
                            <a:srgbClr val="000000"/>
                          </a:solidFill>
                        </a:rPr>
                        <a:t>Where do I feel safe?</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buNone/>
                      </a:pPr>
                      <a:r>
                        <a:rPr lang="en-US" sz="1900" cap="none" spc="0">
                          <a:solidFill>
                            <a:srgbClr val="000000"/>
                          </a:solidFill>
                        </a:rPr>
                        <a:t>My dorm corner / library</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buNone/>
                      </a:pPr>
                      <a:r>
                        <a:rPr lang="en-US" sz="1900" cap="none" spc="0">
                          <a:solidFill>
                            <a:srgbClr val="000000"/>
                          </a:solidFill>
                        </a:rPr>
                        <a:t>In silence / in ritual</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292677603"/>
                  </a:ext>
                </a:extLst>
              </a:tr>
              <a:tr h="497568">
                <a:tc>
                  <a:txBody>
                    <a:bodyPr/>
                    <a:lstStyle/>
                    <a:p>
                      <a:pPr>
                        <a:buNone/>
                      </a:pPr>
                      <a:r>
                        <a:rPr lang="en-US" sz="1900" cap="none" spc="0">
                          <a:solidFill>
                            <a:schemeClr val="tx1"/>
                          </a:solidFill>
                        </a:rPr>
                        <a:t>What makes me feel alive?</a:t>
                      </a:r>
                    </a:p>
                  </a:txBody>
                  <a:tcPr marL="0" marR="146343" marT="73172" marB="7317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buNone/>
                      </a:pPr>
                      <a:r>
                        <a:rPr lang="en-US" sz="1900" cap="none" spc="0">
                          <a:solidFill>
                            <a:schemeClr val="tx1"/>
                          </a:solidFill>
                        </a:rPr>
                        <a:t>Trees / movement / textures</a:t>
                      </a:r>
                    </a:p>
                  </a:txBody>
                  <a:tcPr marL="0" marR="146343" marT="73172" marB="7317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buNone/>
                      </a:pPr>
                      <a:r>
                        <a:rPr lang="en-US" sz="1900" cap="none" spc="0">
                          <a:solidFill>
                            <a:schemeClr val="tx1"/>
                          </a:solidFill>
                        </a:rPr>
                        <a:t>Creativity / prayer / art</a:t>
                      </a:r>
                    </a:p>
                  </a:txBody>
                  <a:tcPr marL="0" marR="146343" marT="73172" marB="7317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863130644"/>
                  </a:ext>
                </a:extLst>
              </a:tr>
              <a:tr h="790255">
                <a:tc>
                  <a:txBody>
                    <a:bodyPr/>
                    <a:lstStyle/>
                    <a:p>
                      <a:pPr>
                        <a:buNone/>
                      </a:pPr>
                      <a:r>
                        <a:rPr lang="en-US" sz="1900" cap="none" spc="0">
                          <a:solidFill>
                            <a:srgbClr val="000000"/>
                          </a:solidFill>
                        </a:rPr>
                        <a:t>What drains me?</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buNone/>
                      </a:pPr>
                      <a:r>
                        <a:rPr lang="en-US" sz="1900" cap="none" spc="0">
                          <a:solidFill>
                            <a:srgbClr val="000000"/>
                          </a:solidFill>
                        </a:rPr>
                        <a:t>Fluorescent light / clutter</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buNone/>
                      </a:pPr>
                      <a:r>
                        <a:rPr lang="en-US" sz="1900" cap="none" spc="0">
                          <a:solidFill>
                            <a:srgbClr val="000000"/>
                          </a:solidFill>
                        </a:rPr>
                        <a:t>Cynicism / social comparison</a:t>
                      </a:r>
                    </a:p>
                  </a:txBody>
                  <a:tcPr marL="73172" marR="146343" marT="73172" marB="7317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805349112"/>
                  </a:ext>
                </a:extLst>
              </a:tr>
              <a:tr h="790255">
                <a:tc>
                  <a:txBody>
                    <a:bodyPr/>
                    <a:lstStyle/>
                    <a:p>
                      <a:pPr>
                        <a:buNone/>
                      </a:pPr>
                      <a:r>
                        <a:rPr lang="en-US" sz="1900" cap="none" spc="0">
                          <a:solidFill>
                            <a:schemeClr val="tx1"/>
                          </a:solidFill>
                        </a:rPr>
                        <a:t>How do I restore myself?</a:t>
                      </a:r>
                    </a:p>
                  </a:txBody>
                  <a:tcPr marL="0" marR="146343" marT="73172" marB="73172"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900" cap="none" spc="0">
                          <a:solidFill>
                            <a:schemeClr val="tx1"/>
                          </a:solidFill>
                        </a:rPr>
                        <a:t>Sleep / nature / retreat</a:t>
                      </a:r>
                    </a:p>
                  </a:txBody>
                  <a:tcPr marL="0" marR="146343" marT="73172" marB="73172"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900" cap="none" spc="0">
                          <a:solidFill>
                            <a:schemeClr val="tx1"/>
                          </a:solidFill>
                        </a:rPr>
                        <a:t>Reflection / connection / stillness</a:t>
                      </a:r>
                    </a:p>
                  </a:txBody>
                  <a:tcPr marL="0" marR="146343" marT="73172" marB="73172"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72340960"/>
                  </a:ext>
                </a:extLst>
              </a:tr>
            </a:tbl>
          </a:graphicData>
        </a:graphic>
      </p:graphicFrame>
    </p:spTree>
    <p:extLst>
      <p:ext uri="{BB962C8B-B14F-4D97-AF65-F5344CB8AC3E}">
        <p14:creationId xmlns:p14="http://schemas.microsoft.com/office/powerpoint/2010/main" val="233489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9496-29FB-62BC-C307-8F13ECFBCF4F}"/>
              </a:ext>
            </a:extLst>
          </p:cNvPr>
          <p:cNvSpPr>
            <a:spLocks noGrp="1"/>
          </p:cNvSpPr>
          <p:nvPr>
            <p:ph type="title"/>
          </p:nvPr>
        </p:nvSpPr>
        <p:spPr/>
        <p:txBody>
          <a:bodyPr/>
          <a:lstStyle/>
          <a:p>
            <a:r>
              <a:rPr lang="en-US"/>
              <a:t>Activity: My Wellness Ecosystem</a:t>
            </a:r>
          </a:p>
        </p:txBody>
      </p:sp>
      <p:sp>
        <p:nvSpPr>
          <p:cNvPr id="3" name="Content Placeholder 2">
            <a:extLst>
              <a:ext uri="{FF2B5EF4-FFF2-40B4-BE49-F238E27FC236}">
                <a16:creationId xmlns:a16="http://schemas.microsoft.com/office/drawing/2014/main" id="{81CEB9BA-109B-080F-C7B8-0795571CB892}"/>
              </a:ext>
            </a:extLst>
          </p:cNvPr>
          <p:cNvSpPr>
            <a:spLocks noGrp="1"/>
          </p:cNvSpPr>
          <p:nvPr>
            <p:ph idx="1"/>
          </p:nvPr>
        </p:nvSpPr>
        <p:spPr>
          <a:xfrm>
            <a:off x="1587710" y="1384648"/>
            <a:ext cx="9486690" cy="4701520"/>
          </a:xfrm>
        </p:spPr>
        <p:txBody>
          <a:bodyPr vert="horz" lIns="91440" tIns="45720" rIns="91440" bIns="45720" rtlCol="0" anchor="t">
            <a:noAutofit/>
          </a:bodyPr>
          <a:lstStyle/>
          <a:p>
            <a:r>
              <a:rPr lang="en-US" sz="2800">
                <a:ea typeface="+mn-lt"/>
                <a:cs typeface="+mn-lt"/>
              </a:rPr>
              <a:t>Ask students to write or draw:</a:t>
            </a:r>
            <a:endParaRPr lang="en-US" sz="2800"/>
          </a:p>
          <a:p>
            <a:pPr lvl="1">
              <a:buFont typeface="Courier New" panose="020B0604020202020204" pitchFamily="34" charset="0"/>
              <a:buChar char="o"/>
            </a:pPr>
            <a:r>
              <a:rPr lang="en-US" sz="2400" b="1">
                <a:ea typeface="+mn-lt"/>
                <a:cs typeface="+mn-lt"/>
              </a:rPr>
              <a:t>3 places</a:t>
            </a:r>
            <a:r>
              <a:rPr lang="en-US" sz="2400">
                <a:ea typeface="+mn-lt"/>
                <a:cs typeface="+mn-lt"/>
              </a:rPr>
              <a:t> (physical or digital) where they feel disoriented or depleted</a:t>
            </a:r>
            <a:endParaRPr lang="en-US" sz="2400"/>
          </a:p>
          <a:p>
            <a:pPr lvl="1">
              <a:buFont typeface="Courier New" panose="020B0604020202020204" pitchFamily="34" charset="0"/>
              <a:buChar char="o"/>
            </a:pPr>
            <a:r>
              <a:rPr lang="en-US" sz="2400" b="1">
                <a:ea typeface="+mn-lt"/>
                <a:cs typeface="+mn-lt"/>
              </a:rPr>
              <a:t>3 practices</a:t>
            </a:r>
            <a:r>
              <a:rPr lang="en-US" sz="2400">
                <a:ea typeface="+mn-lt"/>
                <a:cs typeface="+mn-lt"/>
              </a:rPr>
              <a:t> that help them return to alignment or purpose</a:t>
            </a:r>
            <a:endParaRPr lang="en-US" sz="2400"/>
          </a:p>
          <a:p>
            <a:pPr lvl="1">
              <a:buFont typeface="Courier New" panose="020B0604020202020204" pitchFamily="34" charset="0"/>
              <a:buChar char="o"/>
            </a:pPr>
            <a:r>
              <a:rPr lang="en-US" sz="2400" b="1">
                <a:ea typeface="+mn-lt"/>
                <a:cs typeface="+mn-lt"/>
              </a:rPr>
              <a:t>2 values</a:t>
            </a:r>
            <a:r>
              <a:rPr lang="en-US" sz="2400">
                <a:ea typeface="+mn-lt"/>
                <a:cs typeface="+mn-lt"/>
              </a:rPr>
              <a:t> that matter most to them (spiritual core)</a:t>
            </a:r>
            <a:endParaRPr lang="en-US" sz="2400"/>
          </a:p>
          <a:p>
            <a:pPr lvl="1">
              <a:buFont typeface="Courier New" panose="020B0604020202020204" pitchFamily="34" charset="0"/>
              <a:buChar char="o"/>
            </a:pPr>
            <a:r>
              <a:rPr lang="en-US" sz="2400" b="1">
                <a:ea typeface="+mn-lt"/>
                <a:cs typeface="+mn-lt"/>
              </a:rPr>
              <a:t>1 commitment</a:t>
            </a:r>
            <a:r>
              <a:rPr lang="en-US" sz="2400">
                <a:ea typeface="+mn-lt"/>
                <a:cs typeface="+mn-lt"/>
              </a:rPr>
              <a:t> to protect their spiritual/environmental wellness this semester</a:t>
            </a:r>
            <a:endParaRPr lang="en-US" sz="2400"/>
          </a:p>
          <a:p>
            <a:pPr lvl="2">
              <a:buFont typeface="Wingdings" panose="020B0604020202020204" pitchFamily="34" charset="0"/>
              <a:buChar char="§"/>
            </a:pPr>
            <a:r>
              <a:rPr lang="en-US" sz="2000">
                <a:ea typeface="+mn-lt"/>
                <a:cs typeface="+mn-lt"/>
              </a:rPr>
              <a:t>Example Commitment: “I will go tech-free outdoors for 10 minutes a day — not for productivity, but to remember I belong to something greater.”</a:t>
            </a:r>
            <a:endParaRPr lang="en-US" sz="2000"/>
          </a:p>
          <a:p>
            <a:endParaRPr lang="en-US"/>
          </a:p>
        </p:txBody>
      </p:sp>
    </p:spTree>
    <p:extLst>
      <p:ext uri="{BB962C8B-B14F-4D97-AF65-F5344CB8AC3E}">
        <p14:creationId xmlns:p14="http://schemas.microsoft.com/office/powerpoint/2010/main" val="361262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2161-18BE-8F5A-6BE0-112E0511F08C}"/>
              </a:ext>
            </a:extLst>
          </p:cNvPr>
          <p:cNvSpPr>
            <a:spLocks noGrp="1"/>
          </p:cNvSpPr>
          <p:nvPr>
            <p:ph type="title"/>
          </p:nvPr>
        </p:nvSpPr>
        <p:spPr/>
        <p:txBody>
          <a:bodyPr/>
          <a:lstStyle/>
          <a:p>
            <a:r>
              <a:rPr lang="en-US"/>
              <a:t>Campus Spotlight: Spiritual</a:t>
            </a:r>
          </a:p>
        </p:txBody>
      </p:sp>
      <p:sp>
        <p:nvSpPr>
          <p:cNvPr id="3" name="Content Placeholder 2">
            <a:extLst>
              <a:ext uri="{FF2B5EF4-FFF2-40B4-BE49-F238E27FC236}">
                <a16:creationId xmlns:a16="http://schemas.microsoft.com/office/drawing/2014/main" id="{9BD4E2E5-7524-BFE6-FA39-275C9C70AB4E}"/>
              </a:ext>
            </a:extLst>
          </p:cNvPr>
          <p:cNvSpPr>
            <a:spLocks noGrp="1"/>
          </p:cNvSpPr>
          <p:nvPr>
            <p:ph idx="1"/>
          </p:nvPr>
        </p:nvSpPr>
        <p:spPr/>
        <p:txBody>
          <a:bodyPr vert="horz" lIns="91440" tIns="45720" rIns="91440" bIns="45720" rtlCol="0" anchor="t">
            <a:normAutofit/>
          </a:bodyPr>
          <a:lstStyle/>
          <a:p>
            <a:r>
              <a:rPr lang="en-US"/>
              <a:t>Interfaith Chaplain: Rabbi Nora Woods</a:t>
            </a:r>
          </a:p>
          <a:p>
            <a:pPr lvl="1">
              <a:buFont typeface="Courier New" panose="020B0604020202020204" pitchFamily="34" charset="0"/>
              <a:buChar char="o"/>
            </a:pPr>
            <a:r>
              <a:rPr lang="en-US" sz="1600">
                <a:ea typeface="+mn-lt"/>
                <a:cs typeface="+mn-lt"/>
              </a:rPr>
              <a:t>The Impact Center</a:t>
            </a:r>
            <a:br>
              <a:rPr lang="en-US" sz="1600">
                <a:ea typeface="+mn-lt"/>
                <a:cs typeface="+mn-lt"/>
              </a:rPr>
            </a:br>
            <a:r>
              <a:rPr lang="en-US" sz="1600">
                <a:ea typeface="+mn-lt"/>
                <a:cs typeface="+mn-lt"/>
              </a:rPr>
              <a:t>Phone: 610-526-6952</a:t>
            </a:r>
            <a:br>
              <a:rPr lang="en-US" sz="1600">
                <a:ea typeface="+mn-lt"/>
                <a:cs typeface="+mn-lt"/>
              </a:rPr>
            </a:br>
            <a:r>
              <a:rPr lang="en-US" sz="1600">
                <a:ea typeface="+mn-lt"/>
                <a:cs typeface="+mn-lt"/>
              </a:rPr>
              <a:t>Email: </a:t>
            </a:r>
            <a:r>
              <a:rPr lang="en-US" sz="1600" b="1">
                <a:ea typeface="+mn-lt"/>
                <a:cs typeface="+mn-lt"/>
                <a:hlinkClick r:id="rId2">
                  <a:extLst>
                    <a:ext uri="{A12FA001-AC4F-418D-AE19-62706E023703}">
                      <ahyp:hlinkClr xmlns:ahyp="http://schemas.microsoft.com/office/drawing/2018/hyperlinkcolor" val="tx"/>
                    </a:ext>
                  </a:extLst>
                </a:hlinkClick>
              </a:rPr>
              <a:t>nwoods@brynmawr.edu</a:t>
            </a:r>
            <a:endParaRPr lang="en-US" sz="1600">
              <a:hlinkClick r:id="rId2">
                <a:extLst>
                  <a:ext uri="{A12FA001-AC4F-418D-AE19-62706E023703}">
                    <ahyp:hlinkClr xmlns:ahyp="http://schemas.microsoft.com/office/drawing/2018/hyperlinkcolor" val="tx"/>
                  </a:ext>
                </a:extLst>
              </a:hlinkClick>
            </a:endParaRPr>
          </a:p>
          <a:p>
            <a:pPr lvl="1">
              <a:buFont typeface="Courier New" panose="020B0604020202020204" pitchFamily="34" charset="0"/>
              <a:buChar char="o"/>
            </a:pPr>
            <a:endParaRPr lang="en-US" sz="1600" b="1"/>
          </a:p>
          <a:p>
            <a:r>
              <a:rPr lang="en-US"/>
              <a:t>Student Interfaith Coordinators: Aden Noor, Josephine Cosentino</a:t>
            </a:r>
          </a:p>
          <a:p>
            <a:endParaRPr lang="en-US"/>
          </a:p>
        </p:txBody>
      </p:sp>
    </p:spTree>
    <p:extLst>
      <p:ext uri="{BB962C8B-B14F-4D97-AF65-F5344CB8AC3E}">
        <p14:creationId xmlns:p14="http://schemas.microsoft.com/office/powerpoint/2010/main" val="124692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CC98-CCD1-52E1-9654-11945DE4BAA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448170A-312A-1A84-BA2A-F08292BEB066}"/>
              </a:ext>
            </a:extLst>
          </p:cNvPr>
          <p:cNvSpPr>
            <a:spLocks noGrp="1"/>
          </p:cNvSpPr>
          <p:nvPr>
            <p:ph idx="1"/>
          </p:nvPr>
        </p:nvSpPr>
        <p:spPr>
          <a:xfrm>
            <a:off x="1387184" y="1464858"/>
            <a:ext cx="5409322" cy="5222888"/>
          </a:xfrm>
        </p:spPr>
        <p:txBody>
          <a:bodyPr vert="horz" lIns="91440" tIns="45720" rIns="91440" bIns="45720" rtlCol="0" anchor="t">
            <a:noAutofit/>
          </a:bodyPr>
          <a:lstStyle/>
          <a:p>
            <a:r>
              <a:rPr lang="en-US" sz="2000" dirty="0"/>
              <a:t>Warm Up: Aha! Moments </a:t>
            </a:r>
          </a:p>
          <a:p>
            <a:r>
              <a:rPr lang="en-US" sz="2000" dirty="0"/>
              <a:t>Defining Environmental/Spiritual Wellness</a:t>
            </a:r>
          </a:p>
          <a:p>
            <a:r>
              <a:rPr lang="en-US" sz="2000" dirty="0"/>
              <a:t>Discussion: What gives you energy</a:t>
            </a:r>
          </a:p>
          <a:p>
            <a:r>
              <a:rPr lang="en-US" sz="2000" dirty="0"/>
              <a:t>Beyond Sustainability-Environmental Wellness</a:t>
            </a:r>
          </a:p>
          <a:p>
            <a:r>
              <a:rPr lang="en-US" sz="2000" dirty="0"/>
              <a:t>Practices to Deepen Environmental Wellness</a:t>
            </a:r>
          </a:p>
          <a:p>
            <a:r>
              <a:rPr lang="en-US" sz="2000" dirty="0"/>
              <a:t>More than belief-Spiritual Wellness</a:t>
            </a:r>
          </a:p>
          <a:p>
            <a:endParaRPr lang="en-US" sz="2000" dirty="0"/>
          </a:p>
          <a:p>
            <a:endParaRPr lang="en-US" sz="2000" dirty="0"/>
          </a:p>
        </p:txBody>
      </p:sp>
      <p:sp>
        <p:nvSpPr>
          <p:cNvPr id="5" name="Content Placeholder 2">
            <a:extLst>
              <a:ext uri="{FF2B5EF4-FFF2-40B4-BE49-F238E27FC236}">
                <a16:creationId xmlns:a16="http://schemas.microsoft.com/office/drawing/2014/main" id="{28E00D32-C28E-1968-0F54-5FD50C734E37}"/>
              </a:ext>
            </a:extLst>
          </p:cNvPr>
          <p:cNvSpPr txBox="1">
            <a:spLocks/>
          </p:cNvSpPr>
          <p:nvPr/>
        </p:nvSpPr>
        <p:spPr>
          <a:xfrm>
            <a:off x="6780005" y="1456837"/>
            <a:ext cx="5409322" cy="5222888"/>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Practices to Deepen Spiritual Wellness</a:t>
            </a:r>
          </a:p>
          <a:p>
            <a:r>
              <a:rPr lang="en-US" sz="2000" dirty="0"/>
              <a:t>Integrating Environmental and Spiritual Wellness</a:t>
            </a:r>
          </a:p>
          <a:p>
            <a:r>
              <a:rPr lang="en-US" sz="2000" dirty="0"/>
              <a:t>Activity: My Wellness Ecosystem</a:t>
            </a:r>
          </a:p>
          <a:p>
            <a:r>
              <a:rPr lang="en-US" sz="2000" dirty="0"/>
              <a:t>Campus Resources</a:t>
            </a:r>
          </a:p>
          <a:p>
            <a:endParaRPr lang="en-US" sz="2000" dirty="0"/>
          </a:p>
          <a:p>
            <a:endParaRPr lang="en-US" sz="2000" dirty="0"/>
          </a:p>
          <a:p>
            <a:endParaRPr lang="en-US" sz="2000" dirty="0"/>
          </a:p>
        </p:txBody>
      </p:sp>
    </p:spTree>
    <p:extLst>
      <p:ext uri="{BB962C8B-B14F-4D97-AF65-F5344CB8AC3E}">
        <p14:creationId xmlns:p14="http://schemas.microsoft.com/office/powerpoint/2010/main" val="148519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55F5-B45C-10F6-C568-098D1889947B}"/>
              </a:ext>
            </a:extLst>
          </p:cNvPr>
          <p:cNvSpPr>
            <a:spLocks noGrp="1"/>
          </p:cNvSpPr>
          <p:nvPr>
            <p:ph type="title"/>
          </p:nvPr>
        </p:nvSpPr>
        <p:spPr/>
        <p:txBody>
          <a:bodyPr/>
          <a:lstStyle/>
          <a:p>
            <a:r>
              <a:rPr lang="en-US"/>
              <a:t>Campus Spotlight: Environmental</a:t>
            </a:r>
          </a:p>
        </p:txBody>
      </p:sp>
      <p:sp>
        <p:nvSpPr>
          <p:cNvPr id="3" name="Content Placeholder 2">
            <a:extLst>
              <a:ext uri="{FF2B5EF4-FFF2-40B4-BE49-F238E27FC236}">
                <a16:creationId xmlns:a16="http://schemas.microsoft.com/office/drawing/2014/main" id="{2B6D3465-9080-4228-67CE-5866010AD055}"/>
              </a:ext>
            </a:extLst>
          </p:cNvPr>
          <p:cNvSpPr>
            <a:spLocks noGrp="1"/>
          </p:cNvSpPr>
          <p:nvPr>
            <p:ph idx="1"/>
          </p:nvPr>
        </p:nvSpPr>
        <p:spPr/>
        <p:txBody>
          <a:bodyPr vert="horz" lIns="91440" tIns="45720" rIns="91440" bIns="45720" rtlCol="0" anchor="t">
            <a:normAutofit/>
          </a:bodyPr>
          <a:lstStyle/>
          <a:p>
            <a:pPr marL="342900" indent="-342900"/>
            <a:r>
              <a:rPr lang="en-US"/>
              <a:t>Sustainability Director</a:t>
            </a:r>
          </a:p>
          <a:p>
            <a:pPr marL="571500" lvl="1" indent="-342900"/>
            <a:r>
              <a:rPr lang="en-US"/>
              <a:t>Neha Sood</a:t>
            </a:r>
          </a:p>
          <a:p>
            <a:pPr marL="800100" lvl="2" indent="-342900"/>
            <a:r>
              <a:rPr lang="en-US"/>
              <a:t>nsood@brynmawr.edu</a:t>
            </a:r>
          </a:p>
          <a:p>
            <a:pPr marL="571500" lvl="1" indent="-342900">
              <a:buFont typeface="Courier New" panose="020B0604020202020204" pitchFamily="34" charset="0"/>
              <a:buChar char="o"/>
            </a:pPr>
            <a:endParaRPr lang="en-US"/>
          </a:p>
          <a:p>
            <a:pPr marL="571500" lvl="1" indent="-342900">
              <a:buFont typeface="Courier New" panose="020B0604020202020204" pitchFamily="34" charset="0"/>
              <a:buChar char="o"/>
            </a:pPr>
            <a:r>
              <a:rPr lang="en-US"/>
              <a:t>Environmental Clubs:</a:t>
            </a:r>
          </a:p>
          <a:p>
            <a:pPr marL="800100" lvl="2" indent="-342900">
              <a:buFont typeface="Courier New" panose="020B0604020202020204" pitchFamily="34" charset="0"/>
              <a:buChar char="o"/>
            </a:pPr>
            <a:r>
              <a:rPr lang="en-US"/>
              <a:t>BMC Outdoors Club, Campfire Club, Cottagecore Palate, Climbing Club, Mawr Miles Run Club, Ski and Snowboard Club, Trail Running Club, Surf Club, Sunrise Bryn Mawr, Community Garden</a:t>
            </a:r>
          </a:p>
          <a:p>
            <a:pPr marL="571500" lvl="1" indent="-342900">
              <a:buFont typeface="Courier New" panose="020B0604020202020204" pitchFamily="34" charset="0"/>
              <a:buChar char="o"/>
            </a:pPr>
            <a:endParaRPr lang="en-US"/>
          </a:p>
          <a:p>
            <a:pPr marL="571500" lvl="1" indent="-342900">
              <a:buFont typeface="Courier New" panose="020B0604020202020204" pitchFamily="34" charset="0"/>
              <a:buChar char="o"/>
            </a:pPr>
            <a:endParaRPr lang="en-US"/>
          </a:p>
          <a:p>
            <a:pPr marL="571500" lvl="1" indent="-342900">
              <a:buFont typeface="Courier New" panose="020B0604020202020204" pitchFamily="34" charset="0"/>
              <a:buChar char="o"/>
            </a:pPr>
            <a:endParaRPr lang="en-US"/>
          </a:p>
          <a:p>
            <a:pPr marL="571500" lvl="1" indent="-342900">
              <a:buFont typeface="Courier New" panose="020B0604020202020204" pitchFamily="34" charset="0"/>
              <a:buChar char="o"/>
            </a:pPr>
            <a:endParaRPr lang="en-US"/>
          </a:p>
        </p:txBody>
      </p:sp>
    </p:spTree>
    <p:extLst>
      <p:ext uri="{BB962C8B-B14F-4D97-AF65-F5344CB8AC3E}">
        <p14:creationId xmlns:p14="http://schemas.microsoft.com/office/powerpoint/2010/main" val="604425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AB6E-C9E8-7F7D-7BAA-C831506B711F}"/>
              </a:ext>
            </a:extLst>
          </p:cNvPr>
          <p:cNvSpPr>
            <a:spLocks noGrp="1"/>
          </p:cNvSpPr>
          <p:nvPr>
            <p:ph type="title"/>
          </p:nvPr>
        </p:nvSpPr>
        <p:spPr/>
        <p:txBody>
          <a:bodyPr/>
          <a:lstStyle/>
          <a:p>
            <a:r>
              <a:rPr lang="en-US"/>
              <a:t>Campus Spotlight: Environmental </a:t>
            </a:r>
          </a:p>
        </p:txBody>
      </p:sp>
      <p:sp>
        <p:nvSpPr>
          <p:cNvPr id="3" name="Content Placeholder 2">
            <a:extLst>
              <a:ext uri="{FF2B5EF4-FFF2-40B4-BE49-F238E27FC236}">
                <a16:creationId xmlns:a16="http://schemas.microsoft.com/office/drawing/2014/main" id="{0A81EE09-D6EB-2C2F-B25E-12F70EF5E094}"/>
              </a:ext>
            </a:extLst>
          </p:cNvPr>
          <p:cNvSpPr>
            <a:spLocks noGrp="1"/>
          </p:cNvSpPr>
          <p:nvPr>
            <p:ph idx="1"/>
          </p:nvPr>
        </p:nvSpPr>
        <p:spPr/>
        <p:txBody>
          <a:bodyPr vert="horz" lIns="91440" tIns="45720" rIns="91440" bIns="45720" rtlCol="0" anchor="t">
            <a:normAutofit/>
          </a:bodyPr>
          <a:lstStyle/>
          <a:p>
            <a:pPr marL="0" indent="0">
              <a:buNone/>
            </a:pPr>
            <a:r>
              <a:rPr lang="en-US"/>
              <a:t>Batten House</a:t>
            </a:r>
          </a:p>
          <a:p>
            <a:pPr lvl="1">
              <a:buFont typeface="Courier New" panose="020B0604020202020204" pitchFamily="34" charset="0"/>
              <a:buChar char="o"/>
            </a:pPr>
            <a:r>
              <a:rPr lang="en-US"/>
              <a:t>Housing for upperclassmen students (sophomores, juniors, seniors) interested in environmental focused co-operative living environment </a:t>
            </a:r>
          </a:p>
          <a:p>
            <a:pPr lvl="1">
              <a:buFont typeface="Courier New" panose="020B0604020202020204" pitchFamily="34" charset="0"/>
              <a:buChar char="o"/>
            </a:pPr>
            <a:r>
              <a:rPr lang="en-US"/>
              <a:t>Students living here share the responsibilities of cooking vegetarian/vegan dinners, cleaning, recycling, organizing house and campus-wide activities, and hosting speakers</a:t>
            </a:r>
          </a:p>
          <a:p>
            <a:pPr lvl="2">
              <a:buFont typeface="Wingdings" panose="020B0604020202020204" pitchFamily="34" charset="0"/>
              <a:buChar char="§"/>
            </a:pPr>
            <a:r>
              <a:rPr lang="en-US"/>
              <a:t>Example: Cooked 50 meals and donated them to a community fridge in West Philly </a:t>
            </a:r>
          </a:p>
          <a:p>
            <a:pPr lvl="2">
              <a:buFont typeface="Wingdings" panose="020B0604020202020204" pitchFamily="34" charset="0"/>
              <a:buChar char="§"/>
            </a:pPr>
            <a:endParaRPr lang="en-US"/>
          </a:p>
        </p:txBody>
      </p:sp>
    </p:spTree>
    <p:extLst>
      <p:ext uri="{BB962C8B-B14F-4D97-AF65-F5344CB8AC3E}">
        <p14:creationId xmlns:p14="http://schemas.microsoft.com/office/powerpoint/2010/main" val="296216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C58C-B6CF-A0E7-A3BE-BF2FF6EE104D}"/>
              </a:ext>
            </a:extLst>
          </p:cNvPr>
          <p:cNvSpPr>
            <a:spLocks noGrp="1"/>
          </p:cNvSpPr>
          <p:nvPr>
            <p:ph type="title"/>
          </p:nvPr>
        </p:nvSpPr>
        <p:spPr>
          <a:xfrm>
            <a:off x="1598596" y="2653790"/>
            <a:ext cx="9486690" cy="1550419"/>
          </a:xfrm>
        </p:spPr>
        <p:txBody>
          <a:bodyPr/>
          <a:lstStyle/>
          <a:p>
            <a:r>
              <a:rPr lang="en-US"/>
              <a:t>Reminder: Complete Strengths Quest</a:t>
            </a:r>
          </a:p>
        </p:txBody>
      </p:sp>
    </p:spTree>
    <p:extLst>
      <p:ext uri="{BB962C8B-B14F-4D97-AF65-F5344CB8AC3E}">
        <p14:creationId xmlns:p14="http://schemas.microsoft.com/office/powerpoint/2010/main" val="415087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7EF2-EBE3-693C-8EA2-7063C5C498AE}"/>
              </a:ext>
            </a:extLst>
          </p:cNvPr>
          <p:cNvSpPr>
            <a:spLocks noGrp="1"/>
          </p:cNvSpPr>
          <p:nvPr>
            <p:ph type="title"/>
          </p:nvPr>
        </p:nvSpPr>
        <p:spPr>
          <a:xfrm>
            <a:off x="1618190" y="318202"/>
            <a:ext cx="7764570" cy="1550419"/>
          </a:xfrm>
        </p:spPr>
        <p:txBody>
          <a:bodyPr/>
          <a:lstStyle/>
          <a:p>
            <a:r>
              <a:rPr lang="en-US"/>
              <a:t>5 Minute Guided Meditation</a:t>
            </a:r>
          </a:p>
        </p:txBody>
      </p:sp>
      <p:pic>
        <p:nvPicPr>
          <p:cNvPr id="4" name="Online Media 3" title="Short 5 Minute Guided Meditation for Mindfulness">
            <a:hlinkClick r:id="" action="ppaction://media"/>
            <a:extLst>
              <a:ext uri="{FF2B5EF4-FFF2-40B4-BE49-F238E27FC236}">
                <a16:creationId xmlns:a16="http://schemas.microsoft.com/office/drawing/2014/main" id="{F97D29A8-01B8-5837-8A89-12827D4FE994}"/>
              </a:ext>
            </a:extLst>
          </p:cNvPr>
          <p:cNvPicPr>
            <a:picLocks noRot="1" noChangeAspect="1"/>
          </p:cNvPicPr>
          <p:nvPr>
            <a:videoFile r:link="rId1"/>
          </p:nvPr>
        </p:nvPicPr>
        <p:blipFill>
          <a:blip r:embed="rId4"/>
          <a:stretch>
            <a:fillRect/>
          </a:stretch>
        </p:blipFill>
        <p:spPr>
          <a:xfrm>
            <a:off x="1412303" y="1347234"/>
            <a:ext cx="8783257" cy="4962552"/>
          </a:xfrm>
          <a:prstGeom prst="rect">
            <a:avLst/>
          </a:prstGeom>
        </p:spPr>
      </p:pic>
    </p:spTree>
    <p:extLst>
      <p:ext uri="{BB962C8B-B14F-4D97-AF65-F5344CB8AC3E}">
        <p14:creationId xmlns:p14="http://schemas.microsoft.com/office/powerpoint/2010/main" val="33415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FD5C-2CCA-F275-667F-D8E6A4AFA825}"/>
              </a:ext>
            </a:extLst>
          </p:cNvPr>
          <p:cNvSpPr>
            <a:spLocks noGrp="1"/>
          </p:cNvSpPr>
          <p:nvPr>
            <p:ph type="ctrTitle"/>
          </p:nvPr>
        </p:nvSpPr>
        <p:spPr/>
        <p:txBody>
          <a:bodyPr/>
          <a:lstStyle/>
          <a:p>
            <a:r>
              <a:rPr lang="en-US"/>
              <a:t>Next Week:</a:t>
            </a:r>
            <a:br>
              <a:rPr lang="en-US"/>
            </a:br>
            <a:r>
              <a:rPr lang="en-US"/>
              <a:t>Occupational Wellness</a:t>
            </a:r>
          </a:p>
        </p:txBody>
      </p:sp>
      <p:sp>
        <p:nvSpPr>
          <p:cNvPr id="3" name="Subtitle 2">
            <a:extLst>
              <a:ext uri="{FF2B5EF4-FFF2-40B4-BE49-F238E27FC236}">
                <a16:creationId xmlns:a16="http://schemas.microsoft.com/office/drawing/2014/main" id="{FE9B16F0-C556-4FB7-EF3B-95187B175978}"/>
              </a:ext>
            </a:extLst>
          </p:cNvPr>
          <p:cNvSpPr>
            <a:spLocks noGrp="1"/>
          </p:cNvSpPr>
          <p:nvPr>
            <p:ph type="subTitle" idx="1"/>
          </p:nvPr>
        </p:nvSpPr>
        <p:spPr/>
        <p:txBody>
          <a:bodyPr/>
          <a:lstStyle/>
          <a:p>
            <a:r>
              <a:rPr lang="en-US"/>
              <a:t>Week 9</a:t>
            </a:r>
          </a:p>
        </p:txBody>
      </p:sp>
    </p:spTree>
    <p:extLst>
      <p:ext uri="{BB962C8B-B14F-4D97-AF65-F5344CB8AC3E}">
        <p14:creationId xmlns:p14="http://schemas.microsoft.com/office/powerpoint/2010/main" val="395045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B040-C18F-9936-64B1-940C7BFAE63D}"/>
              </a:ext>
            </a:extLst>
          </p:cNvPr>
          <p:cNvSpPr>
            <a:spLocks noGrp="1"/>
          </p:cNvSpPr>
          <p:nvPr>
            <p:ph type="title"/>
          </p:nvPr>
        </p:nvSpPr>
        <p:spPr/>
        <p:txBody>
          <a:bodyPr>
            <a:normAutofit fontScale="90000"/>
          </a:bodyPr>
          <a:lstStyle/>
          <a:p>
            <a:r>
              <a:rPr lang="en-US"/>
              <a:t>Pair and Share:</a:t>
            </a:r>
            <a:br>
              <a:rPr lang="en-US"/>
            </a:br>
            <a:br>
              <a:rPr lang="en-US"/>
            </a:br>
            <a:r>
              <a:rPr lang="en-US"/>
              <a:t>What does Environmental and Spiritual Wellness mean to you?</a:t>
            </a:r>
          </a:p>
        </p:txBody>
      </p:sp>
    </p:spTree>
    <p:extLst>
      <p:ext uri="{BB962C8B-B14F-4D97-AF65-F5344CB8AC3E}">
        <p14:creationId xmlns:p14="http://schemas.microsoft.com/office/powerpoint/2010/main" val="2046935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3BB7E73-E730-42EA-AACE-D1E323EA5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1F6C2E9-B316-4410-88E5-74F044FC3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D07262-43A6-451F-9B19-77B943C63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685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36D69-7B85-74AE-74A2-7FE68029AF54}"/>
              </a:ext>
            </a:extLst>
          </p:cNvPr>
          <p:cNvSpPr>
            <a:spLocks noGrp="1"/>
          </p:cNvSpPr>
          <p:nvPr>
            <p:ph type="title"/>
          </p:nvPr>
        </p:nvSpPr>
        <p:spPr>
          <a:xfrm>
            <a:off x="1117600" y="455362"/>
            <a:ext cx="9486690" cy="1550419"/>
          </a:xfrm>
        </p:spPr>
        <p:txBody>
          <a:bodyPr>
            <a:normAutofit/>
          </a:bodyPr>
          <a:lstStyle/>
          <a:p>
            <a:r>
              <a:rPr lang="en-US"/>
              <a:t>Strategies to Improve Environmental Wellness </a:t>
            </a:r>
          </a:p>
        </p:txBody>
      </p:sp>
      <p:sp>
        <p:nvSpPr>
          <p:cNvPr id="12" name="Content Placeholder 11">
            <a:extLst>
              <a:ext uri="{FF2B5EF4-FFF2-40B4-BE49-F238E27FC236}">
                <a16:creationId xmlns:a16="http://schemas.microsoft.com/office/drawing/2014/main" id="{04D1C19C-8064-9EC1-86D2-122180D2AF3A}"/>
              </a:ext>
            </a:extLst>
          </p:cNvPr>
          <p:cNvSpPr>
            <a:spLocks noGrp="1"/>
          </p:cNvSpPr>
          <p:nvPr>
            <p:ph idx="1"/>
          </p:nvPr>
        </p:nvSpPr>
        <p:spPr>
          <a:xfrm>
            <a:off x="1587710" y="2086275"/>
            <a:ext cx="9474400" cy="4380892"/>
          </a:xfrm>
        </p:spPr>
        <p:txBody>
          <a:bodyPr vert="horz" lIns="91440" tIns="45720" rIns="91440" bIns="45720" rtlCol="0" anchor="t">
            <a:noAutofit/>
          </a:bodyPr>
          <a:lstStyle/>
          <a:p>
            <a:pPr>
              <a:lnSpc>
                <a:spcPct val="100000"/>
              </a:lnSpc>
              <a:spcBef>
                <a:spcPts val="0"/>
              </a:spcBef>
            </a:pPr>
            <a:r>
              <a:rPr lang="en-US" sz="2400" b="1">
                <a:latin typeface="Calibri"/>
                <a:cs typeface="Calibri"/>
              </a:rPr>
              <a:t>Declutter</a:t>
            </a:r>
          </a:p>
          <a:p>
            <a:pPr lvl="1">
              <a:lnSpc>
                <a:spcPct val="100000"/>
              </a:lnSpc>
              <a:spcBef>
                <a:spcPts val="0"/>
              </a:spcBef>
            </a:pPr>
            <a:r>
              <a:rPr lang="en-US" sz="2400" b="1">
                <a:latin typeface="Calibri"/>
                <a:cs typeface="Calibri"/>
              </a:rPr>
              <a:t>Sort through your belongings and get rid of anything you don’t need or use this will help decrease stress levels with less visual stimuli </a:t>
            </a:r>
          </a:p>
          <a:p>
            <a:pPr lvl="1">
              <a:lnSpc>
                <a:spcPct val="100000"/>
              </a:lnSpc>
              <a:spcBef>
                <a:spcPts val="0"/>
              </a:spcBef>
            </a:pPr>
            <a:endParaRPr lang="en-US" sz="2400" b="1">
              <a:latin typeface="Calibri"/>
              <a:cs typeface="Calibri"/>
            </a:endParaRPr>
          </a:p>
          <a:p>
            <a:pPr>
              <a:lnSpc>
                <a:spcPct val="100000"/>
              </a:lnSpc>
              <a:spcBef>
                <a:spcPts val="0"/>
              </a:spcBef>
            </a:pPr>
            <a:r>
              <a:rPr lang="en-US" sz="2400" b="1">
                <a:latin typeface="Calibri"/>
                <a:cs typeface="Calibri"/>
              </a:rPr>
              <a:t>Reduce Allergens and Improve the Air Quality in Your Home</a:t>
            </a:r>
          </a:p>
          <a:p>
            <a:pPr lvl="1">
              <a:lnSpc>
                <a:spcPct val="100000"/>
              </a:lnSpc>
              <a:spcBef>
                <a:spcPts val="0"/>
              </a:spcBef>
            </a:pPr>
            <a:r>
              <a:rPr lang="en-US" sz="2400" b="1">
                <a:latin typeface="Calibri"/>
                <a:cs typeface="Calibri"/>
              </a:rPr>
              <a:t>Keep your home clean and free of dust, make sure your bedding is washed regularly and open windows to improve ventilation</a:t>
            </a:r>
          </a:p>
          <a:p>
            <a:pPr lvl="1">
              <a:lnSpc>
                <a:spcPct val="100000"/>
              </a:lnSpc>
              <a:spcBef>
                <a:spcPts val="0"/>
              </a:spcBef>
            </a:pPr>
            <a:endParaRPr lang="en-US" sz="2400" b="1">
              <a:latin typeface="Calibri"/>
              <a:cs typeface="Calibri"/>
            </a:endParaRPr>
          </a:p>
          <a:p>
            <a:pPr>
              <a:lnSpc>
                <a:spcPct val="100000"/>
              </a:lnSpc>
              <a:spcBef>
                <a:spcPts val="0"/>
              </a:spcBef>
            </a:pPr>
            <a:r>
              <a:rPr lang="en-US" sz="2400" b="1">
                <a:latin typeface="Calibri"/>
                <a:cs typeface="Calibri"/>
              </a:rPr>
              <a:t>Replace Chemical Cleaning Products with Natural Alternatives</a:t>
            </a:r>
          </a:p>
          <a:p>
            <a:pPr lvl="1">
              <a:lnSpc>
                <a:spcPct val="100000"/>
              </a:lnSpc>
              <a:spcBef>
                <a:spcPts val="0"/>
              </a:spcBef>
            </a:pPr>
            <a:r>
              <a:rPr lang="en-US" sz="2400" b="1">
                <a:latin typeface="Calibri"/>
                <a:cs typeface="Calibri"/>
              </a:rPr>
              <a:t>Baking soda, vinegar, lemon juice, and essential oils are all great options for creating natural cleaning products</a:t>
            </a:r>
            <a:endParaRPr lang="en-US" sz="2400" b="1"/>
          </a:p>
        </p:txBody>
      </p:sp>
    </p:spTree>
    <p:extLst>
      <p:ext uri="{BB962C8B-B14F-4D97-AF65-F5344CB8AC3E}">
        <p14:creationId xmlns:p14="http://schemas.microsoft.com/office/powerpoint/2010/main" val="139521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4981-0AE8-DCAC-5D65-5B0FA11F5942}"/>
              </a:ext>
            </a:extLst>
          </p:cNvPr>
          <p:cNvSpPr>
            <a:spLocks noGrp="1"/>
          </p:cNvSpPr>
          <p:nvPr>
            <p:ph type="title"/>
          </p:nvPr>
        </p:nvSpPr>
        <p:spPr/>
        <p:txBody>
          <a:bodyPr/>
          <a:lstStyle/>
          <a:p>
            <a:r>
              <a:rPr lang="en-US"/>
              <a:t>Definition: Spiritual Wellness </a:t>
            </a:r>
          </a:p>
        </p:txBody>
      </p:sp>
      <p:sp>
        <p:nvSpPr>
          <p:cNvPr id="3" name="Content Placeholder 2">
            <a:extLst>
              <a:ext uri="{FF2B5EF4-FFF2-40B4-BE49-F238E27FC236}">
                <a16:creationId xmlns:a16="http://schemas.microsoft.com/office/drawing/2014/main" id="{7E9BE8DC-D50E-80A1-5145-281FE09C7DF7}"/>
              </a:ext>
            </a:extLst>
          </p:cNvPr>
          <p:cNvSpPr>
            <a:spLocks noGrp="1"/>
          </p:cNvSpPr>
          <p:nvPr>
            <p:ph idx="1"/>
          </p:nvPr>
        </p:nvSpPr>
        <p:spPr/>
        <p:txBody>
          <a:bodyPr vert="horz" lIns="91440" tIns="45720" rIns="91440" bIns="45720" rtlCol="0" anchor="t">
            <a:normAutofit/>
          </a:bodyPr>
          <a:lstStyle/>
          <a:p>
            <a:pPr>
              <a:lnSpc>
                <a:spcPct val="100000"/>
              </a:lnSpc>
            </a:pPr>
            <a:r>
              <a:rPr lang="en-US" sz="2400"/>
              <a:t>Spiritual: a broad concept that represents one’s personal beliefs and values and involves having meaning, purpose, and a sense of balance and peace.</a:t>
            </a:r>
          </a:p>
          <a:p>
            <a:pPr lvl="1">
              <a:lnSpc>
                <a:spcPct val="100000"/>
              </a:lnSpc>
            </a:pPr>
            <a:r>
              <a:rPr lang="en-US" sz="2400"/>
              <a:t>Recognizing our search for meaning and purpose in human existence </a:t>
            </a:r>
          </a:p>
          <a:p>
            <a:pPr lvl="1">
              <a:lnSpc>
                <a:spcPct val="100000"/>
              </a:lnSpc>
            </a:pPr>
            <a:r>
              <a:rPr lang="en-US" sz="2400"/>
              <a:t>Developing an appreciation for life and the natural forces that exist in the universe</a:t>
            </a:r>
          </a:p>
        </p:txBody>
      </p:sp>
    </p:spTree>
    <p:extLst>
      <p:ext uri="{BB962C8B-B14F-4D97-AF65-F5344CB8AC3E}">
        <p14:creationId xmlns:p14="http://schemas.microsoft.com/office/powerpoint/2010/main" val="1574201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783D-4B23-0108-9386-B9D2403F163A}"/>
              </a:ext>
            </a:extLst>
          </p:cNvPr>
          <p:cNvSpPr>
            <a:spLocks noGrp="1"/>
          </p:cNvSpPr>
          <p:nvPr>
            <p:ph type="title"/>
          </p:nvPr>
        </p:nvSpPr>
        <p:spPr/>
        <p:txBody>
          <a:bodyPr/>
          <a:lstStyle/>
          <a:p>
            <a:r>
              <a:rPr lang="en-US"/>
              <a:t>Strategies to Improve Spiritual Wellness</a:t>
            </a:r>
          </a:p>
        </p:txBody>
      </p:sp>
      <p:sp>
        <p:nvSpPr>
          <p:cNvPr id="3" name="Content Placeholder 2">
            <a:extLst>
              <a:ext uri="{FF2B5EF4-FFF2-40B4-BE49-F238E27FC236}">
                <a16:creationId xmlns:a16="http://schemas.microsoft.com/office/drawing/2014/main" id="{28F22283-3CD7-C181-6D38-D2F2E7D40823}"/>
              </a:ext>
            </a:extLst>
          </p:cNvPr>
          <p:cNvSpPr>
            <a:spLocks noGrp="1"/>
          </p:cNvSpPr>
          <p:nvPr>
            <p:ph idx="1"/>
          </p:nvPr>
        </p:nvSpPr>
        <p:spPr>
          <a:xfrm>
            <a:off x="1587710" y="2002361"/>
            <a:ext cx="9486690" cy="4675014"/>
          </a:xfrm>
        </p:spPr>
        <p:txBody>
          <a:bodyPr vert="horz" lIns="91440" tIns="45720" rIns="91440" bIns="45720" rtlCol="0" anchor="t">
            <a:noAutofit/>
          </a:bodyPr>
          <a:lstStyle/>
          <a:p>
            <a:pPr>
              <a:lnSpc>
                <a:spcPct val="100000"/>
              </a:lnSpc>
              <a:spcBef>
                <a:spcPts val="0"/>
              </a:spcBef>
            </a:pPr>
            <a:r>
              <a:rPr lang="en-US" sz="2000" b="1">
                <a:latin typeface="Calibri"/>
                <a:cs typeface="Calibri"/>
              </a:rPr>
              <a:t>Connect or reconnect with a faith community</a:t>
            </a:r>
          </a:p>
          <a:p>
            <a:pPr lvl="1">
              <a:lnSpc>
                <a:spcPct val="100000"/>
              </a:lnSpc>
              <a:spcBef>
                <a:spcPts val="0"/>
              </a:spcBef>
            </a:pPr>
            <a:r>
              <a:rPr lang="en-US" sz="2000" b="1">
                <a:latin typeface="Calibri"/>
                <a:cs typeface="Calibri"/>
              </a:rPr>
              <a:t>Can provide a sense of support and encouragement </a:t>
            </a:r>
            <a:endParaRPr lang="en-US" sz="2000" b="1">
              <a:latin typeface="Calibri"/>
              <a:ea typeface="Calibri"/>
              <a:cs typeface="Calibri"/>
            </a:endParaRPr>
          </a:p>
          <a:p>
            <a:pPr lvl="1">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Volunteer or help others</a:t>
            </a:r>
            <a:endParaRPr lang="en-US" sz="2000" b="1">
              <a:latin typeface="Calibri"/>
              <a:ea typeface="Calibri"/>
              <a:cs typeface="Calibri"/>
            </a:endParaRPr>
          </a:p>
          <a:p>
            <a:pPr lvl="1">
              <a:lnSpc>
                <a:spcPct val="100000"/>
              </a:lnSpc>
              <a:spcBef>
                <a:spcPts val="0"/>
              </a:spcBef>
            </a:pPr>
            <a:r>
              <a:rPr lang="en-US" sz="2000" b="1">
                <a:latin typeface="Calibri"/>
                <a:cs typeface="Calibri"/>
              </a:rPr>
              <a:t>If you don’t have a faith community, find a cause that matters to you and give back. This will give you a sense of purpose and gratitude</a:t>
            </a:r>
            <a:endParaRPr lang="en-US" sz="2000" b="1">
              <a:latin typeface="Calibri"/>
              <a:ea typeface="Calibri"/>
              <a:cs typeface="Calibri"/>
            </a:endParaRPr>
          </a:p>
          <a:p>
            <a:pPr lvl="1">
              <a:lnSpc>
                <a:spcPct val="100000"/>
              </a:lnSpc>
              <a:spcBef>
                <a:spcPts val="0"/>
              </a:spcBef>
            </a:pPr>
            <a:endParaRPr lang="en-US" sz="2000" b="1">
              <a:latin typeface="Calibri"/>
              <a:ea typeface="Calibri"/>
              <a:cs typeface="Calibri"/>
            </a:endParaRPr>
          </a:p>
          <a:p>
            <a:pPr>
              <a:lnSpc>
                <a:spcPct val="100000"/>
              </a:lnSpc>
              <a:spcBef>
                <a:spcPts val="0"/>
              </a:spcBef>
            </a:pPr>
            <a:r>
              <a:rPr lang="en-US" sz="2000" b="1">
                <a:latin typeface="Calibri"/>
                <a:ea typeface="Calibri"/>
                <a:cs typeface="Calibri"/>
              </a:rPr>
              <a:t>Practice Mindfulness</a:t>
            </a:r>
          </a:p>
          <a:p>
            <a:pPr lvl="1">
              <a:lnSpc>
                <a:spcPct val="100000"/>
              </a:lnSpc>
              <a:spcBef>
                <a:spcPts val="0"/>
              </a:spcBef>
            </a:pPr>
            <a:endParaRPr lang="en-US" sz="2000" b="1">
              <a:latin typeface="Calibri"/>
              <a:ea typeface="Calibri"/>
              <a:cs typeface="Calibri"/>
            </a:endParaRPr>
          </a:p>
          <a:p>
            <a:pPr>
              <a:lnSpc>
                <a:spcPct val="100000"/>
              </a:lnSpc>
              <a:spcBef>
                <a:spcPts val="0"/>
              </a:spcBef>
            </a:pPr>
            <a:endParaRPr lang="en-US" sz="2000" b="1">
              <a:latin typeface="Calibri"/>
              <a:ea typeface="Calibri"/>
              <a:cs typeface="Calibri"/>
            </a:endParaRPr>
          </a:p>
        </p:txBody>
      </p:sp>
    </p:spTree>
    <p:extLst>
      <p:ext uri="{BB962C8B-B14F-4D97-AF65-F5344CB8AC3E}">
        <p14:creationId xmlns:p14="http://schemas.microsoft.com/office/powerpoint/2010/main" val="37589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506C-CB97-53F7-BF96-C58C50FFE562}"/>
              </a:ext>
            </a:extLst>
          </p:cNvPr>
          <p:cNvSpPr>
            <a:spLocks noGrp="1"/>
          </p:cNvSpPr>
          <p:nvPr>
            <p:ph type="title"/>
          </p:nvPr>
        </p:nvSpPr>
        <p:spPr/>
        <p:txBody>
          <a:bodyPr/>
          <a:lstStyle/>
          <a:p>
            <a:r>
              <a:rPr lang="en-US"/>
              <a:t>Strategies to Improve Spiritual Wellness </a:t>
            </a:r>
          </a:p>
        </p:txBody>
      </p:sp>
      <p:sp>
        <p:nvSpPr>
          <p:cNvPr id="3" name="Content Placeholder 2">
            <a:extLst>
              <a:ext uri="{FF2B5EF4-FFF2-40B4-BE49-F238E27FC236}">
                <a16:creationId xmlns:a16="http://schemas.microsoft.com/office/drawing/2014/main" id="{1C60FB3E-557E-E616-2B3F-6C95E759B85F}"/>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sz="2000" b="1">
                <a:latin typeface="Calibri"/>
                <a:cs typeface="Calibri"/>
              </a:rPr>
              <a:t>Keep a Journal</a:t>
            </a:r>
            <a:endParaRPr lang="en-US" sz="2000" b="1"/>
          </a:p>
          <a:p>
            <a:pPr lvl="2">
              <a:lnSpc>
                <a:spcPct val="100000"/>
              </a:lnSpc>
              <a:spcBef>
                <a:spcPts val="0"/>
              </a:spcBef>
            </a:pPr>
            <a:r>
              <a:rPr lang="en-US" sz="2000" b="1">
                <a:latin typeface="Calibri"/>
                <a:cs typeface="Calibri"/>
              </a:rPr>
              <a:t>Act of writing can help you process your emotions, increase your awareness and give you a non-judgmental space to express your feelings in the moment. </a:t>
            </a:r>
          </a:p>
          <a:p>
            <a:pPr lvl="2">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Spend Time in Nature</a:t>
            </a:r>
          </a:p>
          <a:p>
            <a:pPr lvl="2">
              <a:lnSpc>
                <a:spcPct val="100000"/>
              </a:lnSpc>
              <a:spcBef>
                <a:spcPts val="0"/>
              </a:spcBef>
            </a:pPr>
            <a:r>
              <a:rPr lang="en-US" sz="2000" b="1">
                <a:latin typeface="Calibri"/>
                <a:cs typeface="Calibri"/>
              </a:rPr>
              <a:t>Disconnect from your phone, your day, and your troubles. Even a few minutes of watching the birds, the trees swaying in the wind or the crashing waves on the shoreline can be therapeutic</a:t>
            </a:r>
          </a:p>
          <a:p>
            <a:pPr lvl="2">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Focus on your Hobbies</a:t>
            </a:r>
          </a:p>
          <a:p>
            <a:pPr lvl="2">
              <a:lnSpc>
                <a:spcPct val="100000"/>
              </a:lnSpc>
              <a:spcBef>
                <a:spcPts val="0"/>
              </a:spcBef>
            </a:pPr>
            <a:r>
              <a:rPr lang="en-US" sz="2000" b="1">
                <a:latin typeface="Calibri"/>
                <a:cs typeface="Calibri"/>
              </a:rPr>
              <a:t>Focusing on things you enjoy can bring back a sense of purpose and keep you focused in the moment-even just for a little bit</a:t>
            </a:r>
            <a:endParaRPr lang="en-US" sz="1800" b="1"/>
          </a:p>
        </p:txBody>
      </p:sp>
    </p:spTree>
    <p:extLst>
      <p:ext uri="{BB962C8B-B14F-4D97-AF65-F5344CB8AC3E}">
        <p14:creationId xmlns:p14="http://schemas.microsoft.com/office/powerpoint/2010/main" val="131283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0" name="Rectangle 39">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41" name="Rectangle 40">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ree Images : forest, waterfall, sunlight, river, stream, reflection ...">
            <a:extLst>
              <a:ext uri="{FF2B5EF4-FFF2-40B4-BE49-F238E27FC236}">
                <a16:creationId xmlns:a16="http://schemas.microsoft.com/office/drawing/2014/main" id="{5FEE5F03-33BB-F098-40D7-10ECD7F4FD93}"/>
              </a:ext>
            </a:extLst>
          </p:cNvPr>
          <p:cNvPicPr>
            <a:picLocks noChangeAspect="1"/>
          </p:cNvPicPr>
          <p:nvPr/>
        </p:nvPicPr>
        <p:blipFill>
          <a:blip r:embed="rId3"/>
          <a:srcRect r="-1" b="15708"/>
          <a:stretch/>
        </p:blipFill>
        <p:spPr>
          <a:xfrm>
            <a:off x="3048" y="10"/>
            <a:ext cx="12188952" cy="6857990"/>
          </a:xfrm>
          <a:prstGeom prst="rect">
            <a:avLst/>
          </a:prstGeom>
        </p:spPr>
      </p:pic>
      <p:sp>
        <p:nvSpPr>
          <p:cNvPr id="42" name="Rectangle 41">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55205" y="-578805"/>
            <a:ext cx="6858003" cy="8015586"/>
          </a:xfrm>
          <a:prstGeom prst="rect">
            <a:avLst/>
          </a:prstGeom>
          <a:gradFill flip="none" rotWithShape="1">
            <a:gsLst>
              <a:gs pos="48000">
                <a:sysClr val="windowText" lastClr="000000">
                  <a:alpha val="30000"/>
                </a:sysClr>
              </a:gs>
              <a:gs pos="85000">
                <a:sysClr val="windowText" lastClr="000000">
                  <a:alpha val="49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ED449726-7A54-2009-7A52-58A28EB58FCD}"/>
              </a:ext>
            </a:extLst>
          </p:cNvPr>
          <p:cNvSpPr>
            <a:spLocks noGrp="1"/>
          </p:cNvSpPr>
          <p:nvPr>
            <p:ph type="title"/>
          </p:nvPr>
        </p:nvSpPr>
        <p:spPr>
          <a:xfrm>
            <a:off x="5968808" y="1247140"/>
            <a:ext cx="4650160" cy="3450844"/>
          </a:xfrm>
        </p:spPr>
        <p:txBody>
          <a:bodyPr vert="horz" lIns="91440" tIns="45720" rIns="91440" bIns="45720" rtlCol="0" anchor="t">
            <a:normAutofit/>
          </a:bodyPr>
          <a:lstStyle/>
          <a:p>
            <a:pPr algn="r"/>
            <a:r>
              <a:rPr lang="en-US" sz="6000">
                <a:solidFill>
                  <a:srgbClr val="FFFFFF"/>
                </a:solidFill>
              </a:rPr>
              <a:t>Warm Up: Aha! Moments</a:t>
            </a:r>
          </a:p>
        </p:txBody>
      </p:sp>
      <p:sp>
        <p:nvSpPr>
          <p:cNvPr id="43" name="Rectangle 42">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685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23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0830-268E-D21D-7C64-D1D481B7AB1D}"/>
              </a:ext>
            </a:extLst>
          </p:cNvPr>
          <p:cNvSpPr>
            <a:spLocks noGrp="1"/>
          </p:cNvSpPr>
          <p:nvPr>
            <p:ph type="title"/>
          </p:nvPr>
        </p:nvSpPr>
        <p:spPr>
          <a:xfrm>
            <a:off x="1587710" y="160394"/>
            <a:ext cx="9486690" cy="1550419"/>
          </a:xfrm>
        </p:spPr>
        <p:txBody>
          <a:bodyPr/>
          <a:lstStyle/>
          <a:p>
            <a:r>
              <a:rPr lang="en-US"/>
              <a:t>Strategies to Improve Environmental Wellness </a:t>
            </a:r>
          </a:p>
        </p:txBody>
      </p:sp>
      <p:sp>
        <p:nvSpPr>
          <p:cNvPr id="3" name="Content Placeholder 2">
            <a:extLst>
              <a:ext uri="{FF2B5EF4-FFF2-40B4-BE49-F238E27FC236}">
                <a16:creationId xmlns:a16="http://schemas.microsoft.com/office/drawing/2014/main" id="{A1254781-125C-7D31-75E4-180DE1207393}"/>
              </a:ext>
            </a:extLst>
          </p:cNvPr>
          <p:cNvSpPr>
            <a:spLocks noGrp="1"/>
          </p:cNvSpPr>
          <p:nvPr>
            <p:ph idx="1"/>
          </p:nvPr>
        </p:nvSpPr>
        <p:spPr>
          <a:xfrm>
            <a:off x="1587710" y="1717564"/>
            <a:ext cx="9486690" cy="4921668"/>
          </a:xfrm>
        </p:spPr>
        <p:txBody>
          <a:bodyPr vert="horz" lIns="91440" tIns="45720" rIns="91440" bIns="45720" rtlCol="0" anchor="t">
            <a:noAutofit/>
          </a:bodyPr>
          <a:lstStyle/>
          <a:p>
            <a:pPr>
              <a:lnSpc>
                <a:spcPct val="100000"/>
              </a:lnSpc>
              <a:spcBef>
                <a:spcPts val="0"/>
              </a:spcBef>
            </a:pPr>
            <a:r>
              <a:rPr lang="en-US" sz="2000" b="1">
                <a:latin typeface="Calibri"/>
                <a:cs typeface="Calibri"/>
              </a:rPr>
              <a:t>Create A Stress-Free Zone </a:t>
            </a:r>
            <a:endParaRPr lang="en-US" sz="2000" b="1"/>
          </a:p>
          <a:p>
            <a:pPr lvl="2">
              <a:lnSpc>
                <a:spcPct val="100000"/>
              </a:lnSpc>
              <a:spcBef>
                <a:spcPts val="0"/>
              </a:spcBef>
            </a:pPr>
            <a:r>
              <a:rPr lang="en-US" sz="2000" b="1">
                <a:latin typeface="Calibri"/>
                <a:cs typeface="Calibri"/>
              </a:rPr>
              <a:t>Declutter, fill it with things that make you happy such as plants, candles, photos of loved ones, or soft furnishings. Use it as a place to read, nap, or relax. </a:t>
            </a:r>
            <a:endParaRPr lang="en-US" sz="2000" b="1">
              <a:latin typeface="Calibri"/>
              <a:ea typeface="Calibri"/>
              <a:cs typeface="Calibri"/>
            </a:endParaRPr>
          </a:p>
          <a:p>
            <a:pPr lvl="2">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Use Eco-friendly and Recycled Materials in Your Home</a:t>
            </a:r>
            <a:endParaRPr lang="en-US" sz="2000" b="1">
              <a:latin typeface="Calibri"/>
              <a:ea typeface="Calibri"/>
              <a:cs typeface="Calibri"/>
            </a:endParaRPr>
          </a:p>
          <a:p>
            <a:pPr lvl="2">
              <a:lnSpc>
                <a:spcPct val="100000"/>
              </a:lnSpc>
              <a:spcBef>
                <a:spcPts val="0"/>
              </a:spcBef>
            </a:pPr>
            <a:r>
              <a:rPr lang="en-US" sz="2000" b="1">
                <a:latin typeface="Calibri"/>
                <a:cs typeface="Calibri"/>
              </a:rPr>
              <a:t>Use cotton produce bags and avoid using plastic straws </a:t>
            </a:r>
            <a:endParaRPr lang="en-US" sz="2000" b="1">
              <a:latin typeface="Calibri"/>
              <a:ea typeface="Calibri"/>
              <a:cs typeface="Calibri"/>
            </a:endParaRPr>
          </a:p>
          <a:p>
            <a:pPr lvl="2">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Limit Your Screen Time</a:t>
            </a:r>
            <a:endParaRPr lang="en-US" sz="2000" b="1">
              <a:latin typeface="Calibri"/>
              <a:ea typeface="Calibri"/>
              <a:cs typeface="Calibri"/>
            </a:endParaRPr>
          </a:p>
          <a:p>
            <a:pPr lvl="2">
              <a:lnSpc>
                <a:spcPct val="100000"/>
              </a:lnSpc>
              <a:spcBef>
                <a:spcPts val="0"/>
              </a:spcBef>
            </a:pPr>
            <a:r>
              <a:rPr lang="en-US" sz="2000" b="1">
                <a:latin typeface="Calibri"/>
                <a:cs typeface="Calibri"/>
              </a:rPr>
              <a:t>Instead of watching television in bed, turn it off a couple of hours before you plan to sleep and read instead, take screen breaks if you’re working from home and turn off your device completely if you aren’t using it to avoid distraction</a:t>
            </a:r>
            <a:endParaRPr lang="en-US" sz="2000" b="1">
              <a:latin typeface="Calibri"/>
              <a:ea typeface="Calibri"/>
              <a:cs typeface="Calibri"/>
            </a:endParaRPr>
          </a:p>
          <a:p>
            <a:pPr lvl="2">
              <a:lnSpc>
                <a:spcPct val="100000"/>
              </a:lnSpc>
              <a:spcBef>
                <a:spcPts val="0"/>
              </a:spcBef>
            </a:pPr>
            <a:endParaRPr lang="en-US" sz="2000" b="1">
              <a:latin typeface="Calibri"/>
              <a:cs typeface="Calibri"/>
            </a:endParaRPr>
          </a:p>
          <a:p>
            <a:pPr>
              <a:lnSpc>
                <a:spcPct val="100000"/>
              </a:lnSpc>
              <a:spcBef>
                <a:spcPts val="0"/>
              </a:spcBef>
            </a:pPr>
            <a:r>
              <a:rPr lang="en-US" sz="2000" b="1">
                <a:latin typeface="Calibri"/>
                <a:cs typeface="Calibri"/>
              </a:rPr>
              <a:t>Get More Nature in Your Life</a:t>
            </a:r>
            <a:endParaRPr lang="en-US" sz="2000" b="1">
              <a:latin typeface="Calibri"/>
              <a:ea typeface="Calibri"/>
              <a:cs typeface="Calibri"/>
            </a:endParaRPr>
          </a:p>
          <a:p>
            <a:pPr lvl="2">
              <a:lnSpc>
                <a:spcPct val="100000"/>
              </a:lnSpc>
              <a:spcBef>
                <a:spcPts val="0"/>
              </a:spcBef>
            </a:pPr>
            <a:r>
              <a:rPr lang="en-US" sz="2000" b="1">
                <a:latin typeface="Calibri"/>
                <a:cs typeface="Calibri"/>
              </a:rPr>
              <a:t>When you spend time outdoors, it reduces stress levels and boosts both mood and self esteem</a:t>
            </a:r>
            <a:endParaRPr lang="en-US" sz="2000" b="1"/>
          </a:p>
        </p:txBody>
      </p:sp>
    </p:spTree>
    <p:extLst>
      <p:ext uri="{BB962C8B-B14F-4D97-AF65-F5344CB8AC3E}">
        <p14:creationId xmlns:p14="http://schemas.microsoft.com/office/powerpoint/2010/main" val="78313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F9D63-DD42-2F39-E60F-AF7E4FA46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566D2-9063-A464-AC9D-BFC0F9B91C6C}"/>
              </a:ext>
            </a:extLst>
          </p:cNvPr>
          <p:cNvSpPr>
            <a:spLocks noGrp="1"/>
          </p:cNvSpPr>
          <p:nvPr>
            <p:ph type="title"/>
          </p:nvPr>
        </p:nvSpPr>
        <p:spPr>
          <a:xfrm>
            <a:off x="1587710" y="455362"/>
            <a:ext cx="10168479" cy="1550419"/>
          </a:xfrm>
        </p:spPr>
        <p:txBody>
          <a:bodyPr>
            <a:normAutofit/>
          </a:bodyPr>
          <a:lstStyle/>
          <a:p>
            <a:r>
              <a:rPr lang="en-US"/>
              <a:t>Defining Environmental  Wellness </a:t>
            </a:r>
          </a:p>
        </p:txBody>
      </p:sp>
      <p:sp>
        <p:nvSpPr>
          <p:cNvPr id="3" name="Content Placeholder 2">
            <a:extLst>
              <a:ext uri="{FF2B5EF4-FFF2-40B4-BE49-F238E27FC236}">
                <a16:creationId xmlns:a16="http://schemas.microsoft.com/office/drawing/2014/main" id="{54AFA165-80ED-4B85-B4A7-D34C9587FEAF}"/>
              </a:ext>
            </a:extLst>
          </p:cNvPr>
          <p:cNvSpPr>
            <a:spLocks noGrp="1"/>
          </p:cNvSpPr>
          <p:nvPr>
            <p:ph idx="1"/>
          </p:nvPr>
        </p:nvSpPr>
        <p:spPr>
          <a:xfrm>
            <a:off x="1587710" y="1583073"/>
            <a:ext cx="9560581" cy="4915698"/>
          </a:xfrm>
        </p:spPr>
        <p:txBody>
          <a:bodyPr vert="horz" lIns="91440" tIns="45720" rIns="91440" bIns="45720" rtlCol="0" anchor="t">
            <a:normAutofit/>
          </a:bodyPr>
          <a:lstStyle/>
          <a:p>
            <a:pPr marL="0" indent="0">
              <a:buNone/>
            </a:pPr>
            <a:r>
              <a:rPr lang="en-US" sz="2400">
                <a:ea typeface="+mn-lt"/>
                <a:cs typeface="+mn-lt"/>
              </a:rPr>
              <a:t>The Environmental Wellness Dimension involves being able to be safe and feel safe. This can include: </a:t>
            </a:r>
            <a:endParaRPr lang="en-US" sz="2400"/>
          </a:p>
          <a:p>
            <a:r>
              <a:rPr lang="en-US" sz="2400">
                <a:ea typeface="+mn-lt"/>
                <a:cs typeface="+mn-lt"/>
              </a:rPr>
              <a:t>Accessing clean air, food, and water; </a:t>
            </a:r>
            <a:endParaRPr lang="en-US" sz="2400"/>
          </a:p>
          <a:p>
            <a:r>
              <a:rPr lang="en-US" sz="2400">
                <a:ea typeface="+mn-lt"/>
                <a:cs typeface="+mn-lt"/>
              </a:rPr>
              <a:t>Preserving the areas where we live, learn, and work; </a:t>
            </a:r>
            <a:endParaRPr lang="en-US" sz="2400"/>
          </a:p>
          <a:p>
            <a:r>
              <a:rPr lang="en-US" sz="2400">
                <a:ea typeface="+mn-lt"/>
                <a:cs typeface="+mn-lt"/>
              </a:rPr>
              <a:t>Occupying pleasant, stimulating environments that support our well-being; and </a:t>
            </a:r>
            <a:endParaRPr lang="en-US" sz="2400"/>
          </a:p>
          <a:p>
            <a:r>
              <a:rPr lang="en-US" sz="2400">
                <a:ea typeface="+mn-lt"/>
                <a:cs typeface="+mn-lt"/>
              </a:rPr>
              <a:t>Promoting learning, contemplation, and relaxation in natural places and spaces</a:t>
            </a:r>
            <a:endParaRPr lang="en-US" sz="2400"/>
          </a:p>
        </p:txBody>
      </p:sp>
    </p:spTree>
    <p:extLst>
      <p:ext uri="{BB962C8B-B14F-4D97-AF65-F5344CB8AC3E}">
        <p14:creationId xmlns:p14="http://schemas.microsoft.com/office/powerpoint/2010/main" val="70542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60A9-795C-34E0-BA67-EBB8CB57D2A9}"/>
              </a:ext>
            </a:extLst>
          </p:cNvPr>
          <p:cNvSpPr>
            <a:spLocks noGrp="1"/>
          </p:cNvSpPr>
          <p:nvPr>
            <p:ph type="title"/>
          </p:nvPr>
        </p:nvSpPr>
        <p:spPr>
          <a:xfrm>
            <a:off x="1587710" y="455363"/>
            <a:ext cx="10074900" cy="950254"/>
          </a:xfrm>
        </p:spPr>
        <p:txBody>
          <a:bodyPr>
            <a:normAutofit/>
          </a:bodyPr>
          <a:lstStyle/>
          <a:p>
            <a:r>
              <a:rPr lang="en-US"/>
              <a:t>Defining Spiritual Wellness</a:t>
            </a:r>
            <a:endParaRPr lang="en-US">
              <a:solidFill>
                <a:srgbClr val="FFFFFF"/>
              </a:solidFill>
            </a:endParaRPr>
          </a:p>
          <a:p>
            <a:endParaRPr lang="en-US"/>
          </a:p>
        </p:txBody>
      </p:sp>
      <p:sp>
        <p:nvSpPr>
          <p:cNvPr id="3" name="Content Placeholder 2">
            <a:extLst>
              <a:ext uri="{FF2B5EF4-FFF2-40B4-BE49-F238E27FC236}">
                <a16:creationId xmlns:a16="http://schemas.microsoft.com/office/drawing/2014/main" id="{627E0571-41E1-60FC-14B7-2BA58B4C2C30}"/>
              </a:ext>
            </a:extLst>
          </p:cNvPr>
          <p:cNvSpPr>
            <a:spLocks noGrp="1"/>
          </p:cNvSpPr>
          <p:nvPr>
            <p:ph idx="1"/>
          </p:nvPr>
        </p:nvSpPr>
        <p:spPr>
          <a:xfrm>
            <a:off x="1587710" y="1589314"/>
            <a:ext cx="9893090" cy="4953000"/>
          </a:xfrm>
        </p:spPr>
        <p:txBody>
          <a:bodyPr vert="horz" lIns="91440" tIns="45720" rIns="91440" bIns="45720" rtlCol="0" anchor="t">
            <a:normAutofit/>
          </a:bodyPr>
          <a:lstStyle/>
          <a:p>
            <a:pPr marL="0" indent="0">
              <a:buNone/>
            </a:pPr>
            <a:r>
              <a:rPr lang="en-US" sz="2400">
                <a:ea typeface="+mn-lt"/>
                <a:cs typeface="+mn-lt"/>
              </a:rPr>
              <a:t>The Spiritual Wellness Dimension is a broad concept that represents one’s personal beliefs and values and involves having meaning, purpose, and a sense of balance and peace. It includes:</a:t>
            </a:r>
            <a:endParaRPr lang="en-US" sz="2400"/>
          </a:p>
          <a:p>
            <a:r>
              <a:rPr lang="en-US" sz="2400">
                <a:ea typeface="+mn-lt"/>
                <a:cs typeface="+mn-lt"/>
              </a:rPr>
              <a:t>Recognizing our search for meaning and purpose in human existence; and </a:t>
            </a:r>
          </a:p>
          <a:p>
            <a:r>
              <a:rPr lang="en-US" sz="2400">
                <a:ea typeface="+mn-lt"/>
                <a:cs typeface="+mn-lt"/>
              </a:rPr>
              <a:t>Developing an appreciation for life and the natural forces that exist in the universe</a:t>
            </a:r>
            <a:endParaRPr lang="en-US" sz="2400"/>
          </a:p>
        </p:txBody>
      </p:sp>
    </p:spTree>
    <p:extLst>
      <p:ext uri="{BB962C8B-B14F-4D97-AF65-F5344CB8AC3E}">
        <p14:creationId xmlns:p14="http://schemas.microsoft.com/office/powerpoint/2010/main" val="285651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5F54-1A4C-E036-D131-A0BD765F862F}"/>
              </a:ext>
            </a:extLst>
          </p:cNvPr>
          <p:cNvSpPr>
            <a:spLocks noGrp="1"/>
          </p:cNvSpPr>
          <p:nvPr>
            <p:ph type="title"/>
          </p:nvPr>
        </p:nvSpPr>
        <p:spPr/>
        <p:txBody>
          <a:bodyPr/>
          <a:lstStyle/>
          <a:p>
            <a:r>
              <a:rPr lang="en-US"/>
              <a:t>Reframing What We Think We Know (pt. 1)</a:t>
            </a:r>
          </a:p>
        </p:txBody>
      </p:sp>
      <p:sp>
        <p:nvSpPr>
          <p:cNvPr id="3" name="Content Placeholder 2">
            <a:extLst>
              <a:ext uri="{FF2B5EF4-FFF2-40B4-BE49-F238E27FC236}">
                <a16:creationId xmlns:a16="http://schemas.microsoft.com/office/drawing/2014/main" id="{28C21D0F-75DA-937F-E06C-54AB7865CFDC}"/>
              </a:ext>
            </a:extLst>
          </p:cNvPr>
          <p:cNvSpPr>
            <a:spLocks noGrp="1"/>
          </p:cNvSpPr>
          <p:nvPr>
            <p:ph idx="1"/>
          </p:nvPr>
        </p:nvSpPr>
        <p:spPr/>
        <p:txBody>
          <a:bodyPr vert="horz" lIns="91440" tIns="45720" rIns="91440" bIns="45720" rtlCol="0" anchor="t">
            <a:normAutofit/>
          </a:bodyPr>
          <a:lstStyle/>
          <a:p>
            <a:pPr marL="0" indent="0">
              <a:buNone/>
            </a:pPr>
            <a:r>
              <a:rPr lang="en-US" sz="2400"/>
              <a:t> </a:t>
            </a:r>
            <a:r>
              <a:rPr lang="en-US" sz="2400" b="1"/>
              <a:t>Environmental Wellness</a:t>
            </a:r>
            <a:endParaRPr lang="en-US" sz="2400"/>
          </a:p>
          <a:p>
            <a:r>
              <a:rPr lang="en-US" sz="2400" i="1">
                <a:ea typeface="+mn-lt"/>
                <a:cs typeface="+mn-lt"/>
              </a:rPr>
              <a:t>The way your surroundings — natural, built, and digital — support or erode your clarity, nervous system, values, and sense of belonging.</a:t>
            </a:r>
            <a:endParaRPr lang="en-US" sz="2400"/>
          </a:p>
          <a:p>
            <a:pPr marL="0" indent="0">
              <a:buNone/>
            </a:pPr>
            <a:r>
              <a:rPr lang="en-US" sz="2400">
                <a:ea typeface="+mn-lt"/>
                <a:cs typeface="+mn-lt"/>
              </a:rPr>
              <a:t>Environmental wellness asks:</a:t>
            </a:r>
            <a:endParaRPr lang="en-US" sz="2400"/>
          </a:p>
          <a:p>
            <a:r>
              <a:rPr lang="en-US" sz="2400" i="1">
                <a:ea typeface="+mn-lt"/>
                <a:cs typeface="+mn-lt"/>
              </a:rPr>
              <a:t>What spaces energize me, and which ones drain me?</a:t>
            </a:r>
            <a:endParaRPr lang="en-US" sz="2400"/>
          </a:p>
          <a:p>
            <a:r>
              <a:rPr lang="en-US" sz="2400" i="1">
                <a:ea typeface="+mn-lt"/>
                <a:cs typeface="+mn-lt"/>
              </a:rPr>
              <a:t>Am I in relationship with my environment, or just passing through it?</a:t>
            </a:r>
            <a:endParaRPr lang="en-US" sz="2400"/>
          </a:p>
        </p:txBody>
      </p:sp>
    </p:spTree>
    <p:extLst>
      <p:ext uri="{BB962C8B-B14F-4D97-AF65-F5344CB8AC3E}">
        <p14:creationId xmlns:p14="http://schemas.microsoft.com/office/powerpoint/2010/main" val="61410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3152-1C99-16E8-BB96-327A4B44C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FB798-B8F7-92CD-175F-8D247C11BB42}"/>
              </a:ext>
            </a:extLst>
          </p:cNvPr>
          <p:cNvSpPr>
            <a:spLocks noGrp="1"/>
          </p:cNvSpPr>
          <p:nvPr>
            <p:ph type="title"/>
          </p:nvPr>
        </p:nvSpPr>
        <p:spPr/>
        <p:txBody>
          <a:bodyPr/>
          <a:lstStyle/>
          <a:p>
            <a:r>
              <a:rPr lang="en-US"/>
              <a:t>Reframing What We Think We Know (pt. 2)</a:t>
            </a:r>
          </a:p>
        </p:txBody>
      </p:sp>
      <p:sp>
        <p:nvSpPr>
          <p:cNvPr id="3" name="Content Placeholder 2">
            <a:extLst>
              <a:ext uri="{FF2B5EF4-FFF2-40B4-BE49-F238E27FC236}">
                <a16:creationId xmlns:a16="http://schemas.microsoft.com/office/drawing/2014/main" id="{AAD64EFB-3A87-F734-CAB6-232DC4C448C5}"/>
              </a:ext>
            </a:extLst>
          </p:cNvPr>
          <p:cNvSpPr>
            <a:spLocks noGrp="1"/>
          </p:cNvSpPr>
          <p:nvPr>
            <p:ph idx="1"/>
          </p:nvPr>
        </p:nvSpPr>
        <p:spPr>
          <a:xfrm>
            <a:off x="1587710" y="2160016"/>
            <a:ext cx="9985453" cy="3926152"/>
          </a:xfrm>
        </p:spPr>
        <p:txBody>
          <a:bodyPr vert="horz" lIns="91440" tIns="45720" rIns="91440" bIns="45720" rtlCol="0" anchor="t">
            <a:noAutofit/>
          </a:bodyPr>
          <a:lstStyle/>
          <a:p>
            <a:pPr marL="0" indent="0">
              <a:buNone/>
            </a:pPr>
            <a:r>
              <a:rPr lang="en-US" sz="2400"/>
              <a:t> </a:t>
            </a:r>
            <a:r>
              <a:rPr lang="en-US" sz="2400" b="1"/>
              <a:t>Spiritual Wellness</a:t>
            </a:r>
            <a:endParaRPr lang="en-US" sz="2400"/>
          </a:p>
          <a:p>
            <a:r>
              <a:rPr lang="en-US" sz="2400" i="1">
                <a:ea typeface="+mn-lt"/>
                <a:cs typeface="+mn-lt"/>
              </a:rPr>
              <a:t>The process of aligning with your core values, engaging with wonder or mystery, and cultivating a sense of purpose or belonging beyond the self.</a:t>
            </a:r>
            <a:endParaRPr lang="en-US" sz="2400"/>
          </a:p>
          <a:p>
            <a:pPr marL="0" indent="0">
              <a:buNone/>
            </a:pPr>
            <a:r>
              <a:rPr lang="en-US" sz="2400">
                <a:ea typeface="+mn-lt"/>
                <a:cs typeface="+mn-lt"/>
              </a:rPr>
              <a:t>Spiritual wellness is </a:t>
            </a:r>
            <a:r>
              <a:rPr lang="en-US" sz="2400" b="1">
                <a:ea typeface="+mn-lt"/>
                <a:cs typeface="+mn-lt"/>
              </a:rPr>
              <a:t>not necessarily religious</a:t>
            </a:r>
            <a:r>
              <a:rPr lang="en-US" sz="2400">
                <a:ea typeface="+mn-lt"/>
                <a:cs typeface="+mn-lt"/>
              </a:rPr>
              <a:t>. It can be grounded in:</a:t>
            </a:r>
            <a:endParaRPr lang="en-US" sz="2400"/>
          </a:p>
          <a:p>
            <a:r>
              <a:rPr lang="en-US" sz="2400">
                <a:ea typeface="+mn-lt"/>
                <a:cs typeface="+mn-lt"/>
              </a:rPr>
              <a:t>Stillness and silence</a:t>
            </a:r>
            <a:endParaRPr lang="en-US" sz="2400"/>
          </a:p>
          <a:p>
            <a:r>
              <a:rPr lang="en-US" sz="2400">
                <a:ea typeface="+mn-lt"/>
                <a:cs typeface="+mn-lt"/>
              </a:rPr>
              <a:t>Art, ritual, or movement</a:t>
            </a:r>
            <a:endParaRPr lang="en-US" sz="2400"/>
          </a:p>
          <a:p>
            <a:r>
              <a:rPr lang="en-US" sz="2400">
                <a:ea typeface="+mn-lt"/>
                <a:cs typeface="+mn-lt"/>
              </a:rPr>
              <a:t>A sense of awe or connection to nature, people, or tradition</a:t>
            </a:r>
            <a:endParaRPr lang="en-US" sz="2400"/>
          </a:p>
          <a:p>
            <a:endParaRPr lang="en-US" sz="2400"/>
          </a:p>
        </p:txBody>
      </p:sp>
    </p:spTree>
    <p:extLst>
      <p:ext uri="{BB962C8B-B14F-4D97-AF65-F5344CB8AC3E}">
        <p14:creationId xmlns:p14="http://schemas.microsoft.com/office/powerpoint/2010/main" val="2546566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051D-3F07-34E5-BE4B-5D39DAE54A97}"/>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A81D0977-C83F-DBB9-FC2C-A674FBC2E21C}"/>
              </a:ext>
            </a:extLst>
          </p:cNvPr>
          <p:cNvSpPr>
            <a:spLocks noGrp="1"/>
          </p:cNvSpPr>
          <p:nvPr>
            <p:ph idx="1"/>
          </p:nvPr>
        </p:nvSpPr>
        <p:spPr/>
        <p:txBody>
          <a:bodyPr vert="horz" lIns="91440" tIns="45720" rIns="91440" bIns="45720" rtlCol="0" anchor="t">
            <a:normAutofit/>
          </a:bodyPr>
          <a:lstStyle/>
          <a:p>
            <a:r>
              <a:rPr lang="en-US" sz="3200">
                <a:ea typeface="+mn-lt"/>
                <a:cs typeface="+mn-lt"/>
              </a:rPr>
              <a:t>What spaces or experiences have made you feel fully alive, grounded, or part of something bigger than yourself? What spaces or experiences give you energy?</a:t>
            </a:r>
            <a:endParaRPr lang="en-US" sz="3200"/>
          </a:p>
        </p:txBody>
      </p:sp>
    </p:spTree>
    <p:extLst>
      <p:ext uri="{BB962C8B-B14F-4D97-AF65-F5344CB8AC3E}">
        <p14:creationId xmlns:p14="http://schemas.microsoft.com/office/powerpoint/2010/main" val="357075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BB7E73-E730-42EA-AACE-D1E323EA5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F6C2E9-B316-4410-88E5-74F044FC3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07262-43A6-451F-9B19-77B943C63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685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EEFC9-AA0F-EFAE-3CB3-6771ED79518B}"/>
              </a:ext>
            </a:extLst>
          </p:cNvPr>
          <p:cNvSpPr>
            <a:spLocks noGrp="1"/>
          </p:cNvSpPr>
          <p:nvPr>
            <p:ph type="title"/>
          </p:nvPr>
        </p:nvSpPr>
        <p:spPr>
          <a:xfrm>
            <a:off x="1117600" y="455362"/>
            <a:ext cx="9486690" cy="1550419"/>
          </a:xfrm>
        </p:spPr>
        <p:txBody>
          <a:bodyPr>
            <a:normAutofit/>
          </a:bodyPr>
          <a:lstStyle/>
          <a:p>
            <a:r>
              <a:rPr lang="en-US"/>
              <a:t>Environmental Wellness: Going Beyond Sustainability</a:t>
            </a:r>
          </a:p>
        </p:txBody>
      </p:sp>
      <p:graphicFrame>
        <p:nvGraphicFramePr>
          <p:cNvPr id="5" name="Content Placeholder 4">
            <a:extLst>
              <a:ext uri="{FF2B5EF4-FFF2-40B4-BE49-F238E27FC236}">
                <a16:creationId xmlns:a16="http://schemas.microsoft.com/office/drawing/2014/main" id="{64F2390D-8286-291F-4D68-B9E1263630DB}"/>
              </a:ext>
            </a:extLst>
          </p:cNvPr>
          <p:cNvGraphicFramePr>
            <a:graphicFrameLocks noGrp="1"/>
          </p:cNvGraphicFramePr>
          <p:nvPr>
            <p:ph idx="1"/>
            <p:extLst>
              <p:ext uri="{D42A27DB-BD31-4B8C-83A1-F6EECF244321}">
                <p14:modId xmlns:p14="http://schemas.microsoft.com/office/powerpoint/2010/main" val="1862330428"/>
              </p:ext>
            </p:extLst>
          </p:nvPr>
        </p:nvGraphicFramePr>
        <p:xfrm>
          <a:off x="1124456" y="2540967"/>
          <a:ext cx="9528585" cy="3670324"/>
        </p:xfrm>
        <a:graphic>
          <a:graphicData uri="http://schemas.openxmlformats.org/drawingml/2006/table">
            <a:tbl>
              <a:tblPr bandRow="1">
                <a:noFill/>
                <a:tableStyleId>{5C22544A-7EE6-4342-B048-85BDC9FD1C3A}</a:tableStyleId>
              </a:tblPr>
              <a:tblGrid>
                <a:gridCol w="4889616">
                  <a:extLst>
                    <a:ext uri="{9D8B030D-6E8A-4147-A177-3AD203B41FA5}">
                      <a16:colId xmlns:a16="http://schemas.microsoft.com/office/drawing/2014/main" val="2601356529"/>
                    </a:ext>
                  </a:extLst>
                </a:gridCol>
                <a:gridCol w="4638969">
                  <a:extLst>
                    <a:ext uri="{9D8B030D-6E8A-4147-A177-3AD203B41FA5}">
                      <a16:colId xmlns:a16="http://schemas.microsoft.com/office/drawing/2014/main" val="1102066797"/>
                    </a:ext>
                  </a:extLst>
                </a:gridCol>
              </a:tblGrid>
              <a:tr h="534179">
                <a:tc>
                  <a:txBody>
                    <a:bodyPr/>
                    <a:lstStyle/>
                    <a:p>
                      <a:pPr>
                        <a:buNone/>
                      </a:pPr>
                      <a:r>
                        <a:rPr lang="en-US" sz="1900" b="1" cap="none" spc="0">
                          <a:solidFill>
                            <a:schemeClr val="tx1"/>
                          </a:solidFill>
                        </a:rPr>
                        <a:t>Environmental Factor</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9525" cap="flat" cmpd="sng" algn="ctr">
                      <a:solidFill>
                        <a:schemeClr val="tx1"/>
                      </a:solidFill>
                      <a:prstDash val="solid"/>
                    </a:lnB>
                    <a:noFill/>
                  </a:tcPr>
                </a:tc>
                <a:tc>
                  <a:txBody>
                    <a:bodyPr/>
                    <a:lstStyle/>
                    <a:p>
                      <a:pPr>
                        <a:buNone/>
                      </a:pPr>
                      <a:r>
                        <a:rPr lang="en-US" sz="1900" b="1" cap="none" spc="0">
                          <a:solidFill>
                            <a:schemeClr val="tx1"/>
                          </a:solidFill>
                        </a:rPr>
                        <a:t>Hidden Impact</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9525" cap="flat" cmpd="sng" algn="ctr">
                      <a:solidFill>
                        <a:schemeClr val="tx1"/>
                      </a:solidFill>
                      <a:prstDash val="solid"/>
                    </a:lnB>
                    <a:noFill/>
                  </a:tcPr>
                </a:tc>
                <a:extLst>
                  <a:ext uri="{0D108BD9-81ED-4DB2-BD59-A6C34878D82A}">
                    <a16:rowId xmlns:a16="http://schemas.microsoft.com/office/drawing/2014/main" val="4122202999"/>
                  </a:ext>
                </a:extLst>
              </a:tr>
              <a:tr h="534179">
                <a:tc>
                  <a:txBody>
                    <a:bodyPr/>
                    <a:lstStyle/>
                    <a:p>
                      <a:pPr>
                        <a:buNone/>
                      </a:pPr>
                      <a:r>
                        <a:rPr lang="en-US" sz="1900" cap="none" spc="0">
                          <a:solidFill>
                            <a:schemeClr val="tx1"/>
                          </a:solidFill>
                        </a:rPr>
                        <a:t>Harsh lighting or poor air quality</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1900" cap="none" spc="0">
                          <a:solidFill>
                            <a:schemeClr val="tx1"/>
                          </a:solidFill>
                        </a:rPr>
                        <a:t>Increases anxiety, disrupts sleep</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919372233"/>
                  </a:ext>
                </a:extLst>
              </a:tr>
              <a:tr h="534179">
                <a:tc>
                  <a:txBody>
                    <a:bodyPr/>
                    <a:lstStyle/>
                    <a:p>
                      <a:pPr>
                        <a:buNone/>
                      </a:pPr>
                      <a:r>
                        <a:rPr lang="en-US" sz="1900" cap="none" spc="0">
                          <a:solidFill>
                            <a:schemeClr val="tx1"/>
                          </a:solidFill>
                        </a:rPr>
                        <a:t>Sterile academic spaces</a:t>
                      </a:r>
                    </a:p>
                  </a:txBody>
                  <a:tcPr marL="0" marR="144372" marT="43312" marB="144372"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a:buNone/>
                      </a:pPr>
                      <a:r>
                        <a:rPr lang="en-US" sz="1900" cap="none" spc="0">
                          <a:solidFill>
                            <a:schemeClr val="tx1"/>
                          </a:solidFill>
                        </a:rPr>
                        <a:t>Reduces sense of belonging or creativity</a:t>
                      </a:r>
                    </a:p>
                  </a:txBody>
                  <a:tcPr marL="0" marR="144372" marT="43312" marB="144372"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1679176853"/>
                  </a:ext>
                </a:extLst>
              </a:tr>
              <a:tr h="534179">
                <a:tc>
                  <a:txBody>
                    <a:bodyPr/>
                    <a:lstStyle/>
                    <a:p>
                      <a:pPr>
                        <a:buNone/>
                      </a:pPr>
                      <a:r>
                        <a:rPr lang="en-US" sz="1900" cap="none" spc="0">
                          <a:solidFill>
                            <a:schemeClr val="tx1"/>
                          </a:solidFill>
                        </a:rPr>
                        <a:t>Lack of natural spaces</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1900" cap="none" spc="0">
                          <a:solidFill>
                            <a:schemeClr val="tx1"/>
                          </a:solidFill>
                        </a:rPr>
                        <a:t>Limits regulation of nervous system</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272554058"/>
                  </a:ext>
                </a:extLst>
              </a:tr>
              <a:tr h="534179">
                <a:tc>
                  <a:txBody>
                    <a:bodyPr/>
                    <a:lstStyle/>
                    <a:p>
                      <a:pPr>
                        <a:buNone/>
                      </a:pPr>
                      <a:r>
                        <a:rPr lang="en-US" sz="1900" cap="none" spc="0">
                          <a:solidFill>
                            <a:schemeClr val="tx1"/>
                          </a:solidFill>
                        </a:rPr>
                        <a:t>Chaotic or messy dorms</a:t>
                      </a:r>
                    </a:p>
                  </a:txBody>
                  <a:tcPr marL="0" marR="144372" marT="43312" marB="144372"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a:buNone/>
                      </a:pPr>
                      <a:r>
                        <a:rPr lang="en-US" sz="1900" cap="none" spc="0">
                          <a:solidFill>
                            <a:schemeClr val="tx1"/>
                          </a:solidFill>
                        </a:rPr>
                        <a:t>Creates visual stress, decision fatigue</a:t>
                      </a:r>
                    </a:p>
                  </a:txBody>
                  <a:tcPr marL="0" marR="144372" marT="43312" marB="144372"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2017443191"/>
                  </a:ext>
                </a:extLst>
              </a:tr>
              <a:tr h="534179">
                <a:tc>
                  <a:txBody>
                    <a:bodyPr/>
                    <a:lstStyle/>
                    <a:p>
                      <a:pPr>
                        <a:buNone/>
                      </a:pPr>
                      <a:r>
                        <a:rPr lang="en-US" sz="1900" cap="none" spc="0">
                          <a:solidFill>
                            <a:schemeClr val="tx1"/>
                          </a:solidFill>
                        </a:rPr>
                        <a:t>Social media noise as “digital environment”</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1900" cap="none" spc="0">
                          <a:solidFill>
                            <a:schemeClr val="tx1"/>
                          </a:solidFill>
                        </a:rPr>
                        <a:t>Constant stimuli disrupt inner reflection</a:t>
                      </a:r>
                    </a:p>
                  </a:txBody>
                  <a:tcPr marL="0" marR="144372" marT="43312" marB="144372"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00831413"/>
                  </a:ext>
                </a:extLst>
              </a:tr>
            </a:tbl>
          </a:graphicData>
        </a:graphic>
      </p:graphicFrame>
    </p:spTree>
    <p:extLst>
      <p:ext uri="{BB962C8B-B14F-4D97-AF65-F5344CB8AC3E}">
        <p14:creationId xmlns:p14="http://schemas.microsoft.com/office/powerpoint/2010/main" val="533314268"/>
      </p:ext>
    </p:extLst>
  </p:cSld>
  <p:clrMapOvr>
    <a:masterClrMapping/>
  </p:clrMapOvr>
</p:sld>
</file>

<file path=ppt/theme/theme1.xml><?xml version="1.0" encoding="utf-8"?>
<a:theme xmlns:a="http://schemas.openxmlformats.org/drawingml/2006/main" name="InterweaveVTI">
  <a:themeElements>
    <a:clrScheme name="AnalogousFromRegularSeed_2SEEDS">
      <a:dk1>
        <a:srgbClr val="000000"/>
      </a:dk1>
      <a:lt1>
        <a:srgbClr val="FFFFFF"/>
      </a:lt1>
      <a:dk2>
        <a:srgbClr val="1B2F2E"/>
      </a:dk2>
      <a:lt2>
        <a:srgbClr val="F2F0F3"/>
      </a:lt2>
      <a:accent1>
        <a:srgbClr val="78B12D"/>
      </a:accent1>
      <a:accent2>
        <a:srgbClr val="A4A635"/>
      </a:accent2>
      <a:accent3>
        <a:srgbClr val="4DB53A"/>
      </a:accent3>
      <a:accent4>
        <a:srgbClr val="3098BC"/>
      </a:accent4>
      <a:accent5>
        <a:srgbClr val="426FCE"/>
      </a:accent5>
      <a:accent6>
        <a:srgbClr val="5146C3"/>
      </a:accent6>
      <a:hlink>
        <a:srgbClr val="763FB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7C9499BC5F9478CA774D9FC65FDA4" ma:contentTypeVersion="6" ma:contentTypeDescription="Create a new document." ma:contentTypeScope="" ma:versionID="4e5c1eb3881facf67bd6f610c532203b">
  <xsd:schema xmlns:xsd="http://www.w3.org/2001/XMLSchema" xmlns:xs="http://www.w3.org/2001/XMLSchema" xmlns:p="http://schemas.microsoft.com/office/2006/metadata/properties" xmlns:ns3="a8522e21-987f-4cb4-bf26-aea2c3b27ca3" targetNamespace="http://schemas.microsoft.com/office/2006/metadata/properties" ma:root="true" ma:fieldsID="36bacdcbc1fded78ee6bb94d97c64a00" ns3:_="">
    <xsd:import namespace="a8522e21-987f-4cb4-bf26-aea2c3b27ca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22e21-987f-4cb4-bf26-aea2c3b27ca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8522e21-987f-4cb4-bf26-aea2c3b27c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D06C7A-2E04-4D09-A72C-0FF72C94AFAC}">
  <ds:schemaRefs>
    <ds:schemaRef ds:uri="a8522e21-987f-4cb4-bf26-aea2c3b27c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43EA7F-39C1-4A18-8CC7-21EE0A342EFC}">
  <ds:schemaRefs>
    <ds:schemaRef ds:uri="a8522e21-987f-4cb4-bf26-aea2c3b27c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6231A6-1940-4052-B5B4-1A077C0793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Widescreen</PresentationFormat>
  <Paragraphs>205</Paragraphs>
  <Slides>30</Slides>
  <Notes>3</Notes>
  <HiddenSlides>6</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Courier New</vt:lpstr>
      <vt:lpstr>Neue Haas Grotesk Text Pro</vt:lpstr>
      <vt:lpstr>Wingdings</vt:lpstr>
      <vt:lpstr>InterweaveVTI</vt:lpstr>
      <vt:lpstr>Roots and Reverence: Building Belonging, Meaning, and Presence in a New Environment</vt:lpstr>
      <vt:lpstr>Agenda</vt:lpstr>
      <vt:lpstr>Warm Up: Aha! Moments</vt:lpstr>
      <vt:lpstr>Defining Environmental  Wellness </vt:lpstr>
      <vt:lpstr>Defining Spiritual Wellness </vt:lpstr>
      <vt:lpstr>Reframing What We Think We Know (pt. 1)</vt:lpstr>
      <vt:lpstr>Reframing What We Think We Know (pt. 2)</vt:lpstr>
      <vt:lpstr>Discussion</vt:lpstr>
      <vt:lpstr>Environmental Wellness: Going Beyond Sustainability</vt:lpstr>
      <vt:lpstr>Practices to Deepen Environmental Wellness</vt:lpstr>
      <vt:lpstr>Practices Continued </vt:lpstr>
      <vt:lpstr>Reflection: Check in with your Environmental Wellness </vt:lpstr>
      <vt:lpstr>Spiritual Wellness: More Than Belief</vt:lpstr>
      <vt:lpstr>Deeper Practices of Spiritual Wellness</vt:lpstr>
      <vt:lpstr>Deeper Practices Continued</vt:lpstr>
      <vt:lpstr>Reflection: Check in with your Spiritual Wellness </vt:lpstr>
      <vt:lpstr>Integration: The Interdependence of the Two </vt:lpstr>
      <vt:lpstr>Activity: My Wellness Ecosystem</vt:lpstr>
      <vt:lpstr>Campus Spotlight: Spiritual</vt:lpstr>
      <vt:lpstr>Campus Spotlight: Environmental</vt:lpstr>
      <vt:lpstr>Campus Spotlight: Environmental </vt:lpstr>
      <vt:lpstr>Reminder: Complete Strengths Quest</vt:lpstr>
      <vt:lpstr>5 Minute Guided Meditation</vt:lpstr>
      <vt:lpstr>Next Week: Occupational Wellness</vt:lpstr>
      <vt:lpstr>Pair and Share:  What does Environmental and Spiritual Wellness mean to you?</vt:lpstr>
      <vt:lpstr>Strategies to Improve Environmental Wellness </vt:lpstr>
      <vt:lpstr>Definition: Spiritual Wellness </vt:lpstr>
      <vt:lpstr>Strategies to Improve Spiritual Wellness</vt:lpstr>
      <vt:lpstr>Strategies to Improve Spiritual Wellness </vt:lpstr>
      <vt:lpstr>Strategies to Improve Environmental Wellness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Spiritual/Environmental Wellness</dc:title>
  <dc:creator>Andrew Wilbraham</dc:creator>
  <cp:lastModifiedBy>Andrew Wilbraham</cp:lastModifiedBy>
  <cp:revision>1</cp:revision>
  <dcterms:created xsi:type="dcterms:W3CDTF">2024-08-15T19:41:30Z</dcterms:created>
  <dcterms:modified xsi:type="dcterms:W3CDTF">2025-10-30T15:03:08Z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0x01010092D7C9499BC5F9478CA774D9FC65FDA4</vt:lpwstr>
  </property>
</Properties>
</file>