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68C49C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6"/>
  </p:notesMasterIdLst>
  <p:sldIdLst>
    <p:sldId id="256" r:id="rId2"/>
    <p:sldId id="265" r:id="rId3"/>
    <p:sldId id="310" r:id="rId4"/>
    <p:sldId id="266" r:id="rId5"/>
    <p:sldId id="271" r:id="rId6"/>
    <p:sldId id="268" r:id="rId7"/>
    <p:sldId id="269" r:id="rId8"/>
    <p:sldId id="272" r:id="rId9"/>
    <p:sldId id="277" r:id="rId10"/>
    <p:sldId id="280" r:id="rId11"/>
    <p:sldId id="281" r:id="rId12"/>
    <p:sldId id="289" r:id="rId13"/>
    <p:sldId id="290" r:id="rId14"/>
    <p:sldId id="311" r:id="rId15"/>
    <p:sldId id="298" r:id="rId16"/>
    <p:sldId id="291" r:id="rId17"/>
    <p:sldId id="300" r:id="rId18"/>
    <p:sldId id="307" r:id="rId19"/>
    <p:sldId id="270" r:id="rId20"/>
    <p:sldId id="273" r:id="rId21"/>
    <p:sldId id="308" r:id="rId22"/>
    <p:sldId id="303" r:id="rId23"/>
    <p:sldId id="274" r:id="rId24"/>
    <p:sldId id="301" r:id="rId25"/>
    <p:sldId id="275" r:id="rId26"/>
    <p:sldId id="304" r:id="rId27"/>
    <p:sldId id="302" r:id="rId28"/>
    <p:sldId id="309" r:id="rId29"/>
    <p:sldId id="305" r:id="rId30"/>
    <p:sldId id="306" r:id="rId31"/>
    <p:sldId id="279" r:id="rId32"/>
    <p:sldId id="296" r:id="rId33"/>
    <p:sldId id="262" r:id="rId34"/>
    <p:sldId id="297" r:id="rId35"/>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A010413-FB3F-5C57-0361-7A9412D2AE53}" name="Katie Turek" initials="KT" userId="S::kturek@brynmawr.edu::2b85e1b3-95ed-42d7-a579-dba5355018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3A708-5E0C-3BC2-DCE2-85C4F33AE377}" v="408" dt="2025-11-04T14:24:10.096"/>
    <p1510:client id="{61596893-0893-4242-BA37-971525DDDCE7}" v="20" dt="2025-11-04T16:17:51.964"/>
    <p1510:client id="{7019FCAD-9DEF-C40A-45BB-222934BA55E2}" v="32" dt="2025-11-03T20:58:07.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Turek" userId="S::kturek@brynmawr.edu::2b85e1b3-95ed-42d7-a579-dba53550184c" providerId="AD" clId="Web-{2053A708-5E0C-3BC2-DCE2-85C4F33AE377}"/>
    <pc:docChg chg="addSld delSld modSld sldOrd">
      <pc:chgData name="Katie Turek" userId="S::kturek@brynmawr.edu::2b85e1b3-95ed-42d7-a579-dba53550184c" providerId="AD" clId="Web-{2053A708-5E0C-3BC2-DCE2-85C4F33AE377}" dt="2025-11-04T14:24:10.096" v="562"/>
      <pc:docMkLst>
        <pc:docMk/>
      </pc:docMkLst>
      <pc:sldChg chg="modSp">
        <pc:chgData name="Katie Turek" userId="S::kturek@brynmawr.edu::2b85e1b3-95ed-42d7-a579-dba53550184c" providerId="AD" clId="Web-{2053A708-5E0C-3BC2-DCE2-85C4F33AE377}" dt="2025-11-03T17:52:38.754" v="402" actId="20577"/>
        <pc:sldMkLst>
          <pc:docMk/>
          <pc:sldMk cId="2071713551" sldId="279"/>
        </pc:sldMkLst>
        <pc:spChg chg="mod">
          <ac:chgData name="Katie Turek" userId="S::kturek@brynmawr.edu::2b85e1b3-95ed-42d7-a579-dba53550184c" providerId="AD" clId="Web-{2053A708-5E0C-3BC2-DCE2-85C4F33AE377}" dt="2025-11-03T17:52:38.754" v="402" actId="20577"/>
          <ac:spMkLst>
            <pc:docMk/>
            <pc:sldMk cId="2071713551" sldId="279"/>
            <ac:spMk id="3" creationId="{BE797D43-EF4A-9B32-F091-A0F5005EFB0D}"/>
          </ac:spMkLst>
        </pc:spChg>
      </pc:sldChg>
      <pc:sldChg chg="del">
        <pc:chgData name="Katie Turek" userId="S::kturek@brynmawr.edu::2b85e1b3-95ed-42d7-a579-dba53550184c" providerId="AD" clId="Web-{2053A708-5E0C-3BC2-DCE2-85C4F33AE377}" dt="2025-11-04T14:21:07.391" v="403"/>
        <pc:sldMkLst>
          <pc:docMk/>
          <pc:sldMk cId="1657459119" sldId="283"/>
        </pc:sldMkLst>
      </pc:sldChg>
      <pc:sldChg chg="modSp add ord modNotes">
        <pc:chgData name="Katie Turek" userId="S::kturek@brynmawr.edu::2b85e1b3-95ed-42d7-a579-dba53550184c" providerId="AD" clId="Web-{2053A708-5E0C-3BC2-DCE2-85C4F33AE377}" dt="2025-11-04T14:24:10.096" v="562"/>
        <pc:sldMkLst>
          <pc:docMk/>
          <pc:sldMk cId="1657459119" sldId="311"/>
        </pc:sldMkLst>
        <pc:spChg chg="mod">
          <ac:chgData name="Katie Turek" userId="S::kturek@brynmawr.edu::2b85e1b3-95ed-42d7-a579-dba53550184c" providerId="AD" clId="Web-{2053A708-5E0C-3BC2-DCE2-85C4F33AE377}" dt="2025-11-04T14:22:01.766" v="414" actId="20577"/>
          <ac:spMkLst>
            <pc:docMk/>
            <pc:sldMk cId="1657459119" sldId="311"/>
            <ac:spMk id="2" creationId="{8C0BBF97-2D61-BCD1-20D9-67A5036ABE97}"/>
          </ac:spMkLst>
        </pc:spChg>
      </pc:sldChg>
    </pc:docChg>
  </pc:docChgLst>
  <pc:docChgLst>
    <pc:chgData name="Lauren Platt" userId="S::lplatt1@brynmawr.edu::88d0d822-6d05-4db9-bf2d-fcce186e89ba" providerId="AD" clId="Web-{7019FCAD-9DEF-C40A-45BB-222934BA55E2}"/>
    <pc:docChg chg="modSld">
      <pc:chgData name="Lauren Platt" userId="S::lplatt1@brynmawr.edu::88d0d822-6d05-4db9-bf2d-fcce186e89ba" providerId="AD" clId="Web-{7019FCAD-9DEF-C40A-45BB-222934BA55E2}" dt="2025-11-03T20:58:07.340" v="31" actId="20577"/>
      <pc:docMkLst>
        <pc:docMk/>
      </pc:docMkLst>
      <pc:sldChg chg="modSp">
        <pc:chgData name="Lauren Platt" userId="S::lplatt1@brynmawr.edu::88d0d822-6d05-4db9-bf2d-fcce186e89ba" providerId="AD" clId="Web-{7019FCAD-9DEF-C40A-45BB-222934BA55E2}" dt="2025-11-03T20:58:07.340" v="31" actId="20577"/>
        <pc:sldMkLst>
          <pc:docMk/>
          <pc:sldMk cId="2071713551" sldId="279"/>
        </pc:sldMkLst>
        <pc:spChg chg="mod">
          <ac:chgData name="Lauren Platt" userId="S::lplatt1@brynmawr.edu::88d0d822-6d05-4db9-bf2d-fcce186e89ba" providerId="AD" clId="Web-{7019FCAD-9DEF-C40A-45BB-222934BA55E2}" dt="2025-11-03T20:58:07.340" v="31" actId="20577"/>
          <ac:spMkLst>
            <pc:docMk/>
            <pc:sldMk cId="2071713551" sldId="279"/>
            <ac:spMk id="3" creationId="{BE797D43-EF4A-9B32-F091-A0F5005EFB0D}"/>
          </ac:spMkLst>
        </pc:spChg>
      </pc:sldChg>
    </pc:docChg>
  </pc:docChgLst>
  <pc:docChgLst>
    <pc:chgData name="Andrew Wilbraham" userId="e4beae70-4c85-41a2-b22e-944117cb43b9" providerId="ADAL" clId="{17E30115-BA65-4825-8EA4-AF40A2313740}"/>
    <pc:docChg chg="modSld">
      <pc:chgData name="Andrew Wilbraham" userId="e4beae70-4c85-41a2-b22e-944117cb43b9" providerId="ADAL" clId="{17E30115-BA65-4825-8EA4-AF40A2313740}" dt="2025-11-04T16:17:51.964" v="19" actId="12"/>
      <pc:docMkLst>
        <pc:docMk/>
      </pc:docMkLst>
      <pc:sldChg chg="modSp mod">
        <pc:chgData name="Andrew Wilbraham" userId="e4beae70-4c85-41a2-b22e-944117cb43b9" providerId="ADAL" clId="{17E30115-BA65-4825-8EA4-AF40A2313740}" dt="2025-11-04T16:17:51.964" v="19" actId="12"/>
        <pc:sldMkLst>
          <pc:docMk/>
          <pc:sldMk cId="88560396" sldId="296"/>
        </pc:sldMkLst>
        <pc:spChg chg="mod">
          <ac:chgData name="Andrew Wilbraham" userId="e4beae70-4c85-41a2-b22e-944117cb43b9" providerId="ADAL" clId="{17E30115-BA65-4825-8EA4-AF40A2313740}" dt="2025-11-04T16:17:51.964" v="19" actId="12"/>
          <ac:spMkLst>
            <pc:docMk/>
            <pc:sldMk cId="88560396" sldId="296"/>
            <ac:spMk id="3" creationId="{3BE40EBA-0E76-9449-37A4-D0567EB31E62}"/>
          </ac:spMkLst>
        </pc:spChg>
      </pc:sldChg>
    </pc:docChg>
  </pc:docChgLst>
  <pc:docChgLst>
    <pc:chgData name="Katie Turek" userId="S::kturek@brynmawr.edu::2b85e1b3-95ed-42d7-a579-dba53550184c" providerId="AD" clId="Web-{A0932ABF-00A3-5AD8-396E-1272E3EA83D3}"/>
    <pc:docChg chg="modSld">
      <pc:chgData name="Katie Turek" userId="S::kturek@brynmawr.edu::2b85e1b3-95ed-42d7-a579-dba53550184c" providerId="AD" clId="Web-{A0932ABF-00A3-5AD8-396E-1272E3EA83D3}" dt="2025-10-09T20:10:34.720" v="2" actId="20577"/>
      <pc:docMkLst>
        <pc:docMk/>
      </pc:docMkLst>
      <pc:sldChg chg="modSp">
        <pc:chgData name="Katie Turek" userId="S::kturek@brynmawr.edu::2b85e1b3-95ed-42d7-a579-dba53550184c" providerId="AD" clId="Web-{A0932ABF-00A3-5AD8-396E-1272E3EA83D3}" dt="2025-10-09T20:10:34.720" v="2" actId="20577"/>
        <pc:sldMkLst>
          <pc:docMk/>
          <pc:sldMk cId="1313338940" sldId="306"/>
        </pc:sldMkLst>
        <pc:spChg chg="mod">
          <ac:chgData name="Katie Turek" userId="S::kturek@brynmawr.edu::2b85e1b3-95ed-42d7-a579-dba53550184c" providerId="AD" clId="Web-{A0932ABF-00A3-5AD8-396E-1272E3EA83D3}" dt="2025-10-09T20:10:34.720" v="2" actId="20577"/>
          <ac:spMkLst>
            <pc:docMk/>
            <pc:sldMk cId="1313338940" sldId="306"/>
            <ac:spMk id="3" creationId="{B3204FAC-1603-5065-DC82-860B0E828F15}"/>
          </ac:spMkLst>
        </pc:spChg>
      </pc:sldChg>
    </pc:docChg>
  </pc:docChgLst>
  <pc:docChgLst>
    <pc:chgData name="Katie Turek" userId="S::kturek@brynmawr.edu::2b85e1b3-95ed-42d7-a579-dba53550184c" providerId="AD" clId="Web-{9DD4A18E-FED4-0649-C8F9-5EF5A0FDE719}"/>
    <pc:docChg chg="modSld sldOrd">
      <pc:chgData name="Katie Turek" userId="S::kturek@brynmawr.edu::2b85e1b3-95ed-42d7-a579-dba53550184c" providerId="AD" clId="Web-{9DD4A18E-FED4-0649-C8F9-5EF5A0FDE719}" dt="2025-10-22T18:51:24.268" v="75"/>
      <pc:docMkLst>
        <pc:docMk/>
      </pc:docMkLst>
      <pc:sldChg chg="modSp">
        <pc:chgData name="Katie Turek" userId="S::kturek@brynmawr.edu::2b85e1b3-95ed-42d7-a579-dba53550184c" providerId="AD" clId="Web-{9DD4A18E-FED4-0649-C8F9-5EF5A0FDE719}" dt="2025-10-22T18:47:50.109" v="13" actId="20577"/>
        <pc:sldMkLst>
          <pc:docMk/>
          <pc:sldMk cId="700843428" sldId="265"/>
        </pc:sldMkLst>
        <pc:spChg chg="mod">
          <ac:chgData name="Katie Turek" userId="S::kturek@brynmawr.edu::2b85e1b3-95ed-42d7-a579-dba53550184c" providerId="AD" clId="Web-{9DD4A18E-FED4-0649-C8F9-5EF5A0FDE719}" dt="2025-10-22T18:47:41.594" v="12" actId="20577"/>
          <ac:spMkLst>
            <pc:docMk/>
            <pc:sldMk cId="700843428" sldId="265"/>
            <ac:spMk id="2" creationId="{B0B89E40-DD4F-39FB-C5D8-DD343C1915D3}"/>
          </ac:spMkLst>
        </pc:spChg>
        <pc:spChg chg="mod">
          <ac:chgData name="Katie Turek" userId="S::kturek@brynmawr.edu::2b85e1b3-95ed-42d7-a579-dba53550184c" providerId="AD" clId="Web-{9DD4A18E-FED4-0649-C8F9-5EF5A0FDE719}" dt="2025-10-22T18:47:50.109" v="13" actId="20577"/>
          <ac:spMkLst>
            <pc:docMk/>
            <pc:sldMk cId="700843428" sldId="265"/>
            <ac:spMk id="3" creationId="{4DEA6E8B-D233-2078-F39E-B4867A9822C9}"/>
          </ac:spMkLst>
        </pc:spChg>
      </pc:sldChg>
      <pc:sldChg chg="modSp modNotes">
        <pc:chgData name="Katie Turek" userId="S::kturek@brynmawr.edu::2b85e1b3-95ed-42d7-a579-dba53550184c" providerId="AD" clId="Web-{9DD4A18E-FED4-0649-C8F9-5EF5A0FDE719}" dt="2025-10-22T18:51:24.268" v="75"/>
        <pc:sldMkLst>
          <pc:docMk/>
          <pc:sldMk cId="2346316930" sldId="271"/>
        </pc:sldMkLst>
        <pc:spChg chg="mod">
          <ac:chgData name="Katie Turek" userId="S::kturek@brynmawr.edu::2b85e1b3-95ed-42d7-a579-dba53550184c" providerId="AD" clId="Web-{9DD4A18E-FED4-0649-C8F9-5EF5A0FDE719}" dt="2025-10-22T18:49:52.142" v="26" actId="1076"/>
          <ac:spMkLst>
            <pc:docMk/>
            <pc:sldMk cId="2346316930" sldId="271"/>
            <ac:spMk id="3" creationId="{4B207E50-63CE-F093-A483-28E2FFEBB170}"/>
          </ac:spMkLst>
        </pc:spChg>
      </pc:sldChg>
      <pc:sldChg chg="ord">
        <pc:chgData name="Katie Turek" userId="S::kturek@brynmawr.edu::2b85e1b3-95ed-42d7-a579-dba53550184c" providerId="AD" clId="Web-{9DD4A18E-FED4-0649-C8F9-5EF5A0FDE719}" dt="2025-10-22T18:48:49.126" v="17"/>
        <pc:sldMkLst>
          <pc:docMk/>
          <pc:sldMk cId="3071717212" sldId="310"/>
        </pc:sldMkLst>
      </pc:sldChg>
    </pc:docChg>
  </pc:docChgLst>
</pc:chgInfo>
</file>

<file path=ppt/comments/modernComment_100_68C49C6.xml><?xml version="1.0" encoding="utf-8"?>
<p188:cmLst xmlns:a="http://schemas.openxmlformats.org/drawingml/2006/main" xmlns:r="http://schemas.openxmlformats.org/officeDocument/2006/relationships" xmlns:p188="http://schemas.microsoft.com/office/powerpoint/2018/8/main">
  <p188:cm id="{32B9D9CB-78FE-4695-A869-993C1E6B6AA8}" authorId="{AA010413-FB3F-5C57-0361-7A9412D2AE53}" created="2024-11-04T21:37:50.286">
    <ac:txMkLst xmlns:ac="http://schemas.microsoft.com/office/drawing/2013/main/command">
      <pc:docMk xmlns:pc="http://schemas.microsoft.com/office/powerpoint/2013/main/command"/>
      <pc:sldMk xmlns:pc="http://schemas.microsoft.com/office/powerpoint/2013/main/command" cId="109857222" sldId="256"/>
      <ac:spMk id="6" creationId="{4B20E19B-EA34-78D4-9E7A-A0275C0FE66A}"/>
      <ac:txMk cp="0" len="14">
        <ac:context len="38" hash="1124241370"/>
      </ac:txMk>
    </ac:txMkLst>
    <p188:pos x="6026727" y="401781"/>
    <p188:txBody>
      <a:bodyPr/>
      <a:lstStyle/>
      <a:p>
        <a:r>
          <a:rPr lang="en-US"/>
          <a:t>Instructors, please notice the notes section for many of the slides has additional comments/context which you might find helpful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6725"/>
          </a:xfrm>
          <a:prstGeom prst="rect">
            <a:avLst/>
          </a:prstGeom>
        </p:spPr>
        <p:txBody>
          <a:bodyPr vert="horz" lIns="91440" tIns="45720" rIns="91440" bIns="45720" rtlCol="0"/>
          <a:lstStyle>
            <a:lvl1pPr algn="r">
              <a:defRPr sz="1200"/>
            </a:lvl1pPr>
          </a:lstStyle>
          <a:p>
            <a:fld id="{AD099DDD-3027-4123-A38D-76AB96BCFD14}" type="datetimeFigureOut">
              <a:t>11/4/2025</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6725"/>
          </a:xfrm>
          <a:prstGeom prst="rect">
            <a:avLst/>
          </a:prstGeom>
        </p:spPr>
        <p:txBody>
          <a:bodyPr vert="horz" lIns="91440" tIns="45720" rIns="91440" bIns="45720" rtlCol="0" anchor="b"/>
          <a:lstStyle>
            <a:lvl1pPr algn="r">
              <a:defRPr sz="1200"/>
            </a:lvl1pPr>
          </a:lstStyle>
          <a:p>
            <a:fld id="{A15CB1DA-3C72-4A94-8751-9C07EF4FCFEC}" type="slidenum">
              <a:t>‹#›</a:t>
            </a:fld>
            <a:endParaRPr lang="en-US"/>
          </a:p>
        </p:txBody>
      </p:sp>
    </p:spTree>
    <p:extLst>
      <p:ext uri="{BB962C8B-B14F-4D97-AF65-F5344CB8AC3E}">
        <p14:creationId xmlns:p14="http://schemas.microsoft.com/office/powerpoint/2010/main" val="191140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1</a:t>
            </a:fld>
            <a:endParaRPr lang="en-US"/>
          </a:p>
        </p:txBody>
      </p:sp>
    </p:spTree>
    <p:extLst>
      <p:ext uri="{BB962C8B-B14F-4D97-AF65-F5344CB8AC3E}">
        <p14:creationId xmlns:p14="http://schemas.microsoft.com/office/powerpoint/2010/main" val="428143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focus on strengths?  Shouldn’t we instead be fixing the things that hold us back?  That’s the conventional wisdom, right? – focus on what’s wrong and fix it.  </a:t>
            </a:r>
          </a:p>
          <a:p>
            <a:r>
              <a:rPr lang="en-US"/>
              <a:t>•</a:t>
            </a:r>
            <a:r>
              <a:rPr lang="en-US" b="1"/>
              <a:t>Quick show of hands – How many of you spend </a:t>
            </a:r>
            <a:r>
              <a:rPr lang="en-US" b="1" u="sng"/>
              <a:t>more</a:t>
            </a:r>
            <a:r>
              <a:rPr lang="en-US" b="1"/>
              <a:t> time or energy worrying or thinking about one bad test grade or subject rather than all the other great ones?  </a:t>
            </a:r>
            <a:endParaRPr lang="en-US"/>
          </a:p>
          <a:p>
            <a:r>
              <a:rPr lang="en-US"/>
              <a:t>•It’s our culture to focus more on deficits than strengths.  Then, in our capitalist society, they try to get you to buy things because they've sown a belief that there is something lacking or wrong with you.</a:t>
            </a:r>
            <a:endParaRPr lang="en-US">
              <a:cs typeface="Calibri"/>
            </a:endParaRPr>
          </a:p>
          <a:p>
            <a:r>
              <a:rPr lang="en-US"/>
              <a:t>•From Strengths-based approach, rooted in positive psychology, we can most successfully maximize our potential, happiness, and engagement when we focus on what’s unique and amazing about us – our strengths.  It's the radical view that you are already enough.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15CB1DA-3C72-4A94-8751-9C07EF4FCFEC}" type="slidenum">
              <a:rPr lang="en-US"/>
              <a:t>11</a:t>
            </a:fld>
            <a:endParaRPr lang="en-US"/>
          </a:p>
        </p:txBody>
      </p:sp>
    </p:spTree>
    <p:extLst>
      <p:ext uri="{BB962C8B-B14F-4D97-AF65-F5344CB8AC3E}">
        <p14:creationId xmlns:p14="http://schemas.microsoft.com/office/powerpoint/2010/main" val="131154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***Colors correspond to the strength themes on the next slide</a:t>
            </a:r>
          </a:p>
          <a:p>
            <a:endParaRPr lang="en-US">
              <a:cs typeface="Calibri"/>
            </a:endParaRPr>
          </a:p>
          <a:p>
            <a:r>
              <a:rPr lang="en-US"/>
              <a:t>Your individual reports found on the Gallup website provide valuable information for you to consider, including what your strengths mean, what domain they are connected to, tips for success, and applications</a:t>
            </a:r>
            <a:endParaRPr lang="en-US">
              <a:cs typeface="Calibri"/>
            </a:endParaRPr>
          </a:p>
          <a:p>
            <a:endParaRPr lang="en-US">
              <a:cs typeface="Calibri"/>
            </a:endParaRPr>
          </a:p>
          <a:p>
            <a:r>
              <a:rPr lang="en-US"/>
              <a:t>EXECUTING: these strengths answer the question "How do you make things happen?" They may help you turn ideas into reality. When teams need to implement a solution, they look to people with Executing themes who will work tirelessly to accomplish the goal.</a:t>
            </a:r>
            <a:endParaRPr lang="en-US">
              <a:cs typeface="Calibri"/>
            </a:endParaRPr>
          </a:p>
          <a:p>
            <a:endParaRPr lang="en-US"/>
          </a:p>
          <a:p>
            <a:r>
              <a:rPr lang="en-US"/>
              <a:t>INFLUENCING: these strengths answer the question "How do you influence others?" They may help you take charge, speak up and make sure others are heard. When teams need to sell their ideas inside and outside the organization, they turn to people with Influencing themes to convince others.</a:t>
            </a:r>
            <a:endParaRPr lang="en-US">
              <a:cs typeface="Calibri"/>
            </a:endParaRPr>
          </a:p>
          <a:p>
            <a:endParaRPr lang="en-US"/>
          </a:p>
          <a:p>
            <a:r>
              <a:rPr lang="en-US"/>
              <a:t>RELATIONSHIP BUILDING: these strengths answer the question "How do you build and nurture strong relationships?" They may help you hold a team together. When teams need to be greater than the sum of their parts, they turn to people with Relationship Building themes to strengthen their bonds.</a:t>
            </a:r>
            <a:endParaRPr lang="en-US">
              <a:cs typeface="Calibri"/>
            </a:endParaRPr>
          </a:p>
          <a:p>
            <a:endParaRPr lang="en-US">
              <a:cs typeface="Calibri"/>
            </a:endParaRPr>
          </a:p>
          <a:p>
            <a:r>
              <a:rPr lang="en-US"/>
              <a:t>STRATEGIC THINKING: these answer the question "How do you absorb, think about and analyze information and situations?" They may help you make better decisions and create better outcomes. When teams need to focus on what could be, they turn to people with Strategic Thinking themes to stretch the team's thinking for the future</a:t>
            </a:r>
            <a:endParaRPr lang="en-US">
              <a:cs typeface="Calibri" panose="020F0502020204030204"/>
            </a:endParaRPr>
          </a:p>
          <a:p>
            <a:endParaRPr lang="en-US"/>
          </a:p>
          <a:p>
            <a:r>
              <a:rPr lang="en-US"/>
              <a:t>.</a:t>
            </a:r>
            <a:endParaRPr lang="en-US">
              <a:cs typeface="Calibri"/>
            </a:endParaRPr>
          </a:p>
        </p:txBody>
      </p:sp>
      <p:sp>
        <p:nvSpPr>
          <p:cNvPr id="4" name="Slide Number Placeholder 3"/>
          <p:cNvSpPr>
            <a:spLocks noGrp="1"/>
          </p:cNvSpPr>
          <p:nvPr>
            <p:ph type="sldNum" sz="quarter" idx="5"/>
          </p:nvPr>
        </p:nvSpPr>
        <p:spPr/>
        <p:txBody>
          <a:bodyPr/>
          <a:lstStyle/>
          <a:p>
            <a:fld id="{22B4E3FA-8CD0-41A9-A261-92095E6F1202}" type="slidenum">
              <a:rPr lang="en-US" smtClean="0"/>
              <a:t>12</a:t>
            </a:fld>
            <a:endParaRPr lang="en-US"/>
          </a:p>
        </p:txBody>
      </p:sp>
    </p:spTree>
    <p:extLst>
      <p:ext uri="{BB962C8B-B14F-4D97-AF65-F5344CB8AC3E}">
        <p14:creationId xmlns:p14="http://schemas.microsoft.com/office/powerpoint/2010/main" val="271799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•Themes help you begin to discover and talk about your greatest talents, and it gives us a common language.</a:t>
            </a:r>
          </a:p>
          <a:p>
            <a:r>
              <a:rPr lang="en-US"/>
              <a:t>•Among these 34 themes</a:t>
            </a:r>
            <a:r>
              <a:rPr lang="en-US" b="1"/>
              <a:t>, no one is more special or better than another</a:t>
            </a:r>
            <a:r>
              <a:rPr lang="en-US"/>
              <a:t>. Themes are neutral and every one has value.</a:t>
            </a:r>
            <a:endParaRPr lang="en-US">
              <a:cs typeface="Calibri"/>
            </a:endParaRPr>
          </a:p>
          <a:p>
            <a:r>
              <a:rPr lang="en-US"/>
              <a:t>•Fun Fact: Similar to a fingerprint, your signature themes are unique to you. The odds that someone has the same top 5 signature themes in the same order as you is 1 in 33 million.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2B4E3FA-8CD0-41A9-A261-92095E6F1202}" type="slidenum">
              <a:rPr lang="en-US" smtClean="0"/>
              <a:t>13</a:t>
            </a:fld>
            <a:endParaRPr lang="en-US"/>
          </a:p>
        </p:txBody>
      </p:sp>
    </p:spTree>
    <p:extLst>
      <p:ext uri="{BB962C8B-B14F-4D97-AF65-F5344CB8AC3E}">
        <p14:creationId xmlns:p14="http://schemas.microsoft.com/office/powerpoint/2010/main" val="199520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data is from the class of 2029! </a:t>
            </a:r>
            <a:endParaRPr lang="en-US"/>
          </a:p>
          <a:p>
            <a:r>
              <a:rPr lang="en-US">
                <a:cs typeface="Calibri"/>
              </a:rPr>
              <a:t>Top strength: Relator (top 3 are all relationship building strengths!)</a:t>
            </a:r>
            <a:endParaRPr lang="en-US"/>
          </a:p>
          <a:p>
            <a:r>
              <a:rPr lang="en-US">
                <a:ea typeface="Calibri"/>
                <a:cs typeface="Calibri"/>
              </a:rPr>
              <a:t>Least common strength: Self-Assurance (bottom 3 are all in the "influencing" category!)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CB1DA-3C72-4A94-8751-9C07EF4FCF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35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15CB1DA-3C72-4A94-8751-9C07EF4FCFEC}" type="slidenum">
              <a:rPr lang="en-US"/>
              <a:t>15</a:t>
            </a:fld>
            <a:endParaRPr lang="en-US"/>
          </a:p>
        </p:txBody>
      </p:sp>
    </p:spTree>
    <p:extLst>
      <p:ext uri="{BB962C8B-B14F-4D97-AF65-F5344CB8AC3E}">
        <p14:creationId xmlns:p14="http://schemas.microsoft.com/office/powerpoint/2010/main" val="23369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true that every strength has positive aspects, but they all also have the potential to be taken to excess, to hold you back in certain ways, etc.  (e.g. someone great at doing research and analyzing might get stuck in "analysis paralysis" and indecision.  Someone with lots of empathy can be prone to emotional burnout.  Etc.) Knowing the possibility for these tendencies can help you use your strengths the most effectively!</a:t>
            </a:r>
          </a:p>
          <a:p>
            <a:endParaRPr lang="en-US"/>
          </a:p>
          <a:p>
            <a:r>
              <a:rPr lang="en-US"/>
              <a:t>If you haven’t completed your Strengths yet, what area do you think might be your top? What resonates with you?</a:t>
            </a:r>
            <a:endParaRPr lang="en-US">
              <a:ea typeface="Calibri"/>
              <a:cs typeface="Calibri"/>
            </a:endParaRPr>
          </a:p>
        </p:txBody>
      </p:sp>
      <p:sp>
        <p:nvSpPr>
          <p:cNvPr id="4" name="Slide Number Placeholder 3"/>
          <p:cNvSpPr>
            <a:spLocks noGrp="1"/>
          </p:cNvSpPr>
          <p:nvPr>
            <p:ph type="sldNum" sz="quarter" idx="5"/>
          </p:nvPr>
        </p:nvSpPr>
        <p:spPr/>
        <p:txBody>
          <a:bodyPr/>
          <a:lstStyle/>
          <a:p>
            <a:fld id="{A15CB1DA-3C72-4A94-8751-9C07EF4FCFEC}" type="slidenum">
              <a:rPr lang="en-US"/>
              <a:t>16</a:t>
            </a:fld>
            <a:endParaRPr lang="en-US"/>
          </a:p>
        </p:txBody>
      </p:sp>
    </p:spTree>
    <p:extLst>
      <p:ext uri="{BB962C8B-B14F-4D97-AF65-F5344CB8AC3E}">
        <p14:creationId xmlns:p14="http://schemas.microsoft.com/office/powerpoint/2010/main" val="391498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you're someone who likes taking personality tests, learning about things like your Myers Briggs type and how your leadership style shows up in different settings, you'll really like PathwayU!</a:t>
            </a:r>
          </a:p>
        </p:txBody>
      </p:sp>
      <p:sp>
        <p:nvSpPr>
          <p:cNvPr id="4" name="Slide Number Placeholder 3"/>
          <p:cNvSpPr>
            <a:spLocks noGrp="1"/>
          </p:cNvSpPr>
          <p:nvPr>
            <p:ph type="sldNum" sz="quarter" idx="5"/>
          </p:nvPr>
        </p:nvSpPr>
        <p:spPr/>
        <p:txBody>
          <a:bodyPr/>
          <a:lstStyle/>
          <a:p>
            <a:fld id="{A15CB1DA-3C72-4A94-8751-9C07EF4FCFEC}" type="slidenum">
              <a:rPr lang="en-US"/>
              <a:t>17</a:t>
            </a:fld>
            <a:endParaRPr lang="en-US"/>
          </a:p>
        </p:txBody>
      </p:sp>
    </p:spTree>
    <p:extLst>
      <p:ext uri="{BB962C8B-B14F-4D97-AF65-F5344CB8AC3E}">
        <p14:creationId xmlns:p14="http://schemas.microsoft.com/office/powerpoint/2010/main" val="234335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15CB1DA-3C72-4A94-8751-9C07EF4FCFEC}" type="slidenum">
              <a:rPr lang="en-US"/>
              <a:t>19</a:t>
            </a:fld>
            <a:endParaRPr lang="en-US"/>
          </a:p>
        </p:txBody>
      </p:sp>
    </p:spTree>
    <p:extLst>
      <p:ext uri="{BB962C8B-B14F-4D97-AF65-F5344CB8AC3E}">
        <p14:creationId xmlns:p14="http://schemas.microsoft.com/office/powerpoint/2010/main" val="153192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20</a:t>
            </a:fld>
            <a:endParaRPr lang="en-US"/>
          </a:p>
        </p:txBody>
      </p:sp>
    </p:spTree>
    <p:extLst>
      <p:ext uri="{BB962C8B-B14F-4D97-AF65-F5344CB8AC3E}">
        <p14:creationId xmlns:p14="http://schemas.microsoft.com/office/powerpoint/2010/main" val="33317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22</a:t>
            </a:fld>
            <a:endParaRPr lang="en-US"/>
          </a:p>
        </p:txBody>
      </p:sp>
    </p:spTree>
    <p:extLst>
      <p:ext uri="{BB962C8B-B14F-4D97-AF65-F5344CB8AC3E}">
        <p14:creationId xmlns:p14="http://schemas.microsoft.com/office/powerpoint/2010/main" val="105388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questions are meant to get people thinking about what they're naturally drawn to, what's special about them as a person, what they're good at, etc., which are both fun to think about and good data to help you discover your strengths! :)</a:t>
            </a:r>
          </a:p>
        </p:txBody>
      </p:sp>
      <p:sp>
        <p:nvSpPr>
          <p:cNvPr id="4" name="Slide Number Placeholder 3"/>
          <p:cNvSpPr>
            <a:spLocks noGrp="1"/>
          </p:cNvSpPr>
          <p:nvPr>
            <p:ph type="sldNum" sz="quarter" idx="5"/>
          </p:nvPr>
        </p:nvSpPr>
        <p:spPr/>
        <p:txBody>
          <a:bodyPr/>
          <a:lstStyle/>
          <a:p>
            <a:fld id="{A15CB1DA-3C72-4A94-8751-9C07EF4FCFEC}" type="slidenum">
              <a:t>2</a:t>
            </a:fld>
            <a:endParaRPr lang="en-US"/>
          </a:p>
        </p:txBody>
      </p:sp>
    </p:spTree>
    <p:extLst>
      <p:ext uri="{BB962C8B-B14F-4D97-AF65-F5344CB8AC3E}">
        <p14:creationId xmlns:p14="http://schemas.microsoft.com/office/powerpoint/2010/main" val="258964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23</a:t>
            </a:fld>
            <a:endParaRPr lang="en-US"/>
          </a:p>
        </p:txBody>
      </p:sp>
    </p:spTree>
    <p:extLst>
      <p:ext uri="{BB962C8B-B14F-4D97-AF65-F5344CB8AC3E}">
        <p14:creationId xmlns:p14="http://schemas.microsoft.com/office/powerpoint/2010/main" val="326010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24</a:t>
            </a:fld>
            <a:endParaRPr lang="en-US"/>
          </a:p>
        </p:txBody>
      </p:sp>
    </p:spTree>
    <p:extLst>
      <p:ext uri="{BB962C8B-B14F-4D97-AF65-F5344CB8AC3E}">
        <p14:creationId xmlns:p14="http://schemas.microsoft.com/office/powerpoint/2010/main" val="311681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25</a:t>
            </a:fld>
            <a:endParaRPr lang="en-US"/>
          </a:p>
        </p:txBody>
      </p:sp>
    </p:spTree>
    <p:extLst>
      <p:ext uri="{BB962C8B-B14F-4D97-AF65-F5344CB8AC3E}">
        <p14:creationId xmlns:p14="http://schemas.microsoft.com/office/powerpoint/2010/main" val="300025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26</a:t>
            </a:fld>
            <a:endParaRPr lang="en-US"/>
          </a:p>
        </p:txBody>
      </p:sp>
    </p:spTree>
    <p:extLst>
      <p:ext uri="{BB962C8B-B14F-4D97-AF65-F5344CB8AC3E}">
        <p14:creationId xmlns:p14="http://schemas.microsoft.com/office/powerpoint/2010/main" val="3218218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27</a:t>
            </a:fld>
            <a:endParaRPr lang="en-US"/>
          </a:p>
        </p:txBody>
      </p:sp>
    </p:spTree>
    <p:extLst>
      <p:ext uri="{BB962C8B-B14F-4D97-AF65-F5344CB8AC3E}">
        <p14:creationId xmlns:p14="http://schemas.microsoft.com/office/powerpoint/2010/main" val="3371602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29</a:t>
            </a:fld>
            <a:endParaRPr lang="en-US"/>
          </a:p>
        </p:txBody>
      </p:sp>
    </p:spTree>
    <p:extLst>
      <p:ext uri="{BB962C8B-B14F-4D97-AF65-F5344CB8AC3E}">
        <p14:creationId xmlns:p14="http://schemas.microsoft.com/office/powerpoint/2010/main" val="4193675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We're all on our journey and trying to figure things out.  You don't have to do it alone. We are here with you and with LOTS of resources to share!</a:t>
            </a:r>
          </a:p>
        </p:txBody>
      </p:sp>
      <p:sp>
        <p:nvSpPr>
          <p:cNvPr id="4" name="Slide Number Placeholder 3"/>
          <p:cNvSpPr>
            <a:spLocks noGrp="1"/>
          </p:cNvSpPr>
          <p:nvPr>
            <p:ph type="sldNum" sz="quarter" idx="5"/>
          </p:nvPr>
        </p:nvSpPr>
        <p:spPr/>
        <p:txBody>
          <a:bodyPr/>
          <a:lstStyle/>
          <a:p>
            <a:fld id="{A15CB1DA-3C72-4A94-8751-9C07EF4FCFEC}" type="slidenum">
              <a:rPr lang="en-US"/>
              <a:t>31</a:t>
            </a:fld>
            <a:endParaRPr lang="en-US"/>
          </a:p>
        </p:txBody>
      </p:sp>
    </p:spTree>
    <p:extLst>
      <p:ext uri="{BB962C8B-B14F-4D97-AF65-F5344CB8AC3E}">
        <p14:creationId xmlns:p14="http://schemas.microsoft.com/office/powerpoint/2010/main" val="3058888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32</a:t>
            </a:fld>
            <a:endParaRPr lang="en-US"/>
          </a:p>
        </p:txBody>
      </p:sp>
    </p:spTree>
    <p:extLst>
      <p:ext uri="{BB962C8B-B14F-4D97-AF65-F5344CB8AC3E}">
        <p14:creationId xmlns:p14="http://schemas.microsoft.com/office/powerpoint/2010/main" val="3818913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33</a:t>
            </a:fld>
            <a:endParaRPr lang="en-US"/>
          </a:p>
        </p:txBody>
      </p:sp>
    </p:spTree>
    <p:extLst>
      <p:ext uri="{BB962C8B-B14F-4D97-AF65-F5344CB8AC3E}">
        <p14:creationId xmlns:p14="http://schemas.microsoft.com/office/powerpoint/2010/main" val="3680896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34</a:t>
            </a:fld>
            <a:endParaRPr lang="en-US"/>
          </a:p>
        </p:txBody>
      </p:sp>
    </p:spTree>
    <p:extLst>
      <p:ext uri="{BB962C8B-B14F-4D97-AF65-F5344CB8AC3E}">
        <p14:creationId xmlns:p14="http://schemas.microsoft.com/office/powerpoint/2010/main" val="69710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4</a:t>
            </a:fld>
            <a:endParaRPr lang="en-US"/>
          </a:p>
        </p:txBody>
      </p:sp>
    </p:spTree>
    <p:extLst>
      <p:ext uri="{BB962C8B-B14F-4D97-AF65-F5344CB8AC3E}">
        <p14:creationId xmlns:p14="http://schemas.microsoft.com/office/powerpoint/2010/main" val="162058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someone please read this quote for us?</a:t>
            </a:r>
          </a:p>
          <a:p>
            <a:r>
              <a:rPr lang="en-US"/>
              <a:t>Do any specific words or phrases in President Cadge's quote stand out to any of you?</a:t>
            </a:r>
            <a:endParaRPr lang="en-US">
              <a:cs typeface="Calibri"/>
            </a:endParaRPr>
          </a:p>
          <a:p>
            <a:endParaRPr lang="en-US">
              <a:cs typeface="Calibri"/>
            </a:endParaRPr>
          </a:p>
          <a:p>
            <a:r>
              <a:rPr lang="en-US">
                <a:cs typeface="Calibri"/>
              </a:rPr>
              <a:t>What stands out to me is "who they are and how they want to move through the world." That involves self-knowledge about </a:t>
            </a:r>
            <a:r>
              <a:rPr lang="en-US" b="1">
                <a:cs typeface="Calibri"/>
              </a:rPr>
              <a:t>your identities, your talents, what you can contribute</a:t>
            </a:r>
            <a:r>
              <a:rPr lang="en-US">
                <a:cs typeface="Calibri"/>
              </a:rPr>
              <a:t>, reflection on </a:t>
            </a:r>
            <a:r>
              <a:rPr lang="en-US" b="1">
                <a:cs typeface="Calibri"/>
              </a:rPr>
              <a:t>what you value</a:t>
            </a:r>
            <a:r>
              <a:rPr lang="en-US">
                <a:cs typeface="Calibri"/>
              </a:rPr>
              <a:t>, and </a:t>
            </a:r>
            <a:r>
              <a:rPr lang="en-US" b="1">
                <a:cs typeface="Calibri"/>
              </a:rPr>
              <a:t>choice</a:t>
            </a:r>
            <a:r>
              <a:rPr lang="en-US">
                <a:cs typeface="Calibri"/>
              </a:rPr>
              <a:t> in terms of </a:t>
            </a:r>
            <a:r>
              <a:rPr lang="en-US" b="1">
                <a:cs typeface="Calibri"/>
              </a:rPr>
              <a:t>how you'll spend this one brief but precious life</a:t>
            </a:r>
            <a:r>
              <a:rPr lang="en-US">
                <a:cs typeface="Calibri"/>
              </a:rPr>
              <a:t>!  If you're independently wealthy, maybe you don't have to enter the world of work, but for the vast majority of us, a lot of our time is spent working.  Also, we need to think about how we'll engage as members of any community we find ourselves a part of.  These are the conversations we are having all the time in Career &amp; Civic Engagement!</a:t>
            </a:r>
            <a:endParaRPr lang="en-US"/>
          </a:p>
          <a:p>
            <a:endParaRPr lang="en-US"/>
          </a:p>
          <a:p>
            <a:r>
              <a:rPr lang="en-US"/>
              <a:t>At Bryn Mawr, our Career &amp; Civic Engagement Center starts with 7 core competencies. We'll tell you more about them on the next two slides!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15CB1DA-3C72-4A94-8751-9C07EF4FCFEC}" type="slidenum">
              <a:t>5</a:t>
            </a:fld>
            <a:endParaRPr lang="en-US"/>
          </a:p>
        </p:txBody>
      </p:sp>
    </p:spTree>
    <p:extLst>
      <p:ext uri="{BB962C8B-B14F-4D97-AF65-F5344CB8AC3E}">
        <p14:creationId xmlns:p14="http://schemas.microsoft.com/office/powerpoint/2010/main" val="16496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Have volunteers read these competencies</a:t>
            </a:r>
          </a:p>
        </p:txBody>
      </p:sp>
      <p:sp>
        <p:nvSpPr>
          <p:cNvPr id="4" name="Slide Number Placeholder 3"/>
          <p:cNvSpPr>
            <a:spLocks noGrp="1"/>
          </p:cNvSpPr>
          <p:nvPr>
            <p:ph type="sldNum" sz="quarter" idx="5"/>
          </p:nvPr>
        </p:nvSpPr>
        <p:spPr/>
        <p:txBody>
          <a:bodyPr/>
          <a:lstStyle/>
          <a:p>
            <a:fld id="{A15CB1DA-3C72-4A94-8751-9C07EF4FCFEC}" type="slidenum">
              <a:t>6</a:t>
            </a:fld>
            <a:endParaRPr lang="en-US"/>
          </a:p>
        </p:txBody>
      </p:sp>
    </p:spTree>
    <p:extLst>
      <p:ext uri="{BB962C8B-B14F-4D97-AF65-F5344CB8AC3E}">
        <p14:creationId xmlns:p14="http://schemas.microsoft.com/office/powerpoint/2010/main" val="234006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Center Competencies ground all of the work we do in Career &amp; Civic Engagement.  Through </a:t>
            </a:r>
            <a:r>
              <a:rPr lang="en-US" b="1">
                <a:cs typeface="Calibri"/>
              </a:rPr>
              <a:t>experiential learning</a:t>
            </a:r>
            <a:r>
              <a:rPr lang="en-US">
                <a:cs typeface="Calibri"/>
              </a:rPr>
              <a:t> and </a:t>
            </a:r>
            <a:r>
              <a:rPr lang="en-US" b="1">
                <a:cs typeface="Calibri"/>
              </a:rPr>
              <a:t>community engagement</a:t>
            </a:r>
            <a:r>
              <a:rPr lang="en-US">
                <a:cs typeface="Calibri"/>
              </a:rPr>
              <a:t>, students </a:t>
            </a:r>
            <a:r>
              <a:rPr lang="en-US" b="1">
                <a:cs typeface="Calibri"/>
              </a:rPr>
              <a:t>explore the world and learn more about themselves</a:t>
            </a:r>
            <a:r>
              <a:rPr lang="en-US">
                <a:cs typeface="Calibri"/>
              </a:rPr>
              <a:t>.  The leadership skills they develop and connections they build prepare students to pursue what matters most to them when they graduate.</a:t>
            </a:r>
          </a:p>
        </p:txBody>
      </p:sp>
      <p:sp>
        <p:nvSpPr>
          <p:cNvPr id="4" name="Slide Number Placeholder 3"/>
          <p:cNvSpPr>
            <a:spLocks noGrp="1"/>
          </p:cNvSpPr>
          <p:nvPr>
            <p:ph type="sldNum" sz="quarter" idx="5"/>
          </p:nvPr>
        </p:nvSpPr>
        <p:spPr/>
        <p:txBody>
          <a:bodyPr/>
          <a:lstStyle/>
          <a:p>
            <a:fld id="{A15CB1DA-3C72-4A94-8751-9C07EF4FCFEC}" type="slidenum">
              <a:t>7</a:t>
            </a:fld>
            <a:endParaRPr lang="en-US"/>
          </a:p>
        </p:txBody>
      </p:sp>
    </p:spTree>
    <p:extLst>
      <p:ext uri="{BB962C8B-B14F-4D97-AF65-F5344CB8AC3E}">
        <p14:creationId xmlns:p14="http://schemas.microsoft.com/office/powerpoint/2010/main" val="405283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1000"/>
              </a:spcBef>
              <a:buFont typeface="Arial"/>
              <a:buChar char="•"/>
            </a:pPr>
            <a:r>
              <a:rPr lang="en-US">
                <a:cs typeface="Calibri"/>
              </a:rPr>
              <a:t>There are three main ways you can think about work:</a:t>
            </a:r>
          </a:p>
          <a:p>
            <a:pPr lvl="1" indent="-171450">
              <a:lnSpc>
                <a:spcPct val="110000"/>
              </a:lnSpc>
              <a:spcBef>
                <a:spcPts val="1000"/>
              </a:spcBef>
              <a:buFont typeface="Courier New"/>
              <a:buChar char="o"/>
            </a:pPr>
            <a:r>
              <a:rPr lang="en-US">
                <a:cs typeface="Calibri"/>
              </a:rPr>
              <a:t>As a job: lots of people think of work as something they do primarily for the stability and security of a paycheck and healthcare.  Even if you find enjoyment in what you do,  you might or might not think about what you do as being intimately linked with who you are.  </a:t>
            </a:r>
          </a:p>
          <a:p>
            <a:pPr lvl="1" indent="-171450">
              <a:lnSpc>
                <a:spcPct val="110000"/>
              </a:lnSpc>
              <a:spcBef>
                <a:spcPts val="1000"/>
              </a:spcBef>
              <a:buFont typeface="Courier New"/>
              <a:buChar char="o"/>
            </a:pPr>
            <a:r>
              <a:rPr lang="en-US">
                <a:cs typeface="Calibri"/>
              </a:rPr>
              <a:t>A career: for someone driven to "work their way up" in terms of competence and prominence in their field.  They are motivated to do well, gain influence, and lead others as they advance in their career over time.  </a:t>
            </a:r>
          </a:p>
          <a:p>
            <a:pPr lvl="1" indent="-171450">
              <a:lnSpc>
                <a:spcPct val="110000"/>
              </a:lnSpc>
              <a:spcBef>
                <a:spcPts val="1000"/>
              </a:spcBef>
              <a:buFont typeface="Courier New"/>
              <a:buChar char="o"/>
            </a:pPr>
            <a:r>
              <a:rPr lang="en-US">
                <a:cs typeface="Calibri"/>
              </a:rPr>
              <a:t>A vocation: someone who feels their work is their true "calling" in life, often in a deep or spiritual way.  </a:t>
            </a:r>
            <a:r>
              <a:rPr lang="en-US" b="1"/>
              <a:t>Vocation: </a:t>
            </a:r>
            <a:r>
              <a:rPr lang="en-US"/>
              <a:t>from the Latin, </a:t>
            </a:r>
            <a:r>
              <a:rPr lang="en-US" i="1" err="1"/>
              <a:t>vocare</a:t>
            </a:r>
            <a:r>
              <a:rPr lang="en-US"/>
              <a:t>, "to call" (like the word "vocal," "advocate," etc.)</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15CB1DA-3C72-4A94-8751-9C07EF4FCFEC}" type="slidenum">
              <a:t>8</a:t>
            </a:fld>
            <a:endParaRPr lang="en-US"/>
          </a:p>
        </p:txBody>
      </p:sp>
    </p:spTree>
    <p:extLst>
      <p:ext uri="{BB962C8B-B14F-4D97-AF65-F5344CB8AC3E}">
        <p14:creationId xmlns:p14="http://schemas.microsoft.com/office/powerpoint/2010/main" val="223074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1000"/>
              </a:spcBef>
              <a:buFont typeface="Arial,Sans-Serif"/>
              <a:buChar char="•"/>
            </a:pPr>
            <a:r>
              <a:rPr lang="en-US"/>
              <a:t>There are many great thinkers who have some insightful perspectives on the concept of vocation. </a:t>
            </a:r>
          </a:p>
          <a:p>
            <a:pPr marL="171450" indent="-171450">
              <a:lnSpc>
                <a:spcPct val="110000"/>
              </a:lnSpc>
              <a:spcBef>
                <a:spcPts val="1000"/>
              </a:spcBef>
              <a:buFont typeface="Arial,Sans-Serif"/>
              <a:buChar char="•"/>
            </a:pPr>
            <a:endParaRPr lang="en-US"/>
          </a:p>
          <a:p>
            <a:pPr marL="171450" indent="-171450">
              <a:lnSpc>
                <a:spcPct val="110000"/>
              </a:lnSpc>
              <a:spcBef>
                <a:spcPts val="1000"/>
              </a:spcBef>
              <a:buFont typeface="Arial,Sans-Serif"/>
              <a:buChar char="•"/>
            </a:pPr>
            <a:r>
              <a:rPr lang="en-US"/>
              <a:t>Turn to a friend:</a:t>
            </a:r>
            <a:endParaRPr lang="en-US">
              <a:cs typeface="Calibri"/>
            </a:endParaRPr>
          </a:p>
          <a:p>
            <a:r>
              <a:rPr lang="en-US"/>
              <a:t>Which quote speaks to you the most?  </a:t>
            </a:r>
            <a:endParaRPr lang="en-US">
              <a:cs typeface="Calibri"/>
            </a:endParaRPr>
          </a:p>
          <a:p>
            <a:endParaRPr lang="en-US">
              <a:cs typeface="Calibri"/>
            </a:endParaRPr>
          </a:p>
          <a:p>
            <a:r>
              <a:rPr lang="en-US">
                <a:cs typeface="Calibri"/>
              </a:rPr>
              <a:t>Do you have a favorite quote up here?  My favorite is the bottom right hand one, by Robin Wall Kimmerer, the author of </a:t>
            </a:r>
            <a:r>
              <a:rPr lang="en-US" i="1">
                <a:cs typeface="Calibri" panose="020F0502020204030204"/>
              </a:rPr>
              <a:t>Braiding Sweetgrass</a:t>
            </a:r>
            <a:r>
              <a:rPr lang="en-US">
                <a:cs typeface="Calibri" panose="020F0502020204030204"/>
              </a:rPr>
              <a:t> – she's an environmental scientist and member of the Citizen </a:t>
            </a:r>
            <a:r>
              <a:rPr lang="en-US" err="1">
                <a:cs typeface="Calibri" panose="020F0502020204030204"/>
              </a:rPr>
              <a:t>Podawatami</a:t>
            </a:r>
            <a:r>
              <a:rPr lang="en-US">
                <a:cs typeface="Calibri" panose="020F0502020204030204"/>
              </a:rPr>
              <a:t> Nation.  In her indigenous culture, they approach the concept of vocation as thinking about what gifts we have been given, which can be tangible or intangible.  They believe that, in order to be a truly educated person, you must know your gifts.  They also believe all gifts bring with them a responsibility for the recipient to show gratitude by using that gift, paying it forward to help others.  I like this quote because sometimes talking about strengths can feel uncomfortable or "braggy."  I think reframing in terms of having gratitude and acknowledging the gifts you've been given can be helpful in that sense.</a:t>
            </a:r>
          </a:p>
          <a:p>
            <a:endParaRPr lang="en-US"/>
          </a:p>
          <a:p>
            <a:r>
              <a:rPr lang="en-US"/>
              <a:t>Do you see any similarities or differences between the quotes?</a:t>
            </a:r>
            <a:r>
              <a:rPr lang="en-US">
                <a:cs typeface="+mn-lt"/>
              </a:rPr>
              <a:t> Something that stands out to me: Knowing oneself is important to vocation.  Noticing what brings you joy, what gifts and strengths you possess, and learning how to use them.  This brings us to our next section, the StrengthsFinder!</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A15CB1DA-3C72-4A94-8751-9C07EF4FCFEC}" type="slidenum">
              <a:t>9</a:t>
            </a:fld>
            <a:endParaRPr lang="en-US"/>
          </a:p>
        </p:txBody>
      </p:sp>
    </p:spTree>
    <p:extLst>
      <p:ext uri="{BB962C8B-B14F-4D97-AF65-F5344CB8AC3E}">
        <p14:creationId xmlns:p14="http://schemas.microsoft.com/office/powerpoint/2010/main" val="223614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5CB1DA-3C72-4A94-8751-9C07EF4FCFEC}" type="slidenum">
              <a:rPr lang="en-US"/>
              <a:t>10</a:t>
            </a:fld>
            <a:endParaRPr lang="en-US"/>
          </a:p>
        </p:txBody>
      </p:sp>
    </p:spTree>
    <p:extLst>
      <p:ext uri="{BB962C8B-B14F-4D97-AF65-F5344CB8AC3E}">
        <p14:creationId xmlns:p14="http://schemas.microsoft.com/office/powerpoint/2010/main" val="172556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95747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3191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33074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49614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70114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89445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06065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08867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56646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85918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11/4/2025</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26406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11/4/2025</a:t>
            </a:fld>
            <a:endParaRPr lang="en-US"/>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45494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68C49C6.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awilbraham@brynmawr.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mbell1975/7993624639"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s://creativecommons.org/licenses/by-nc/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p:cNvSpPr>
          <p:nvPr/>
        </p:nvSpPr>
        <p:spPr>
          <a:xfrm>
            <a:off x="548641" y="952500"/>
            <a:ext cx="6195060" cy="1943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j-lt"/>
                <a:ea typeface="+mj-ea"/>
                <a:cs typeface="+mj-cs"/>
              </a:rPr>
              <a:t>THRIVE WEEK 9</a:t>
            </a:r>
          </a:p>
        </p:txBody>
      </p:sp>
      <p:sp>
        <p:nvSpPr>
          <p:cNvPr id="3" name="Subtitle 2" hidden="1"/>
          <p:cNvSpPr>
            <a:spLocks noGrp="1"/>
          </p:cNvSpPr>
          <p:nvPr>
            <p:ph type="subTitle" idx="1"/>
          </p:nvPr>
        </p:nvSpPr>
        <p:spPr>
          <a:xfrm>
            <a:off x="8115300" y="952500"/>
            <a:ext cx="3429000" cy="1943100"/>
          </a:xfrm>
        </p:spPr>
        <p:txBody>
          <a:bodyPr anchor="t">
            <a:normAutofit/>
          </a:bodyPr>
          <a:lstStyle/>
          <a:p>
            <a:r>
              <a:rPr lang="en-US">
                <a:solidFill>
                  <a:srgbClr val="FFFFFF"/>
                </a:solidFill>
              </a:rPr>
              <a:t>Resources Revisited to help you prepare for next semester</a:t>
            </a:r>
          </a:p>
        </p:txBody>
      </p:sp>
      <p:sp>
        <p:nvSpPr>
          <p:cNvPr id="22" name="Date Placeholder 3">
            <a:extLst>
              <a:ext uri="{FF2B5EF4-FFF2-40B4-BE49-F238E27FC236}">
                <a16:creationId xmlns:a16="http://schemas.microsoft.com/office/drawing/2014/main" id="{64ADA0D0-1AB0-408C-B918-0F3560966EED}"/>
              </a:ext>
            </a:extLst>
          </p:cNvPr>
          <p:cNvSpPr>
            <a:spLocks noGrp="1"/>
          </p:cNvSpPr>
          <p:nvPr>
            <p:ph type="dt" sz="half" idx="10"/>
          </p:nvPr>
        </p:nvSpPr>
        <p:spPr/>
        <p:txBody>
          <a:bodyPr>
            <a:normAutofit/>
          </a:bodyPr>
          <a:lstStyle/>
          <a:p>
            <a:pPr>
              <a:spcAft>
                <a:spcPts val="600"/>
              </a:spcAft>
            </a:pPr>
            <a:fld id="{CE31B4FC-6860-443D-BC09-903AB3D0191F}" type="datetime1">
              <a:rPr lang="en-US">
                <a:solidFill>
                  <a:srgbClr val="FFFFFF"/>
                </a:solidFill>
              </a:rPr>
              <a:pPr>
                <a:spcAft>
                  <a:spcPts val="600"/>
                </a:spcAft>
              </a:pPr>
              <a:t>11/4/2025</a:t>
            </a:fld>
            <a:endParaRPr lang="en-US">
              <a:solidFill>
                <a:srgbClr val="FFFFFF"/>
              </a:solidFill>
            </a:endParaRPr>
          </a:p>
        </p:txBody>
      </p:sp>
      <p:sp>
        <p:nvSpPr>
          <p:cNvPr id="24" name="Slide Number Placeholder 5" hidden="1">
            <a:extLst>
              <a:ext uri="{FF2B5EF4-FFF2-40B4-BE49-F238E27FC236}">
                <a16:creationId xmlns:a16="http://schemas.microsoft.com/office/drawing/2014/main" id="{80F305E9-AE7B-46C7-A36C-F5B9B8A08938}"/>
              </a:ext>
            </a:extLst>
          </p:cNvPr>
          <p:cNvSpPr>
            <a:spLocks noGrp="1"/>
          </p:cNvSpPr>
          <p:nvPr>
            <p:ph type="sldNum" sz="quarter" idx="12"/>
          </p:nvPr>
        </p:nvSpPr>
        <p:spPr/>
        <p:txBody>
          <a:bodyPr>
            <a:normAutofit/>
          </a:bodyPr>
          <a:lstStyle/>
          <a:p>
            <a:pPr>
              <a:spcAft>
                <a:spcPts val="600"/>
              </a:spcAft>
            </a:pPr>
            <a:fld id="{3FAE4C1A-77DB-4702-BC27-716D25204027}" type="slidenum">
              <a:rPr lang="en-US">
                <a:solidFill>
                  <a:srgbClr val="FFFFFF"/>
                </a:solidFill>
              </a:rPr>
              <a:pPr>
                <a:spcAft>
                  <a:spcPts val="600"/>
                </a:spcAft>
              </a:pPr>
              <a:t>1</a:t>
            </a:fld>
            <a:endParaRPr lang="en-US">
              <a:solidFill>
                <a:srgbClr val="FFFFFF"/>
              </a:solidFill>
            </a:endParaRPr>
          </a:p>
        </p:txBody>
      </p:sp>
      <p:pic>
        <p:nvPicPr>
          <p:cNvPr id="7" name="Picture 6" descr="Logo for Career and Civic Engagement at Bryn Mawr College">
            <a:extLst>
              <a:ext uri="{FF2B5EF4-FFF2-40B4-BE49-F238E27FC236}">
                <a16:creationId xmlns:a16="http://schemas.microsoft.com/office/drawing/2014/main" id="{46312569-AF3F-9504-2B39-5BD278DAB547}"/>
              </a:ext>
            </a:extLst>
          </p:cNvPr>
          <p:cNvPicPr>
            <a:picLocks noChangeAspect="1"/>
          </p:cNvPicPr>
          <p:nvPr/>
        </p:nvPicPr>
        <p:blipFill>
          <a:blip r:embed="rId4"/>
          <a:stretch>
            <a:fillRect/>
          </a:stretch>
        </p:blipFill>
        <p:spPr>
          <a:xfrm>
            <a:off x="3867509" y="3813406"/>
            <a:ext cx="4442604" cy="1359038"/>
          </a:xfrm>
          <a:prstGeom prst="rect">
            <a:avLst/>
          </a:prstGeom>
        </p:spPr>
      </p:pic>
      <p:sp>
        <p:nvSpPr>
          <p:cNvPr id="6" name="Title 5">
            <a:extLst>
              <a:ext uri="{FF2B5EF4-FFF2-40B4-BE49-F238E27FC236}">
                <a16:creationId xmlns:a16="http://schemas.microsoft.com/office/drawing/2014/main" id="{4B20E19B-EA34-78D4-9E7A-A0275C0FE66A}"/>
              </a:ext>
            </a:extLst>
          </p:cNvPr>
          <p:cNvSpPr txBox="1">
            <a:spLocks noGrp="1"/>
          </p:cNvSpPr>
          <p:nvPr>
            <p:ph type="title" idx="4294967295"/>
          </p:nvPr>
        </p:nvSpPr>
        <p:spPr>
          <a:xfrm>
            <a:off x="2516075" y="2208700"/>
            <a:ext cx="717198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Georgia Pro"/>
                <a:ea typeface="+mn-ea"/>
                <a:cs typeface="+mn-cs"/>
              </a:rPr>
              <a:t>THRIVE Week 9: </a:t>
            </a:r>
            <a:endParaRPr kumimoji="0" lang="en-US" sz="4400" b="0" i="0" u="none" strike="noStrike" kern="1200" cap="none" spc="0" normalizeH="0" baseline="0" noProof="0">
              <a:ln>
                <a:noFill/>
              </a:ln>
              <a:solidFill>
                <a:schemeClr val="tx1"/>
              </a:solidFill>
              <a:effectLst/>
              <a:uLnTx/>
              <a:uFillTx/>
              <a:latin typeface="Univer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Georgia Pro"/>
                <a:ea typeface="+mn-ea"/>
                <a:cs typeface="+mn-cs"/>
              </a:rPr>
              <a:t>Occupational Wellness</a:t>
            </a:r>
            <a:endParaRPr kumimoji="0" lang="en-US" sz="44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ainbow Shooting Star Vector Art - Digital Clipart">
            <a:extLst>
              <a:ext uri="{FF2B5EF4-FFF2-40B4-BE49-F238E27FC236}">
                <a16:creationId xmlns:a16="http://schemas.microsoft.com/office/drawing/2014/main" id="{23320E6E-5961-1F73-A15A-94E3527CE544}"/>
              </a:ext>
            </a:extLst>
          </p:cNvPr>
          <p:cNvPicPr>
            <a:picLocks noChangeAspect="1"/>
          </p:cNvPicPr>
          <p:nvPr/>
        </p:nvPicPr>
        <p:blipFill>
          <a:blip r:embed="rId3"/>
          <a:stretch>
            <a:fillRect/>
          </a:stretch>
        </p:blipFill>
        <p:spPr>
          <a:xfrm>
            <a:off x="6941127" y="1046018"/>
            <a:ext cx="4419600" cy="4419600"/>
          </a:xfrm>
          <a:prstGeom prst="rect">
            <a:avLst/>
          </a:prstGeom>
        </p:spPr>
      </p:pic>
      <p:sp>
        <p:nvSpPr>
          <p:cNvPr id="3" name="Content Placeholder 2">
            <a:extLst>
              <a:ext uri="{FF2B5EF4-FFF2-40B4-BE49-F238E27FC236}">
                <a16:creationId xmlns:a16="http://schemas.microsoft.com/office/drawing/2014/main" id="{B22AEA8D-C148-1B55-0160-2A76C4A3907D}"/>
              </a:ext>
            </a:extLst>
          </p:cNvPr>
          <p:cNvSpPr>
            <a:spLocks noGrp="1"/>
          </p:cNvSpPr>
          <p:nvPr>
            <p:ph idx="1"/>
          </p:nvPr>
        </p:nvSpPr>
        <p:spPr>
          <a:xfrm>
            <a:off x="555136" y="1597194"/>
            <a:ext cx="5547360" cy="4200324"/>
          </a:xfrm>
        </p:spPr>
        <p:txBody>
          <a:bodyPr vert="horz" lIns="91440" tIns="45720" rIns="91440" bIns="45720" rtlCol="0" anchor="t">
            <a:noAutofit/>
          </a:bodyPr>
          <a:lstStyle/>
          <a:p>
            <a:pPr marL="0" indent="0">
              <a:buNone/>
            </a:pPr>
            <a:r>
              <a:rPr lang="en-US" sz="2400">
                <a:latin typeface="Georgia Pro"/>
                <a:ea typeface="+mn-lt"/>
                <a:cs typeface="+mn-lt"/>
              </a:rPr>
              <a:t>We are most successful (and happiest!) when we understand what our individual talents look like, how to use our talents purposefully, and how to work around or overcome areas where we may be lacking.</a:t>
            </a:r>
          </a:p>
          <a:p>
            <a:pPr marL="0" indent="0">
              <a:buNone/>
            </a:pPr>
            <a:r>
              <a:rPr lang="en-US" sz="2400">
                <a:latin typeface="Georgia Pro"/>
              </a:rPr>
              <a:t>The strengths approach isn't just a good idea someone had. It is the result of a revolutionary, five-decade study of excellence. </a:t>
            </a:r>
          </a:p>
        </p:txBody>
      </p:sp>
      <p:sp>
        <p:nvSpPr>
          <p:cNvPr id="2" name="Title 1">
            <a:extLst>
              <a:ext uri="{FF2B5EF4-FFF2-40B4-BE49-F238E27FC236}">
                <a16:creationId xmlns:a16="http://schemas.microsoft.com/office/drawing/2014/main" id="{6570804B-FF03-3669-9912-1A9F2080BC80}"/>
              </a:ext>
            </a:extLst>
          </p:cNvPr>
          <p:cNvSpPr>
            <a:spLocks noGrp="1"/>
          </p:cNvSpPr>
          <p:nvPr>
            <p:ph type="title"/>
          </p:nvPr>
        </p:nvSpPr>
        <p:spPr>
          <a:xfrm>
            <a:off x="548640" y="950976"/>
            <a:ext cx="5547360" cy="1828798"/>
          </a:xfrm>
        </p:spPr>
        <p:txBody>
          <a:bodyPr>
            <a:normAutofit/>
          </a:bodyPr>
          <a:lstStyle/>
          <a:p>
            <a:r>
              <a:rPr lang="en-US" b="1">
                <a:solidFill>
                  <a:srgbClr val="FF0000"/>
                </a:solidFill>
                <a:latin typeface="Georgia Pro"/>
                <a:cs typeface="Calibri"/>
              </a:rPr>
              <a:t>Strengths - Why?</a:t>
            </a:r>
            <a:endParaRPr lang="en-US" b="1">
              <a:solidFill>
                <a:srgbClr val="FF0000"/>
              </a:solidFill>
              <a:latin typeface="Georgia Pro"/>
            </a:endParaRPr>
          </a:p>
        </p:txBody>
      </p:sp>
    </p:spTree>
    <p:extLst>
      <p:ext uri="{BB962C8B-B14F-4D97-AF65-F5344CB8AC3E}">
        <p14:creationId xmlns:p14="http://schemas.microsoft.com/office/powerpoint/2010/main" val="103770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uperhero woman character. Wonderful female hero character in superhero  costume with waving cape disguise. female in muscular pose, game figure.  Super girl cartoon vector isolated. 12272683 Vector Art at Vecteezy">
            <a:extLst>
              <a:ext uri="{FF2B5EF4-FFF2-40B4-BE49-F238E27FC236}">
                <a16:creationId xmlns:a16="http://schemas.microsoft.com/office/drawing/2014/main" id="{1FFD8F9A-A9B3-CE36-B966-95937378B010}"/>
              </a:ext>
            </a:extLst>
          </p:cNvPr>
          <p:cNvPicPr>
            <a:picLocks noChangeAspect="1"/>
          </p:cNvPicPr>
          <p:nvPr/>
        </p:nvPicPr>
        <p:blipFill>
          <a:blip r:embed="rId3"/>
          <a:stretch>
            <a:fillRect/>
          </a:stretch>
        </p:blipFill>
        <p:spPr>
          <a:xfrm>
            <a:off x="6987022" y="952500"/>
            <a:ext cx="4324868" cy="5118188"/>
          </a:xfrm>
          <a:prstGeom prst="rect">
            <a:avLst/>
          </a:prstGeom>
        </p:spPr>
      </p:pic>
      <p:sp>
        <p:nvSpPr>
          <p:cNvPr id="3" name="Content Placeholder 2">
            <a:extLst>
              <a:ext uri="{FF2B5EF4-FFF2-40B4-BE49-F238E27FC236}">
                <a16:creationId xmlns:a16="http://schemas.microsoft.com/office/drawing/2014/main" id="{B22AEA8D-C148-1B55-0160-2A76C4A3907D}"/>
              </a:ext>
            </a:extLst>
          </p:cNvPr>
          <p:cNvSpPr>
            <a:spLocks noGrp="1"/>
          </p:cNvSpPr>
          <p:nvPr>
            <p:ph idx="1"/>
          </p:nvPr>
        </p:nvSpPr>
        <p:spPr>
          <a:xfrm>
            <a:off x="555136" y="1874808"/>
            <a:ext cx="5547360" cy="4195880"/>
          </a:xfrm>
        </p:spPr>
        <p:txBody>
          <a:bodyPr vert="horz" lIns="91440" tIns="45720" rIns="91440" bIns="45720" rtlCol="0" anchor="t">
            <a:normAutofit/>
          </a:bodyPr>
          <a:lstStyle/>
          <a:p>
            <a:pPr marL="0" indent="0">
              <a:buNone/>
            </a:pPr>
            <a:r>
              <a:rPr lang="en-US" sz="2400" b="1" i="0">
                <a:effectLst/>
                <a:latin typeface="Georgia Pro"/>
              </a:rPr>
              <a:t>Your greatest talents </a:t>
            </a:r>
            <a:r>
              <a:rPr lang="en-US" sz="2400" b="0" i="0">
                <a:effectLst/>
                <a:latin typeface="Georgia Pro"/>
              </a:rPr>
              <a:t>- the ways in which you most naturally think, feel and behave - represent your innate power and potential.</a:t>
            </a:r>
            <a:r>
              <a:rPr lang="en-US" sz="2400">
                <a:latin typeface="Georgia Pro"/>
              </a:rPr>
              <a:t>  You can think of them as gifts you were given, which you have a responsibility to use (to call back to Robin Wall-Kimmerer's definition of Vocation!)</a:t>
            </a:r>
            <a:endParaRPr lang="en-US" sz="2400"/>
          </a:p>
        </p:txBody>
      </p:sp>
      <p:sp>
        <p:nvSpPr>
          <p:cNvPr id="2" name="Title 1">
            <a:extLst>
              <a:ext uri="{FF2B5EF4-FFF2-40B4-BE49-F238E27FC236}">
                <a16:creationId xmlns:a16="http://schemas.microsoft.com/office/drawing/2014/main" id="{6570804B-FF03-3669-9912-1A9F2080BC80}"/>
              </a:ext>
            </a:extLst>
          </p:cNvPr>
          <p:cNvSpPr>
            <a:spLocks noGrp="1"/>
          </p:cNvSpPr>
          <p:nvPr>
            <p:ph type="title"/>
          </p:nvPr>
        </p:nvSpPr>
        <p:spPr>
          <a:xfrm>
            <a:off x="548640" y="950976"/>
            <a:ext cx="5547360" cy="1828798"/>
          </a:xfrm>
        </p:spPr>
        <p:txBody>
          <a:bodyPr>
            <a:normAutofit/>
          </a:bodyPr>
          <a:lstStyle/>
          <a:p>
            <a:r>
              <a:rPr lang="en-US" b="1">
                <a:solidFill>
                  <a:srgbClr val="FF0000"/>
                </a:solidFill>
                <a:latin typeface="Georgia Pro"/>
                <a:cs typeface="Calibri"/>
              </a:rPr>
              <a:t>Strengths - Why? (2)</a:t>
            </a:r>
            <a:endParaRPr lang="en-US" b="1">
              <a:solidFill>
                <a:srgbClr val="FF0000"/>
              </a:solidFill>
              <a:latin typeface="Georgia Pro"/>
            </a:endParaRPr>
          </a:p>
        </p:txBody>
      </p:sp>
    </p:spTree>
    <p:extLst>
      <p:ext uri="{BB962C8B-B14F-4D97-AF65-F5344CB8AC3E}">
        <p14:creationId xmlns:p14="http://schemas.microsoft.com/office/powerpoint/2010/main" val="412847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ingerprint illustration">
            <a:extLst>
              <a:ext uri="{FF2B5EF4-FFF2-40B4-BE49-F238E27FC236}">
                <a16:creationId xmlns:a16="http://schemas.microsoft.com/office/drawing/2014/main" id="{684D9446-1D3C-7666-7E74-FC385238855E}"/>
              </a:ext>
            </a:extLst>
          </p:cNvPr>
          <p:cNvPicPr>
            <a:picLocks noChangeAspect="1"/>
          </p:cNvPicPr>
          <p:nvPr/>
        </p:nvPicPr>
        <p:blipFill>
          <a:blip r:embed="rId3"/>
          <a:srcRect t="11509" r="1" b="17377"/>
          <a:stretch/>
        </p:blipFill>
        <p:spPr>
          <a:xfrm>
            <a:off x="6747404" y="952500"/>
            <a:ext cx="4804105" cy="5118188"/>
          </a:xfrm>
          <a:prstGeom prst="rect">
            <a:avLst/>
          </a:prstGeom>
        </p:spPr>
      </p:pic>
      <p:sp>
        <p:nvSpPr>
          <p:cNvPr id="3" name="Content Placeholder 2">
            <a:extLst>
              <a:ext uri="{FF2B5EF4-FFF2-40B4-BE49-F238E27FC236}">
                <a16:creationId xmlns:a16="http://schemas.microsoft.com/office/drawing/2014/main" id="{B22AEA8D-C148-1B55-0160-2A76C4A3907D}"/>
              </a:ext>
            </a:extLst>
          </p:cNvPr>
          <p:cNvSpPr>
            <a:spLocks noGrp="1"/>
          </p:cNvSpPr>
          <p:nvPr>
            <p:ph idx="1"/>
          </p:nvPr>
        </p:nvSpPr>
        <p:spPr>
          <a:xfrm>
            <a:off x="555136" y="1472242"/>
            <a:ext cx="6539397" cy="4598446"/>
          </a:xfrm>
        </p:spPr>
        <p:txBody>
          <a:bodyPr vert="horz" lIns="91440" tIns="45720" rIns="91440" bIns="45720" rtlCol="0" anchor="t">
            <a:noAutofit/>
          </a:bodyPr>
          <a:lstStyle/>
          <a:p>
            <a:pPr>
              <a:lnSpc>
                <a:spcPct val="110000"/>
              </a:lnSpc>
            </a:pPr>
            <a:r>
              <a:rPr lang="en-US" sz="1800">
                <a:latin typeface="Georgia Pro"/>
                <a:cs typeface="Calibri"/>
              </a:rPr>
              <a:t>Through this research, they've identified </a:t>
            </a:r>
            <a:r>
              <a:rPr lang="en-US" sz="1800" b="1">
                <a:latin typeface="Georgia Pro"/>
                <a:cs typeface="Calibri"/>
              </a:rPr>
              <a:t>34 unique, individual strengths.  </a:t>
            </a:r>
            <a:endParaRPr lang="en-US" sz="1800"/>
          </a:p>
          <a:p>
            <a:pPr>
              <a:lnSpc>
                <a:spcPct val="110000"/>
              </a:lnSpc>
            </a:pPr>
            <a:r>
              <a:rPr lang="en-US" sz="1800" b="1" i="1">
                <a:latin typeface="Georgia Pro"/>
                <a:cs typeface="Calibri"/>
              </a:rPr>
              <a:t>Everyone has them all, but in different rankings.</a:t>
            </a:r>
            <a:endParaRPr lang="en-US" sz="1800"/>
          </a:p>
          <a:p>
            <a:pPr lvl="1">
              <a:lnSpc>
                <a:spcPct val="110000"/>
              </a:lnSpc>
            </a:pPr>
            <a:r>
              <a:rPr lang="en-US">
                <a:latin typeface="Georgia Pro"/>
                <a:cs typeface="Calibri"/>
              </a:rPr>
              <a:t>Your report gives you your </a:t>
            </a:r>
            <a:r>
              <a:rPr lang="en-US" b="1" u="sng">
                <a:latin typeface="Georgia Pro"/>
                <a:cs typeface="Calibri"/>
              </a:rPr>
              <a:t>top five</a:t>
            </a:r>
          </a:p>
          <a:p>
            <a:pPr lvl="1">
              <a:lnSpc>
                <a:spcPct val="110000"/>
              </a:lnSpc>
            </a:pPr>
            <a:r>
              <a:rPr lang="en-US">
                <a:latin typeface="Georgia Pro"/>
                <a:cs typeface="Calibri"/>
              </a:rPr>
              <a:t>Don't remember your results? --&gt;  https://login.gallup.com/</a:t>
            </a:r>
          </a:p>
          <a:p>
            <a:pPr marL="457200" lvl="1" indent="0">
              <a:lnSpc>
                <a:spcPct val="110000"/>
              </a:lnSpc>
              <a:buNone/>
            </a:pPr>
            <a:endParaRPr lang="en-US">
              <a:latin typeface="Georgia Pro"/>
              <a:cs typeface="Calibri"/>
            </a:endParaRPr>
          </a:p>
          <a:p>
            <a:pPr>
              <a:lnSpc>
                <a:spcPct val="110000"/>
              </a:lnSpc>
            </a:pPr>
            <a:r>
              <a:rPr lang="en-US" sz="1800">
                <a:latin typeface="Georgia Pro"/>
                <a:cs typeface="Calibri"/>
              </a:rPr>
              <a:t>The strengths all fall within </a:t>
            </a:r>
            <a:r>
              <a:rPr lang="en-US" sz="1800" b="1" i="1">
                <a:latin typeface="Georgia Pro"/>
                <a:cs typeface="Calibri"/>
              </a:rPr>
              <a:t>4 different leadership domains</a:t>
            </a:r>
          </a:p>
          <a:p>
            <a:pPr lvl="1">
              <a:lnSpc>
                <a:spcPct val="110000"/>
              </a:lnSpc>
            </a:pPr>
            <a:r>
              <a:rPr lang="en-US">
                <a:latin typeface="Georgia Pro"/>
                <a:cs typeface="Calibri"/>
              </a:rPr>
              <a:t>Executing = Purple</a:t>
            </a:r>
          </a:p>
          <a:p>
            <a:pPr lvl="1">
              <a:lnSpc>
                <a:spcPct val="110000"/>
              </a:lnSpc>
            </a:pPr>
            <a:r>
              <a:rPr lang="en-US">
                <a:latin typeface="Georgia Pro"/>
                <a:cs typeface="Calibri"/>
              </a:rPr>
              <a:t>Influencing = Orange</a:t>
            </a:r>
            <a:endParaRPr lang="en-US"/>
          </a:p>
          <a:p>
            <a:pPr lvl="1">
              <a:lnSpc>
                <a:spcPct val="110000"/>
              </a:lnSpc>
            </a:pPr>
            <a:r>
              <a:rPr lang="en-US">
                <a:latin typeface="Georgia Pro"/>
                <a:cs typeface="Calibri"/>
              </a:rPr>
              <a:t>Relationship Building = Blue</a:t>
            </a:r>
            <a:endParaRPr lang="en-US"/>
          </a:p>
          <a:p>
            <a:pPr lvl="1">
              <a:lnSpc>
                <a:spcPct val="110000"/>
              </a:lnSpc>
            </a:pPr>
            <a:r>
              <a:rPr lang="en-US">
                <a:latin typeface="Georgia Pro"/>
                <a:cs typeface="Calibri"/>
              </a:rPr>
              <a:t>Strategic Thinking = Green</a:t>
            </a:r>
          </a:p>
        </p:txBody>
      </p:sp>
      <p:sp>
        <p:nvSpPr>
          <p:cNvPr id="2" name="Title 1">
            <a:extLst>
              <a:ext uri="{FF2B5EF4-FFF2-40B4-BE49-F238E27FC236}">
                <a16:creationId xmlns:a16="http://schemas.microsoft.com/office/drawing/2014/main" id="{6570804B-FF03-3669-9912-1A9F2080BC80}"/>
              </a:ext>
            </a:extLst>
          </p:cNvPr>
          <p:cNvSpPr>
            <a:spLocks noGrp="1"/>
          </p:cNvSpPr>
          <p:nvPr>
            <p:ph type="title"/>
          </p:nvPr>
        </p:nvSpPr>
        <p:spPr>
          <a:xfrm>
            <a:off x="548640" y="950976"/>
            <a:ext cx="5547360" cy="1828798"/>
          </a:xfrm>
        </p:spPr>
        <p:txBody>
          <a:bodyPr>
            <a:normAutofit/>
          </a:bodyPr>
          <a:lstStyle/>
          <a:p>
            <a:r>
              <a:rPr lang="en-US" b="1">
                <a:solidFill>
                  <a:srgbClr val="FF0000"/>
                </a:solidFill>
                <a:latin typeface="Georgia Pro"/>
                <a:cs typeface="Calibri"/>
              </a:rPr>
              <a:t>Strengths</a:t>
            </a:r>
            <a:r>
              <a:rPr lang="en-US" b="1">
                <a:latin typeface="Georgia Pro"/>
                <a:cs typeface="Calibri"/>
              </a:rPr>
              <a:t> </a:t>
            </a:r>
            <a:endParaRPr lang="en-US" b="1">
              <a:latin typeface="Georgia Pro"/>
            </a:endParaRPr>
          </a:p>
        </p:txBody>
      </p:sp>
    </p:spTree>
    <p:extLst>
      <p:ext uri="{BB962C8B-B14F-4D97-AF65-F5344CB8AC3E}">
        <p14:creationId xmlns:p14="http://schemas.microsoft.com/office/powerpoint/2010/main" val="319551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hidden="1">
            <a:extLst>
              <a:ext uri="{FF2B5EF4-FFF2-40B4-BE49-F238E27FC236}">
                <a16:creationId xmlns:a16="http://schemas.microsoft.com/office/drawing/2014/main" id="{82A5F960-7D84-82B1-5832-7030405863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3875" y="6502354"/>
            <a:ext cx="2484410" cy="331685"/>
          </a:xfrm>
          <a:prstGeom prst="rect">
            <a:avLst/>
          </a:prstGeom>
        </p:spPr>
      </p:pic>
      <p:pic>
        <p:nvPicPr>
          <p:cNvPr id="7" name="Picture 6" descr="List of Clifton Strengths themes. List is: focus, futuristic, harmony, ideation, includer, individualization, input, intellection, learner, maximizer, positivity, relator, responsibility, restorative, self-assurance, significance, strategic, and woo.">
            <a:extLst>
              <a:ext uri="{FF2B5EF4-FFF2-40B4-BE49-F238E27FC236}">
                <a16:creationId xmlns:a16="http://schemas.microsoft.com/office/drawing/2014/main" id="{2C5B3BCB-BF3C-BB2D-E86D-5B3C160DF6D7}"/>
              </a:ext>
            </a:extLst>
          </p:cNvPr>
          <p:cNvPicPr>
            <a:picLocks noChangeAspect="1"/>
          </p:cNvPicPr>
          <p:nvPr/>
        </p:nvPicPr>
        <p:blipFill>
          <a:blip r:embed="rId4"/>
          <a:stretch>
            <a:fillRect/>
          </a:stretch>
        </p:blipFill>
        <p:spPr>
          <a:xfrm>
            <a:off x="6186487" y="21617"/>
            <a:ext cx="5605463" cy="6661944"/>
          </a:xfrm>
          <a:prstGeom prst="rect">
            <a:avLst/>
          </a:prstGeom>
        </p:spPr>
      </p:pic>
      <p:pic>
        <p:nvPicPr>
          <p:cNvPr id="5" name="Content Placeholder 4" descr="List of Clifton Strengths themes. List is: achiever, activator, adaptability, analytical, arranger, belief, command, communication, competition, connectedness, consistency, context, deliberative, developer, discipline, and empathy.">
            <a:extLst>
              <a:ext uri="{FF2B5EF4-FFF2-40B4-BE49-F238E27FC236}">
                <a16:creationId xmlns:a16="http://schemas.microsoft.com/office/drawing/2014/main" id="{A3CDB109-9903-64F3-F643-108207F8C913}"/>
              </a:ext>
            </a:extLst>
          </p:cNvPr>
          <p:cNvPicPr>
            <a:picLocks noGrp="1" noChangeAspect="1"/>
          </p:cNvPicPr>
          <p:nvPr>
            <p:ph idx="1"/>
          </p:nvPr>
        </p:nvPicPr>
        <p:blipFill>
          <a:blip r:embed="rId5"/>
          <a:stretch>
            <a:fillRect/>
          </a:stretch>
        </p:blipFill>
        <p:spPr>
          <a:xfrm>
            <a:off x="111722" y="0"/>
            <a:ext cx="5893792" cy="6654853"/>
          </a:xfrm>
        </p:spPr>
      </p:pic>
      <p:sp>
        <p:nvSpPr>
          <p:cNvPr id="2" name="Title 1">
            <a:extLst>
              <a:ext uri="{FF2B5EF4-FFF2-40B4-BE49-F238E27FC236}">
                <a16:creationId xmlns:a16="http://schemas.microsoft.com/office/drawing/2014/main" id="{125375AA-1040-CDAC-FC36-2FD42BCD914D}"/>
              </a:ext>
            </a:extLst>
          </p:cNvPr>
          <p:cNvSpPr>
            <a:spLocks noGrp="1"/>
          </p:cNvSpPr>
          <p:nvPr>
            <p:ph type="title"/>
          </p:nvPr>
        </p:nvSpPr>
        <p:spPr>
          <a:xfrm>
            <a:off x="548639" y="-1077849"/>
            <a:ext cx="10995659" cy="1077849"/>
          </a:xfrm>
        </p:spPr>
        <p:txBody>
          <a:bodyPr vert="horz" lIns="91440" tIns="45720" rIns="91440" bIns="45720" rtlCol="0" anchor="b">
            <a:normAutofit/>
          </a:bodyPr>
          <a:lstStyle/>
          <a:p>
            <a:r>
              <a:rPr lang="en-US"/>
              <a:t>Clifton Strengths Themes</a:t>
            </a:r>
          </a:p>
        </p:txBody>
      </p:sp>
    </p:spTree>
    <p:extLst>
      <p:ext uri="{BB962C8B-B14F-4D97-AF65-F5344CB8AC3E}">
        <p14:creationId xmlns:p14="http://schemas.microsoft.com/office/powerpoint/2010/main" val="255741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BF97-2D61-BCD1-20D9-67A5036ABE9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rgbClr val="FF0000"/>
                </a:solidFill>
                <a:latin typeface="+mj-lt"/>
                <a:ea typeface="+mj-ea"/>
                <a:cs typeface="+mj-cs"/>
              </a:rPr>
              <a:t>Class of 2029 – Strengths (260</a:t>
            </a:r>
            <a:r>
              <a:rPr lang="en-US" sz="3200" b="1">
                <a:solidFill>
                  <a:srgbClr val="FF0000"/>
                </a:solidFill>
              </a:rPr>
              <a:t> responses</a:t>
            </a:r>
            <a:r>
              <a:rPr lang="en-US" sz="3200" b="1" kern="1200">
                <a:solidFill>
                  <a:srgbClr val="FF0000"/>
                </a:solidFill>
                <a:latin typeface="+mj-lt"/>
                <a:ea typeface="+mj-ea"/>
                <a:cs typeface="+mj-cs"/>
              </a:rPr>
              <a:t>)</a:t>
            </a:r>
          </a:p>
        </p:txBody>
      </p:sp>
      <p:pic>
        <p:nvPicPr>
          <p:cNvPr id="6" name="Content Placeholder 5">
            <a:extLst>
              <a:ext uri="{FF2B5EF4-FFF2-40B4-BE49-F238E27FC236}">
                <a16:creationId xmlns:a16="http://schemas.microsoft.com/office/drawing/2014/main" id="{353DBF0D-476A-7438-3821-745DF4A195ED}"/>
              </a:ext>
            </a:extLst>
          </p:cNvPr>
          <p:cNvPicPr>
            <a:picLocks noGrp="1" noChangeAspect="1"/>
          </p:cNvPicPr>
          <p:nvPr>
            <p:ph idx="1"/>
          </p:nvPr>
        </p:nvPicPr>
        <p:blipFill>
          <a:blip r:embed="rId3"/>
          <a:stretch>
            <a:fillRect/>
          </a:stretch>
        </p:blipFill>
        <p:spPr>
          <a:xfrm>
            <a:off x="3334750" y="1820334"/>
            <a:ext cx="8744673" cy="4394199"/>
          </a:xfrm>
          <a:prstGeom prst="rect">
            <a:avLst/>
          </a:prstGeom>
        </p:spPr>
      </p:pic>
      <p:pic>
        <p:nvPicPr>
          <p:cNvPr id="8" name="Picture 7">
            <a:extLst>
              <a:ext uri="{FF2B5EF4-FFF2-40B4-BE49-F238E27FC236}">
                <a16:creationId xmlns:a16="http://schemas.microsoft.com/office/drawing/2014/main" id="{67607ABB-90A5-94CC-D828-2CD5CCF7368F}"/>
              </a:ext>
            </a:extLst>
          </p:cNvPr>
          <p:cNvPicPr>
            <a:picLocks noChangeAspect="1"/>
          </p:cNvPicPr>
          <p:nvPr/>
        </p:nvPicPr>
        <p:blipFill>
          <a:blip r:embed="rId4"/>
          <a:stretch>
            <a:fillRect/>
          </a:stretch>
        </p:blipFill>
        <p:spPr>
          <a:xfrm>
            <a:off x="229451" y="1820334"/>
            <a:ext cx="2876698" cy="4711942"/>
          </a:xfrm>
          <a:prstGeom prst="rect">
            <a:avLst/>
          </a:prstGeom>
        </p:spPr>
      </p:pic>
    </p:spTree>
    <p:extLst>
      <p:ext uri="{BB962C8B-B14F-4D97-AF65-F5344CB8AC3E}">
        <p14:creationId xmlns:p14="http://schemas.microsoft.com/office/powerpoint/2010/main" val="165745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00A42C1E-757A-7A2B-1E38-13A444A91256}"/>
              </a:ext>
            </a:extLst>
          </p:cNvPr>
          <p:cNvSpPr txBox="1"/>
          <p:nvPr/>
        </p:nvSpPr>
        <p:spPr>
          <a:xfrm>
            <a:off x="7413154" y="2027072"/>
            <a:ext cx="4309013" cy="3038589"/>
          </a:xfrm>
          <a:prstGeom prst="rect">
            <a:avLst/>
          </a:prstGeom>
          <a:solidFill>
            <a:schemeClr val="bg1"/>
          </a:solidFill>
          <a:ln w="57150">
            <a:solidFill>
              <a:srgbClr val="C28825"/>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20000"/>
              </a:lnSpc>
              <a:spcBef>
                <a:spcPts val="500"/>
              </a:spcBef>
            </a:pPr>
            <a:endParaRPr lang="en-US" sz="2000">
              <a:latin typeface="Georgia Pro"/>
            </a:endParaRPr>
          </a:p>
          <a:p>
            <a:pPr lvl="1">
              <a:lnSpc>
                <a:spcPct val="120000"/>
              </a:lnSpc>
              <a:spcBef>
                <a:spcPts val="500"/>
              </a:spcBef>
            </a:pPr>
            <a:r>
              <a:rPr lang="en-US" sz="2000">
                <a:latin typeface="Georgia Pro"/>
              </a:rPr>
              <a:t>Reminder :) </a:t>
            </a:r>
            <a:endParaRPr lang="en-US"/>
          </a:p>
          <a:p>
            <a:pPr marL="742950" lvl="1" indent="-285750">
              <a:lnSpc>
                <a:spcPct val="120000"/>
              </a:lnSpc>
              <a:spcBef>
                <a:spcPts val="500"/>
              </a:spcBef>
              <a:buFont typeface="Arial"/>
              <a:buChar char="•"/>
            </a:pPr>
            <a:r>
              <a:rPr lang="en-US" sz="2000">
                <a:latin typeface="Georgia Pro"/>
              </a:rPr>
              <a:t>Executing = Purple</a:t>
            </a:r>
            <a:endParaRPr lang="en-US" sz="2000"/>
          </a:p>
          <a:p>
            <a:pPr marL="742950" lvl="1" indent="-285750">
              <a:lnSpc>
                <a:spcPct val="120000"/>
              </a:lnSpc>
              <a:spcBef>
                <a:spcPts val="500"/>
              </a:spcBef>
              <a:buFont typeface="Arial"/>
              <a:buChar char="•"/>
            </a:pPr>
            <a:r>
              <a:rPr lang="en-US" sz="2000">
                <a:latin typeface="Georgia Pro"/>
              </a:rPr>
              <a:t>Influencing = Orange</a:t>
            </a:r>
          </a:p>
          <a:p>
            <a:pPr marL="742950" lvl="1" indent="-285750">
              <a:lnSpc>
                <a:spcPct val="120000"/>
              </a:lnSpc>
              <a:spcBef>
                <a:spcPts val="500"/>
              </a:spcBef>
              <a:buFont typeface="Arial"/>
              <a:buChar char="•"/>
            </a:pPr>
            <a:r>
              <a:rPr lang="en-US" sz="2000">
                <a:latin typeface="Georgia Pro"/>
              </a:rPr>
              <a:t>Relationship Building = Blue</a:t>
            </a:r>
          </a:p>
          <a:p>
            <a:pPr marL="742950" lvl="1" indent="-285750">
              <a:lnSpc>
                <a:spcPct val="120000"/>
              </a:lnSpc>
              <a:spcBef>
                <a:spcPts val="500"/>
              </a:spcBef>
              <a:buFont typeface="Arial"/>
              <a:buChar char="•"/>
            </a:pPr>
            <a:r>
              <a:rPr lang="en-US" sz="2000">
                <a:latin typeface="Georgia Pro"/>
              </a:rPr>
              <a:t>Strategic Thinking = Green</a:t>
            </a:r>
          </a:p>
          <a:p>
            <a:pPr marL="742950" lvl="1" indent="-285750">
              <a:lnSpc>
                <a:spcPct val="120000"/>
              </a:lnSpc>
              <a:spcBef>
                <a:spcPts val="500"/>
              </a:spcBef>
              <a:buFont typeface="Arial"/>
              <a:buChar char="•"/>
            </a:pPr>
            <a:endParaRPr lang="en-US" sz="2000">
              <a:solidFill>
                <a:schemeClr val="tx2">
                  <a:lumMod val="76000"/>
                  <a:lumOff val="24000"/>
                </a:schemeClr>
              </a:solidFill>
              <a:latin typeface="Georgia Pro"/>
            </a:endParaRPr>
          </a:p>
        </p:txBody>
      </p:sp>
      <p:sp>
        <p:nvSpPr>
          <p:cNvPr id="3" name="Content Placeholder 2">
            <a:extLst>
              <a:ext uri="{FF2B5EF4-FFF2-40B4-BE49-F238E27FC236}">
                <a16:creationId xmlns:a16="http://schemas.microsoft.com/office/drawing/2014/main" id="{40513D44-2F38-0492-751C-944FE4B94943}"/>
              </a:ext>
            </a:extLst>
          </p:cNvPr>
          <p:cNvSpPr>
            <a:spLocks noGrp="1"/>
          </p:cNvSpPr>
          <p:nvPr>
            <p:ph idx="1"/>
          </p:nvPr>
        </p:nvSpPr>
        <p:spPr>
          <a:xfrm>
            <a:off x="548641" y="1712525"/>
            <a:ext cx="6863643" cy="4561035"/>
          </a:xfrm>
        </p:spPr>
        <p:txBody>
          <a:bodyPr vert="horz" lIns="91440" tIns="45720" rIns="91440" bIns="45720" rtlCol="0" anchor="t">
            <a:normAutofit/>
          </a:bodyPr>
          <a:lstStyle/>
          <a:p>
            <a:r>
              <a:rPr lang="en-US">
                <a:latin typeface="Georgia Pro"/>
              </a:rPr>
              <a:t>Please move to the assigned area of the room for the domain that is most represented in your Top 5. </a:t>
            </a:r>
            <a:br>
              <a:rPr lang="en-US">
                <a:latin typeface="Georgia Pro"/>
              </a:rPr>
            </a:br>
            <a:r>
              <a:rPr lang="en-US">
                <a:latin typeface="Georgia Pro"/>
              </a:rPr>
              <a:t>(Gather with other people who have similar types of strengths to you.)</a:t>
            </a:r>
          </a:p>
          <a:p>
            <a:r>
              <a:rPr lang="en-US" i="1">
                <a:latin typeface="Georgia Pro"/>
              </a:rPr>
              <a:t>If you haven't completed the StrengthsFinder</a:t>
            </a:r>
            <a:r>
              <a:rPr lang="en-US">
                <a:latin typeface="Georgia Pro"/>
              </a:rPr>
              <a:t>, go to the part of the room with the strength category that resonates most with you.</a:t>
            </a:r>
          </a:p>
          <a:p>
            <a:endParaRPr lang="en-US">
              <a:latin typeface="Univers Light"/>
            </a:endParaRPr>
          </a:p>
        </p:txBody>
      </p:sp>
      <p:sp>
        <p:nvSpPr>
          <p:cNvPr id="2" name="Title 1">
            <a:extLst>
              <a:ext uri="{FF2B5EF4-FFF2-40B4-BE49-F238E27FC236}">
                <a16:creationId xmlns:a16="http://schemas.microsoft.com/office/drawing/2014/main" id="{C222E08E-35C0-DE15-56E2-E18F2443C3A1}"/>
              </a:ext>
            </a:extLst>
          </p:cNvPr>
          <p:cNvSpPr>
            <a:spLocks noGrp="1"/>
          </p:cNvSpPr>
          <p:nvPr>
            <p:ph type="title"/>
          </p:nvPr>
        </p:nvSpPr>
        <p:spPr/>
        <p:txBody>
          <a:bodyPr/>
          <a:lstStyle/>
          <a:p>
            <a:r>
              <a:rPr lang="en-US" b="1">
                <a:solidFill>
                  <a:srgbClr val="FF0000"/>
                </a:solidFill>
                <a:latin typeface="Georgia"/>
              </a:rPr>
              <a:t>Gather in groups!</a:t>
            </a:r>
          </a:p>
        </p:txBody>
      </p:sp>
    </p:spTree>
    <p:extLst>
      <p:ext uri="{BB962C8B-B14F-4D97-AF65-F5344CB8AC3E}">
        <p14:creationId xmlns:p14="http://schemas.microsoft.com/office/powerpoint/2010/main" val="121445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097AA9-5F63-CA72-B0FA-008D55435797}"/>
              </a:ext>
            </a:extLst>
          </p:cNvPr>
          <p:cNvSpPr>
            <a:spLocks noGrp="1"/>
          </p:cNvSpPr>
          <p:nvPr>
            <p:ph type="ftr" sz="quarter" idx="11"/>
          </p:nvPr>
        </p:nvSpPr>
        <p:spPr>
          <a:xfrm>
            <a:off x="6478073" y="6356350"/>
            <a:ext cx="3303431" cy="365125"/>
          </a:xfrm>
        </p:spPr>
        <p:txBody>
          <a:bodyPr>
            <a:normAutofit/>
          </a:bodyPr>
          <a:lstStyle/>
          <a:p>
            <a:pPr algn="l">
              <a:lnSpc>
                <a:spcPct val="90000"/>
              </a:lnSpc>
              <a:spcAft>
                <a:spcPts val="600"/>
              </a:spcAft>
            </a:pPr>
            <a:r>
              <a:rPr lang="en-US" sz="600">
                <a:solidFill>
                  <a:srgbClr val="FFFFFF"/>
                </a:solidFill>
              </a:rPr>
              <a:t>Copyright © 2000, 2023 Gallup, Inc. All rights reserved. CSfS_EducActGd_enUS_040323_bk 21CliftonStrengths® for Students | Activities Guide for Educators​</a:t>
            </a:r>
          </a:p>
        </p:txBody>
      </p:sp>
      <p:pic>
        <p:nvPicPr>
          <p:cNvPr id="16" name="Picture 15">
            <a:extLst>
              <a:ext uri="{FF2B5EF4-FFF2-40B4-BE49-F238E27FC236}">
                <a16:creationId xmlns:a16="http://schemas.microsoft.com/office/drawing/2014/main" id="{811DE27A-0969-2832-F999-5E3893BE069D}"/>
              </a:ext>
              <a:ext uri="{C183D7F6-B498-43B3-948B-1728B52AA6E4}">
                <adec:decorative xmlns:adec="http://schemas.microsoft.com/office/drawing/2017/decorative" val="1"/>
              </a:ext>
            </a:extLst>
          </p:cNvPr>
          <p:cNvPicPr>
            <a:picLocks noChangeAspect="1"/>
          </p:cNvPicPr>
          <p:nvPr/>
        </p:nvPicPr>
        <p:blipFill rotWithShape="1">
          <a:blip r:embed="rId3"/>
          <a:srcRect l="690" r="39996" b="-3"/>
          <a:stretch/>
        </p:blipFill>
        <p:spPr>
          <a:xfrm>
            <a:off x="6096000" y="1"/>
            <a:ext cx="6102825" cy="6858000"/>
          </a:xfrm>
          <a:prstGeom prst="rect">
            <a:avLst/>
          </a:prstGeom>
        </p:spPr>
      </p:pic>
      <p:sp>
        <p:nvSpPr>
          <p:cNvPr id="6" name="TextBox 6">
            <a:extLst>
              <a:ext uri="{FF2B5EF4-FFF2-40B4-BE49-F238E27FC236}">
                <a16:creationId xmlns:a16="http://schemas.microsoft.com/office/drawing/2014/main" id="{F39F5C07-0040-AE1C-834B-073D7E60D2B3}"/>
              </a:ext>
            </a:extLst>
          </p:cNvPr>
          <p:cNvSpPr txBox="1"/>
          <p:nvPr/>
        </p:nvSpPr>
        <p:spPr>
          <a:xfrm>
            <a:off x="7581052" y="2027072"/>
            <a:ext cx="4309013" cy="3038589"/>
          </a:xfrm>
          <a:prstGeom prst="rect">
            <a:avLst/>
          </a:prstGeom>
          <a:solidFill>
            <a:schemeClr val="tx2">
              <a:lumMod val="10000"/>
              <a:lumOff val="9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20000"/>
              </a:lnSpc>
              <a:spcBef>
                <a:spcPts val="500"/>
              </a:spcBef>
            </a:pPr>
            <a:endParaRPr lang="en-US" sz="2000">
              <a:latin typeface="Georgia Pro"/>
            </a:endParaRPr>
          </a:p>
          <a:p>
            <a:pPr lvl="1">
              <a:lnSpc>
                <a:spcPct val="120000"/>
              </a:lnSpc>
              <a:spcBef>
                <a:spcPts val="500"/>
              </a:spcBef>
            </a:pPr>
            <a:r>
              <a:rPr lang="en-US" sz="2000">
                <a:latin typeface="Georgia Pro"/>
              </a:rPr>
              <a:t>Reminder :) </a:t>
            </a:r>
            <a:endParaRPr lang="en-US"/>
          </a:p>
          <a:p>
            <a:pPr marL="742950" lvl="1" indent="-285750">
              <a:lnSpc>
                <a:spcPct val="120000"/>
              </a:lnSpc>
              <a:spcBef>
                <a:spcPts val="500"/>
              </a:spcBef>
              <a:buFont typeface="Arial"/>
              <a:buChar char="•"/>
            </a:pPr>
            <a:r>
              <a:rPr lang="en-US" sz="2000">
                <a:latin typeface="Georgia Pro"/>
              </a:rPr>
              <a:t>Executing = Purple</a:t>
            </a:r>
            <a:endParaRPr lang="en-US" sz="2000"/>
          </a:p>
          <a:p>
            <a:pPr marL="742950" lvl="1" indent="-285750">
              <a:lnSpc>
                <a:spcPct val="120000"/>
              </a:lnSpc>
              <a:spcBef>
                <a:spcPts val="500"/>
              </a:spcBef>
              <a:buFont typeface="Arial"/>
              <a:buChar char="•"/>
            </a:pPr>
            <a:r>
              <a:rPr lang="en-US" sz="2000">
                <a:latin typeface="Georgia Pro"/>
              </a:rPr>
              <a:t>Influencing = Orange</a:t>
            </a:r>
          </a:p>
          <a:p>
            <a:pPr marL="742950" lvl="1" indent="-285750">
              <a:lnSpc>
                <a:spcPct val="120000"/>
              </a:lnSpc>
              <a:spcBef>
                <a:spcPts val="500"/>
              </a:spcBef>
              <a:buFont typeface="Arial"/>
              <a:buChar char="•"/>
            </a:pPr>
            <a:r>
              <a:rPr lang="en-US" sz="2000">
                <a:latin typeface="Georgia Pro"/>
              </a:rPr>
              <a:t>Relationship Building = Blue</a:t>
            </a:r>
          </a:p>
          <a:p>
            <a:pPr marL="742950" lvl="1" indent="-285750">
              <a:lnSpc>
                <a:spcPct val="120000"/>
              </a:lnSpc>
              <a:spcBef>
                <a:spcPts val="500"/>
              </a:spcBef>
              <a:buFont typeface="Arial"/>
              <a:buChar char="•"/>
            </a:pPr>
            <a:r>
              <a:rPr lang="en-US" sz="2000">
                <a:latin typeface="Georgia Pro"/>
              </a:rPr>
              <a:t>Strategic Thinking = Green</a:t>
            </a:r>
          </a:p>
          <a:p>
            <a:pPr marL="742950" lvl="1" indent="-285750">
              <a:lnSpc>
                <a:spcPct val="120000"/>
              </a:lnSpc>
              <a:spcBef>
                <a:spcPts val="500"/>
              </a:spcBef>
              <a:buFont typeface="Arial"/>
              <a:buChar char="•"/>
            </a:pPr>
            <a:endParaRPr lang="en-US" sz="2000">
              <a:solidFill>
                <a:schemeClr val="tx2">
                  <a:lumMod val="76000"/>
                  <a:lumOff val="24000"/>
                </a:schemeClr>
              </a:solidFill>
              <a:latin typeface="Georgia Pro"/>
            </a:endParaRPr>
          </a:p>
        </p:txBody>
      </p:sp>
      <p:sp>
        <p:nvSpPr>
          <p:cNvPr id="3" name="Content Placeholder 2">
            <a:extLst>
              <a:ext uri="{FF2B5EF4-FFF2-40B4-BE49-F238E27FC236}">
                <a16:creationId xmlns:a16="http://schemas.microsoft.com/office/drawing/2014/main" id="{A8C4FAAB-95BC-055E-85DC-3816BE2E0F18}"/>
              </a:ext>
            </a:extLst>
          </p:cNvPr>
          <p:cNvSpPr>
            <a:spLocks noGrp="1"/>
          </p:cNvSpPr>
          <p:nvPr>
            <p:ph idx="1"/>
          </p:nvPr>
        </p:nvSpPr>
        <p:spPr>
          <a:xfrm>
            <a:off x="304602" y="1834482"/>
            <a:ext cx="5267200" cy="4116356"/>
          </a:xfrm>
        </p:spPr>
        <p:txBody>
          <a:bodyPr vert="horz" lIns="91440" tIns="45720" rIns="91440" bIns="45720" rtlCol="0" anchor="ctr">
            <a:normAutofit/>
          </a:bodyPr>
          <a:lstStyle/>
          <a:p>
            <a:pPr marL="0" indent="0">
              <a:buNone/>
            </a:pPr>
            <a:r>
              <a:rPr lang="en-US">
                <a:latin typeface="Georgia Pro"/>
                <a:ea typeface="+mn-lt"/>
                <a:cs typeface="+mn-lt"/>
              </a:rPr>
              <a:t>What was your first reaction to seeing your Top 5 strengths?</a:t>
            </a:r>
          </a:p>
          <a:p>
            <a:pPr marL="0" indent="0">
              <a:buNone/>
            </a:pPr>
            <a:r>
              <a:rPr lang="en-US">
                <a:latin typeface="Georgia Pro"/>
              </a:rPr>
              <a:t>What is great about having the strengths that you have? Are there any drawbacks to those strengths, as well?</a:t>
            </a:r>
            <a:endParaRPr lang="en-US"/>
          </a:p>
          <a:p>
            <a:pPr marL="0" indent="0">
              <a:buNone/>
            </a:pPr>
            <a:r>
              <a:rPr lang="en-US">
                <a:latin typeface="Georgia Pro"/>
              </a:rPr>
              <a:t>Can you think of a time when you used one or more of your top 5 strengths?  What was that experience like for you?</a:t>
            </a:r>
          </a:p>
        </p:txBody>
      </p:sp>
      <p:sp>
        <p:nvSpPr>
          <p:cNvPr id="2" name="Title 1">
            <a:extLst>
              <a:ext uri="{FF2B5EF4-FFF2-40B4-BE49-F238E27FC236}">
                <a16:creationId xmlns:a16="http://schemas.microsoft.com/office/drawing/2014/main" id="{01660E35-790F-B523-B818-BBB905C1AA92}"/>
              </a:ext>
            </a:extLst>
          </p:cNvPr>
          <p:cNvSpPr>
            <a:spLocks noGrp="1"/>
          </p:cNvSpPr>
          <p:nvPr>
            <p:ph type="title"/>
          </p:nvPr>
        </p:nvSpPr>
        <p:spPr>
          <a:xfrm>
            <a:off x="304602" y="762946"/>
            <a:ext cx="5561305" cy="1624520"/>
          </a:xfrm>
        </p:spPr>
        <p:txBody>
          <a:bodyPr anchor="ctr">
            <a:normAutofit/>
          </a:bodyPr>
          <a:lstStyle/>
          <a:p>
            <a:r>
              <a:rPr lang="en-US" sz="2700" b="1">
                <a:solidFill>
                  <a:srgbClr val="FF0000"/>
                </a:solidFill>
                <a:latin typeface="Georgia Pro"/>
                <a:cs typeface="Calibri"/>
              </a:rPr>
              <a:t>Group Discussion: 5 min.</a:t>
            </a:r>
          </a:p>
        </p:txBody>
      </p:sp>
    </p:spTree>
    <p:extLst>
      <p:ext uri="{BB962C8B-B14F-4D97-AF65-F5344CB8AC3E}">
        <p14:creationId xmlns:p14="http://schemas.microsoft.com/office/powerpoint/2010/main" val="259840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PathwayU">
            <a:extLst>
              <a:ext uri="{FF2B5EF4-FFF2-40B4-BE49-F238E27FC236}">
                <a16:creationId xmlns:a16="http://schemas.microsoft.com/office/drawing/2014/main" id="{3C838D84-2D58-F143-3399-7CE3FFBA9D3F}"/>
              </a:ext>
            </a:extLst>
          </p:cNvPr>
          <p:cNvPicPr>
            <a:picLocks noChangeAspect="1"/>
          </p:cNvPicPr>
          <p:nvPr/>
        </p:nvPicPr>
        <p:blipFill>
          <a:blip r:embed="rId3"/>
          <a:stretch>
            <a:fillRect/>
          </a:stretch>
        </p:blipFill>
        <p:spPr>
          <a:xfrm>
            <a:off x="3716999" y="4088859"/>
            <a:ext cx="4762500" cy="1066800"/>
          </a:xfrm>
          <a:prstGeom prst="rect">
            <a:avLst/>
          </a:prstGeom>
        </p:spPr>
      </p:pic>
      <p:sp>
        <p:nvSpPr>
          <p:cNvPr id="3" name="Content Placeholder 2">
            <a:extLst>
              <a:ext uri="{FF2B5EF4-FFF2-40B4-BE49-F238E27FC236}">
                <a16:creationId xmlns:a16="http://schemas.microsoft.com/office/drawing/2014/main" id="{46521C6B-D8A9-228A-CDA5-B28E47E72CD4}"/>
              </a:ext>
            </a:extLst>
          </p:cNvPr>
          <p:cNvSpPr>
            <a:spLocks noGrp="1"/>
          </p:cNvSpPr>
          <p:nvPr>
            <p:ph idx="1"/>
          </p:nvPr>
        </p:nvSpPr>
        <p:spPr>
          <a:xfrm>
            <a:off x="548641" y="1704040"/>
            <a:ext cx="10995660" cy="4353860"/>
          </a:xfrm>
        </p:spPr>
        <p:txBody>
          <a:bodyPr vert="horz" lIns="91440" tIns="45720" rIns="91440" bIns="45720" rtlCol="0" anchor="t">
            <a:normAutofit/>
          </a:bodyPr>
          <a:lstStyle/>
          <a:p>
            <a:r>
              <a:rPr lang="en-US">
                <a:latin typeface="Georgia Pro"/>
              </a:rPr>
              <a:t>You can make an appointment with a career counselor to talk about your strengths, your intended major or interest areas, and how they might intersect!  </a:t>
            </a:r>
          </a:p>
          <a:p>
            <a:r>
              <a:rPr lang="en-US">
                <a:latin typeface="Georgia Pro"/>
              </a:rPr>
              <a:t>You're also encouraged to make an account on </a:t>
            </a:r>
            <a:r>
              <a:rPr lang="en-US" err="1">
                <a:latin typeface="Georgia Pro"/>
              </a:rPr>
              <a:t>MawrterConnect</a:t>
            </a:r>
            <a:r>
              <a:rPr lang="en-US">
                <a:latin typeface="Georgia Pro"/>
              </a:rPr>
              <a:t> (like an internal LinkedIn for </a:t>
            </a:r>
            <a:r>
              <a:rPr lang="en-US" err="1">
                <a:latin typeface="Georgia Pro"/>
              </a:rPr>
              <a:t>Mawrters</a:t>
            </a:r>
            <a:r>
              <a:rPr lang="en-US">
                <a:latin typeface="Georgia Pro"/>
              </a:rPr>
              <a:t>!) and complete the PathwayU assessments.  PathwayU will give suggestions for potential career paths that are a good fit for your personality, interests, and values!</a:t>
            </a:r>
          </a:p>
          <a:p>
            <a:endParaRPr lang="en-US">
              <a:latin typeface="Georgia Pro"/>
            </a:endParaRPr>
          </a:p>
        </p:txBody>
      </p:sp>
      <p:sp>
        <p:nvSpPr>
          <p:cNvPr id="2" name="Title 1">
            <a:extLst>
              <a:ext uri="{FF2B5EF4-FFF2-40B4-BE49-F238E27FC236}">
                <a16:creationId xmlns:a16="http://schemas.microsoft.com/office/drawing/2014/main" id="{9408DF30-FCFC-58B0-C402-58BF26A3436D}"/>
              </a:ext>
            </a:extLst>
          </p:cNvPr>
          <p:cNvSpPr>
            <a:spLocks noGrp="1"/>
          </p:cNvSpPr>
          <p:nvPr>
            <p:ph type="title"/>
          </p:nvPr>
        </p:nvSpPr>
        <p:spPr/>
        <p:txBody>
          <a:bodyPr/>
          <a:lstStyle/>
          <a:p>
            <a:r>
              <a:rPr lang="en-US" b="1">
                <a:solidFill>
                  <a:srgbClr val="FF0000"/>
                </a:solidFill>
                <a:latin typeface="Georgia Pro"/>
              </a:rPr>
              <a:t>For further reflection and exploration:</a:t>
            </a:r>
          </a:p>
        </p:txBody>
      </p:sp>
    </p:spTree>
    <p:extLst>
      <p:ext uri="{BB962C8B-B14F-4D97-AF65-F5344CB8AC3E}">
        <p14:creationId xmlns:p14="http://schemas.microsoft.com/office/powerpoint/2010/main" val="12630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64F73-7E37-40F9-D1A8-F0CC472C5AD3}"/>
              </a:ext>
            </a:extLst>
          </p:cNvPr>
          <p:cNvSpPr>
            <a:spLocks noGrp="1"/>
          </p:cNvSpPr>
          <p:nvPr>
            <p:ph idx="1"/>
          </p:nvPr>
        </p:nvSpPr>
        <p:spPr/>
        <p:txBody>
          <a:bodyPr vert="horz" lIns="91440" tIns="45720" rIns="91440" bIns="45720" rtlCol="0" anchor="t">
            <a:normAutofit/>
          </a:bodyPr>
          <a:lstStyle/>
          <a:p>
            <a:r>
              <a:rPr lang="en-US">
                <a:latin typeface="Georgia"/>
              </a:rPr>
              <a:t>The next slides will guide you through our programs, resources, and opportunities. We've organized them based on research on the stages of college student career development:</a:t>
            </a:r>
          </a:p>
          <a:p>
            <a:pPr lvl="1">
              <a:buFont typeface="Courier New,monospace" panose="020B0604020202020204" pitchFamily="34" charset="0"/>
              <a:buChar char="o"/>
            </a:pPr>
            <a:r>
              <a:rPr lang="en-US" sz="1700" b="1">
                <a:latin typeface="Georgia"/>
              </a:rPr>
              <a:t>Self-Reflection:</a:t>
            </a:r>
            <a:r>
              <a:rPr lang="en-US" sz="1700">
                <a:latin typeface="Georgia"/>
              </a:rPr>
              <a:t> Identifying your strengths, interests, values, and goals</a:t>
            </a:r>
          </a:p>
          <a:p>
            <a:pPr lvl="1">
              <a:buFont typeface="Courier New,monospace" panose="020B0604020202020204" pitchFamily="34" charset="0"/>
              <a:buChar char="o"/>
            </a:pPr>
            <a:r>
              <a:rPr lang="en-US" sz="1700" b="1">
                <a:latin typeface="Georgia"/>
              </a:rPr>
              <a:t>Preparation:</a:t>
            </a:r>
            <a:r>
              <a:rPr lang="en-US" sz="1700">
                <a:latin typeface="Georgia"/>
              </a:rPr>
              <a:t> Using available resources to help you get ready for what's next</a:t>
            </a:r>
          </a:p>
          <a:p>
            <a:pPr lvl="1">
              <a:buFont typeface="Courier New,monospace" panose="020B0604020202020204" pitchFamily="34" charset="0"/>
              <a:buChar char="o"/>
            </a:pPr>
            <a:r>
              <a:rPr lang="en-US" sz="1700" b="1">
                <a:latin typeface="Georgia"/>
              </a:rPr>
              <a:t>Exploration:</a:t>
            </a:r>
            <a:r>
              <a:rPr lang="en-US" sz="1700">
                <a:latin typeface="Georgia"/>
              </a:rPr>
              <a:t> Learning about the world around you, opportunities, and fields of work</a:t>
            </a:r>
          </a:p>
          <a:p>
            <a:pPr lvl="1">
              <a:buFont typeface="Courier New,monospace" panose="020B0604020202020204" pitchFamily="34" charset="0"/>
              <a:buChar char="o"/>
            </a:pPr>
            <a:r>
              <a:rPr lang="en-US" sz="1700" b="1">
                <a:latin typeface="Georgia"/>
              </a:rPr>
              <a:t>Experience:</a:t>
            </a:r>
            <a:r>
              <a:rPr lang="en-US" sz="1700">
                <a:latin typeface="Georgia"/>
              </a:rPr>
              <a:t> Putting values into action, gaining experience, and practicing skills</a:t>
            </a:r>
          </a:p>
          <a:p>
            <a:pPr>
              <a:buFont typeface="Courier New,monospace" panose="020B0604020202020204" pitchFamily="34" charset="0"/>
              <a:buChar char="o"/>
            </a:pPr>
            <a:r>
              <a:rPr lang="en-US" sz="1900">
                <a:latin typeface="Georgia"/>
              </a:rPr>
              <a:t>Note: Personal development (career or otherwise) is rarely linear!  You may revisit the "earlier" stages of Self-Reflection, Preparation, and Exploration as often as you'd like! (It's not just okay, it's encouraged!)</a:t>
            </a:r>
            <a:endParaRPr lang="en-US">
              <a:latin typeface="Georgia"/>
            </a:endParaRPr>
          </a:p>
          <a:p>
            <a:endParaRPr lang="en-US"/>
          </a:p>
        </p:txBody>
      </p:sp>
      <p:sp>
        <p:nvSpPr>
          <p:cNvPr id="2" name="Title 1">
            <a:extLst>
              <a:ext uri="{FF2B5EF4-FFF2-40B4-BE49-F238E27FC236}">
                <a16:creationId xmlns:a16="http://schemas.microsoft.com/office/drawing/2014/main" id="{0A1E75DF-2890-F9B0-A232-1A287A068653}"/>
              </a:ext>
            </a:extLst>
          </p:cNvPr>
          <p:cNvSpPr>
            <a:spLocks noGrp="1"/>
          </p:cNvSpPr>
          <p:nvPr>
            <p:ph type="title"/>
          </p:nvPr>
        </p:nvSpPr>
        <p:spPr/>
        <p:txBody>
          <a:bodyPr/>
          <a:lstStyle/>
          <a:p>
            <a:r>
              <a:rPr lang="en-US" b="1">
                <a:solidFill>
                  <a:srgbClr val="FF0000"/>
                </a:solidFill>
                <a:latin typeface="Georgia"/>
              </a:rPr>
              <a:t>Career &amp; Civic Engagement Programs, Resources, &amp; Opportunities</a:t>
            </a:r>
          </a:p>
        </p:txBody>
      </p:sp>
    </p:spTree>
    <p:extLst>
      <p:ext uri="{BB962C8B-B14F-4D97-AF65-F5344CB8AC3E}">
        <p14:creationId xmlns:p14="http://schemas.microsoft.com/office/powerpoint/2010/main" val="69831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igning Your Life: How to Build a Well-Lived, Joyful Life [Book]">
            <a:extLst>
              <a:ext uri="{FF2B5EF4-FFF2-40B4-BE49-F238E27FC236}">
                <a16:creationId xmlns:a16="http://schemas.microsoft.com/office/drawing/2014/main" id="{16652103-7D3A-2D2C-527F-1328E7AF4FF9}"/>
              </a:ext>
            </a:extLst>
          </p:cNvPr>
          <p:cNvPicPr>
            <a:picLocks noChangeAspect="1"/>
          </p:cNvPicPr>
          <p:nvPr/>
        </p:nvPicPr>
        <p:blipFill>
          <a:blip r:embed="rId3"/>
          <a:stretch>
            <a:fillRect/>
          </a:stretch>
        </p:blipFill>
        <p:spPr>
          <a:xfrm rot="660000">
            <a:off x="9134328" y="2824483"/>
            <a:ext cx="2139350" cy="3042799"/>
          </a:xfrm>
          <a:prstGeom prst="rect">
            <a:avLst/>
          </a:prstGeom>
        </p:spPr>
      </p:pic>
      <p:sp>
        <p:nvSpPr>
          <p:cNvPr id="3" name="Content Placeholder 2">
            <a:extLst>
              <a:ext uri="{FF2B5EF4-FFF2-40B4-BE49-F238E27FC236}">
                <a16:creationId xmlns:a16="http://schemas.microsoft.com/office/drawing/2014/main" id="{BE797D43-EF4A-9B32-F091-A0F5005EFB0D}"/>
              </a:ext>
            </a:extLst>
          </p:cNvPr>
          <p:cNvSpPr>
            <a:spLocks noGrp="1"/>
          </p:cNvSpPr>
          <p:nvPr>
            <p:ph idx="1"/>
          </p:nvPr>
        </p:nvSpPr>
        <p:spPr>
          <a:xfrm>
            <a:off x="558410" y="1802782"/>
            <a:ext cx="7601130" cy="4380657"/>
          </a:xfrm>
        </p:spPr>
        <p:txBody>
          <a:bodyPr vert="horz" lIns="91440" tIns="45720" rIns="91440" bIns="45720" rtlCol="0" anchor="t">
            <a:normAutofit fontScale="62500" lnSpcReduction="20000"/>
          </a:bodyPr>
          <a:lstStyle/>
          <a:p>
            <a:r>
              <a:rPr lang="en-US" sz="2600" b="1">
                <a:latin typeface="Georgia Pro"/>
              </a:rPr>
              <a:t>Career Counseling Appointments</a:t>
            </a:r>
          </a:p>
          <a:p>
            <a:pPr lvl="1">
              <a:buFont typeface="Courier New" panose="020B0604020202020204" pitchFamily="34" charset="0"/>
              <a:buChar char="o"/>
            </a:pPr>
            <a:r>
              <a:rPr lang="en-US" sz="2300">
                <a:latin typeface="Georgia Pro"/>
              </a:rPr>
              <a:t>General career counseling, values card sort activity, resume writing, </a:t>
            </a:r>
            <a:r>
              <a:rPr lang="en-US" sz="2300" err="1">
                <a:latin typeface="Georgia Pro"/>
              </a:rPr>
              <a:t>PathwayU</a:t>
            </a:r>
            <a:r>
              <a:rPr lang="en-US" sz="2300">
                <a:latin typeface="Georgia Pro"/>
              </a:rPr>
              <a:t> or Clifton Strengths assessments</a:t>
            </a:r>
          </a:p>
          <a:p>
            <a:pPr lvl="1">
              <a:buFont typeface="Courier New" panose="020B0604020202020204" pitchFamily="34" charset="0"/>
              <a:buChar char="o"/>
            </a:pPr>
            <a:r>
              <a:rPr lang="en-US" sz="2300">
                <a:latin typeface="Georgia Pro"/>
              </a:rPr>
              <a:t>You do NOT have to have a specific "task" to work on (i.e. job you're applying to, etc.) in order to make a career counseling appointment!</a:t>
            </a:r>
          </a:p>
          <a:p>
            <a:r>
              <a:rPr lang="en-US" sz="2600" b="1">
                <a:latin typeface="Georgia Pro"/>
              </a:rPr>
              <a:t>"What Can I Do with This Major?" Tool</a:t>
            </a:r>
          </a:p>
          <a:p>
            <a:pPr lvl="1">
              <a:buFont typeface="Courier New,monospace" panose="020B0604020202020204" pitchFamily="34" charset="0"/>
              <a:buChar char="o"/>
            </a:pPr>
            <a:r>
              <a:rPr lang="en-US" sz="2300">
                <a:latin typeface="Georgia Pro"/>
              </a:rPr>
              <a:t>An online resource where you can browse by major and see the career fields people with that major tend to go into! It is nice to look through and notice what you feel drawn to.</a:t>
            </a:r>
          </a:p>
          <a:p>
            <a:r>
              <a:rPr lang="en-US" sz="2600" b="1">
                <a:latin typeface="Georgia Pro"/>
              </a:rPr>
              <a:t>Handshake</a:t>
            </a:r>
          </a:p>
          <a:p>
            <a:pPr lvl="1">
              <a:buFont typeface="Courier New,monospace" panose="020B0604020202020204" pitchFamily="34" charset="0"/>
              <a:buChar char="o"/>
            </a:pPr>
            <a:r>
              <a:rPr lang="en-US" sz="2300">
                <a:latin typeface="Georgia Pro"/>
              </a:rPr>
              <a:t>Our database where you can learn about upcoming Career &amp; Civic events and programs, as well as job and internship opportunities. We encourage you to browse through and see what stands out to you!</a:t>
            </a:r>
          </a:p>
          <a:p>
            <a:r>
              <a:rPr lang="en-US" sz="2600" b="1">
                <a:latin typeface="Georgia Pro"/>
              </a:rPr>
              <a:t>Design-Your-Life</a:t>
            </a:r>
            <a:endParaRPr lang="en-US" sz="2600">
              <a:latin typeface="Georgia Pro"/>
            </a:endParaRPr>
          </a:p>
          <a:p>
            <a:pPr lvl="1">
              <a:buFont typeface="Courier New,monospace" panose="020B0604020202020204" pitchFamily="34" charset="0"/>
              <a:buChar char="o"/>
            </a:pPr>
            <a:r>
              <a:rPr lang="en-US" sz="2300">
                <a:latin typeface="Georgia Pro"/>
              </a:rPr>
              <a:t>Offered as a 1-credit PE course, or use the self-guided book/workbook available in the Well for free! Uses design principles and generative activities to approach life with curiosity and possibility!</a:t>
            </a:r>
            <a:endParaRPr lang="en-US" sz="2300"/>
          </a:p>
          <a:p>
            <a:endParaRPr lang="en-US" b="1">
              <a:latin typeface="Georgia Pro"/>
            </a:endParaRPr>
          </a:p>
          <a:p>
            <a:endParaRPr lang="en-US" sz="2200" b="1">
              <a:latin typeface="Georgia Pro"/>
            </a:endParaRPr>
          </a:p>
          <a:p>
            <a:pPr marL="274320" lvl="1" indent="0">
              <a:buNone/>
            </a:pPr>
            <a:endParaRPr lang="en-US">
              <a:latin typeface="Univers Light"/>
            </a:endParaRPr>
          </a:p>
        </p:txBody>
      </p:sp>
      <p:sp>
        <p:nvSpPr>
          <p:cNvPr id="5" name="Title 1">
            <a:extLst>
              <a:ext uri="{FF2B5EF4-FFF2-40B4-BE49-F238E27FC236}">
                <a16:creationId xmlns:a16="http://schemas.microsoft.com/office/drawing/2014/main" id="{C47733AF-0E43-D801-6BC3-CCE77F18AF17}"/>
              </a:ext>
            </a:extLst>
          </p:cNvPr>
          <p:cNvSpPr txBox="1">
            <a:spLocks noGrp="1"/>
          </p:cNvSpPr>
          <p:nvPr>
            <p:ph type="title" idx="4294967295"/>
          </p:nvPr>
        </p:nvSpPr>
        <p:spPr>
          <a:xfrm>
            <a:off x="554678" y="809786"/>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Career &amp; Civic Engagement</a:t>
            </a:r>
            <a:endParaRPr kumimoji="0" lang="en-US" sz="2500" b="0" i="0" u="none" strike="noStrike" kern="1200" cap="none" spc="0" normalizeH="0" baseline="0" noProof="0">
              <a:ln>
                <a:noFill/>
              </a:ln>
              <a:solidFill>
                <a:srgbClr val="FF0000"/>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Programs, Resources, &amp; Opportunities for </a:t>
            </a:r>
            <a:r>
              <a:rPr kumimoji="0" lang="en-US" sz="2500" b="1" i="0" u="none" strike="noStrike" kern="1200" cap="none" spc="0" normalizeH="0" baseline="0" noProof="0">
                <a:ln>
                  <a:noFill/>
                </a:ln>
                <a:solidFill>
                  <a:schemeClr val="accent3"/>
                </a:solidFill>
                <a:effectLst/>
                <a:uLnTx/>
                <a:uFillTx/>
                <a:latin typeface="Georgia Pro"/>
                <a:ea typeface="+mj-ea"/>
                <a:cs typeface="+mj-cs"/>
              </a:rPr>
              <a:t>Self-Reflection</a:t>
            </a:r>
            <a:endParaRPr kumimoji="0" lang="en-US" sz="2500" b="0" i="0" u="none" strike="noStrike" kern="1200" cap="none" spc="0" normalizeH="0" baseline="0" noProof="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10324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ildren in superhero capes">
            <a:extLst>
              <a:ext uri="{FF2B5EF4-FFF2-40B4-BE49-F238E27FC236}">
                <a16:creationId xmlns:a16="http://schemas.microsoft.com/office/drawing/2014/main" id="{5DBB9A09-ECD8-16C3-C2C5-EDC126FD307C}"/>
              </a:ext>
            </a:extLst>
          </p:cNvPr>
          <p:cNvPicPr>
            <a:picLocks noChangeAspect="1"/>
          </p:cNvPicPr>
          <p:nvPr/>
        </p:nvPicPr>
        <p:blipFill>
          <a:blip r:embed="rId3"/>
          <a:srcRect t="3952" b="2298"/>
          <a:stretch/>
        </p:blipFill>
        <p:spPr>
          <a:xfrm>
            <a:off x="6845083" y="2337662"/>
            <a:ext cx="5127357" cy="2880102"/>
          </a:xfrm>
          <a:prstGeom prst="rect">
            <a:avLst/>
          </a:prstGeom>
        </p:spPr>
      </p:pic>
      <p:sp>
        <p:nvSpPr>
          <p:cNvPr id="3" name="Content Placeholder 2">
            <a:extLst>
              <a:ext uri="{FF2B5EF4-FFF2-40B4-BE49-F238E27FC236}">
                <a16:creationId xmlns:a16="http://schemas.microsoft.com/office/drawing/2014/main" id="{4DEA6E8B-D233-2078-F39E-B4867A9822C9}"/>
              </a:ext>
            </a:extLst>
          </p:cNvPr>
          <p:cNvSpPr>
            <a:spLocks noGrp="1"/>
          </p:cNvSpPr>
          <p:nvPr>
            <p:ph idx="1"/>
          </p:nvPr>
        </p:nvSpPr>
        <p:spPr>
          <a:xfrm>
            <a:off x="617912" y="2812473"/>
            <a:ext cx="6085298" cy="3245427"/>
          </a:xfrm>
        </p:spPr>
        <p:txBody>
          <a:bodyPr vert="horz" lIns="91440" tIns="45720" rIns="91440" bIns="45720" rtlCol="0" anchor="t">
            <a:normAutofit fontScale="92500" lnSpcReduction="20000"/>
          </a:bodyPr>
          <a:lstStyle/>
          <a:p>
            <a:r>
              <a:rPr lang="en-US" sz="3200">
                <a:latin typeface="Georgia Pro"/>
              </a:rPr>
              <a:t>What were you like as a child?  What did you enjoy doing?</a:t>
            </a:r>
          </a:p>
          <a:p>
            <a:r>
              <a:rPr lang="en-US" sz="3200">
                <a:latin typeface="Georgia Pro"/>
              </a:rPr>
              <a:t>How would your best friend describe you?</a:t>
            </a:r>
          </a:p>
          <a:p>
            <a:r>
              <a:rPr lang="en-US" sz="3200">
                <a:latin typeface="Georgia Pro"/>
              </a:rPr>
              <a:t>What are some real-life "superpowers" you possess now?</a:t>
            </a:r>
          </a:p>
        </p:txBody>
      </p:sp>
      <p:sp>
        <p:nvSpPr>
          <p:cNvPr id="2" name="Title 1">
            <a:extLst>
              <a:ext uri="{FF2B5EF4-FFF2-40B4-BE49-F238E27FC236}">
                <a16:creationId xmlns:a16="http://schemas.microsoft.com/office/drawing/2014/main" id="{B0B89E40-DD4F-39FB-C5D8-DD343C1915D3}"/>
              </a:ext>
            </a:extLst>
          </p:cNvPr>
          <p:cNvSpPr>
            <a:spLocks noGrp="1"/>
          </p:cNvSpPr>
          <p:nvPr>
            <p:ph type="title"/>
          </p:nvPr>
        </p:nvSpPr>
        <p:spPr>
          <a:xfrm>
            <a:off x="622723" y="952500"/>
            <a:ext cx="8783438" cy="1860543"/>
          </a:xfrm>
        </p:spPr>
        <p:txBody>
          <a:bodyPr>
            <a:normAutofit/>
          </a:bodyPr>
          <a:lstStyle/>
          <a:p>
            <a:r>
              <a:rPr lang="en-US" b="1">
                <a:solidFill>
                  <a:srgbClr val="FF0000"/>
                </a:solidFill>
                <a:latin typeface="Georgia Pro"/>
              </a:rPr>
              <a:t>Starter Questions: </a:t>
            </a:r>
            <a:br>
              <a:rPr lang="en-US" b="1">
                <a:latin typeface="Georgia Pro"/>
              </a:rPr>
            </a:br>
            <a:r>
              <a:rPr lang="en-US" b="1" i="1">
                <a:solidFill>
                  <a:srgbClr val="FF0000"/>
                </a:solidFill>
                <a:latin typeface="Georgia Pro"/>
              </a:rPr>
              <a:t>Reflect on </a:t>
            </a:r>
            <a:r>
              <a:rPr lang="en-US" b="1" i="1" u="sng">
                <a:solidFill>
                  <a:srgbClr val="FF0000"/>
                </a:solidFill>
                <a:latin typeface="Georgia Pro"/>
              </a:rPr>
              <a:t>1 or more</a:t>
            </a:r>
            <a:r>
              <a:rPr lang="en-US" b="1" i="1">
                <a:solidFill>
                  <a:srgbClr val="FF0000"/>
                </a:solidFill>
                <a:latin typeface="Georgia Pro"/>
              </a:rPr>
              <a:t> of the following questions in groups of 3-4</a:t>
            </a:r>
          </a:p>
        </p:txBody>
      </p:sp>
    </p:spTree>
    <p:extLst>
      <p:ext uri="{BB962C8B-B14F-4D97-AF65-F5344CB8AC3E}">
        <p14:creationId xmlns:p14="http://schemas.microsoft.com/office/powerpoint/2010/main" val="70084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97D43-EF4A-9B32-F091-A0F5005EFB0D}"/>
              </a:ext>
            </a:extLst>
          </p:cNvPr>
          <p:cNvSpPr>
            <a:spLocks noGrp="1"/>
          </p:cNvSpPr>
          <p:nvPr>
            <p:ph idx="1"/>
          </p:nvPr>
        </p:nvSpPr>
        <p:spPr>
          <a:xfrm>
            <a:off x="558410" y="1584603"/>
            <a:ext cx="11235283" cy="4253657"/>
          </a:xfrm>
        </p:spPr>
        <p:txBody>
          <a:bodyPr vert="horz" lIns="91440" tIns="45720" rIns="91440" bIns="45720" rtlCol="0" anchor="t">
            <a:noAutofit/>
          </a:bodyPr>
          <a:lstStyle/>
          <a:p>
            <a:r>
              <a:rPr lang="en-US" sz="1800" b="1">
                <a:latin typeface="Georgia Pro"/>
              </a:rPr>
              <a:t>Career Counseling Appointments</a:t>
            </a:r>
          </a:p>
          <a:p>
            <a:pPr lvl="1">
              <a:buFont typeface="Courier New,monospace" panose="020B0604020202020204" pitchFamily="34" charset="0"/>
              <a:buChar char="o"/>
            </a:pPr>
            <a:r>
              <a:rPr lang="en-US" sz="1600">
                <a:latin typeface="Georgia Pro"/>
              </a:rPr>
              <a:t>Resume/CV/Cover Letter, Mock Interviews, Personal Statement Support</a:t>
            </a:r>
          </a:p>
          <a:p>
            <a:pPr lvl="1">
              <a:buFont typeface="Courier New,monospace" panose="020B0604020202020204" pitchFamily="34" charset="0"/>
              <a:buChar char="o"/>
            </a:pPr>
            <a:r>
              <a:rPr lang="en-US" sz="1600">
                <a:latin typeface="Georgia Pro"/>
              </a:rPr>
              <a:t>Meet with a Career Counselor (professional staff) or a Career Peer (trained student staff)</a:t>
            </a:r>
          </a:p>
          <a:p>
            <a:r>
              <a:rPr lang="en-US" sz="1800" b="1">
                <a:latin typeface="Georgia Pro"/>
              </a:rPr>
              <a:t>Voter Registration, Voting Day Shuttle</a:t>
            </a:r>
            <a:endParaRPr lang="en-US" sz="1800">
              <a:latin typeface="Georgia Pro"/>
            </a:endParaRPr>
          </a:p>
          <a:p>
            <a:pPr lvl="1">
              <a:buFont typeface="Courier New,monospace" panose="020B0604020202020204" pitchFamily="34" charset="0"/>
              <a:buChar char="o"/>
            </a:pPr>
            <a:r>
              <a:rPr lang="en-US" sz="1600">
                <a:latin typeface="Georgia Pro"/>
              </a:rPr>
              <a:t>Forms pre-printed, addressed and stamped envelopes, and staff to answer any and all questions!</a:t>
            </a:r>
            <a:endParaRPr lang="en-US" sz="1600"/>
          </a:p>
          <a:p>
            <a:r>
              <a:rPr lang="en-US" sz="1800" b="1">
                <a:latin typeface="Georgia Pro"/>
              </a:rPr>
              <a:t>Career Closet</a:t>
            </a:r>
            <a:endParaRPr lang="en-US" sz="1800">
              <a:latin typeface="Georgia Pro"/>
            </a:endParaRPr>
          </a:p>
          <a:p>
            <a:pPr lvl="1">
              <a:buFont typeface="Courier New,monospace" panose="020B0604020202020204" pitchFamily="34" charset="0"/>
              <a:buChar char="o"/>
            </a:pPr>
            <a:r>
              <a:rPr lang="en-US" sz="1600">
                <a:latin typeface="Georgia Pro"/>
              </a:rPr>
              <a:t>Professional clothing, free to borrow or keep! Come in any time M-F 9:00-5:00 and ask the front desk to browse. :)</a:t>
            </a:r>
            <a:endParaRPr lang="en-US" sz="1600"/>
          </a:p>
          <a:p>
            <a:r>
              <a:rPr lang="en-US" sz="1800" b="1">
                <a:latin typeface="Georgia Pro"/>
              </a:rPr>
              <a:t>Interview Rooms</a:t>
            </a:r>
            <a:endParaRPr lang="en-US" sz="1800">
              <a:latin typeface="Georgia Pro"/>
            </a:endParaRPr>
          </a:p>
          <a:p>
            <a:pPr lvl="1">
              <a:buFont typeface="Courier New,monospace" panose="020B0604020202020204" pitchFamily="34" charset="0"/>
              <a:buChar char="o"/>
            </a:pPr>
            <a:r>
              <a:rPr lang="en-US" sz="1600">
                <a:latin typeface="Georgia Pro"/>
              </a:rPr>
              <a:t>Available to reserve if you need a quiet, private space to do a job or grad school interview!</a:t>
            </a:r>
          </a:p>
          <a:p>
            <a:r>
              <a:rPr lang="en-US" sz="1800" b="1">
                <a:latin typeface="Georgia Pro"/>
              </a:rPr>
              <a:t>Mini Grants</a:t>
            </a:r>
            <a:endParaRPr lang="en-US" sz="1800">
              <a:latin typeface="Georgia Pro"/>
            </a:endParaRPr>
          </a:p>
          <a:p>
            <a:pPr lvl="1">
              <a:buFont typeface="Courier New,monospace" panose="020B0604020202020204" pitchFamily="34" charset="0"/>
              <a:buChar char="o"/>
            </a:pPr>
            <a:r>
              <a:rPr lang="en-US" sz="1600">
                <a:latin typeface="Georgia Pro"/>
              </a:rPr>
              <a:t>Up to $200 per student per year to attend professional conferences, support civic engagement and activism (e.g. fund transportation to a rally/march), fund test prep materials or curriculum</a:t>
            </a:r>
            <a:endParaRPr lang="en-US" sz="1600"/>
          </a:p>
          <a:p>
            <a:endParaRPr lang="en-US">
              <a:latin typeface="Georgia Pro"/>
            </a:endParaRPr>
          </a:p>
          <a:p>
            <a:pPr marL="274320" lvl="1" indent="0">
              <a:buNone/>
            </a:pPr>
            <a:endParaRPr lang="en-US">
              <a:latin typeface="Univers Light"/>
            </a:endParaRPr>
          </a:p>
        </p:txBody>
      </p:sp>
      <p:sp>
        <p:nvSpPr>
          <p:cNvPr id="7" name="Title 1">
            <a:extLst>
              <a:ext uri="{FF2B5EF4-FFF2-40B4-BE49-F238E27FC236}">
                <a16:creationId xmlns:a16="http://schemas.microsoft.com/office/drawing/2014/main" id="{BEB40A1E-8C29-167A-0003-E7738D98F5EB}"/>
              </a:ext>
            </a:extLst>
          </p:cNvPr>
          <p:cNvSpPr txBox="1">
            <a:spLocks noGrp="1"/>
          </p:cNvSpPr>
          <p:nvPr>
            <p:ph type="title" idx="4294967295"/>
          </p:nvPr>
        </p:nvSpPr>
        <p:spPr>
          <a:xfrm>
            <a:off x="554678" y="809786"/>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chemeClr val="accent1"/>
                </a:solidFill>
                <a:effectLst/>
                <a:uLnTx/>
                <a:uFillTx/>
                <a:latin typeface="Georgia Pro"/>
                <a:ea typeface="+mj-ea"/>
                <a:cs typeface="+mj-cs"/>
              </a:rPr>
              <a:t>Career &amp; Civic Engagement</a:t>
            </a:r>
            <a:endParaRPr kumimoji="0" lang="en-US" sz="2500" b="0" i="0" u="none" strike="noStrike" kern="1200" cap="none" spc="0" normalizeH="0" baseline="0" noProof="0">
              <a:ln>
                <a:noFill/>
              </a:ln>
              <a:solidFill>
                <a:schemeClr val="accent1"/>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chemeClr val="accent1"/>
                </a:solidFill>
                <a:effectLst/>
                <a:uLnTx/>
                <a:uFillTx/>
                <a:latin typeface="Georgia Pro"/>
                <a:ea typeface="+mj-ea"/>
                <a:cs typeface="+mj-cs"/>
              </a:rPr>
              <a:t>Programs, Resources, &amp; Opportunities for </a:t>
            </a:r>
            <a:r>
              <a:rPr kumimoji="0" lang="en-US" sz="2500" b="1" i="0" u="none" strike="noStrike" kern="1200" cap="none" spc="0" normalizeH="0" baseline="0" noProof="0">
                <a:ln>
                  <a:noFill/>
                </a:ln>
                <a:solidFill>
                  <a:schemeClr val="accent3"/>
                </a:solidFill>
                <a:effectLst/>
                <a:uLnTx/>
                <a:uFillTx/>
                <a:latin typeface="Georgia Pro"/>
                <a:ea typeface="+mj-ea"/>
                <a:cs typeface="+mj-cs"/>
              </a:rPr>
              <a:t>Preparation (1 of 2)</a:t>
            </a:r>
            <a:endParaRPr kumimoji="0" lang="en-US" sz="2500" b="0" i="0" u="none" strike="noStrike" kern="1200" cap="none" spc="0" normalizeH="0" baseline="0" noProof="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89210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2A66E-DE51-7CDF-AE86-E854692A4F0B}"/>
              </a:ext>
            </a:extLst>
          </p:cNvPr>
          <p:cNvSpPr>
            <a:spLocks noGrp="1"/>
          </p:cNvSpPr>
          <p:nvPr>
            <p:ph idx="1"/>
          </p:nvPr>
        </p:nvSpPr>
        <p:spPr>
          <a:xfrm>
            <a:off x="548641" y="1882288"/>
            <a:ext cx="10995660" cy="4029074"/>
          </a:xfrm>
        </p:spPr>
        <p:txBody>
          <a:bodyPr vert="horz" lIns="91440" tIns="45720" rIns="91440" bIns="45720" rtlCol="0" anchor="t">
            <a:noAutofit/>
          </a:bodyPr>
          <a:lstStyle/>
          <a:p>
            <a:r>
              <a:rPr lang="en-US" sz="1800" b="1">
                <a:latin typeface="Georgia Pro"/>
              </a:rPr>
              <a:t>Intensives: Technical Trainings</a:t>
            </a:r>
            <a:endParaRPr lang="en-US" sz="1800">
              <a:latin typeface="Georgia Pro"/>
            </a:endParaRPr>
          </a:p>
          <a:p>
            <a:pPr lvl="1">
              <a:buFont typeface="Courier New,monospace" panose="020B0604020202020204" pitchFamily="34" charset="0"/>
              <a:buChar char="o"/>
            </a:pPr>
            <a:r>
              <a:rPr lang="en-US" sz="1600">
                <a:latin typeface="Georgia Pro"/>
              </a:rPr>
              <a:t>We typically hold 18 or more virtual technical skill training intensives each year, in partnership with AESOP Academy. These trainings cover sought-after technical skills such as Excel, SQL, Tableau, and AI for Analysts.</a:t>
            </a:r>
          </a:p>
          <a:p>
            <a:r>
              <a:rPr lang="en-US" sz="1800" b="1">
                <a:latin typeface="Georgia Pro"/>
              </a:rPr>
              <a:t>Forte Foundation Career Ready Certificate</a:t>
            </a:r>
            <a:endParaRPr lang="en-US" sz="1800">
              <a:latin typeface="Georgia Pro"/>
            </a:endParaRPr>
          </a:p>
          <a:p>
            <a:pPr lvl="1">
              <a:buFont typeface="Courier New,monospace" panose="020B0604020202020204" pitchFamily="34" charset="0"/>
              <a:buChar char="o"/>
            </a:pPr>
            <a:r>
              <a:rPr lang="en-US" sz="1600">
                <a:latin typeface="Georgia Pro"/>
              </a:rPr>
              <a:t>Self-guided 25-30 hour program for students interested in going into business fields</a:t>
            </a:r>
          </a:p>
          <a:p>
            <a:r>
              <a:rPr lang="en-US" sz="1800" b="1" err="1">
                <a:latin typeface="Georgia Pro"/>
              </a:rPr>
              <a:t>MawrterConnect</a:t>
            </a:r>
            <a:endParaRPr lang="en-US" sz="1800" err="1">
              <a:latin typeface="Georgia Pro"/>
            </a:endParaRPr>
          </a:p>
          <a:p>
            <a:pPr lvl="1">
              <a:buFont typeface="Courier New,monospace" panose="020B0604020202020204" pitchFamily="34" charset="0"/>
              <a:buChar char="o"/>
            </a:pPr>
            <a:r>
              <a:rPr lang="en-US" sz="1600">
                <a:latin typeface="Georgia Pro"/>
              </a:rPr>
              <a:t>Like an internal LinkedIn for BMC students and alums! Includes </a:t>
            </a:r>
            <a:r>
              <a:rPr lang="en-US" sz="1600" err="1">
                <a:latin typeface="Georgia Pro"/>
              </a:rPr>
              <a:t>PathwayU</a:t>
            </a:r>
            <a:r>
              <a:rPr lang="en-US" sz="1600">
                <a:latin typeface="Georgia Pro"/>
              </a:rPr>
              <a:t>, an assessment tool that can help you think about what jobs align best with your personality and values</a:t>
            </a:r>
          </a:p>
          <a:p>
            <a:r>
              <a:rPr lang="en-US" sz="1800" b="1">
                <a:latin typeface="Georgia Pro"/>
              </a:rPr>
              <a:t>Job &amp; Grad School "Bootcamp"</a:t>
            </a:r>
            <a:endParaRPr lang="en-US" sz="1800">
              <a:latin typeface="Georgia Pro"/>
            </a:endParaRPr>
          </a:p>
          <a:p>
            <a:pPr lvl="1">
              <a:buFont typeface="Courier New,monospace" panose="020B0604020202020204" pitchFamily="34" charset="0"/>
              <a:buChar char="o"/>
            </a:pPr>
            <a:r>
              <a:rPr lang="en-US" sz="1600">
                <a:latin typeface="Georgia Pro"/>
              </a:rPr>
              <a:t>Takes place for 1 week before the start of fall semester. Typically 40-60 students participate per year. Involves site visits to various employers.</a:t>
            </a:r>
          </a:p>
          <a:p>
            <a:endParaRPr lang="en-US" sz="800">
              <a:latin typeface="Georgia Pro"/>
            </a:endParaRPr>
          </a:p>
          <a:p>
            <a:endParaRPr lang="en-US"/>
          </a:p>
        </p:txBody>
      </p:sp>
      <p:sp>
        <p:nvSpPr>
          <p:cNvPr id="7" name="Title 1">
            <a:extLst>
              <a:ext uri="{FF2B5EF4-FFF2-40B4-BE49-F238E27FC236}">
                <a16:creationId xmlns:a16="http://schemas.microsoft.com/office/drawing/2014/main" id="{0869E3E1-E088-F147-2728-FA716202AFE3}"/>
              </a:ext>
            </a:extLst>
          </p:cNvPr>
          <p:cNvSpPr txBox="1">
            <a:spLocks noGrp="1"/>
          </p:cNvSpPr>
          <p:nvPr>
            <p:ph type="title" idx="4294967295"/>
          </p:nvPr>
        </p:nvSpPr>
        <p:spPr>
          <a:xfrm>
            <a:off x="554678" y="809786"/>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Career &amp; Civic Engagement</a:t>
            </a:r>
            <a:endParaRPr kumimoji="0" lang="en-US" sz="2500" b="0" i="0" u="none" strike="noStrike" kern="1200" cap="none" spc="0" normalizeH="0" baseline="0" noProof="0">
              <a:ln>
                <a:noFill/>
              </a:ln>
              <a:solidFill>
                <a:srgbClr val="FF0000"/>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Programs, Resources, &amp; Opportunities for </a:t>
            </a:r>
            <a:r>
              <a:rPr kumimoji="0" lang="en-US" sz="2500" b="1" i="0" u="none" strike="noStrike" kern="1200" cap="none" spc="0" normalizeH="0" baseline="0" noProof="0">
                <a:ln>
                  <a:noFill/>
                </a:ln>
                <a:solidFill>
                  <a:schemeClr val="accent3"/>
                </a:solidFill>
                <a:effectLst/>
                <a:uLnTx/>
                <a:uFillTx/>
                <a:latin typeface="Georgia Pro"/>
                <a:ea typeface="+mj-ea"/>
                <a:cs typeface="+mj-cs"/>
              </a:rPr>
              <a:t>Preparation (2 of 2)</a:t>
            </a:r>
            <a:endParaRPr kumimoji="0" lang="en-US" sz="2500" b="0" i="0" u="none" strike="noStrike" kern="1200" cap="none" spc="0" normalizeH="0" baseline="0" noProof="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716316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C976B3-139F-AD7E-A50A-2CA0DFDC68E1}"/>
              </a:ext>
            </a:extLst>
          </p:cNvPr>
          <p:cNvSpPr txBox="1"/>
          <p:nvPr/>
        </p:nvSpPr>
        <p:spPr>
          <a:xfrm>
            <a:off x="6613768" y="4953000"/>
            <a:ext cx="44547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rPr>
              <a:t>Bryn Mawr College Votes – look for this logo for voting resources on campus!</a:t>
            </a:r>
            <a:endParaRPr lang="en-US"/>
          </a:p>
        </p:txBody>
      </p:sp>
      <p:pic>
        <p:nvPicPr>
          <p:cNvPr id="8" name="Picture 7" descr="All In Challenge Action Plan 2024 Bryn Mawr College">
            <a:extLst>
              <a:ext uri="{FF2B5EF4-FFF2-40B4-BE49-F238E27FC236}">
                <a16:creationId xmlns:a16="http://schemas.microsoft.com/office/drawing/2014/main" id="{F5002EB6-7A8C-91BE-D4CA-5BC1E7BFE19E}"/>
              </a:ext>
            </a:extLst>
          </p:cNvPr>
          <p:cNvPicPr>
            <a:picLocks noChangeAspect="1"/>
          </p:cNvPicPr>
          <p:nvPr/>
        </p:nvPicPr>
        <p:blipFill>
          <a:blip r:embed="rId3"/>
          <a:stretch>
            <a:fillRect/>
          </a:stretch>
        </p:blipFill>
        <p:spPr>
          <a:xfrm>
            <a:off x="7384521" y="1479021"/>
            <a:ext cx="2926291" cy="2926291"/>
          </a:xfrm>
          <a:prstGeom prst="rect">
            <a:avLst/>
          </a:prstGeom>
        </p:spPr>
      </p:pic>
      <p:sp>
        <p:nvSpPr>
          <p:cNvPr id="6" name="TextBox 5">
            <a:extLst>
              <a:ext uri="{FF2B5EF4-FFF2-40B4-BE49-F238E27FC236}">
                <a16:creationId xmlns:a16="http://schemas.microsoft.com/office/drawing/2014/main" id="{8D75DCA2-6C78-8DDE-8A6A-ABCF471785F6}"/>
              </a:ext>
            </a:extLst>
          </p:cNvPr>
          <p:cNvSpPr txBox="1"/>
          <p:nvPr/>
        </p:nvSpPr>
        <p:spPr>
          <a:xfrm>
            <a:off x="996461" y="4953000"/>
            <a:ext cx="30773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rPr>
              <a:t>The Career Closet!</a:t>
            </a:r>
          </a:p>
        </p:txBody>
      </p:sp>
      <p:pic>
        <p:nvPicPr>
          <p:cNvPr id="4" name="Content Placeholder 3" descr="Other Student Resources and Tools">
            <a:extLst>
              <a:ext uri="{FF2B5EF4-FFF2-40B4-BE49-F238E27FC236}">
                <a16:creationId xmlns:a16="http://schemas.microsoft.com/office/drawing/2014/main" id="{7B7E0D7A-7604-20EB-8E41-EB48452F35E5}"/>
              </a:ext>
            </a:extLst>
          </p:cNvPr>
          <p:cNvPicPr>
            <a:picLocks noGrp="1" noChangeAspect="1"/>
          </p:cNvPicPr>
          <p:nvPr>
            <p:ph idx="1"/>
          </p:nvPr>
        </p:nvPicPr>
        <p:blipFill>
          <a:blip r:embed="rId4"/>
          <a:stretch>
            <a:fillRect/>
          </a:stretch>
        </p:blipFill>
        <p:spPr>
          <a:xfrm>
            <a:off x="681920" y="1482486"/>
            <a:ext cx="5036302" cy="3123301"/>
          </a:xfrm>
        </p:spPr>
      </p:pic>
      <p:sp>
        <p:nvSpPr>
          <p:cNvPr id="2" name="Title 1">
            <a:extLst>
              <a:ext uri="{FF2B5EF4-FFF2-40B4-BE49-F238E27FC236}">
                <a16:creationId xmlns:a16="http://schemas.microsoft.com/office/drawing/2014/main" id="{C76D60CB-EC10-9FBE-BCF3-DF60F087C98F}"/>
              </a:ext>
            </a:extLst>
          </p:cNvPr>
          <p:cNvSpPr>
            <a:spLocks noGrp="1"/>
          </p:cNvSpPr>
          <p:nvPr>
            <p:ph type="title"/>
          </p:nvPr>
        </p:nvSpPr>
        <p:spPr>
          <a:xfrm>
            <a:off x="548639" y="-1077849"/>
            <a:ext cx="10995659" cy="1077849"/>
          </a:xfrm>
        </p:spPr>
        <p:txBody>
          <a:bodyPr vert="horz" lIns="91440" tIns="45720" rIns="91440" bIns="45720" rtlCol="0" anchor="b">
            <a:normAutofit/>
          </a:bodyPr>
          <a:lstStyle/>
          <a:p>
            <a:r>
              <a:rPr lang="en-US"/>
              <a:t>Resources at BMC</a:t>
            </a:r>
          </a:p>
        </p:txBody>
      </p:sp>
    </p:spTree>
    <p:extLst>
      <p:ext uri="{BB962C8B-B14F-4D97-AF65-F5344CB8AC3E}">
        <p14:creationId xmlns:p14="http://schemas.microsoft.com/office/powerpoint/2010/main" val="99649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97D43-EF4A-9B32-F091-A0F5005EFB0D}"/>
              </a:ext>
            </a:extLst>
          </p:cNvPr>
          <p:cNvSpPr>
            <a:spLocks noGrp="1"/>
          </p:cNvSpPr>
          <p:nvPr>
            <p:ph idx="1"/>
          </p:nvPr>
        </p:nvSpPr>
        <p:spPr>
          <a:xfrm>
            <a:off x="548641" y="1658409"/>
            <a:ext cx="10995660" cy="4226142"/>
          </a:xfrm>
        </p:spPr>
        <p:txBody>
          <a:bodyPr vert="horz" lIns="91440" tIns="45720" rIns="91440" bIns="45720" rtlCol="0" anchor="t">
            <a:noAutofit/>
          </a:bodyPr>
          <a:lstStyle/>
          <a:p>
            <a:r>
              <a:rPr lang="en-US" sz="1500" b="1">
                <a:latin typeface="Georgia Pro"/>
              </a:rPr>
              <a:t>Career Counseling Appointments</a:t>
            </a:r>
          </a:p>
          <a:p>
            <a:pPr lvl="1">
              <a:buFont typeface="Courier New" panose="020B0604020202020204" pitchFamily="34" charset="0"/>
              <a:buChar char="o"/>
            </a:pPr>
            <a:r>
              <a:rPr lang="en-US" sz="1300">
                <a:latin typeface="Georgia Pro"/>
              </a:rPr>
              <a:t>Internship Search, Job Search, Networking &amp; LinkedIn, Grad School Search &amp; Application Support</a:t>
            </a:r>
          </a:p>
          <a:p>
            <a:r>
              <a:rPr lang="en-US" sz="1500" b="1">
                <a:latin typeface="Georgia Pro"/>
              </a:rPr>
              <a:t>Career Fairs and Meet-Ups</a:t>
            </a:r>
            <a:endParaRPr lang="en-US" sz="1500">
              <a:latin typeface="Georgia Pro"/>
            </a:endParaRPr>
          </a:p>
          <a:p>
            <a:pPr lvl="1">
              <a:buFont typeface="Courier New,monospace" panose="020B0604020202020204" pitchFamily="34" charset="0"/>
              <a:buChar char="o"/>
            </a:pPr>
            <a:r>
              <a:rPr lang="en-US" sz="1300">
                <a:latin typeface="Georgia Pro"/>
              </a:rPr>
              <a:t>Tri-Co Career Fair takes place once per semester (will be @BMC in January!)</a:t>
            </a:r>
          </a:p>
          <a:p>
            <a:pPr lvl="1">
              <a:buFont typeface="Courier New,monospace" panose="020B0604020202020204" pitchFamily="34" charset="0"/>
              <a:buChar char="o"/>
            </a:pPr>
            <a:r>
              <a:rPr lang="en-US" sz="1300">
                <a:latin typeface="Georgia Pro"/>
              </a:rPr>
              <a:t>Meet-ups are like a mini career fair, less formal, and focused on a specific topic or field (e.g. Museums Meet-up, Inclusive Hiring Meet-up, Publishing &amp; Journalism Meet-up, Environment &amp; Sustainability Meet-up)</a:t>
            </a:r>
            <a:endParaRPr lang="en-US" sz="1300"/>
          </a:p>
          <a:p>
            <a:r>
              <a:rPr lang="en-US" sz="1500" b="1">
                <a:latin typeface="Georgia Pro"/>
              </a:rPr>
              <a:t>Externship Program</a:t>
            </a:r>
            <a:endParaRPr lang="en-US" sz="1500" b="1"/>
          </a:p>
          <a:p>
            <a:pPr lvl="1">
              <a:buFont typeface="Courier New,monospace" panose="020B0604020202020204" pitchFamily="34" charset="0"/>
              <a:buChar char="o"/>
            </a:pPr>
            <a:r>
              <a:rPr lang="en-US" sz="1300">
                <a:latin typeface="Georgia Pro"/>
              </a:rPr>
              <a:t>During winter break and spring break, match with an alum for a virtual or in-person job shadowing opportunity</a:t>
            </a:r>
          </a:p>
          <a:p>
            <a:r>
              <a:rPr lang="en-US" sz="1500" b="1">
                <a:latin typeface="Georgia Pro"/>
              </a:rPr>
              <a:t>Employer &amp; Alum 1:1s</a:t>
            </a:r>
          </a:p>
          <a:p>
            <a:pPr lvl="1">
              <a:buFont typeface="Courier New" panose="020B0604020202020204" pitchFamily="34" charset="0"/>
              <a:buChar char="o"/>
            </a:pPr>
            <a:r>
              <a:rPr lang="en-US" sz="1300">
                <a:latin typeface="Georgia Pro"/>
              </a:rPr>
              <a:t>We often host employers and alums at the Well; see Handshake to sign up for a 1:1 chat!</a:t>
            </a:r>
          </a:p>
          <a:p>
            <a:r>
              <a:rPr lang="en-US" sz="1500" b="1">
                <a:latin typeface="Georgia Pro"/>
              </a:rPr>
              <a:t>Forte Foundation Conferences</a:t>
            </a:r>
          </a:p>
          <a:p>
            <a:pPr lvl="1">
              <a:buFont typeface="Courier New" panose="020B0604020202020204" pitchFamily="34" charset="0"/>
              <a:buChar char="o"/>
            </a:pPr>
            <a:r>
              <a:rPr lang="en-US" sz="1300">
                <a:latin typeface="Georgia Pro"/>
              </a:rPr>
              <a:t>Emerging Leaders, Fast Track to Finance, and more!</a:t>
            </a:r>
          </a:p>
          <a:p>
            <a:r>
              <a:rPr lang="en-US" sz="1500" b="1">
                <a:latin typeface="Georgia Pro"/>
              </a:rPr>
              <a:t>Listen/Learn/Connect</a:t>
            </a:r>
            <a:endParaRPr lang="en-US" sz="1500"/>
          </a:p>
          <a:p>
            <a:pPr lvl="1">
              <a:buFont typeface="Courier New" panose="020B0604020202020204" pitchFamily="34" charset="0"/>
              <a:buChar char="o"/>
            </a:pPr>
            <a:r>
              <a:rPr lang="en-US" sz="1300">
                <a:latin typeface="Georgia Pro"/>
              </a:rPr>
              <a:t>Series of alum panels on a variety of topics (e.g. data science careers, nonprofit careers, communications &amp; marketing, government &amp; politics)</a:t>
            </a:r>
          </a:p>
          <a:p>
            <a:pPr marL="0" indent="0">
              <a:buNone/>
            </a:pPr>
            <a:endParaRPr lang="en-US">
              <a:latin typeface="Georgia Pro"/>
            </a:endParaRPr>
          </a:p>
          <a:p>
            <a:pPr lvl="1">
              <a:buFont typeface="Courier New" panose="020B0604020202020204" pitchFamily="34" charset="0"/>
              <a:buChar char="o"/>
            </a:pPr>
            <a:endParaRPr lang="en-US">
              <a:latin typeface="Georgia Pro"/>
            </a:endParaRPr>
          </a:p>
          <a:p>
            <a:pPr marL="274320" lvl="1" indent="0">
              <a:buNone/>
            </a:pPr>
            <a:endParaRPr lang="en-US">
              <a:latin typeface="Univers Light"/>
            </a:endParaRPr>
          </a:p>
        </p:txBody>
      </p:sp>
      <p:sp>
        <p:nvSpPr>
          <p:cNvPr id="4" name="Title 1">
            <a:extLst>
              <a:ext uri="{FF2B5EF4-FFF2-40B4-BE49-F238E27FC236}">
                <a16:creationId xmlns:a16="http://schemas.microsoft.com/office/drawing/2014/main" id="{4398EA67-8598-3E8D-6D8E-899812327323}"/>
              </a:ext>
            </a:extLst>
          </p:cNvPr>
          <p:cNvSpPr txBox="1">
            <a:spLocks noGrp="1"/>
          </p:cNvSpPr>
          <p:nvPr>
            <p:ph type="title" idx="4294967295"/>
          </p:nvPr>
        </p:nvSpPr>
        <p:spPr>
          <a:xfrm>
            <a:off x="554678" y="809786"/>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Career &amp; Civic Engagement</a:t>
            </a:r>
            <a:endParaRPr kumimoji="0" lang="en-US" sz="2500" b="0" i="0" u="none" strike="noStrike" kern="1200" cap="none" spc="0" normalizeH="0" baseline="0" noProof="0">
              <a:ln>
                <a:noFill/>
              </a:ln>
              <a:solidFill>
                <a:srgbClr val="FF0000"/>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Programs, Resources, &amp; Opportunities for </a:t>
            </a:r>
            <a:r>
              <a:rPr kumimoji="0" lang="en-US" sz="2500" b="1" i="0" u="none" strike="noStrike" kern="1200" cap="none" spc="0" normalizeH="0" baseline="0" noProof="0">
                <a:ln>
                  <a:noFill/>
                </a:ln>
                <a:solidFill>
                  <a:schemeClr val="accent3"/>
                </a:solidFill>
                <a:effectLst/>
                <a:uLnTx/>
                <a:uFillTx/>
                <a:latin typeface="Georgia Pro"/>
                <a:ea typeface="+mj-ea"/>
                <a:cs typeface="+mj-cs"/>
              </a:rPr>
              <a:t>Exploration</a:t>
            </a:r>
          </a:p>
        </p:txBody>
      </p:sp>
    </p:spTree>
    <p:extLst>
      <p:ext uri="{BB962C8B-B14F-4D97-AF65-F5344CB8AC3E}">
        <p14:creationId xmlns:p14="http://schemas.microsoft.com/office/powerpoint/2010/main" val="321591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areer Engagement, Bryn Mawr | Thank you all for coming to the Tri-Co Career  Fair this semester! Over 300 students from the Tri-Co attended! We hope you  all found... | Instagram">
            <a:extLst>
              <a:ext uri="{FF2B5EF4-FFF2-40B4-BE49-F238E27FC236}">
                <a16:creationId xmlns:a16="http://schemas.microsoft.com/office/drawing/2014/main" id="{C157051C-83D9-E473-30E2-8A8D8DA77B71}"/>
              </a:ext>
            </a:extLst>
          </p:cNvPr>
          <p:cNvPicPr>
            <a:picLocks noChangeAspect="1"/>
          </p:cNvPicPr>
          <p:nvPr/>
        </p:nvPicPr>
        <p:blipFill>
          <a:blip r:embed="rId3"/>
          <a:stretch>
            <a:fillRect/>
          </a:stretch>
        </p:blipFill>
        <p:spPr>
          <a:xfrm>
            <a:off x="7482965" y="847814"/>
            <a:ext cx="4040935" cy="4184709"/>
          </a:xfrm>
          <a:prstGeom prst="rect">
            <a:avLst/>
          </a:prstGeom>
        </p:spPr>
      </p:pic>
      <p:pic>
        <p:nvPicPr>
          <p:cNvPr id="7" name="Content Placeholder 6" descr="Career Fairs">
            <a:extLst>
              <a:ext uri="{FF2B5EF4-FFF2-40B4-BE49-F238E27FC236}">
                <a16:creationId xmlns:a16="http://schemas.microsoft.com/office/drawing/2014/main" id="{693F99FE-056B-2F70-E9FE-138DCD1CB5B2}"/>
              </a:ext>
            </a:extLst>
          </p:cNvPr>
          <p:cNvPicPr>
            <a:picLocks noGrp="1" noChangeAspect="1"/>
          </p:cNvPicPr>
          <p:nvPr>
            <p:ph idx="1"/>
          </p:nvPr>
        </p:nvPicPr>
        <p:blipFill>
          <a:blip r:embed="rId4"/>
          <a:srcRect l="14667" r="1" b="1"/>
          <a:stretch/>
        </p:blipFill>
        <p:spPr>
          <a:xfrm>
            <a:off x="642231" y="847388"/>
            <a:ext cx="6668048" cy="3750797"/>
          </a:xfrm>
          <a:prstGeom prst="rect">
            <a:avLst/>
          </a:prstGeom>
        </p:spPr>
      </p:pic>
      <p:sp>
        <p:nvSpPr>
          <p:cNvPr id="8" name="Title 7">
            <a:extLst>
              <a:ext uri="{FF2B5EF4-FFF2-40B4-BE49-F238E27FC236}">
                <a16:creationId xmlns:a16="http://schemas.microsoft.com/office/drawing/2014/main" id="{B25ED0CB-5986-A3FE-3974-8ED6B5CBA0C3}"/>
              </a:ext>
            </a:extLst>
          </p:cNvPr>
          <p:cNvSpPr txBox="1">
            <a:spLocks noGrp="1"/>
          </p:cNvSpPr>
          <p:nvPr>
            <p:ph type="title" idx="4294967295"/>
          </p:nvPr>
        </p:nvSpPr>
        <p:spPr>
          <a:xfrm>
            <a:off x="648765" y="4751575"/>
            <a:ext cx="375218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Georgia Pro"/>
                <a:ea typeface="+mn-ea"/>
                <a:cs typeface="+mn-cs"/>
              </a:rPr>
              <a:t>Photos from a Tri-Co Career Fair :)</a:t>
            </a:r>
          </a:p>
        </p:txBody>
      </p:sp>
    </p:spTree>
    <p:extLst>
      <p:ext uri="{BB962C8B-B14F-4D97-AF65-F5344CB8AC3E}">
        <p14:creationId xmlns:p14="http://schemas.microsoft.com/office/powerpoint/2010/main" val="211198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97D43-EF4A-9B32-F091-A0F5005EFB0D}"/>
              </a:ext>
            </a:extLst>
          </p:cNvPr>
          <p:cNvSpPr>
            <a:spLocks noGrp="1"/>
          </p:cNvSpPr>
          <p:nvPr>
            <p:ph idx="1"/>
          </p:nvPr>
        </p:nvSpPr>
        <p:spPr>
          <a:xfrm>
            <a:off x="601558" y="1711326"/>
            <a:ext cx="10995660" cy="4278694"/>
          </a:xfrm>
        </p:spPr>
        <p:txBody>
          <a:bodyPr vert="horz" lIns="91440" tIns="45720" rIns="91440" bIns="45720" rtlCol="0" anchor="t">
            <a:normAutofit fontScale="85000" lnSpcReduction="20000"/>
          </a:bodyPr>
          <a:lstStyle/>
          <a:p>
            <a:r>
              <a:rPr lang="en-US" sz="1900" b="1">
                <a:latin typeface="Georgia Pro"/>
              </a:rPr>
              <a:t>Volunteer Opportunities</a:t>
            </a:r>
            <a:endParaRPr lang="en-US" sz="1900">
              <a:latin typeface="Georgia Pro"/>
            </a:endParaRPr>
          </a:p>
          <a:p>
            <a:pPr lvl="1">
              <a:buFont typeface="Courier New,monospace" panose="020B0604020202020204" pitchFamily="34" charset="0"/>
              <a:buChar char="o"/>
            </a:pPr>
            <a:r>
              <a:rPr lang="en-US">
                <a:latin typeface="Georgia Pro"/>
              </a:rPr>
              <a:t>Connect with one-time and ongoing volunteer programs, e.g. tutoring and after-school programs where you can volunteer along with other BMC students</a:t>
            </a:r>
            <a:endParaRPr lang="en-US"/>
          </a:p>
          <a:p>
            <a:r>
              <a:rPr lang="en-US" sz="1900" b="1">
                <a:latin typeface="Georgia Pro"/>
              </a:rPr>
              <a:t>Intensives</a:t>
            </a:r>
            <a:endParaRPr lang="en-US" sz="1900">
              <a:latin typeface="Georgia Pro"/>
            </a:endParaRPr>
          </a:p>
          <a:p>
            <a:pPr lvl="1">
              <a:buFont typeface="Courier New,monospace" panose="020B0604020202020204" pitchFamily="34" charset="0"/>
              <a:buChar char="o"/>
            </a:pPr>
            <a:r>
              <a:rPr lang="en-US">
                <a:latin typeface="Georgia Pro"/>
              </a:rPr>
              <a:t>~25 programs per year that are typically 1-5 days in length. Explore an area of personal or professional interest in a hands-on way while building your network and skills! (e.g. Storytelling, Entrepreneurship, Policy Seminars in DC, Finance trek to NYC, and more!)</a:t>
            </a:r>
            <a:endParaRPr lang="en-US"/>
          </a:p>
          <a:p>
            <a:r>
              <a:rPr lang="en-US" sz="1900" b="1">
                <a:latin typeface="Georgia Pro"/>
              </a:rPr>
              <a:t>Praxis</a:t>
            </a:r>
            <a:endParaRPr lang="en-US" sz="1900">
              <a:latin typeface="Georgia Pro"/>
            </a:endParaRPr>
          </a:p>
          <a:p>
            <a:pPr lvl="1">
              <a:buFont typeface="Courier New,monospace" panose="020B0604020202020204" pitchFamily="34" charset="0"/>
              <a:buChar char="o"/>
            </a:pPr>
            <a:r>
              <a:rPr lang="en-US">
                <a:latin typeface="Georgia Pro"/>
              </a:rPr>
              <a:t>Academic internships in partnership with nonprofit organizations!</a:t>
            </a:r>
          </a:p>
          <a:p>
            <a:r>
              <a:rPr lang="en-US" sz="1900" b="1">
                <a:latin typeface="Georgia Pro"/>
              </a:rPr>
              <a:t>Summer of Service</a:t>
            </a:r>
            <a:endParaRPr lang="en-US" sz="1900">
              <a:latin typeface="Georgia Pro"/>
            </a:endParaRPr>
          </a:p>
          <a:p>
            <a:pPr lvl="1">
              <a:buFont typeface="Courier New,monospace" panose="020B0604020202020204" pitchFamily="34" charset="0"/>
              <a:buChar char="o"/>
            </a:pPr>
            <a:r>
              <a:rPr lang="en-US">
                <a:latin typeface="Georgia Pro"/>
              </a:rPr>
              <a:t>Provides funding and on-campus housing for a cohort-based summer non-profit internship</a:t>
            </a:r>
            <a:endParaRPr lang="en-US"/>
          </a:p>
          <a:p>
            <a:r>
              <a:rPr lang="en-US" sz="1900" b="1">
                <a:latin typeface="Georgia Pro"/>
              </a:rPr>
              <a:t> Beyond Bryn Mawr Internship Funding &amp;/or Academic Credit Opportunities</a:t>
            </a:r>
          </a:p>
          <a:p>
            <a:pPr lvl="1">
              <a:buFont typeface="Courier New" panose="020B0604020202020204" pitchFamily="34" charset="0"/>
              <a:buChar char="o"/>
            </a:pPr>
            <a:r>
              <a:rPr lang="en-US">
                <a:latin typeface="Georgia Pro"/>
              </a:rPr>
              <a:t>Annual application process to receive full funding to support students in unfunded or under-funded summer internships.  &gt;100 students received funding last year!</a:t>
            </a:r>
          </a:p>
          <a:p>
            <a:pPr marL="0" indent="0">
              <a:buNone/>
            </a:pPr>
            <a:endParaRPr lang="en-US">
              <a:latin typeface="Georgia Pro"/>
            </a:endParaRPr>
          </a:p>
          <a:p>
            <a:pPr lvl="1">
              <a:buFont typeface="Courier New" panose="020B0604020202020204" pitchFamily="34" charset="0"/>
              <a:buChar char="o"/>
            </a:pPr>
            <a:endParaRPr lang="en-US">
              <a:latin typeface="Georgia Pro"/>
            </a:endParaRPr>
          </a:p>
          <a:p>
            <a:pPr marL="274320" lvl="1" indent="0">
              <a:buNone/>
            </a:pPr>
            <a:endParaRPr lang="en-US">
              <a:latin typeface="Univers Light"/>
            </a:endParaRPr>
          </a:p>
        </p:txBody>
      </p:sp>
      <p:sp>
        <p:nvSpPr>
          <p:cNvPr id="4" name="Title 1">
            <a:extLst>
              <a:ext uri="{FF2B5EF4-FFF2-40B4-BE49-F238E27FC236}">
                <a16:creationId xmlns:a16="http://schemas.microsoft.com/office/drawing/2014/main" id="{6FBF511A-F234-2CBC-EDFF-2A548FCC5CF3}"/>
              </a:ext>
            </a:extLst>
          </p:cNvPr>
          <p:cNvSpPr txBox="1">
            <a:spLocks noGrp="1"/>
          </p:cNvSpPr>
          <p:nvPr>
            <p:ph type="title" idx="4294967295"/>
          </p:nvPr>
        </p:nvSpPr>
        <p:spPr>
          <a:xfrm>
            <a:off x="554678" y="809786"/>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Career &amp; Civic Engagement</a:t>
            </a:r>
            <a:endParaRPr kumimoji="0" lang="en-US" sz="2500" b="0" i="0" u="none" strike="noStrike" kern="1200" cap="none" spc="0" normalizeH="0" baseline="0" noProof="0">
              <a:ln>
                <a:noFill/>
              </a:ln>
              <a:solidFill>
                <a:srgbClr val="FF0000"/>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FF0000"/>
                </a:solidFill>
                <a:effectLst/>
                <a:uLnTx/>
                <a:uFillTx/>
                <a:latin typeface="Georgia Pro"/>
                <a:ea typeface="+mj-ea"/>
                <a:cs typeface="+mj-cs"/>
              </a:rPr>
              <a:t>Programs, Resources, &amp; Opportunities for </a:t>
            </a:r>
            <a:r>
              <a:rPr kumimoji="0" lang="en-US" sz="2500" b="1" i="0" u="none" strike="noStrike" kern="1200" cap="none" spc="0" normalizeH="0" baseline="0" noProof="0">
                <a:ln>
                  <a:noFill/>
                </a:ln>
                <a:solidFill>
                  <a:schemeClr val="accent3"/>
                </a:solidFill>
                <a:effectLst/>
                <a:uLnTx/>
                <a:uFillTx/>
                <a:latin typeface="Georgia Pro"/>
                <a:ea typeface="+mj-ea"/>
                <a:cs typeface="+mj-cs"/>
              </a:rPr>
              <a:t>Experience</a:t>
            </a:r>
            <a:endParaRPr kumimoji="0" lang="en-US" sz="2500" b="0" i="0" u="none" strike="noStrike" kern="1200" cap="none" spc="0" normalizeH="0" baseline="0" noProof="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72638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women sitting on the floor&#10;&#10;Description automatically generated">
            <a:extLst>
              <a:ext uri="{FF2B5EF4-FFF2-40B4-BE49-F238E27FC236}">
                <a16:creationId xmlns:a16="http://schemas.microsoft.com/office/drawing/2014/main" id="{F91711D9-13FC-F531-1AF3-21DF64710A23}"/>
              </a:ext>
            </a:extLst>
          </p:cNvPr>
          <p:cNvPicPr>
            <a:picLocks noChangeAspect="1"/>
          </p:cNvPicPr>
          <p:nvPr/>
        </p:nvPicPr>
        <p:blipFill>
          <a:blip r:embed="rId3"/>
          <a:stretch>
            <a:fillRect/>
          </a:stretch>
        </p:blipFill>
        <p:spPr>
          <a:xfrm>
            <a:off x="7851333" y="945161"/>
            <a:ext cx="3921956" cy="2956496"/>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E9D44D31-199F-4046-6D72-BE4418AC9EF3}"/>
              </a:ext>
            </a:extLst>
          </p:cNvPr>
          <p:cNvPicPr>
            <a:picLocks noChangeAspect="1"/>
          </p:cNvPicPr>
          <p:nvPr/>
        </p:nvPicPr>
        <p:blipFill>
          <a:blip r:embed="rId4"/>
          <a:stretch>
            <a:fillRect/>
          </a:stretch>
        </p:blipFill>
        <p:spPr>
          <a:xfrm>
            <a:off x="4519222" y="937588"/>
            <a:ext cx="3166047" cy="4258299"/>
          </a:xfrm>
          <a:prstGeom prst="rect">
            <a:avLst/>
          </a:prstGeom>
        </p:spPr>
      </p:pic>
      <p:pic>
        <p:nvPicPr>
          <p:cNvPr id="4" name="Content Placeholder 3" descr="A group of people sitting at tables&#10;&#10;Description automatically generated">
            <a:extLst>
              <a:ext uri="{FF2B5EF4-FFF2-40B4-BE49-F238E27FC236}">
                <a16:creationId xmlns:a16="http://schemas.microsoft.com/office/drawing/2014/main" id="{1E3F3D35-D93C-730C-662F-F9347FE3EE88}"/>
              </a:ext>
            </a:extLst>
          </p:cNvPr>
          <p:cNvPicPr>
            <a:picLocks noGrp="1" noChangeAspect="1"/>
          </p:cNvPicPr>
          <p:nvPr>
            <p:ph idx="1"/>
          </p:nvPr>
        </p:nvPicPr>
        <p:blipFill>
          <a:blip r:embed="rId5"/>
          <a:stretch>
            <a:fillRect/>
          </a:stretch>
        </p:blipFill>
        <p:spPr>
          <a:xfrm>
            <a:off x="304713" y="942039"/>
            <a:ext cx="4038401" cy="4029074"/>
          </a:xfrm>
        </p:spPr>
      </p:pic>
      <p:sp>
        <p:nvSpPr>
          <p:cNvPr id="8" name="Title 7">
            <a:extLst>
              <a:ext uri="{FF2B5EF4-FFF2-40B4-BE49-F238E27FC236}">
                <a16:creationId xmlns:a16="http://schemas.microsoft.com/office/drawing/2014/main" id="{82279279-5336-DA3B-2661-F89E12F023F7}"/>
              </a:ext>
            </a:extLst>
          </p:cNvPr>
          <p:cNvSpPr txBox="1">
            <a:spLocks noGrp="1"/>
          </p:cNvSpPr>
          <p:nvPr>
            <p:ph type="title" idx="4294967295"/>
          </p:nvPr>
        </p:nvSpPr>
        <p:spPr>
          <a:xfrm>
            <a:off x="2500851" y="5363198"/>
            <a:ext cx="721686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Georgia Pro"/>
                <a:ea typeface="+mn-ea"/>
                <a:cs typeface="+mn-cs"/>
              </a:rPr>
              <a:t>Photos from Intensives </a:t>
            </a:r>
            <a:endParaRPr kumimoji="0" lang="en-US" sz="1600" b="0"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Georgia Pro"/>
                <a:ea typeface="+mn-ea"/>
                <a:cs typeface="+mn-cs"/>
              </a:rPr>
              <a:t>(L to R: PLEN Public Policy Seminar in Washington DC, Finance Trek in NYC, and Entrepreneurship &amp; Innovation Retreat in Philadelphia)</a:t>
            </a:r>
            <a:endParaRPr kumimoji="0" lang="en-US" sz="16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2072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7C42411-0F37-1720-CC74-FB0EFC9DECC5}"/>
              </a:ext>
            </a:extLst>
          </p:cNvPr>
          <p:cNvSpPr txBox="1"/>
          <p:nvPr/>
        </p:nvSpPr>
        <p:spPr>
          <a:xfrm>
            <a:off x="6940318" y="5943520"/>
            <a:ext cx="37521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rPr>
              <a:t>Photos of Praxis in action!</a:t>
            </a:r>
          </a:p>
        </p:txBody>
      </p:sp>
      <p:pic>
        <p:nvPicPr>
          <p:cNvPr id="10" name="Picture 9" descr="Career+Civic: Praxis Independent Study Info Session">
            <a:extLst>
              <a:ext uri="{FF2B5EF4-FFF2-40B4-BE49-F238E27FC236}">
                <a16:creationId xmlns:a16="http://schemas.microsoft.com/office/drawing/2014/main" id="{B2320AFF-D5BC-A003-640F-565F252A56A5}"/>
              </a:ext>
            </a:extLst>
          </p:cNvPr>
          <p:cNvPicPr>
            <a:picLocks noChangeAspect="1"/>
          </p:cNvPicPr>
          <p:nvPr/>
        </p:nvPicPr>
        <p:blipFill>
          <a:blip r:embed="rId3"/>
          <a:stretch>
            <a:fillRect/>
          </a:stretch>
        </p:blipFill>
        <p:spPr>
          <a:xfrm>
            <a:off x="6941127" y="3858717"/>
            <a:ext cx="2843841" cy="2063351"/>
          </a:xfrm>
          <a:prstGeom prst="rect">
            <a:avLst/>
          </a:prstGeom>
        </p:spPr>
      </p:pic>
      <p:pic>
        <p:nvPicPr>
          <p:cNvPr id="7" name="Picture 6" descr="Academic Opportunities: Praxis">
            <a:extLst>
              <a:ext uri="{FF2B5EF4-FFF2-40B4-BE49-F238E27FC236}">
                <a16:creationId xmlns:a16="http://schemas.microsoft.com/office/drawing/2014/main" id="{A9427E2B-12E7-F22D-CCE9-CAAC70CDB627}"/>
              </a:ext>
            </a:extLst>
          </p:cNvPr>
          <p:cNvPicPr>
            <a:picLocks noChangeAspect="1"/>
          </p:cNvPicPr>
          <p:nvPr/>
        </p:nvPicPr>
        <p:blipFill>
          <a:blip r:embed="rId4"/>
          <a:stretch>
            <a:fillRect/>
          </a:stretch>
        </p:blipFill>
        <p:spPr>
          <a:xfrm>
            <a:off x="6941127" y="827770"/>
            <a:ext cx="4045528" cy="2848494"/>
          </a:xfrm>
          <a:prstGeom prst="rect">
            <a:avLst/>
          </a:prstGeom>
        </p:spPr>
      </p:pic>
      <p:sp>
        <p:nvSpPr>
          <p:cNvPr id="6" name="TextBox 5">
            <a:extLst>
              <a:ext uri="{FF2B5EF4-FFF2-40B4-BE49-F238E27FC236}">
                <a16:creationId xmlns:a16="http://schemas.microsoft.com/office/drawing/2014/main" id="{6A49D5D6-0A40-D86C-1642-EEF6B6BB2067}"/>
              </a:ext>
            </a:extLst>
          </p:cNvPr>
          <p:cNvSpPr txBox="1"/>
          <p:nvPr/>
        </p:nvSpPr>
        <p:spPr>
          <a:xfrm>
            <a:off x="761191" y="5001411"/>
            <a:ext cx="37521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rPr>
              <a:t>Photo from a Praxis Poster Session</a:t>
            </a:r>
          </a:p>
        </p:txBody>
      </p:sp>
      <p:pic>
        <p:nvPicPr>
          <p:cNvPr id="4" name="Content Placeholder 3" descr="Career &amp; Civic Engagement Center">
            <a:extLst>
              <a:ext uri="{FF2B5EF4-FFF2-40B4-BE49-F238E27FC236}">
                <a16:creationId xmlns:a16="http://schemas.microsoft.com/office/drawing/2014/main" id="{6850F4AB-B8F6-FB65-F7F6-84EE8D7047F6}"/>
              </a:ext>
            </a:extLst>
          </p:cNvPr>
          <p:cNvPicPr>
            <a:picLocks noGrp="1" noChangeAspect="1"/>
          </p:cNvPicPr>
          <p:nvPr>
            <p:ph idx="1"/>
          </p:nvPr>
        </p:nvPicPr>
        <p:blipFill>
          <a:blip r:embed="rId5"/>
          <a:stretch>
            <a:fillRect/>
          </a:stretch>
        </p:blipFill>
        <p:spPr>
          <a:xfrm>
            <a:off x="755962" y="824224"/>
            <a:ext cx="5709847" cy="4014865"/>
          </a:xfrm>
        </p:spPr>
      </p:pic>
      <p:sp>
        <p:nvSpPr>
          <p:cNvPr id="2" name="Title 1">
            <a:extLst>
              <a:ext uri="{FF2B5EF4-FFF2-40B4-BE49-F238E27FC236}">
                <a16:creationId xmlns:a16="http://schemas.microsoft.com/office/drawing/2014/main" id="{BB30747E-6C14-FFA7-D5EE-78BB77B10110}"/>
              </a:ext>
            </a:extLst>
          </p:cNvPr>
          <p:cNvSpPr>
            <a:spLocks noGrp="1"/>
          </p:cNvSpPr>
          <p:nvPr>
            <p:ph type="title"/>
          </p:nvPr>
        </p:nvSpPr>
        <p:spPr>
          <a:xfrm>
            <a:off x="548639" y="-1077849"/>
            <a:ext cx="10995659" cy="1077849"/>
          </a:xfrm>
        </p:spPr>
        <p:txBody>
          <a:bodyPr vert="horz" lIns="91440" tIns="45720" rIns="91440" bIns="45720" rtlCol="0" anchor="b">
            <a:normAutofit/>
          </a:bodyPr>
          <a:lstStyle/>
          <a:p>
            <a:r>
              <a:rPr lang="en-US"/>
              <a:t>Photos from Praxis</a:t>
            </a:r>
          </a:p>
        </p:txBody>
      </p:sp>
    </p:spTree>
    <p:extLst>
      <p:ext uri="{BB962C8B-B14F-4D97-AF65-F5344CB8AC3E}">
        <p14:creationId xmlns:p14="http://schemas.microsoft.com/office/powerpoint/2010/main" val="12578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BFD46F12-38CD-D24B-F796-64CAFB6745B1}"/>
              </a:ext>
            </a:extLst>
          </p:cNvPr>
          <p:cNvSpPr txBox="1">
            <a:spLocks noGrp="1"/>
          </p:cNvSpPr>
          <p:nvPr>
            <p:ph type="title" idx="4294967295"/>
          </p:nvPr>
        </p:nvSpPr>
        <p:spPr>
          <a:xfrm>
            <a:off x="6093116" y="5313899"/>
            <a:ext cx="493381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Georgia Pro"/>
                <a:ea typeface="+mn-ea"/>
                <a:cs typeface="+mn-cs"/>
              </a:rPr>
              <a:t>Summer Interns share their experiences at Bryn Mawr &amp; Beyond Celebration each fall! (During Owls Fest!)</a:t>
            </a:r>
          </a:p>
        </p:txBody>
      </p:sp>
      <p:pic>
        <p:nvPicPr>
          <p:cNvPr id="4" name="Content Placeholder 3" descr="Bryn Mawr &amp; Beyond Summer Internships">
            <a:extLst>
              <a:ext uri="{FF2B5EF4-FFF2-40B4-BE49-F238E27FC236}">
                <a16:creationId xmlns:a16="http://schemas.microsoft.com/office/drawing/2014/main" id="{D709BB42-C95E-1EBC-5A68-4A48AF725270}"/>
              </a:ext>
            </a:extLst>
          </p:cNvPr>
          <p:cNvPicPr>
            <a:picLocks noGrp="1" noChangeAspect="1"/>
          </p:cNvPicPr>
          <p:nvPr>
            <p:ph idx="1"/>
          </p:nvPr>
        </p:nvPicPr>
        <p:blipFill>
          <a:blip r:embed="rId2"/>
          <a:stretch>
            <a:fillRect/>
          </a:stretch>
        </p:blipFill>
        <p:spPr>
          <a:xfrm>
            <a:off x="6027584" y="1406484"/>
            <a:ext cx="5067300" cy="3619500"/>
          </a:xfrm>
          <a:prstGeom prst="rect">
            <a:avLst/>
          </a:prstGeom>
        </p:spPr>
      </p:pic>
      <p:pic>
        <p:nvPicPr>
          <p:cNvPr id="6" name="Picture 5" descr="A screenshot of a group of women&#10;&#10;AI-generated content may be incorrect.">
            <a:extLst>
              <a:ext uri="{FF2B5EF4-FFF2-40B4-BE49-F238E27FC236}">
                <a16:creationId xmlns:a16="http://schemas.microsoft.com/office/drawing/2014/main" id="{E30F056F-762C-1CDC-76ED-47FCB7E8C7A7}"/>
              </a:ext>
            </a:extLst>
          </p:cNvPr>
          <p:cNvPicPr>
            <a:picLocks noChangeAspect="1"/>
          </p:cNvPicPr>
          <p:nvPr/>
        </p:nvPicPr>
        <p:blipFill>
          <a:blip r:embed="rId3"/>
          <a:stretch>
            <a:fillRect/>
          </a:stretch>
        </p:blipFill>
        <p:spPr>
          <a:xfrm>
            <a:off x="837671" y="779991"/>
            <a:ext cx="4759325" cy="5456767"/>
          </a:xfrm>
          <a:prstGeom prst="rect">
            <a:avLst/>
          </a:prstGeom>
        </p:spPr>
      </p:pic>
    </p:spTree>
    <p:extLst>
      <p:ext uri="{BB962C8B-B14F-4D97-AF65-F5344CB8AC3E}">
        <p14:creationId xmlns:p14="http://schemas.microsoft.com/office/powerpoint/2010/main" val="100795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ecision requires a knife - Mickey Mellen">
            <a:extLst>
              <a:ext uri="{FF2B5EF4-FFF2-40B4-BE49-F238E27FC236}">
                <a16:creationId xmlns:a16="http://schemas.microsoft.com/office/drawing/2014/main" id="{31476C2C-0C29-52A8-0AAC-F3F1591248FE}"/>
              </a:ext>
            </a:extLst>
          </p:cNvPr>
          <p:cNvPicPr>
            <a:picLocks noGrp="1" noChangeAspect="1"/>
          </p:cNvPicPr>
          <p:nvPr>
            <p:ph idx="1"/>
          </p:nvPr>
        </p:nvPicPr>
        <p:blipFill>
          <a:blip r:embed="rId3"/>
          <a:stretch>
            <a:fillRect/>
          </a:stretch>
        </p:blipFill>
        <p:spPr>
          <a:xfrm>
            <a:off x="2533151" y="1111302"/>
            <a:ext cx="6951688" cy="4477530"/>
          </a:xfrm>
        </p:spPr>
      </p:pic>
      <p:sp>
        <p:nvSpPr>
          <p:cNvPr id="2" name="Title 1">
            <a:extLst>
              <a:ext uri="{FF2B5EF4-FFF2-40B4-BE49-F238E27FC236}">
                <a16:creationId xmlns:a16="http://schemas.microsoft.com/office/drawing/2014/main" id="{D294F8AD-BDF4-28D0-56A6-EE7065DE8437}"/>
              </a:ext>
            </a:extLst>
          </p:cNvPr>
          <p:cNvSpPr>
            <a:spLocks noGrp="1"/>
          </p:cNvSpPr>
          <p:nvPr>
            <p:ph type="title"/>
          </p:nvPr>
        </p:nvSpPr>
        <p:spPr>
          <a:xfrm>
            <a:off x="548639" y="-1077849"/>
            <a:ext cx="10995659" cy="1077849"/>
          </a:xfrm>
        </p:spPr>
        <p:txBody>
          <a:bodyPr vert="horz" lIns="91440" tIns="45720" rIns="91440" bIns="45720" rtlCol="0" anchor="b">
            <a:normAutofit/>
          </a:bodyPr>
          <a:lstStyle/>
          <a:p>
            <a:r>
              <a:rPr lang="en-US"/>
              <a:t>Graphic of Life Paths</a:t>
            </a:r>
          </a:p>
        </p:txBody>
      </p:sp>
    </p:spTree>
    <p:extLst>
      <p:ext uri="{BB962C8B-B14F-4D97-AF65-F5344CB8AC3E}">
        <p14:creationId xmlns:p14="http://schemas.microsoft.com/office/powerpoint/2010/main" val="320972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9D8CD-43CB-3A79-6791-BAD636E57EA3}"/>
              </a:ext>
            </a:extLst>
          </p:cNvPr>
          <p:cNvSpPr>
            <a:spLocks noGrp="1"/>
          </p:cNvSpPr>
          <p:nvPr>
            <p:ph idx="1"/>
          </p:nvPr>
        </p:nvSpPr>
        <p:spPr/>
        <p:txBody>
          <a:bodyPr vert="horz" lIns="91440" tIns="45720" rIns="91440" bIns="45720" rtlCol="0" anchor="t">
            <a:normAutofit/>
          </a:bodyPr>
          <a:lstStyle/>
          <a:p>
            <a:r>
              <a:rPr lang="en-US" sz="2800">
                <a:latin typeface="Georgia"/>
                <a:ea typeface="+mn-lt"/>
                <a:cs typeface="+mn-lt"/>
              </a:rPr>
              <a:t>The Occupational Wellness Dimension involves participating in activities that provide meaning and purpose and reflect personal values, interests, and beliefs, including employment. </a:t>
            </a:r>
            <a:endParaRPr lang="en-US" sz="2800">
              <a:latin typeface="Georgia"/>
            </a:endParaRPr>
          </a:p>
        </p:txBody>
      </p:sp>
      <p:sp>
        <p:nvSpPr>
          <p:cNvPr id="2" name="Title 1">
            <a:extLst>
              <a:ext uri="{FF2B5EF4-FFF2-40B4-BE49-F238E27FC236}">
                <a16:creationId xmlns:a16="http://schemas.microsoft.com/office/drawing/2014/main" id="{38AC74AA-DACA-598F-4DEB-3D73C034AAE9}"/>
              </a:ext>
            </a:extLst>
          </p:cNvPr>
          <p:cNvSpPr>
            <a:spLocks noGrp="1"/>
          </p:cNvSpPr>
          <p:nvPr>
            <p:ph type="title"/>
          </p:nvPr>
        </p:nvSpPr>
        <p:spPr/>
        <p:txBody>
          <a:bodyPr/>
          <a:lstStyle/>
          <a:p>
            <a:r>
              <a:rPr lang="en-US"/>
              <a:t>Defining Occupational Wellness</a:t>
            </a:r>
          </a:p>
        </p:txBody>
      </p:sp>
    </p:spTree>
    <p:extLst>
      <p:ext uri="{BB962C8B-B14F-4D97-AF65-F5344CB8AC3E}">
        <p14:creationId xmlns:p14="http://schemas.microsoft.com/office/powerpoint/2010/main" val="3071717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04FAC-1603-5065-DC82-860B0E828F15}"/>
              </a:ext>
            </a:extLst>
          </p:cNvPr>
          <p:cNvSpPr>
            <a:spLocks noGrp="1"/>
          </p:cNvSpPr>
          <p:nvPr>
            <p:ph idx="1"/>
          </p:nvPr>
        </p:nvSpPr>
        <p:spPr>
          <a:xfrm>
            <a:off x="548641" y="2028826"/>
            <a:ext cx="10995660" cy="4177240"/>
          </a:xfrm>
        </p:spPr>
        <p:txBody>
          <a:bodyPr vert="horz" lIns="91440" tIns="45720" rIns="91440" bIns="45720" rtlCol="0" anchor="t">
            <a:normAutofit fontScale="92500" lnSpcReduction="20000"/>
          </a:bodyPr>
          <a:lstStyle/>
          <a:p>
            <a:r>
              <a:rPr lang="en-US">
                <a:latin typeface="Georgia"/>
              </a:rPr>
              <a:t>This activity is based in research on the stages of career development for college students:</a:t>
            </a:r>
          </a:p>
          <a:p>
            <a:pPr lvl="1">
              <a:buFont typeface="Courier New" panose="020B0604020202020204" pitchFamily="34" charset="0"/>
              <a:buChar char="o"/>
            </a:pPr>
            <a:r>
              <a:rPr lang="en-US" b="1">
                <a:latin typeface="Georgia"/>
              </a:rPr>
              <a:t>Self-Reflection:</a:t>
            </a:r>
            <a:r>
              <a:rPr lang="en-US">
                <a:latin typeface="Georgia"/>
              </a:rPr>
              <a:t> Identifying your strengths, interests, values, and goals</a:t>
            </a:r>
          </a:p>
          <a:p>
            <a:pPr lvl="1">
              <a:buFont typeface="Courier New" panose="020B0604020202020204" pitchFamily="34" charset="0"/>
              <a:buChar char="o"/>
            </a:pPr>
            <a:r>
              <a:rPr lang="en-US" b="1">
                <a:latin typeface="Georgia"/>
              </a:rPr>
              <a:t>Preparation:</a:t>
            </a:r>
            <a:r>
              <a:rPr lang="en-US">
                <a:latin typeface="Georgia"/>
              </a:rPr>
              <a:t> Using available resources to help you get ready for what's next</a:t>
            </a:r>
          </a:p>
          <a:p>
            <a:pPr lvl="1">
              <a:buFont typeface="Courier New" panose="020B0604020202020204" pitchFamily="34" charset="0"/>
              <a:buChar char="o"/>
            </a:pPr>
            <a:r>
              <a:rPr lang="en-US" b="1">
                <a:latin typeface="Georgia"/>
              </a:rPr>
              <a:t>Exploration:</a:t>
            </a:r>
            <a:r>
              <a:rPr lang="en-US">
                <a:latin typeface="Georgia"/>
              </a:rPr>
              <a:t> Learning about the world around you, opportunities, and fields of work</a:t>
            </a:r>
          </a:p>
          <a:p>
            <a:pPr lvl="1">
              <a:buFont typeface="Courier New" panose="020B0604020202020204" pitchFamily="34" charset="0"/>
              <a:buChar char="o"/>
            </a:pPr>
            <a:r>
              <a:rPr lang="en-US" b="1">
                <a:latin typeface="Georgia"/>
              </a:rPr>
              <a:t>Experience:</a:t>
            </a:r>
            <a:r>
              <a:rPr lang="en-US">
                <a:latin typeface="Georgia"/>
              </a:rPr>
              <a:t> Putting values into action, gaining experience, and practicing skills</a:t>
            </a:r>
          </a:p>
          <a:p>
            <a:r>
              <a:rPr lang="en-US">
                <a:latin typeface="Georgia"/>
              </a:rPr>
              <a:t>Reminder: Personal development (career or otherwise) is rarely linear!  You may revisit the "earlier" stages of Self-Reflection, Preparation, and Exploration as often as you'd like! (It's not just okay; it's encouraged!)</a:t>
            </a:r>
          </a:p>
          <a:p>
            <a:r>
              <a:rPr lang="en-US">
                <a:latin typeface="Georgia"/>
              </a:rPr>
              <a:t>This is a </a:t>
            </a:r>
            <a:r>
              <a:rPr lang="en-US" b="1" i="1">
                <a:latin typeface="Georgia"/>
              </a:rPr>
              <a:t>continuous, lifelong process. </a:t>
            </a:r>
            <a:r>
              <a:rPr lang="en-US">
                <a:latin typeface="Georgia"/>
              </a:rPr>
              <a:t>You've already begun, and you will continue this process well beyond your time at Bryn Mawr!</a:t>
            </a:r>
          </a:p>
          <a:p>
            <a:r>
              <a:rPr lang="en-US">
                <a:latin typeface="Georgia"/>
              </a:rPr>
              <a:t>Use the handout provided to select up to 4 of the programs, opportunities, and resources from each column that you are interested in pursuing. See the back of the sheet for an example!</a:t>
            </a:r>
            <a:endParaRPr lang="en-US"/>
          </a:p>
          <a:p>
            <a:endParaRPr lang="en-US">
              <a:latin typeface="Georgia"/>
            </a:endParaRPr>
          </a:p>
        </p:txBody>
      </p:sp>
      <p:pic>
        <p:nvPicPr>
          <p:cNvPr id="4" name="Picture 3" descr="You Are Here PNG Transparent Images Free Download | Vector ...">
            <a:extLst>
              <a:ext uri="{FF2B5EF4-FFF2-40B4-BE49-F238E27FC236}">
                <a16:creationId xmlns:a16="http://schemas.microsoft.com/office/drawing/2014/main" id="{8FDCE414-5780-9318-64FD-8031480B30C1}"/>
              </a:ext>
            </a:extLst>
          </p:cNvPr>
          <p:cNvPicPr>
            <a:picLocks noChangeAspect="1"/>
          </p:cNvPicPr>
          <p:nvPr/>
        </p:nvPicPr>
        <p:blipFill>
          <a:blip r:embed="rId2"/>
          <a:stretch>
            <a:fillRect/>
          </a:stretch>
        </p:blipFill>
        <p:spPr>
          <a:xfrm>
            <a:off x="4808252" y="659587"/>
            <a:ext cx="1238739" cy="1238739"/>
          </a:xfrm>
          <a:prstGeom prst="rect">
            <a:avLst/>
          </a:prstGeom>
        </p:spPr>
      </p:pic>
      <p:sp>
        <p:nvSpPr>
          <p:cNvPr id="2" name="Title 1">
            <a:extLst>
              <a:ext uri="{FF2B5EF4-FFF2-40B4-BE49-F238E27FC236}">
                <a16:creationId xmlns:a16="http://schemas.microsoft.com/office/drawing/2014/main" id="{9A93BC61-2A38-7560-DEE5-CCC725DB4689}"/>
              </a:ext>
            </a:extLst>
          </p:cNvPr>
          <p:cNvSpPr>
            <a:spLocks noGrp="1"/>
          </p:cNvSpPr>
          <p:nvPr>
            <p:ph type="title"/>
          </p:nvPr>
        </p:nvSpPr>
        <p:spPr/>
        <p:txBody>
          <a:bodyPr/>
          <a:lstStyle/>
          <a:p>
            <a:r>
              <a:rPr lang="en-US" b="1">
                <a:solidFill>
                  <a:srgbClr val="FF0000"/>
                </a:solidFill>
                <a:latin typeface="Georgia"/>
              </a:rPr>
              <a:t>Design Your Path!</a:t>
            </a:r>
          </a:p>
        </p:txBody>
      </p:sp>
    </p:spTree>
    <p:extLst>
      <p:ext uri="{BB962C8B-B14F-4D97-AF65-F5344CB8AC3E}">
        <p14:creationId xmlns:p14="http://schemas.microsoft.com/office/powerpoint/2010/main" val="1313338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qr code on a white background&#10;&#10;Description automatically generated">
            <a:extLst>
              <a:ext uri="{FF2B5EF4-FFF2-40B4-BE49-F238E27FC236}">
                <a16:creationId xmlns:a16="http://schemas.microsoft.com/office/drawing/2014/main" id="{13A28C75-782D-BDEF-C41E-B94402428C4D}"/>
              </a:ext>
            </a:extLst>
          </p:cNvPr>
          <p:cNvPicPr>
            <a:picLocks noChangeAspect="1"/>
          </p:cNvPicPr>
          <p:nvPr/>
        </p:nvPicPr>
        <p:blipFill>
          <a:blip r:embed="rId3"/>
          <a:stretch>
            <a:fillRect/>
          </a:stretch>
        </p:blipFill>
        <p:spPr>
          <a:xfrm>
            <a:off x="8248447" y="953963"/>
            <a:ext cx="3310545" cy="3055486"/>
          </a:xfrm>
          <a:prstGeom prst="rect">
            <a:avLst/>
          </a:prstGeom>
        </p:spPr>
      </p:pic>
      <p:sp>
        <p:nvSpPr>
          <p:cNvPr id="3" name="Content Placeholder 2">
            <a:extLst>
              <a:ext uri="{FF2B5EF4-FFF2-40B4-BE49-F238E27FC236}">
                <a16:creationId xmlns:a16="http://schemas.microsoft.com/office/drawing/2014/main" id="{BE797D43-EF4A-9B32-F091-A0F5005EFB0D}"/>
              </a:ext>
            </a:extLst>
          </p:cNvPr>
          <p:cNvSpPr>
            <a:spLocks noGrp="1"/>
          </p:cNvSpPr>
          <p:nvPr>
            <p:ph idx="1"/>
          </p:nvPr>
        </p:nvSpPr>
        <p:spPr>
          <a:xfrm>
            <a:off x="548640" y="1718114"/>
            <a:ext cx="7332724" cy="4589406"/>
          </a:xfrm>
        </p:spPr>
        <p:txBody>
          <a:bodyPr vert="horz" lIns="91440" tIns="45720" rIns="91440" bIns="45720" rtlCol="0" anchor="t">
            <a:normAutofit fontScale="62500" lnSpcReduction="20000"/>
          </a:bodyPr>
          <a:lstStyle/>
          <a:p>
            <a:r>
              <a:rPr lang="en-US" sz="2200">
                <a:latin typeface="Georgia Pro"/>
              </a:rPr>
              <a:t>Handshake: brynmawr.joinhandshake.com and this QR code --&gt; </a:t>
            </a:r>
            <a:endParaRPr lang="en-US">
              <a:latin typeface="Univers Light"/>
            </a:endParaRPr>
          </a:p>
          <a:p>
            <a:pPr lvl="1">
              <a:buFont typeface="Courier New" panose="020B0604020202020204" pitchFamily="34" charset="0"/>
              <a:buChar char="o"/>
            </a:pPr>
            <a:r>
              <a:rPr lang="en-US" sz="2000">
                <a:latin typeface="Georgia Pro"/>
              </a:rPr>
              <a:t>For appointment scheduling, finding &amp; registering for events, and job/internship search!</a:t>
            </a:r>
          </a:p>
          <a:p>
            <a:r>
              <a:rPr lang="en-US" sz="2200">
                <a:latin typeface="Georgia Pro"/>
              </a:rPr>
              <a:t>Drop-in Appointments daily (M-F, 2:00-3:00 </a:t>
            </a:r>
            <a:r>
              <a:rPr lang="en-US" sz="2200" err="1">
                <a:latin typeface="Georgia Pro"/>
              </a:rPr>
              <a:t>p.m</a:t>
            </a:r>
            <a:r>
              <a:rPr lang="en-US" sz="2200">
                <a:latin typeface="Georgia Pro"/>
              </a:rPr>
              <a:t>, S-TH 7:00-8:00 </a:t>
            </a:r>
            <a:r>
              <a:rPr lang="en-US" sz="2200" err="1">
                <a:latin typeface="Georgia Pro"/>
              </a:rPr>
              <a:t>p.m</a:t>
            </a:r>
            <a:r>
              <a:rPr lang="en-US" sz="2200">
                <a:latin typeface="Georgia Pro"/>
              </a:rPr>
              <a:t>)</a:t>
            </a:r>
            <a:endParaRPr lang="en-US"/>
          </a:p>
          <a:p>
            <a:r>
              <a:rPr lang="en-US" sz="2200">
                <a:latin typeface="Georgia Pro"/>
              </a:rPr>
              <a:t>Sample of Upcoming Events:</a:t>
            </a:r>
          </a:p>
          <a:p>
            <a:pPr lvl="1">
              <a:buFont typeface="Courier New" panose="020B0604020202020204" pitchFamily="34" charset="0"/>
              <a:buChar char="o"/>
            </a:pPr>
            <a:r>
              <a:rPr lang="en-US" sz="2000" b="1">
                <a:latin typeface="Georgia Pro"/>
              </a:rPr>
              <a:t>Listen, Learn, Connect with Social Science Graduates: </a:t>
            </a:r>
            <a:r>
              <a:rPr lang="en-US" sz="2000">
                <a:latin typeface="Georgia Pro"/>
              </a:rPr>
              <a:t>Fri. Nov. 7th, 12:00-1:30 in Wyndham Alumnae/</a:t>
            </a:r>
            <a:r>
              <a:rPr lang="en-US" sz="2000" err="1">
                <a:latin typeface="Georgia Pro"/>
              </a:rPr>
              <a:t>i</a:t>
            </a:r>
            <a:r>
              <a:rPr lang="en-US" sz="2000">
                <a:latin typeface="Georgia Pro"/>
              </a:rPr>
              <a:t> House, Ely Room</a:t>
            </a:r>
          </a:p>
          <a:p>
            <a:pPr lvl="1">
              <a:buFont typeface="Courier New" panose="020B0604020202020204" pitchFamily="34" charset="0"/>
              <a:buChar char="o"/>
            </a:pPr>
            <a:r>
              <a:rPr lang="en-US" sz="2000" b="1">
                <a:latin typeface="Georgia Pro"/>
              </a:rPr>
              <a:t>Bi-Co Alumni in Law School Virtual Panel:</a:t>
            </a:r>
            <a:r>
              <a:rPr lang="en-US" sz="2000">
                <a:latin typeface="Georgia Pro"/>
              </a:rPr>
              <a:t> Wed. Nov. 12th, 6:00 p.m.</a:t>
            </a:r>
            <a:endParaRPr lang="en-US"/>
          </a:p>
          <a:p>
            <a:pPr lvl="1">
              <a:buFont typeface="Courier New" panose="020B0604020202020204" pitchFamily="34" charset="0"/>
              <a:buChar char="o"/>
            </a:pPr>
            <a:r>
              <a:rPr lang="en-US" sz="2000" b="1">
                <a:latin typeface="Georgia Pro"/>
              </a:rPr>
              <a:t>Technology + Data Science &amp; Analytics Virtual Info Session (NBC Universal Internships)</a:t>
            </a:r>
            <a:r>
              <a:rPr lang="en-US" sz="2000">
                <a:latin typeface="Georgia Pro"/>
              </a:rPr>
              <a:t>: Thurs. Nov. 13th, 7:00 p.m.</a:t>
            </a:r>
          </a:p>
          <a:p>
            <a:pPr lvl="1">
              <a:buFont typeface="Courier New" panose="020B0604020202020204" pitchFamily="34" charset="0"/>
              <a:buChar char="o"/>
            </a:pPr>
            <a:r>
              <a:rPr lang="en-US" sz="2000" b="1">
                <a:latin typeface="Georgia Pro"/>
              </a:rPr>
              <a:t>Museums Meet-Up</a:t>
            </a:r>
            <a:r>
              <a:rPr lang="en-US" sz="2000">
                <a:latin typeface="Georgia Pro"/>
              </a:rPr>
              <a:t>: Fri. Nov. 14th, 1:00 p.m. in the Well</a:t>
            </a:r>
          </a:p>
          <a:p>
            <a:pPr lvl="1">
              <a:buFont typeface="Courier New" panose="020B0604020202020204" pitchFamily="34" charset="0"/>
              <a:buChar char="o"/>
            </a:pPr>
            <a:r>
              <a:rPr lang="en-US" sz="2000" b="1">
                <a:latin typeface="Georgia Pro"/>
              </a:rPr>
              <a:t>Forte and You: A Fireside Chat w </a:t>
            </a:r>
            <a:r>
              <a:rPr lang="en-US" sz="2000" b="1" err="1">
                <a:latin typeface="Georgia Pro"/>
              </a:rPr>
              <a:t>Kayinsola</a:t>
            </a:r>
            <a:r>
              <a:rPr lang="en-US" sz="2000" b="1">
                <a:latin typeface="Georgia Pro"/>
              </a:rPr>
              <a:t> </a:t>
            </a:r>
            <a:r>
              <a:rPr lang="en-US" sz="2000" b="1" err="1">
                <a:latin typeface="Georgia Pro"/>
              </a:rPr>
              <a:t>Abiana</a:t>
            </a:r>
            <a:r>
              <a:rPr lang="en-US" sz="2000">
                <a:latin typeface="Georgia Pro"/>
              </a:rPr>
              <a:t>: Mon. Nov. 17th, 6:30 p.m. in Campus Center</a:t>
            </a:r>
          </a:p>
          <a:p>
            <a:pPr lvl="1">
              <a:buFont typeface="Courier New" panose="020B0604020202020204" pitchFamily="34" charset="0"/>
              <a:buChar char="o"/>
            </a:pPr>
            <a:r>
              <a:rPr lang="en-US" sz="2000" b="1">
                <a:latin typeface="Georgia Pro"/>
              </a:rPr>
              <a:t>Summer Global Opportunities Fair</a:t>
            </a:r>
            <a:r>
              <a:rPr lang="en-US" sz="2000">
                <a:latin typeface="Georgia Pro"/>
              </a:rPr>
              <a:t>: Thurs. Nov. 20th, 2:00 p.m. in the Well</a:t>
            </a:r>
          </a:p>
          <a:p>
            <a:pPr lvl="1">
              <a:buFont typeface="Courier New" panose="020B0604020202020204" pitchFamily="34" charset="0"/>
              <a:buChar char="o"/>
            </a:pPr>
            <a:r>
              <a:rPr lang="en-US" sz="2000" b="1">
                <a:latin typeface="Georgia Pro"/>
              </a:rPr>
              <a:t>Tableau Basics (data dashboard/visualization software) Virtual Training</a:t>
            </a:r>
            <a:r>
              <a:rPr lang="en-US" sz="2000">
                <a:latin typeface="Georgia Pro"/>
              </a:rPr>
              <a:t>: Sat. Nov. 22nd, 11:00 a.m.</a:t>
            </a:r>
          </a:p>
          <a:p>
            <a:pPr lvl="1">
              <a:buFont typeface="Courier New" panose="020B0604020202020204" pitchFamily="34" charset="0"/>
              <a:buChar char="o"/>
            </a:pPr>
            <a:r>
              <a:rPr lang="en-US" sz="2000" b="1">
                <a:latin typeface="Georgia Pro"/>
              </a:rPr>
              <a:t>Tableau Advancement (data dashboard/visualization software) Virtual Training</a:t>
            </a:r>
            <a:r>
              <a:rPr lang="en-US" sz="2000">
                <a:latin typeface="Georgia Pro"/>
              </a:rPr>
              <a:t>: Sun. Nov. 23rd, 11:00 a.m.</a:t>
            </a:r>
          </a:p>
          <a:p>
            <a:pPr lvl="1">
              <a:buFont typeface="Courier New" panose="020B0604020202020204" pitchFamily="34" charset="0"/>
              <a:buChar char="o"/>
            </a:pPr>
            <a:endParaRPr lang="en-US" sz="2000">
              <a:latin typeface="Georgia Pro"/>
            </a:endParaRPr>
          </a:p>
          <a:p>
            <a:pPr lvl="1">
              <a:buFont typeface="Courier New" panose="020B0604020202020204" pitchFamily="34" charset="0"/>
              <a:buChar char="o"/>
            </a:pPr>
            <a:endParaRPr lang="en-US" sz="2000">
              <a:latin typeface="Georgia Pro"/>
            </a:endParaRPr>
          </a:p>
          <a:p>
            <a:pPr lvl="1">
              <a:buFont typeface="Courier New" panose="020B0604020202020204" pitchFamily="34" charset="0"/>
              <a:buChar char="o"/>
            </a:pPr>
            <a:endParaRPr lang="en-US" b="1">
              <a:latin typeface="Georgia Pro"/>
            </a:endParaRPr>
          </a:p>
          <a:p>
            <a:pPr marL="0" indent="0">
              <a:buNone/>
            </a:pPr>
            <a:endParaRPr lang="en-US">
              <a:latin typeface="Georgia Pro"/>
            </a:endParaRPr>
          </a:p>
          <a:p>
            <a:pPr lvl="1">
              <a:buFont typeface="Courier New" panose="020B0604020202020204" pitchFamily="34" charset="0"/>
              <a:buChar char="o"/>
            </a:pPr>
            <a:endParaRPr lang="en-US">
              <a:latin typeface="Georgia Pro"/>
            </a:endParaRPr>
          </a:p>
          <a:p>
            <a:pPr marL="274320" lvl="1" indent="0">
              <a:buNone/>
            </a:pPr>
            <a:endParaRPr lang="en-US">
              <a:latin typeface="Univers Light"/>
            </a:endParaRPr>
          </a:p>
        </p:txBody>
      </p:sp>
      <p:sp>
        <p:nvSpPr>
          <p:cNvPr id="5" name="Title 1">
            <a:extLst>
              <a:ext uri="{FF2B5EF4-FFF2-40B4-BE49-F238E27FC236}">
                <a16:creationId xmlns:a16="http://schemas.microsoft.com/office/drawing/2014/main" id="{C47733AF-0E43-D801-6BC3-CCE77F18AF17}"/>
              </a:ext>
            </a:extLst>
          </p:cNvPr>
          <p:cNvSpPr txBox="1">
            <a:spLocks noGrp="1"/>
          </p:cNvSpPr>
          <p:nvPr>
            <p:ph type="title" idx="4294967295"/>
          </p:nvPr>
        </p:nvSpPr>
        <p:spPr>
          <a:xfrm>
            <a:off x="554678" y="956324"/>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Georgia Pro"/>
                <a:ea typeface="+mj-ea"/>
                <a:cs typeface="+mj-cs"/>
              </a:rPr>
              <a:t>Staying Connected :) </a:t>
            </a:r>
            <a:endParaRPr kumimoji="0" lang="en-US" sz="3600" b="0" i="0" u="none" strike="noStrike" kern="1200" cap="none" spc="0" normalizeH="0" baseline="0" noProof="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071713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40EBA-0E76-9449-37A4-D0567EB31E62}"/>
              </a:ext>
            </a:extLst>
          </p:cNvPr>
          <p:cNvSpPr>
            <a:spLocks noGrp="1"/>
          </p:cNvSpPr>
          <p:nvPr>
            <p:ph idx="1"/>
          </p:nvPr>
        </p:nvSpPr>
        <p:spPr/>
        <p:txBody>
          <a:bodyPr vert="horz" lIns="91440" tIns="45720" rIns="91440" bIns="45720" rtlCol="0" anchor="t">
            <a:normAutofit/>
          </a:bodyPr>
          <a:lstStyle/>
          <a:p>
            <a:r>
              <a:rPr lang="en-US">
                <a:latin typeface="Georgia Pro"/>
              </a:rPr>
              <a:t>Attend Campus Philly or Complete Alternate Assignment</a:t>
            </a:r>
            <a:endParaRPr lang="en-US"/>
          </a:p>
          <a:p>
            <a:r>
              <a:rPr lang="en-US">
                <a:latin typeface="Georgia Pro"/>
              </a:rPr>
              <a:t>Black at Bryn Mawr Tour (Virtual or In person)</a:t>
            </a:r>
          </a:p>
          <a:p>
            <a:r>
              <a:rPr lang="en-US">
                <a:latin typeface="Georgia Pro"/>
              </a:rPr>
              <a:t>Strengths Quest</a:t>
            </a:r>
          </a:p>
          <a:p>
            <a:r>
              <a:rPr lang="en-US">
                <a:latin typeface="Georgia Pro"/>
              </a:rPr>
              <a:t>Philly Project (Next Week)</a:t>
            </a:r>
          </a:p>
          <a:p>
            <a:endParaRPr lang="en-US">
              <a:latin typeface="Georgia Pro"/>
            </a:endParaRPr>
          </a:p>
          <a:p>
            <a:r>
              <a:rPr lang="en-US">
                <a:latin typeface="Georgia Pro"/>
              </a:rPr>
              <a:t>All Assignments must be completed by the end of the course! Email Andrew Wilbraham at </a:t>
            </a:r>
            <a:r>
              <a:rPr lang="en-US">
                <a:latin typeface="Georgia Pro"/>
                <a:hlinkClick r:id="rId3"/>
              </a:rPr>
              <a:t>awilbraham@brynmawr.edu</a:t>
            </a:r>
            <a:r>
              <a:rPr lang="en-US">
                <a:latin typeface="Georgia Pro"/>
              </a:rPr>
              <a:t> if you have any questions </a:t>
            </a:r>
          </a:p>
        </p:txBody>
      </p:sp>
      <p:sp>
        <p:nvSpPr>
          <p:cNvPr id="2" name="Title 1">
            <a:extLst>
              <a:ext uri="{FF2B5EF4-FFF2-40B4-BE49-F238E27FC236}">
                <a16:creationId xmlns:a16="http://schemas.microsoft.com/office/drawing/2014/main" id="{63302AD4-2DCA-9FBB-77B2-3B3578EC89DA}"/>
              </a:ext>
            </a:extLst>
          </p:cNvPr>
          <p:cNvSpPr>
            <a:spLocks noGrp="1"/>
          </p:cNvSpPr>
          <p:nvPr>
            <p:ph type="title"/>
          </p:nvPr>
        </p:nvSpPr>
        <p:spPr/>
        <p:txBody>
          <a:bodyPr/>
          <a:lstStyle/>
          <a:p>
            <a:r>
              <a:rPr lang="en-US" b="1">
                <a:solidFill>
                  <a:srgbClr val="FF0000"/>
                </a:solidFill>
                <a:latin typeface="Georgia Pro"/>
              </a:rPr>
              <a:t>Reminder: Required Assignments </a:t>
            </a:r>
          </a:p>
        </p:txBody>
      </p:sp>
    </p:spTree>
    <p:extLst>
      <p:ext uri="{BB962C8B-B14F-4D97-AF65-F5344CB8AC3E}">
        <p14:creationId xmlns:p14="http://schemas.microsoft.com/office/powerpoint/2010/main" val="88560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p:txBody>
          <a:bodyPr>
            <a:normAutofit/>
          </a:bodyPr>
          <a:lstStyle/>
          <a:p>
            <a:pPr>
              <a:spcAft>
                <a:spcPts val="600"/>
              </a:spcAft>
            </a:pPr>
            <a:fld id="{3FAE4C1A-77DB-4702-BC27-716D25204027}" type="slidenum">
              <a:rPr lang="en-US">
                <a:effectLst>
                  <a:outerShdw blurRad="38100" dist="38100" dir="2700000" algn="tl">
                    <a:srgbClr val="000000">
                      <a:alpha val="43137"/>
                    </a:srgbClr>
                  </a:outerShdw>
                </a:effectLst>
              </a:rPr>
              <a:pPr>
                <a:spcAft>
                  <a:spcPts val="600"/>
                </a:spcAft>
              </a:pPr>
              <a:t>33</a:t>
            </a:fld>
            <a:endParaRPr lang="en-US">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A4D48A6C-9FEA-C61D-0722-14E2B1CB836B}"/>
              </a:ext>
            </a:extLst>
          </p:cNvPr>
          <p:cNvSpPr txBox="1"/>
          <p:nvPr/>
        </p:nvSpPr>
        <p:spPr>
          <a:xfrm>
            <a:off x="6856901" y="4481257"/>
            <a:ext cx="25731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pic>
        <p:nvPicPr>
          <p:cNvPr id="5" name="Picture 4" descr="A statue of a person in a city&#10;&#10;Description automatically generated">
            <a:extLst>
              <a:ext uri="{FF2B5EF4-FFF2-40B4-BE49-F238E27FC236}">
                <a16:creationId xmlns:a16="http://schemas.microsoft.com/office/drawing/2014/main" id="{14F235BD-0293-FE3F-5E10-A16FB51380CF}"/>
              </a:ext>
            </a:extLst>
          </p:cNvPr>
          <p:cNvPicPr>
            <a:picLocks noChangeAspect="1"/>
          </p:cNvPicPr>
          <p:nvPr/>
        </p:nvPicPr>
        <p:blipFill rotWithShape="1">
          <a:blip r:embed="rId5">
            <a:extLst>
              <a:ext uri="{837473B0-CC2E-450A-ABE3-18F120FF3D39}">
                <a1611:picAttrSrcUrl xmlns:a1611="http://schemas.microsoft.com/office/drawing/2016/11/main" r:id="rId3"/>
              </a:ext>
            </a:extLst>
          </a:blip>
          <a:srcRect t="10000"/>
          <a:stretch/>
        </p:blipFill>
        <p:spPr>
          <a:xfrm>
            <a:off x="2761958" y="930515"/>
            <a:ext cx="6668083" cy="3750797"/>
          </a:xfrm>
          <a:prstGeom prst="rect">
            <a:avLst/>
          </a:prstGeom>
          <a:noFill/>
        </p:spPr>
      </p:pic>
      <p:sp>
        <p:nvSpPr>
          <p:cNvPr id="2" name="Title 1">
            <a:extLst>
              <a:ext uri="{FF2B5EF4-FFF2-40B4-BE49-F238E27FC236}">
                <a16:creationId xmlns:a16="http://schemas.microsoft.com/office/drawing/2014/main" id="{0ED8794C-9AD8-3768-BAFE-BAE074744C30}"/>
              </a:ext>
            </a:extLst>
          </p:cNvPr>
          <p:cNvSpPr>
            <a:spLocks noGrp="1"/>
          </p:cNvSpPr>
          <p:nvPr>
            <p:ph type="ctrTitle"/>
          </p:nvPr>
        </p:nvSpPr>
        <p:spPr>
          <a:xfrm>
            <a:off x="1090831" y="5014021"/>
            <a:ext cx="10010335" cy="1102805"/>
          </a:xfrm>
        </p:spPr>
        <p:txBody>
          <a:bodyPr anchor="b">
            <a:normAutofit/>
          </a:bodyPr>
          <a:lstStyle/>
          <a:p>
            <a:pPr algn="ctr"/>
            <a:r>
              <a:rPr lang="en-US" sz="3600" b="1">
                <a:solidFill>
                  <a:srgbClr val="FF0000"/>
                </a:solidFill>
                <a:latin typeface="Georgia Pro"/>
              </a:rPr>
              <a:t>PRESENTATIONS ARE NEXT WEEK!</a:t>
            </a:r>
          </a:p>
        </p:txBody>
      </p:sp>
      <p:sp>
        <p:nvSpPr>
          <p:cNvPr id="19" name="Date Placeholder 3">
            <a:extLst>
              <a:ext uri="{FF2B5EF4-FFF2-40B4-BE49-F238E27FC236}">
                <a16:creationId xmlns:a16="http://schemas.microsoft.com/office/drawing/2014/main" id="{7F85241D-C269-487B-9FC3-6FC98CC7BD15}"/>
              </a:ext>
            </a:extLst>
          </p:cNvPr>
          <p:cNvSpPr>
            <a:spLocks noGrp="1"/>
          </p:cNvSpPr>
          <p:nvPr>
            <p:ph type="dt" sz="half" idx="10"/>
          </p:nvPr>
        </p:nvSpPr>
        <p:spPr/>
        <p:txBody>
          <a:bodyPr>
            <a:normAutofit/>
          </a:bodyPr>
          <a:lstStyle/>
          <a:p>
            <a:pPr>
              <a:spcAft>
                <a:spcPts val="600"/>
              </a:spcAft>
            </a:pPr>
            <a:fld id="{CE31B4FC-6860-443D-BC09-903AB3D0191F}" type="datetime1">
              <a:rPr lang="en-US">
                <a:effectLst>
                  <a:outerShdw blurRad="38100" dist="38100" dir="2700000" algn="tl">
                    <a:srgbClr val="000000">
                      <a:alpha val="43137"/>
                    </a:srgbClr>
                  </a:outerShdw>
                </a:effectLst>
              </a:rPr>
              <a:pPr>
                <a:spcAft>
                  <a:spcPts val="600"/>
                </a:spcAft>
              </a:pPr>
              <a:t>11/4/2025</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940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qr code with a white background&#10;&#10;Description automatically generated">
            <a:extLst>
              <a:ext uri="{FF2B5EF4-FFF2-40B4-BE49-F238E27FC236}">
                <a16:creationId xmlns:a16="http://schemas.microsoft.com/office/drawing/2014/main" id="{18A9AB7F-D0B3-2C06-8DAC-343536366122}"/>
              </a:ext>
            </a:extLst>
          </p:cNvPr>
          <p:cNvPicPr>
            <a:picLocks noGrp="1" noChangeAspect="1"/>
          </p:cNvPicPr>
          <p:nvPr>
            <p:ph idx="1"/>
          </p:nvPr>
        </p:nvPicPr>
        <p:blipFill>
          <a:blip r:embed="rId3"/>
          <a:stretch>
            <a:fillRect/>
          </a:stretch>
        </p:blipFill>
        <p:spPr>
          <a:xfrm>
            <a:off x="819150" y="952500"/>
            <a:ext cx="5105400" cy="5105400"/>
          </a:xfrm>
          <a:prstGeom prst="rect">
            <a:avLst/>
          </a:prstGeom>
        </p:spPr>
      </p:pic>
      <p:sp>
        <p:nvSpPr>
          <p:cNvPr id="2" name="Title 1">
            <a:extLst>
              <a:ext uri="{FF2B5EF4-FFF2-40B4-BE49-F238E27FC236}">
                <a16:creationId xmlns:a16="http://schemas.microsoft.com/office/drawing/2014/main" id="{0691C826-6094-5104-EEAE-F5DAB67263C5}"/>
              </a:ext>
            </a:extLst>
          </p:cNvPr>
          <p:cNvSpPr>
            <a:spLocks noGrp="1"/>
          </p:cNvSpPr>
          <p:nvPr>
            <p:ph type="title"/>
          </p:nvPr>
        </p:nvSpPr>
        <p:spPr>
          <a:xfrm>
            <a:off x="6729984" y="952499"/>
            <a:ext cx="4814316" cy="3251855"/>
          </a:xfrm>
        </p:spPr>
        <p:txBody>
          <a:bodyPr vert="horz" lIns="91440" tIns="45720" rIns="91440" bIns="45720" rtlCol="0" anchor="t">
            <a:normAutofit/>
          </a:bodyPr>
          <a:lstStyle/>
          <a:p>
            <a:r>
              <a:rPr lang="en-US" sz="4400"/>
              <a:t>Sense of Belonging Survey</a:t>
            </a:r>
          </a:p>
        </p:txBody>
      </p:sp>
    </p:spTree>
    <p:extLst>
      <p:ext uri="{BB962C8B-B14F-4D97-AF65-F5344CB8AC3E}">
        <p14:creationId xmlns:p14="http://schemas.microsoft.com/office/powerpoint/2010/main" val="424300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A6E8B-D233-2078-F39E-B4867A9822C9}"/>
              </a:ext>
            </a:extLst>
          </p:cNvPr>
          <p:cNvSpPr>
            <a:spLocks noGrp="1"/>
          </p:cNvSpPr>
          <p:nvPr>
            <p:ph idx="1"/>
          </p:nvPr>
        </p:nvSpPr>
        <p:spPr>
          <a:xfrm>
            <a:off x="555136" y="1589769"/>
            <a:ext cx="6170814" cy="3466033"/>
          </a:xfrm>
        </p:spPr>
        <p:txBody>
          <a:bodyPr vert="horz" lIns="91440" tIns="45720" rIns="91440" bIns="45720" rtlCol="0" anchor="t">
            <a:noAutofit/>
          </a:bodyPr>
          <a:lstStyle/>
          <a:p>
            <a:r>
              <a:rPr lang="en-US" sz="2400">
                <a:latin typeface="Georgia Pro"/>
              </a:rPr>
              <a:t>Context: Liberal Arts Setting</a:t>
            </a:r>
          </a:p>
          <a:p>
            <a:r>
              <a:rPr lang="en-US" sz="2400">
                <a:latin typeface="Georgia Pro"/>
              </a:rPr>
              <a:t>Career &amp; Civic Engagement Center Competencies</a:t>
            </a:r>
          </a:p>
          <a:p>
            <a:r>
              <a:rPr lang="en-US" sz="2400">
                <a:latin typeface="Georgia Pro"/>
              </a:rPr>
              <a:t>Perspectives on Vocational Discernment</a:t>
            </a:r>
          </a:p>
          <a:p>
            <a:r>
              <a:rPr lang="en-US" sz="2400">
                <a:latin typeface="Georgia Pro"/>
              </a:rPr>
              <a:t>Strengths!</a:t>
            </a:r>
          </a:p>
          <a:p>
            <a:r>
              <a:rPr lang="en-US" sz="2400">
                <a:latin typeface="Georgia Pro"/>
              </a:rPr>
              <a:t>Career &amp; Civic Programs, Resources, and Opportunities</a:t>
            </a:r>
          </a:p>
          <a:p>
            <a:r>
              <a:rPr lang="en-US" sz="2400">
                <a:latin typeface="Georgia Pro"/>
              </a:rPr>
              <a:t>Design Your Path Forward</a:t>
            </a:r>
          </a:p>
          <a:p>
            <a:r>
              <a:rPr lang="en-US" sz="2400">
                <a:latin typeface="Georgia Pro"/>
              </a:rPr>
              <a:t>How to stay connected</a:t>
            </a:r>
          </a:p>
          <a:p>
            <a:endParaRPr lang="en-US">
              <a:latin typeface="Georgia Pro"/>
            </a:endParaRPr>
          </a:p>
        </p:txBody>
      </p:sp>
      <p:pic>
        <p:nvPicPr>
          <p:cNvPr id="5" name="Picture 4" descr="Amazon.com: Quote by Lao Tzu &quot;The journey of a thousand miles&quot; unframed  print or poster : Home &amp; Kitchen">
            <a:extLst>
              <a:ext uri="{FF2B5EF4-FFF2-40B4-BE49-F238E27FC236}">
                <a16:creationId xmlns:a16="http://schemas.microsoft.com/office/drawing/2014/main" id="{6B74A1FD-13EF-ACA7-0487-19F57C146751}"/>
              </a:ext>
            </a:extLst>
          </p:cNvPr>
          <p:cNvPicPr>
            <a:picLocks noChangeAspect="1"/>
          </p:cNvPicPr>
          <p:nvPr/>
        </p:nvPicPr>
        <p:blipFill>
          <a:blip r:embed="rId3"/>
          <a:stretch>
            <a:fillRect/>
          </a:stretch>
        </p:blipFill>
        <p:spPr>
          <a:xfrm>
            <a:off x="7278861" y="749931"/>
            <a:ext cx="4214647" cy="5552729"/>
          </a:xfrm>
          <a:prstGeom prst="rect">
            <a:avLst/>
          </a:prstGeom>
        </p:spPr>
      </p:pic>
      <p:sp>
        <p:nvSpPr>
          <p:cNvPr id="2" name="Title 1">
            <a:extLst>
              <a:ext uri="{FF2B5EF4-FFF2-40B4-BE49-F238E27FC236}">
                <a16:creationId xmlns:a16="http://schemas.microsoft.com/office/drawing/2014/main" id="{B0B89E40-DD4F-39FB-C5D8-DD343C1915D3}"/>
              </a:ext>
            </a:extLst>
          </p:cNvPr>
          <p:cNvSpPr>
            <a:spLocks noGrp="1"/>
          </p:cNvSpPr>
          <p:nvPr>
            <p:ph type="title"/>
          </p:nvPr>
        </p:nvSpPr>
        <p:spPr>
          <a:xfrm>
            <a:off x="548640" y="950976"/>
            <a:ext cx="5547360" cy="1828798"/>
          </a:xfrm>
        </p:spPr>
        <p:txBody>
          <a:bodyPr>
            <a:normAutofit/>
          </a:bodyPr>
          <a:lstStyle/>
          <a:p>
            <a:r>
              <a:rPr lang="en-US" b="1">
                <a:solidFill>
                  <a:srgbClr val="FF0000"/>
                </a:solidFill>
                <a:latin typeface="Georgia Pro"/>
              </a:rPr>
              <a:t>Today's Agenda</a:t>
            </a:r>
            <a:endParaRPr lang="en-US">
              <a:solidFill>
                <a:srgbClr val="FF0000"/>
              </a:solidFill>
            </a:endParaRPr>
          </a:p>
        </p:txBody>
      </p:sp>
    </p:spTree>
    <p:extLst>
      <p:ext uri="{BB962C8B-B14F-4D97-AF65-F5344CB8AC3E}">
        <p14:creationId xmlns:p14="http://schemas.microsoft.com/office/powerpoint/2010/main" val="8738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peech bubble sign | Radiology Reference Article | Radiopaedia.org" hidden="1">
            <a:extLst>
              <a:ext uri="{FF2B5EF4-FFF2-40B4-BE49-F238E27FC236}">
                <a16:creationId xmlns:a16="http://schemas.microsoft.com/office/drawing/2014/main" id="{D51EF7DD-9C9A-B8DF-6443-DE86A13E118A}"/>
              </a:ext>
            </a:extLst>
          </p:cNvPr>
          <p:cNvPicPr>
            <a:picLocks noChangeAspect="1"/>
          </p:cNvPicPr>
          <p:nvPr/>
        </p:nvPicPr>
        <p:blipFill>
          <a:blip r:embed="rId3"/>
          <a:stretch>
            <a:fillRect/>
          </a:stretch>
        </p:blipFill>
        <p:spPr>
          <a:xfrm>
            <a:off x="4758632" y="766313"/>
            <a:ext cx="7454056" cy="5895106"/>
          </a:xfrm>
          <a:prstGeom prst="rect">
            <a:avLst/>
          </a:prstGeom>
        </p:spPr>
      </p:pic>
      <p:sp>
        <p:nvSpPr>
          <p:cNvPr id="3" name="Content Placeholder 2">
            <a:extLst>
              <a:ext uri="{FF2B5EF4-FFF2-40B4-BE49-F238E27FC236}">
                <a16:creationId xmlns:a16="http://schemas.microsoft.com/office/drawing/2014/main" id="{4B207E50-63CE-F093-A483-28E2FFEBB170}"/>
              </a:ext>
            </a:extLst>
          </p:cNvPr>
          <p:cNvSpPr>
            <a:spLocks noGrp="1"/>
          </p:cNvSpPr>
          <p:nvPr>
            <p:ph idx="1"/>
          </p:nvPr>
        </p:nvSpPr>
        <p:spPr>
          <a:xfrm>
            <a:off x="5550886" y="1492092"/>
            <a:ext cx="5630632" cy="3420750"/>
          </a:xfrm>
        </p:spPr>
        <p:txBody>
          <a:bodyPr vert="horz" lIns="91440" tIns="45720" rIns="91440" bIns="45720" rtlCol="0" anchor="t">
            <a:noAutofit/>
          </a:bodyPr>
          <a:lstStyle/>
          <a:p>
            <a:pPr marL="0" indent="0" algn="ctr">
              <a:lnSpc>
                <a:spcPct val="110000"/>
              </a:lnSpc>
              <a:buNone/>
            </a:pPr>
            <a:r>
              <a:rPr lang="en-US" sz="2400">
                <a:latin typeface="Georgia Pro"/>
                <a:ea typeface="Open Sans"/>
                <a:cs typeface="Open Sans"/>
              </a:rPr>
              <a:t>"The liberal arts are about engaging with people at a pivotal developmental time and helping them learn for themselves what it means to be who they are and how they want to move through the world. It’s not about giving them the answers to questions, but rather teaching them how to shape and engage with those questions, in today’s complicated and often difficult world."</a:t>
            </a:r>
            <a:endParaRPr lang="en-US" sz="2400">
              <a:latin typeface="Aptos"/>
              <a:ea typeface="Open Sans"/>
              <a:cs typeface="Open Sans"/>
            </a:endParaRPr>
          </a:p>
        </p:txBody>
      </p:sp>
      <p:pic>
        <p:nvPicPr>
          <p:cNvPr id="6" name="Picture 5" descr="Leaning In">
            <a:extLst>
              <a:ext uri="{FF2B5EF4-FFF2-40B4-BE49-F238E27FC236}">
                <a16:creationId xmlns:a16="http://schemas.microsoft.com/office/drawing/2014/main" id="{70952A35-EF0B-45B9-D893-3F9241B42F0C}"/>
              </a:ext>
            </a:extLst>
          </p:cNvPr>
          <p:cNvPicPr>
            <a:picLocks noChangeAspect="1"/>
          </p:cNvPicPr>
          <p:nvPr/>
        </p:nvPicPr>
        <p:blipFill>
          <a:blip r:embed="rId4"/>
          <a:srcRect l="5698" r="6838"/>
          <a:stretch/>
        </p:blipFill>
        <p:spPr>
          <a:xfrm>
            <a:off x="637309" y="2542310"/>
            <a:ext cx="4253346" cy="3311236"/>
          </a:xfrm>
          <a:prstGeom prst="rect">
            <a:avLst/>
          </a:prstGeom>
        </p:spPr>
      </p:pic>
      <p:sp>
        <p:nvSpPr>
          <p:cNvPr id="2" name="Title 1">
            <a:extLst>
              <a:ext uri="{FF2B5EF4-FFF2-40B4-BE49-F238E27FC236}">
                <a16:creationId xmlns:a16="http://schemas.microsoft.com/office/drawing/2014/main" id="{AE1C145A-721D-C368-75E6-6B4E8D132927}"/>
              </a:ext>
            </a:extLst>
          </p:cNvPr>
          <p:cNvSpPr>
            <a:spLocks noGrp="1"/>
          </p:cNvSpPr>
          <p:nvPr>
            <p:ph type="title"/>
          </p:nvPr>
        </p:nvSpPr>
        <p:spPr>
          <a:xfrm>
            <a:off x="604058" y="950976"/>
            <a:ext cx="3785898" cy="2245737"/>
          </a:xfrm>
        </p:spPr>
        <p:txBody>
          <a:bodyPr>
            <a:normAutofit/>
          </a:bodyPr>
          <a:lstStyle/>
          <a:p>
            <a:r>
              <a:rPr lang="en-US" b="1">
                <a:solidFill>
                  <a:srgbClr val="FF0000"/>
                </a:solidFill>
                <a:latin typeface="Georgia Pro"/>
              </a:rPr>
              <a:t>As President Wendy Cadge sees it...</a:t>
            </a:r>
            <a:endParaRPr lang="en-US">
              <a:solidFill>
                <a:srgbClr val="FF0000"/>
              </a:solidFill>
            </a:endParaRPr>
          </a:p>
        </p:txBody>
      </p:sp>
    </p:spTree>
    <p:extLst>
      <p:ext uri="{BB962C8B-B14F-4D97-AF65-F5344CB8AC3E}">
        <p14:creationId xmlns:p14="http://schemas.microsoft.com/office/powerpoint/2010/main" val="234631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areer+Civic: Civic Engagement Spotlight and Open House">
            <a:extLst>
              <a:ext uri="{FF2B5EF4-FFF2-40B4-BE49-F238E27FC236}">
                <a16:creationId xmlns:a16="http://schemas.microsoft.com/office/drawing/2014/main" id="{28109A22-5354-9A5B-A7A7-2A24153006B2}"/>
              </a:ext>
            </a:extLst>
          </p:cNvPr>
          <p:cNvPicPr>
            <a:picLocks noChangeAspect="1"/>
          </p:cNvPicPr>
          <p:nvPr/>
        </p:nvPicPr>
        <p:blipFill>
          <a:blip r:embed="rId3"/>
          <a:stretch>
            <a:fillRect/>
          </a:stretch>
        </p:blipFill>
        <p:spPr>
          <a:xfrm>
            <a:off x="6894456" y="1831515"/>
            <a:ext cx="4657053" cy="3266578"/>
          </a:xfrm>
          <a:prstGeom prst="rect">
            <a:avLst/>
          </a:prstGeom>
        </p:spPr>
      </p:pic>
      <p:sp>
        <p:nvSpPr>
          <p:cNvPr id="6" name="Content Placeholder 5">
            <a:extLst>
              <a:ext uri="{FF2B5EF4-FFF2-40B4-BE49-F238E27FC236}">
                <a16:creationId xmlns:a16="http://schemas.microsoft.com/office/drawing/2014/main" id="{D7558500-25A0-37CA-697C-2C4613D87E93}"/>
              </a:ext>
            </a:extLst>
          </p:cNvPr>
          <p:cNvSpPr>
            <a:spLocks noGrp="1"/>
          </p:cNvSpPr>
          <p:nvPr>
            <p:ph idx="1"/>
          </p:nvPr>
        </p:nvSpPr>
        <p:spPr>
          <a:xfrm>
            <a:off x="381347" y="1839497"/>
            <a:ext cx="6523253" cy="4391611"/>
          </a:xfrm>
        </p:spPr>
        <p:txBody>
          <a:bodyPr vert="horz" lIns="91440" tIns="45720" rIns="91440" bIns="45720" rtlCol="0" anchor="t">
            <a:noAutofit/>
          </a:bodyPr>
          <a:lstStyle/>
          <a:p>
            <a:pPr>
              <a:lnSpc>
                <a:spcPct val="110000"/>
              </a:lnSpc>
            </a:pPr>
            <a:r>
              <a:rPr lang="en-US" sz="2800" b="1">
                <a:latin typeface="Georgia Pro"/>
                <a:ea typeface="+mn-lt"/>
                <a:cs typeface="+mn-lt"/>
              </a:rPr>
              <a:t>Social Responsibility</a:t>
            </a:r>
            <a:r>
              <a:rPr lang="en-US" sz="2800">
                <a:latin typeface="Georgia Pro"/>
                <a:ea typeface="+mn-lt"/>
                <a:cs typeface="+mn-lt"/>
              </a:rPr>
              <a:t>:  ethical behavior in relation to the groups and communities of which one is a part</a:t>
            </a:r>
            <a:endParaRPr lang="en-US" sz="2800">
              <a:latin typeface="Georgia Pro"/>
            </a:endParaRPr>
          </a:p>
          <a:p>
            <a:pPr>
              <a:lnSpc>
                <a:spcPct val="110000"/>
              </a:lnSpc>
            </a:pPr>
            <a:r>
              <a:rPr lang="en-US" sz="2800" b="1">
                <a:latin typeface="Georgia Pro"/>
                <a:ea typeface="+mn-lt"/>
                <a:cs typeface="+mn-lt"/>
              </a:rPr>
              <a:t>Communication</a:t>
            </a:r>
            <a:r>
              <a:rPr lang="en-US" sz="2800">
                <a:latin typeface="Georgia Pro"/>
                <a:ea typeface="+mn-lt"/>
                <a:cs typeface="+mn-lt"/>
              </a:rPr>
              <a:t>:  articulation of thoughts and experiences to influence, inspire and explain</a:t>
            </a:r>
          </a:p>
          <a:p>
            <a:pPr>
              <a:lnSpc>
                <a:spcPct val="110000"/>
              </a:lnSpc>
            </a:pPr>
            <a:r>
              <a:rPr lang="en-US" sz="2800" b="1">
                <a:latin typeface="Georgia Pro"/>
                <a:ea typeface="+mn-lt"/>
                <a:cs typeface="+mn-lt"/>
              </a:rPr>
              <a:t>Conceptual Thinking</a:t>
            </a:r>
            <a:r>
              <a:rPr lang="en-US" sz="2800">
                <a:latin typeface="Georgia Pro"/>
                <a:ea typeface="+mn-lt"/>
                <a:cs typeface="+mn-lt"/>
              </a:rPr>
              <a:t>:  creative search for new ideas and solutions</a:t>
            </a:r>
          </a:p>
        </p:txBody>
      </p:sp>
      <p:sp>
        <p:nvSpPr>
          <p:cNvPr id="8" name="TextBox 7">
            <a:extLst>
              <a:ext uri="{FF2B5EF4-FFF2-40B4-BE49-F238E27FC236}">
                <a16:creationId xmlns:a16="http://schemas.microsoft.com/office/drawing/2014/main" id="{4D924DD4-81E2-E6BB-14F3-8481943F9267}"/>
              </a:ext>
            </a:extLst>
          </p:cNvPr>
          <p:cNvSpPr txBox="1"/>
          <p:nvPr/>
        </p:nvSpPr>
        <p:spPr>
          <a:xfrm>
            <a:off x="8801769" y="834189"/>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000" b="1">
                <a:solidFill>
                  <a:srgbClr val="FF0000"/>
                </a:solidFill>
                <a:latin typeface="Georgia Pro"/>
              </a:rPr>
              <a:t>(p. 1 of 2)</a:t>
            </a:r>
            <a:endParaRPr lang="en-US">
              <a:solidFill>
                <a:srgbClr val="FF0000"/>
              </a:solidFill>
            </a:endParaRPr>
          </a:p>
        </p:txBody>
      </p:sp>
      <p:sp>
        <p:nvSpPr>
          <p:cNvPr id="2" name="Title 1">
            <a:extLst>
              <a:ext uri="{FF2B5EF4-FFF2-40B4-BE49-F238E27FC236}">
                <a16:creationId xmlns:a16="http://schemas.microsoft.com/office/drawing/2014/main" id="{AE1C145A-721D-C368-75E6-6B4E8D132927}"/>
              </a:ext>
            </a:extLst>
          </p:cNvPr>
          <p:cNvSpPr>
            <a:spLocks noGrp="1"/>
          </p:cNvSpPr>
          <p:nvPr>
            <p:ph type="title"/>
          </p:nvPr>
        </p:nvSpPr>
        <p:spPr>
          <a:xfrm>
            <a:off x="548640" y="897502"/>
            <a:ext cx="5948412" cy="879641"/>
          </a:xfrm>
        </p:spPr>
        <p:txBody>
          <a:bodyPr>
            <a:normAutofit fontScale="90000"/>
          </a:bodyPr>
          <a:lstStyle/>
          <a:p>
            <a:r>
              <a:rPr lang="en-US" sz="3300" b="1">
                <a:solidFill>
                  <a:srgbClr val="FF0000"/>
                </a:solidFill>
                <a:latin typeface="Georgia Pro"/>
              </a:rPr>
              <a:t>Career &amp; Civic Engagement Center Competencies </a:t>
            </a:r>
          </a:p>
        </p:txBody>
      </p:sp>
    </p:spTree>
    <p:extLst>
      <p:ext uri="{BB962C8B-B14F-4D97-AF65-F5344CB8AC3E}">
        <p14:creationId xmlns:p14="http://schemas.microsoft.com/office/powerpoint/2010/main" val="351105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 Well: Caring for the Whole Self—Wellness Through Art">
            <a:extLst>
              <a:ext uri="{FF2B5EF4-FFF2-40B4-BE49-F238E27FC236}">
                <a16:creationId xmlns:a16="http://schemas.microsoft.com/office/drawing/2014/main" id="{3D35E7B0-0522-6706-E253-099E0A466798}"/>
              </a:ext>
            </a:extLst>
          </p:cNvPr>
          <p:cNvPicPr>
            <a:picLocks noChangeAspect="1"/>
          </p:cNvPicPr>
          <p:nvPr/>
        </p:nvPicPr>
        <p:blipFill>
          <a:blip r:embed="rId3"/>
          <a:stretch>
            <a:fillRect/>
          </a:stretch>
        </p:blipFill>
        <p:spPr>
          <a:xfrm>
            <a:off x="8587874" y="1490334"/>
            <a:ext cx="3050673" cy="3997647"/>
          </a:xfrm>
          <a:prstGeom prst="rect">
            <a:avLst/>
          </a:prstGeom>
        </p:spPr>
      </p:pic>
      <p:sp>
        <p:nvSpPr>
          <p:cNvPr id="3" name="Content Placeholder 2">
            <a:extLst>
              <a:ext uri="{FF2B5EF4-FFF2-40B4-BE49-F238E27FC236}">
                <a16:creationId xmlns:a16="http://schemas.microsoft.com/office/drawing/2014/main" id="{23BDFC38-378A-CAE5-26D5-982EC52E428B}"/>
              </a:ext>
            </a:extLst>
          </p:cNvPr>
          <p:cNvSpPr>
            <a:spLocks noGrp="1"/>
          </p:cNvSpPr>
          <p:nvPr>
            <p:ph idx="1"/>
          </p:nvPr>
        </p:nvSpPr>
        <p:spPr>
          <a:xfrm>
            <a:off x="575377" y="2028826"/>
            <a:ext cx="8001135" cy="4029074"/>
          </a:xfrm>
        </p:spPr>
        <p:txBody>
          <a:bodyPr vert="horz" lIns="91440" tIns="45720" rIns="91440" bIns="45720" rtlCol="0" anchor="t">
            <a:normAutofit fontScale="92500" lnSpcReduction="10000"/>
          </a:bodyPr>
          <a:lstStyle/>
          <a:p>
            <a:r>
              <a:rPr lang="en-US" sz="2400" b="1">
                <a:latin typeface="Georgia Pro"/>
              </a:rPr>
              <a:t>Connection</a:t>
            </a:r>
            <a:r>
              <a:rPr lang="en-US" sz="2400">
                <a:latin typeface="Georgia Pro"/>
              </a:rPr>
              <a:t>:  establishment of authentic, purposeful relationships and collaboration with others</a:t>
            </a:r>
            <a:endParaRPr lang="en-US" sz="2400"/>
          </a:p>
          <a:p>
            <a:r>
              <a:rPr lang="en-US" sz="2400" b="1">
                <a:latin typeface="Georgia Pro"/>
              </a:rPr>
              <a:t>Cultural Competency</a:t>
            </a:r>
            <a:r>
              <a:rPr lang="en-US" sz="2400">
                <a:latin typeface="Georgia Pro"/>
              </a:rPr>
              <a:t>:  respectful engagement with people of diverse identities and backgrounds in different contexts</a:t>
            </a:r>
            <a:endParaRPr lang="en-US" sz="2400"/>
          </a:p>
          <a:p>
            <a:r>
              <a:rPr lang="en-US" sz="2400" b="1">
                <a:latin typeface="Georgia Pro"/>
              </a:rPr>
              <a:t>Implementation</a:t>
            </a:r>
            <a:r>
              <a:rPr lang="en-US" sz="2400">
                <a:latin typeface="Georgia Pro"/>
              </a:rPr>
              <a:t>: thoughtful translation of ideas and theories into action</a:t>
            </a:r>
          </a:p>
          <a:p>
            <a:r>
              <a:rPr lang="en-US" sz="2400" b="1">
                <a:latin typeface="Georgia Pro"/>
              </a:rPr>
              <a:t>Reflective Practice</a:t>
            </a:r>
            <a:r>
              <a:rPr lang="en-US" sz="2400">
                <a:latin typeface="Georgia Pro"/>
              </a:rPr>
              <a:t>: intentional synthesis of experiences, both successes and challenges, to make connections, explore meaning and inform future choices</a:t>
            </a:r>
            <a:r>
              <a:rPr lang="en-US" sz="2800">
                <a:latin typeface="Georgia Pro"/>
              </a:rPr>
              <a:t> </a:t>
            </a:r>
            <a:endParaRPr lang="en-US" sz="2400">
              <a:latin typeface="Georgia Pro"/>
            </a:endParaRPr>
          </a:p>
          <a:p>
            <a:endParaRPr lang="en-US"/>
          </a:p>
        </p:txBody>
      </p:sp>
      <p:sp>
        <p:nvSpPr>
          <p:cNvPr id="9" name="TextBox 8">
            <a:extLst>
              <a:ext uri="{FF2B5EF4-FFF2-40B4-BE49-F238E27FC236}">
                <a16:creationId xmlns:a16="http://schemas.microsoft.com/office/drawing/2014/main" id="{B12759DB-E54E-912F-8BA6-53318FED1F6A}"/>
              </a:ext>
            </a:extLst>
          </p:cNvPr>
          <p:cNvSpPr txBox="1"/>
          <p:nvPr/>
        </p:nvSpPr>
        <p:spPr>
          <a:xfrm>
            <a:off x="8801769" y="834189"/>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000" b="1">
                <a:solidFill>
                  <a:srgbClr val="FF0000"/>
                </a:solidFill>
                <a:latin typeface="Georgia Pro"/>
              </a:rPr>
              <a:t>(p. 2 of 2)</a:t>
            </a:r>
            <a:endParaRPr lang="en-US">
              <a:solidFill>
                <a:srgbClr val="FF0000"/>
              </a:solidFill>
            </a:endParaRPr>
          </a:p>
        </p:txBody>
      </p:sp>
      <p:sp>
        <p:nvSpPr>
          <p:cNvPr id="7" name="Title 1">
            <a:extLst>
              <a:ext uri="{FF2B5EF4-FFF2-40B4-BE49-F238E27FC236}">
                <a16:creationId xmlns:a16="http://schemas.microsoft.com/office/drawing/2014/main" id="{26AC82B2-EA20-1CE0-8C82-247219D6A443}"/>
              </a:ext>
            </a:extLst>
          </p:cNvPr>
          <p:cNvSpPr txBox="1">
            <a:spLocks noGrp="1"/>
          </p:cNvSpPr>
          <p:nvPr>
            <p:ph type="title" idx="4294967295"/>
          </p:nvPr>
        </p:nvSpPr>
        <p:spPr>
          <a:xfrm>
            <a:off x="594092" y="956324"/>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Georgia Pro"/>
                <a:ea typeface="+mj-ea"/>
                <a:cs typeface="+mj-cs"/>
              </a:rPr>
              <a:t>Career &amp; Civic Engagement </a:t>
            </a:r>
            <a:br>
              <a:rPr kumimoji="0" lang="en-US" sz="3600" b="1" i="0" u="none" strike="noStrike" kern="1200" cap="none" spc="0" normalizeH="0" baseline="0" noProof="0">
                <a:ln>
                  <a:noFill/>
                </a:ln>
                <a:solidFill>
                  <a:srgbClr val="FF0000"/>
                </a:solidFill>
                <a:effectLst/>
                <a:uLnTx/>
                <a:uFillTx/>
                <a:latin typeface="Georgia Pro"/>
                <a:ea typeface="+mj-ea"/>
                <a:cs typeface="+mj-cs"/>
              </a:rPr>
            </a:br>
            <a:r>
              <a:rPr kumimoji="0" lang="en-US" sz="3600" b="1" i="0" u="none" strike="noStrike" kern="1200" cap="none" spc="0" normalizeH="0" baseline="0" noProof="0">
                <a:ln>
                  <a:noFill/>
                </a:ln>
                <a:solidFill>
                  <a:srgbClr val="FF0000"/>
                </a:solidFill>
                <a:effectLst/>
                <a:uLnTx/>
                <a:uFillTx/>
                <a:latin typeface="Georgia Pro"/>
                <a:ea typeface="+mj-ea"/>
                <a:cs typeface="+mj-cs"/>
              </a:rPr>
              <a:t>Center Competencies</a:t>
            </a:r>
          </a:p>
        </p:txBody>
      </p:sp>
    </p:spTree>
    <p:extLst>
      <p:ext uri="{BB962C8B-B14F-4D97-AF65-F5344CB8AC3E}">
        <p14:creationId xmlns:p14="http://schemas.microsoft.com/office/powerpoint/2010/main" val="52626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g Briefcase Royalty-Free Images, Stock Photos &amp; Pictures | Shutterstock">
            <a:extLst>
              <a:ext uri="{FF2B5EF4-FFF2-40B4-BE49-F238E27FC236}">
                <a16:creationId xmlns:a16="http://schemas.microsoft.com/office/drawing/2014/main" id="{BD65D6F9-253D-6533-7A1E-7F799C568A1D}"/>
              </a:ext>
            </a:extLst>
          </p:cNvPr>
          <p:cNvPicPr>
            <a:picLocks noChangeAspect="1"/>
          </p:cNvPicPr>
          <p:nvPr/>
        </p:nvPicPr>
        <p:blipFill>
          <a:blip r:embed="rId3"/>
          <a:stretch>
            <a:fillRect/>
          </a:stretch>
        </p:blipFill>
        <p:spPr>
          <a:xfrm>
            <a:off x="7277769" y="1495925"/>
            <a:ext cx="3946357" cy="4026568"/>
          </a:xfrm>
          <a:prstGeom prst="rect">
            <a:avLst/>
          </a:prstGeom>
        </p:spPr>
      </p:pic>
      <p:sp>
        <p:nvSpPr>
          <p:cNvPr id="3" name="Content Placeholder 2">
            <a:extLst>
              <a:ext uri="{FF2B5EF4-FFF2-40B4-BE49-F238E27FC236}">
                <a16:creationId xmlns:a16="http://schemas.microsoft.com/office/drawing/2014/main" id="{23BDFC38-378A-CAE5-26D5-982EC52E428B}"/>
              </a:ext>
            </a:extLst>
          </p:cNvPr>
          <p:cNvSpPr>
            <a:spLocks noGrp="1"/>
          </p:cNvSpPr>
          <p:nvPr>
            <p:ph idx="1"/>
          </p:nvPr>
        </p:nvSpPr>
        <p:spPr>
          <a:xfrm>
            <a:off x="588745" y="2028826"/>
            <a:ext cx="6142925" cy="4029074"/>
          </a:xfrm>
        </p:spPr>
        <p:txBody>
          <a:bodyPr vert="horz" lIns="91440" tIns="45720" rIns="91440" bIns="45720" rtlCol="0" anchor="t">
            <a:normAutofit/>
          </a:bodyPr>
          <a:lstStyle/>
          <a:p>
            <a:pPr marL="0" indent="0">
              <a:buNone/>
            </a:pPr>
            <a:r>
              <a:rPr lang="en-US" sz="2400">
                <a:latin typeface="Georgia Pro"/>
              </a:rPr>
              <a:t>A Job / A Career / A Vocation</a:t>
            </a:r>
          </a:p>
          <a:p>
            <a:pPr marL="0" indent="0">
              <a:buNone/>
            </a:pPr>
            <a:r>
              <a:rPr lang="en-US" sz="2400">
                <a:latin typeface="Georgia Pro"/>
              </a:rPr>
              <a:t>A Paycheck / A Journey / A Calling</a:t>
            </a:r>
          </a:p>
          <a:p>
            <a:pPr marL="0" indent="0">
              <a:buNone/>
            </a:pPr>
            <a:endParaRPr lang="en-US" sz="2400">
              <a:latin typeface="Georgia Pro"/>
            </a:endParaRPr>
          </a:p>
          <a:p>
            <a:pPr marL="0" indent="0">
              <a:buNone/>
            </a:pPr>
            <a:r>
              <a:rPr lang="en-US" sz="2400">
                <a:latin typeface="Georgia Pro"/>
              </a:rPr>
              <a:t>All are valid ways to think about work!  Throughout your life, you might shift in how you approach work.  That's totally fine and normal!</a:t>
            </a:r>
          </a:p>
          <a:p>
            <a:endParaRPr lang="en-US">
              <a:latin typeface="Univers Light"/>
            </a:endParaRPr>
          </a:p>
        </p:txBody>
      </p:sp>
      <p:sp>
        <p:nvSpPr>
          <p:cNvPr id="7" name="Title 1">
            <a:extLst>
              <a:ext uri="{FF2B5EF4-FFF2-40B4-BE49-F238E27FC236}">
                <a16:creationId xmlns:a16="http://schemas.microsoft.com/office/drawing/2014/main" id="{26AC82B2-EA20-1CE0-8C82-247219D6A443}"/>
              </a:ext>
            </a:extLst>
          </p:cNvPr>
          <p:cNvSpPr txBox="1">
            <a:spLocks noGrp="1"/>
          </p:cNvSpPr>
          <p:nvPr>
            <p:ph type="title" idx="4294967295"/>
          </p:nvPr>
        </p:nvSpPr>
        <p:spPr>
          <a:xfrm>
            <a:off x="594092" y="956324"/>
            <a:ext cx="10995659" cy="10778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Georgia Pro"/>
                <a:ea typeface="+mj-ea"/>
                <a:cs typeface="+mj-cs"/>
              </a:rPr>
              <a:t>Perspectives on Work</a:t>
            </a:r>
            <a:endParaRPr kumimoji="0" lang="en-US" sz="3600" b="0" i="0" u="none" strike="noStrike" kern="1200" cap="none" spc="0" normalizeH="0" baseline="0" noProof="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70667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descr="Quote on black background. " hidden="1">
            <a:extLst>
              <a:ext uri="{FF2B5EF4-FFF2-40B4-BE49-F238E27FC236}">
                <a16:creationId xmlns:a16="http://schemas.microsoft.com/office/drawing/2014/main" id="{23BDFC38-378A-CAE5-26D5-982EC52E428B}"/>
              </a:ext>
            </a:extLst>
          </p:cNvPr>
          <p:cNvSpPr>
            <a:spLocks noGrp="1"/>
          </p:cNvSpPr>
          <p:nvPr>
            <p:ph idx="1"/>
          </p:nvPr>
        </p:nvSpPr>
        <p:spPr>
          <a:xfrm>
            <a:off x="555137" y="2496207"/>
            <a:ext cx="3534701" cy="3556605"/>
          </a:xfrm>
        </p:spPr>
        <p:txBody>
          <a:bodyPr vert="horz" lIns="91440" tIns="45720" rIns="91440" bIns="45720" rtlCol="0" anchor="t">
            <a:normAutofit/>
          </a:bodyPr>
          <a:lstStyle/>
          <a:p>
            <a:pPr marL="0" indent="0">
              <a:lnSpc>
                <a:spcPct val="110000"/>
              </a:lnSpc>
              <a:buNone/>
            </a:pPr>
            <a:endParaRPr lang="en-US">
              <a:latin typeface="Georgia Pro"/>
            </a:endParaRPr>
          </a:p>
          <a:p>
            <a:pPr>
              <a:lnSpc>
                <a:spcPct val="110000"/>
              </a:lnSpc>
            </a:pPr>
            <a:endParaRPr lang="en-US"/>
          </a:p>
        </p:txBody>
      </p:sp>
      <p:pic>
        <p:nvPicPr>
          <p:cNvPr id="9" name="Picture 8" descr="Quote on background image of a road. Quote says: What is the duty of humans? If gifts and responsibilities are one, then asking &quot;what is our responsibility?&quot; is the same as asking &quot;what is our gift?&quot; It is said that only humans have the capacity for gratitude. This is among our gifts.">
            <a:extLst>
              <a:ext uri="{FF2B5EF4-FFF2-40B4-BE49-F238E27FC236}">
                <a16:creationId xmlns:a16="http://schemas.microsoft.com/office/drawing/2014/main" id="{4BB9CA37-428F-6ADB-522F-9C4581499F3E}"/>
              </a:ext>
            </a:extLst>
          </p:cNvPr>
          <p:cNvPicPr>
            <a:picLocks noChangeAspect="1"/>
          </p:cNvPicPr>
          <p:nvPr/>
        </p:nvPicPr>
        <p:blipFill>
          <a:blip r:embed="rId3"/>
          <a:srcRect l="12195" t="12346" r="10105" b="19301"/>
          <a:stretch/>
        </p:blipFill>
        <p:spPr>
          <a:xfrm>
            <a:off x="6975475" y="3903412"/>
            <a:ext cx="4786481" cy="2330767"/>
          </a:xfrm>
          <a:prstGeom prst="rect">
            <a:avLst/>
          </a:prstGeom>
        </p:spPr>
      </p:pic>
      <p:pic>
        <p:nvPicPr>
          <p:cNvPr id="8" name="Picture 7" descr="Quote on blue background. Quote says: Owning our story and loving ourselves through that process is the bravest thing we'll ever do. Brene Brown.">
            <a:extLst>
              <a:ext uri="{FF2B5EF4-FFF2-40B4-BE49-F238E27FC236}">
                <a16:creationId xmlns:a16="http://schemas.microsoft.com/office/drawing/2014/main" id="{F24FD6CB-5009-B0BF-F176-A2BF86D0A4AF}"/>
              </a:ext>
            </a:extLst>
          </p:cNvPr>
          <p:cNvPicPr>
            <a:picLocks noChangeAspect="1"/>
          </p:cNvPicPr>
          <p:nvPr/>
        </p:nvPicPr>
        <p:blipFill>
          <a:blip r:embed="rId4"/>
          <a:stretch>
            <a:fillRect/>
          </a:stretch>
        </p:blipFill>
        <p:spPr>
          <a:xfrm>
            <a:off x="4235867" y="2758657"/>
            <a:ext cx="2597317" cy="2610685"/>
          </a:xfrm>
          <a:prstGeom prst="rect">
            <a:avLst/>
          </a:prstGeom>
        </p:spPr>
      </p:pic>
      <p:pic>
        <p:nvPicPr>
          <p:cNvPr id="11" name="Picture 10" descr="Quote on black background. Quote says: Don't ask yourself what the world needs. Ask yourself what makes you come alive and then go do that. Because what the world needs is people who have come alive. Howard Thurman.">
            <a:extLst>
              <a:ext uri="{FF2B5EF4-FFF2-40B4-BE49-F238E27FC236}">
                <a16:creationId xmlns:a16="http://schemas.microsoft.com/office/drawing/2014/main" id="{6AF1A5C3-F8B4-45A2-3947-E707F3074B26}"/>
              </a:ext>
            </a:extLst>
          </p:cNvPr>
          <p:cNvPicPr>
            <a:picLocks noChangeAspect="1"/>
          </p:cNvPicPr>
          <p:nvPr/>
        </p:nvPicPr>
        <p:blipFill>
          <a:blip r:embed="rId5"/>
          <a:stretch>
            <a:fillRect/>
          </a:stretch>
        </p:blipFill>
        <p:spPr>
          <a:xfrm>
            <a:off x="915904" y="2754062"/>
            <a:ext cx="3181350" cy="3154613"/>
          </a:xfrm>
          <a:prstGeom prst="rect">
            <a:avLst/>
          </a:prstGeom>
        </p:spPr>
      </p:pic>
      <p:pic>
        <p:nvPicPr>
          <p:cNvPr id="6" name="Picture 5" descr="Venn Diagram on a gray background. The quote inside the diagram says: Your vocation in life comes from where your greatest joy meets the world's greatest need. Frederick Buechner">
            <a:extLst>
              <a:ext uri="{FF2B5EF4-FFF2-40B4-BE49-F238E27FC236}">
                <a16:creationId xmlns:a16="http://schemas.microsoft.com/office/drawing/2014/main" id="{08A62DE4-F11E-0936-64FF-D7C37AB48B17}"/>
              </a:ext>
            </a:extLst>
          </p:cNvPr>
          <p:cNvPicPr>
            <a:picLocks noChangeAspect="1"/>
          </p:cNvPicPr>
          <p:nvPr/>
        </p:nvPicPr>
        <p:blipFill>
          <a:blip r:embed="rId6"/>
          <a:srcRect t="-27" r="190" b="12702"/>
          <a:stretch/>
        </p:blipFill>
        <p:spPr>
          <a:xfrm>
            <a:off x="6974304" y="950975"/>
            <a:ext cx="4055944" cy="2834313"/>
          </a:xfrm>
          <a:prstGeom prst="rect">
            <a:avLst/>
          </a:prstGeom>
        </p:spPr>
      </p:pic>
      <p:pic>
        <p:nvPicPr>
          <p:cNvPr id="4" name="Picture 3" descr="Quote on mountain range background. Quote says: Discovering vocation does not mean scrambling toward some prize just beyond my reach but accepting the treasure of true self I already possess. Parker J. Palmer, Let Your Life Speak">
            <a:extLst>
              <a:ext uri="{FF2B5EF4-FFF2-40B4-BE49-F238E27FC236}">
                <a16:creationId xmlns:a16="http://schemas.microsoft.com/office/drawing/2014/main" id="{3E12A2E7-6AB6-5C32-25AF-1F3733934E08}"/>
              </a:ext>
            </a:extLst>
          </p:cNvPr>
          <p:cNvPicPr>
            <a:picLocks noChangeAspect="1"/>
          </p:cNvPicPr>
          <p:nvPr/>
        </p:nvPicPr>
        <p:blipFill>
          <a:blip r:embed="rId7"/>
          <a:stretch>
            <a:fillRect/>
          </a:stretch>
        </p:blipFill>
        <p:spPr>
          <a:xfrm>
            <a:off x="3140243" y="950327"/>
            <a:ext cx="3692357" cy="1708818"/>
          </a:xfrm>
          <a:prstGeom prst="rect">
            <a:avLst/>
          </a:prstGeom>
        </p:spPr>
      </p:pic>
      <p:sp>
        <p:nvSpPr>
          <p:cNvPr id="7" name="Title 1">
            <a:extLst>
              <a:ext uri="{FF2B5EF4-FFF2-40B4-BE49-F238E27FC236}">
                <a16:creationId xmlns:a16="http://schemas.microsoft.com/office/drawing/2014/main" id="{26AC82B2-EA20-1CE0-8C82-247219D6A443}"/>
              </a:ext>
            </a:extLst>
          </p:cNvPr>
          <p:cNvSpPr txBox="1">
            <a:spLocks noGrp="1"/>
          </p:cNvSpPr>
          <p:nvPr>
            <p:ph type="title" idx="4294967295"/>
          </p:nvPr>
        </p:nvSpPr>
        <p:spPr>
          <a:xfrm>
            <a:off x="548640" y="950976"/>
            <a:ext cx="3536516" cy="2245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FF0000"/>
                </a:solidFill>
                <a:effectLst/>
                <a:uLnTx/>
                <a:uFillTx/>
                <a:latin typeface="Georgia Pro"/>
                <a:ea typeface="+mj-ea"/>
                <a:cs typeface="+mj-cs"/>
              </a:rPr>
              <a:t>What is Vocation?</a:t>
            </a:r>
          </a:p>
        </p:txBody>
      </p:sp>
    </p:spTree>
    <p:extLst>
      <p:ext uri="{BB962C8B-B14F-4D97-AF65-F5344CB8AC3E}">
        <p14:creationId xmlns:p14="http://schemas.microsoft.com/office/powerpoint/2010/main" val="501673935"/>
      </p:ext>
    </p:extLst>
  </p:cSld>
  <p:clrMapOvr>
    <a:masterClrMapping/>
  </p:clrMapOvr>
</p:sld>
</file>

<file path=ppt/theme/theme1.xml><?xml version="1.0" encoding="utf-8"?>
<a:theme xmlns:a="http://schemas.openxmlformats.org/drawingml/2006/main" name="TribuneVTI">
  <a:themeElements>
    <a:clrScheme name="Custom 1">
      <a:dk1>
        <a:sysClr val="windowText" lastClr="000000"/>
      </a:dk1>
      <a:lt1>
        <a:sysClr val="window" lastClr="FFFFFF"/>
      </a:lt1>
      <a:dk2>
        <a:srgbClr val="323232"/>
      </a:dk2>
      <a:lt2>
        <a:srgbClr val="E5C243"/>
      </a:lt2>
      <a:accent1>
        <a:srgbClr val="FF0000"/>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29</Notes>
  <HiddenSlides>1</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TribuneVTI</vt:lpstr>
      <vt:lpstr>THRIVE Week 9:  Occupational Wellness</vt:lpstr>
      <vt:lpstr>Starter Questions:  Reflect on 1 or more of the following questions in groups of 3-4</vt:lpstr>
      <vt:lpstr>Defining Occupational Wellness</vt:lpstr>
      <vt:lpstr>Today's Agenda</vt:lpstr>
      <vt:lpstr>As President Wendy Cadge sees it...</vt:lpstr>
      <vt:lpstr>Career &amp; Civic Engagement Center Competencies </vt:lpstr>
      <vt:lpstr>Career &amp; Civic Engagement  Center Competencies</vt:lpstr>
      <vt:lpstr>Perspectives on Work</vt:lpstr>
      <vt:lpstr>What is Vocation?</vt:lpstr>
      <vt:lpstr>Strengths - Why?</vt:lpstr>
      <vt:lpstr>Strengths - Why? (2)</vt:lpstr>
      <vt:lpstr>Strengths </vt:lpstr>
      <vt:lpstr>Clifton Strengths Themes</vt:lpstr>
      <vt:lpstr>Class of 2029 – Strengths (260 responses)</vt:lpstr>
      <vt:lpstr>Gather in groups!</vt:lpstr>
      <vt:lpstr>Group Discussion: 5 min.</vt:lpstr>
      <vt:lpstr>For further reflection and exploration:</vt:lpstr>
      <vt:lpstr>Career &amp; Civic Engagement Programs, Resources, &amp; Opportunities</vt:lpstr>
      <vt:lpstr>Career &amp; Civic Engagement Programs, Resources, &amp; Opportunities for Self-Reflection</vt:lpstr>
      <vt:lpstr>Career &amp; Civic Engagement Programs, Resources, &amp; Opportunities for Preparation (1 of 2)</vt:lpstr>
      <vt:lpstr>Career &amp; Civic Engagement Programs, Resources, &amp; Opportunities for Preparation (2 of 2)</vt:lpstr>
      <vt:lpstr>Resources at BMC</vt:lpstr>
      <vt:lpstr>Career &amp; Civic Engagement Programs, Resources, &amp; Opportunities for Exploration</vt:lpstr>
      <vt:lpstr>Photos from a Tri-Co Career Fair :)</vt:lpstr>
      <vt:lpstr>Career &amp; Civic Engagement Programs, Resources, &amp; Opportunities for Experience</vt:lpstr>
      <vt:lpstr>Photos from Intensives  (L to R: PLEN Public Policy Seminar in Washington DC, Finance Trek in NYC, and Entrepreneurship &amp; Innovation Retreat in Philadelphia)</vt:lpstr>
      <vt:lpstr>Photos from Praxis</vt:lpstr>
      <vt:lpstr>Summer Interns share their experiences at Bryn Mawr &amp; Beyond Celebration each fall! (During Owls Fest!)</vt:lpstr>
      <vt:lpstr>Graphic of Life Paths</vt:lpstr>
      <vt:lpstr>Design Your Path!</vt:lpstr>
      <vt:lpstr>Staying Connected :) </vt:lpstr>
      <vt:lpstr>Reminder: Required Assignments </vt:lpstr>
      <vt:lpstr>PRESENTATIONS ARE NEXT WEEK!</vt:lpstr>
      <vt:lpstr>Sense of Belonging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Wilbraham</dc:creator>
  <cp:revision>1</cp:revision>
  <cp:lastPrinted>2023-11-09T16:02:15Z</cp:lastPrinted>
  <dcterms:created xsi:type="dcterms:W3CDTF">2023-09-19T17:05:24Z</dcterms:created>
  <dcterms:modified xsi:type="dcterms:W3CDTF">2025-11-04T16:18:30Z</dcterms:modified>
</cp:coreProperties>
</file>