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8"/>
  </p:notesMasterIdLst>
  <p:sldIdLst>
    <p:sldId id="257" r:id="rId2"/>
    <p:sldId id="318" r:id="rId3"/>
    <p:sldId id="258" r:id="rId4"/>
    <p:sldId id="379" r:id="rId5"/>
    <p:sldId id="323" r:id="rId6"/>
    <p:sldId id="270" r:id="rId7"/>
    <p:sldId id="378" r:id="rId8"/>
    <p:sldId id="273" r:id="rId9"/>
    <p:sldId id="274" r:id="rId10"/>
    <p:sldId id="380" r:id="rId11"/>
    <p:sldId id="275" r:id="rId12"/>
    <p:sldId id="272" r:id="rId13"/>
    <p:sldId id="382" r:id="rId14"/>
    <p:sldId id="339" r:id="rId15"/>
    <p:sldId id="334" r:id="rId16"/>
    <p:sldId id="296" r:id="rId17"/>
    <p:sldId id="335" r:id="rId18"/>
    <p:sldId id="299" r:id="rId19"/>
    <p:sldId id="336" r:id="rId20"/>
    <p:sldId id="653" r:id="rId21"/>
    <p:sldId id="341" r:id="rId22"/>
    <p:sldId id="300" r:id="rId23"/>
    <p:sldId id="340" r:id="rId24"/>
    <p:sldId id="342" r:id="rId25"/>
    <p:sldId id="385" r:id="rId26"/>
    <p:sldId id="297" r:id="rId27"/>
    <p:sldId id="384" r:id="rId28"/>
    <p:sldId id="330" r:id="rId29"/>
    <p:sldId id="287" r:id="rId30"/>
    <p:sldId id="289" r:id="rId31"/>
    <p:sldId id="383" r:id="rId32"/>
    <p:sldId id="338" r:id="rId33"/>
    <p:sldId id="305" r:id="rId34"/>
    <p:sldId id="303" r:id="rId35"/>
    <p:sldId id="386" r:id="rId36"/>
    <p:sldId id="387" r:id="rId37"/>
    <p:sldId id="388" r:id="rId38"/>
    <p:sldId id="389" r:id="rId39"/>
    <p:sldId id="657" r:id="rId40"/>
    <p:sldId id="390" r:id="rId41"/>
    <p:sldId id="391" r:id="rId42"/>
    <p:sldId id="392" r:id="rId43"/>
    <p:sldId id="660" r:id="rId44"/>
    <p:sldId id="393" r:id="rId45"/>
    <p:sldId id="654" r:id="rId46"/>
    <p:sldId id="394" r:id="rId47"/>
    <p:sldId id="658" r:id="rId48"/>
    <p:sldId id="648" r:id="rId49"/>
    <p:sldId id="395" r:id="rId50"/>
    <p:sldId id="650" r:id="rId51"/>
    <p:sldId id="649" r:id="rId52"/>
    <p:sldId id="659" r:id="rId53"/>
    <p:sldId id="651" r:id="rId54"/>
    <p:sldId id="652" r:id="rId55"/>
    <p:sldId id="656" r:id="rId56"/>
    <p:sldId id="655"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9DDF82-5340-4447-BF9E-5B45A62BE17E}" v="3" dt="2024-09-05T16:40:05.8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304"/>
    <p:restoredTop sz="94891"/>
  </p:normalViewPr>
  <p:slideViewPr>
    <p:cSldViewPr snapToGrid="0">
      <p:cViewPr varScale="1">
        <p:scale>
          <a:sx n="106" d="100"/>
          <a:sy n="106" d="100"/>
        </p:scale>
        <p:origin x="208" y="32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D40694-5709-9742-9FA4-E62ED1BADAF5}" type="datetimeFigureOut">
              <a:rPr lang="en-US" smtClean="0"/>
              <a:t>9/10/24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2DD02D-9318-0449-9B40-055307FC0CA4}" type="slidenum">
              <a:rPr lang="en-US" smtClean="0"/>
              <a:t>‹#›</a:t>
            </a:fld>
            <a:endParaRPr lang="en-US"/>
          </a:p>
        </p:txBody>
      </p:sp>
    </p:spTree>
    <p:extLst>
      <p:ext uri="{BB962C8B-B14F-4D97-AF65-F5344CB8AC3E}">
        <p14:creationId xmlns:p14="http://schemas.microsoft.com/office/powerpoint/2010/main" val="2641300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nature.com/articles/nature10317#ref-CR42" TargetMode="External"/><Relationship Id="rId2" Type="http://schemas.openxmlformats.org/officeDocument/2006/relationships/slide" Target="../slides/slide53.xml"/><Relationship Id="rId1" Type="http://schemas.openxmlformats.org/officeDocument/2006/relationships/notesMaster" Target="../notesMasters/notesMaster1.xml"/><Relationship Id="rId4" Type="http://schemas.openxmlformats.org/officeDocument/2006/relationships/hyperlink" Target="https://www.nature.com/articles/nature10317#ref-CR32"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nature.com/articles/nature10317#ref-CR25" TargetMode="External"/><Relationship Id="rId2" Type="http://schemas.openxmlformats.org/officeDocument/2006/relationships/slide" Target="../slides/slide54.xml"/><Relationship Id="rId1" Type="http://schemas.openxmlformats.org/officeDocument/2006/relationships/notesMaster" Target="../notesMasters/notesMaster1.xml"/><Relationship Id="rId4" Type="http://schemas.openxmlformats.org/officeDocument/2006/relationships/hyperlink" Target="https://www.nature.com/articles/nature10317#ref-CR83"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3AA72C-9FAC-4CF2-9CB8-15B5DA189A7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055FDB-D8C6-4ACB-B8AF-5A59C9A35C78}" type="slidenum">
              <a:rPr lang="en-US"/>
              <a:pPr/>
              <a:t>16</a:t>
            </a:fld>
            <a:endParaRPr lang="en-US"/>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r>
              <a:rPr lang="en-US" b="1"/>
              <a:t>FIGURE 3-5 (part 5) The 20 common amino acids of proteins.</a:t>
            </a:r>
            <a:r>
              <a:rPr lang="en-US"/>
              <a:t> The structural formulas show the state of ionization that would predominate at pH 7.0. The unshaded portions are those common to all the amino acids; the portions shaded in pink are the R groups. Although the R group of histidine is shown uncharged, its p</a:t>
            </a:r>
            <a:r>
              <a:rPr lang="en-US" i="1"/>
              <a:t>K</a:t>
            </a:r>
            <a:r>
              <a:rPr lang="en-US" baseline="-25000"/>
              <a:t>a</a:t>
            </a:r>
            <a:r>
              <a:rPr lang="en-US"/>
              <a:t> (see Table 3-1) is such that a small but significant fraction of these groups are positively charged at pH 7.0. The protonated form of histidine is shown above the graph in Figure 3-12b.</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373E09-6731-4FF6-A896-1F7D90BAE6D3}" type="slidenum">
              <a:rPr lang="en-US"/>
              <a:pPr/>
              <a:t>18</a:t>
            </a:fld>
            <a:endParaRPr lang="en-US"/>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p:txBody>
          <a:bodyPr/>
          <a:lstStyle/>
          <a:p>
            <a:r>
              <a:rPr lang="en-US" b="1" dirty="0"/>
              <a:t>https://</a:t>
            </a:r>
            <a:r>
              <a:rPr lang="en-US" b="1" dirty="0" err="1"/>
              <a:t>glossary.periodni.com</a:t>
            </a:r>
            <a:r>
              <a:rPr lang="en-US" b="1" dirty="0"/>
              <a:t>/</a:t>
            </a:r>
            <a:r>
              <a:rPr lang="en-US" b="1" dirty="0" err="1"/>
              <a:t>glossary.php?en</a:t>
            </a:r>
            <a:r>
              <a:rPr lang="en-US" b="1" dirty="0"/>
              <a:t>=zwitterion</a:t>
            </a:r>
          </a:p>
          <a:p>
            <a:r>
              <a:rPr lang="en-US" dirty="0"/>
              <a:t>The nonionic form does not occur in significant amounts in aqueous solutions. The zwitterion predominates at neutral </a:t>
            </a:r>
            <a:r>
              <a:rPr lang="en-US" dirty="0" err="1"/>
              <a:t>pH.</a:t>
            </a:r>
            <a:r>
              <a:rPr lang="en-US" dirty="0"/>
              <a:t> A zwitterion can act as either an acid (proton donor) or a base (proton acceptor).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4E27B0-19D6-4C72-A086-492BA0687A8A}" type="slidenum">
              <a:rPr lang="en-US"/>
              <a:pPr/>
              <a:t>22</a:t>
            </a:fld>
            <a:endParaRPr lang="en-US"/>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r>
              <a:rPr lang="en-US" b="1"/>
              <a:t>FIGURE 3-11 Effect of the chemical environment on p</a:t>
            </a:r>
            <a:r>
              <a:rPr lang="en-US" b="1" i="1"/>
              <a:t>K</a:t>
            </a:r>
            <a:r>
              <a:rPr lang="en-US" b="1" baseline="-25000"/>
              <a:t>a</a:t>
            </a:r>
            <a:r>
              <a:rPr lang="en-US" b="1"/>
              <a:t>.</a:t>
            </a:r>
            <a:r>
              <a:rPr lang="en-US"/>
              <a:t> The p</a:t>
            </a:r>
            <a:r>
              <a:rPr lang="en-US" i="1"/>
              <a:t>K</a:t>
            </a:r>
            <a:r>
              <a:rPr lang="en-US" baseline="-25000"/>
              <a:t>a</a:t>
            </a:r>
            <a:r>
              <a:rPr lang="en-US"/>
              <a:t> values for the ionizable groups in glycine are lower than those for simple, methyl-substituted amino and carboxyl groups. These downward perturbations of p</a:t>
            </a:r>
            <a:r>
              <a:rPr lang="en-US" i="1"/>
              <a:t>K</a:t>
            </a:r>
            <a:r>
              <a:rPr lang="en-US" baseline="-25000"/>
              <a:t>a</a:t>
            </a:r>
            <a:r>
              <a:rPr lang="en-US"/>
              <a:t> are due to intramolecular interactions. Similar effects can be caused by chemical groups that happen to be positioned nearby—for example, in the active site of an enzyme.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FIGURE 2-19 Ionization of histidine.</a:t>
            </a:r>
            <a:r>
              <a:rPr lang="en-US" dirty="0"/>
              <a:t> The amino acid histidine, a component of proteins, is a weak acid. The </a:t>
            </a:r>
            <a:r>
              <a:rPr lang="en-US" dirty="0" err="1"/>
              <a:t>p</a:t>
            </a:r>
            <a:r>
              <a:rPr lang="en-US" i="1" dirty="0" err="1"/>
              <a:t>K</a:t>
            </a:r>
            <a:r>
              <a:rPr lang="en-US" baseline="-25000" dirty="0" err="1"/>
              <a:t>a</a:t>
            </a:r>
            <a:r>
              <a:rPr lang="en-US" dirty="0"/>
              <a:t> of the protonated nitrogen of the side chain is 6.0.</a:t>
            </a:r>
          </a:p>
          <a:p>
            <a:endParaRPr lang="en-US" dirty="0"/>
          </a:p>
        </p:txBody>
      </p:sp>
      <p:sp>
        <p:nvSpPr>
          <p:cNvPr id="4" name="Slide Number Placeholder 3"/>
          <p:cNvSpPr>
            <a:spLocks noGrp="1"/>
          </p:cNvSpPr>
          <p:nvPr>
            <p:ph type="sldNum" sz="quarter" idx="5"/>
          </p:nvPr>
        </p:nvSpPr>
        <p:spPr/>
        <p:txBody>
          <a:bodyPr/>
          <a:lstStyle/>
          <a:p>
            <a:fld id="{5F2DD02D-9318-0449-9B40-055307FC0CA4}" type="slidenum">
              <a:rPr lang="en-US" smtClean="0"/>
              <a:t>25</a:t>
            </a:fld>
            <a:endParaRPr lang="en-US"/>
          </a:p>
        </p:txBody>
      </p:sp>
    </p:spTree>
    <p:extLst>
      <p:ext uri="{BB962C8B-B14F-4D97-AF65-F5344CB8AC3E}">
        <p14:creationId xmlns:p14="http://schemas.microsoft.com/office/powerpoint/2010/main" val="1647982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66E11A-0F92-413C-A1CD-9B39FB57C583}" type="slidenum">
              <a:rPr lang="en-US"/>
              <a:pPr/>
              <a:t>26</a:t>
            </a:fld>
            <a:endParaRPr lang="en-US"/>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p:txBody>
          <a:bodyPr/>
          <a:lstStyle/>
          <a:p>
            <a:r>
              <a:rPr lang="en-US" b="1"/>
              <a:t>FIGURE 3-6 Absorption of ultraviolet light by aromatic amino acids.</a:t>
            </a:r>
            <a:r>
              <a:rPr lang="en-US"/>
              <a:t> Comparison of the light absorption spectra of the aromatic amino acids tryptophan and tyrosine at pH 6.0. The amino acids are present in equimolar amounts (10</a:t>
            </a:r>
            <a:r>
              <a:rPr lang="en-US" baseline="30000"/>
              <a:t>–3</a:t>
            </a:r>
            <a:r>
              <a:rPr lang="en-US"/>
              <a:t> M) under identical conditions. The measured absorbance of tryptophan is as much as four times that of tyrosine. Note that the maximum light absorption for both tryptophan and tyrosine occurs near a wavelength of 280 nm. Light absorption by the third aromatic amino acid, phenylalanine (not shown), generally contributes little to the spectroscopic properties of proteins.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EBE0C1-955B-4FEB-A97A-3621B91C89BE}" type="slidenum">
              <a:rPr lang="en-US"/>
              <a:pPr/>
              <a:t>29</a:t>
            </a:fld>
            <a:endParaRPr lang="en-US"/>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r>
              <a:rPr lang="en-US" b="1"/>
              <a:t>FIGURE 2-21 The pH optima of some enzymes.</a:t>
            </a:r>
            <a:r>
              <a:rPr lang="en-US"/>
              <a:t> Pepsin is a digestive enzyme secreted into gastric juice, which has a pH of ~1.5, allowing pepsin to act optimally. Trypsin, a digestive enzyme that acts in the small intestine, has a pH optimum that matches the neutral pH in the lumen of the small intestine. Alkaline phosphatase of bone tissue is a hydrolytic enzyme thought to aid in bone mineralization.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6FBA96-6F29-4CEF-AE05-E6BF37BAC221}" type="slidenum">
              <a:rPr lang="en-US"/>
              <a:pPr/>
              <a:t>30</a:t>
            </a:fld>
            <a:endParaRPr lang="en-US"/>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C00A4E-A5C5-44ED-8758-8766FE35478B}" type="slidenum">
              <a:rPr lang="en-US"/>
              <a:pPr/>
              <a:t>33</a:t>
            </a:fld>
            <a:endParaRPr lang="en-US"/>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CB5023-208C-4052-907D-858D72BDCCB3}" type="slidenum">
              <a:rPr lang="en-US"/>
              <a:pPr/>
              <a:t>34</a:t>
            </a:fld>
            <a:endParaRPr lang="en-US"/>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Sivakumar, Krishnamoorthy &amp; </a:t>
            </a:r>
            <a:r>
              <a:rPr lang="en-US" dirty="0" err="1"/>
              <a:t>Kannappan</a:t>
            </a:r>
            <a:r>
              <a:rPr lang="en-US" dirty="0"/>
              <a:t>, </a:t>
            </a:r>
            <a:r>
              <a:rPr lang="en-US" dirty="0" err="1"/>
              <a:t>Sudalayandi</a:t>
            </a:r>
            <a:r>
              <a:rPr lang="en-US" dirty="0"/>
              <a:t> &amp; Vijayakumar, Balakrishnan &amp; K.P., </a:t>
            </a:r>
            <a:r>
              <a:rPr lang="en-US" dirty="0" err="1"/>
              <a:t>Jithendran</a:t>
            </a:r>
            <a:r>
              <a:rPr lang="en-US" dirty="0"/>
              <a:t> &amp; </a:t>
            </a:r>
            <a:r>
              <a:rPr lang="en-US" dirty="0" err="1"/>
              <a:t>Balasubramaniam</a:t>
            </a:r>
            <a:r>
              <a:rPr lang="en-US" dirty="0"/>
              <a:t>, </a:t>
            </a:r>
            <a:r>
              <a:rPr lang="en-US" dirty="0" err="1"/>
              <a:t>Sivamani</a:t>
            </a:r>
            <a:r>
              <a:rPr lang="en-US" dirty="0"/>
              <a:t> &amp; </a:t>
            </a:r>
            <a:r>
              <a:rPr lang="en-US" dirty="0" err="1"/>
              <a:t>Panigrahi</a:t>
            </a:r>
            <a:r>
              <a:rPr lang="en-US" dirty="0"/>
              <a:t>, Akshaya. (2021). Molecular docking study of bio-inhibitors extracted from marine macro-alga Ulva </a:t>
            </a:r>
            <a:r>
              <a:rPr lang="en-US" dirty="0" err="1"/>
              <a:t>fasciata</a:t>
            </a:r>
            <a:r>
              <a:rPr lang="en-US" dirty="0"/>
              <a:t> against hemolysin protein of luminescence disease-causing Vibrio </a:t>
            </a:r>
            <a:r>
              <a:rPr lang="en-US" dirty="0" err="1"/>
              <a:t>harveyi</a:t>
            </a:r>
            <a:r>
              <a:rPr lang="en-US" dirty="0"/>
              <a:t>. Archives of Microbiology. 203. 10.1007/s00203-021-02408-1. </a:t>
            </a:r>
          </a:p>
        </p:txBody>
      </p:sp>
      <p:sp>
        <p:nvSpPr>
          <p:cNvPr id="4" name="Slide Number Placeholder 3"/>
          <p:cNvSpPr>
            <a:spLocks noGrp="1"/>
          </p:cNvSpPr>
          <p:nvPr>
            <p:ph type="sldNum" sz="quarter" idx="5"/>
          </p:nvPr>
        </p:nvSpPr>
        <p:spPr/>
        <p:txBody>
          <a:bodyPr/>
          <a:lstStyle/>
          <a:p>
            <a:fld id="{5F2DD02D-9318-0449-9B40-055307FC0CA4}" type="slidenum">
              <a:rPr lang="en-US" smtClean="0"/>
              <a:t>45</a:t>
            </a:fld>
            <a:endParaRPr lang="en-US"/>
          </a:p>
        </p:txBody>
      </p:sp>
    </p:spTree>
    <p:extLst>
      <p:ext uri="{BB962C8B-B14F-4D97-AF65-F5344CB8AC3E}">
        <p14:creationId xmlns:p14="http://schemas.microsoft.com/office/powerpoint/2010/main" val="1093526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3AA72C-9FAC-4CF2-9CB8-15B5DA189A7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2DD02D-9318-0449-9B40-055307FC0CA4}" type="slidenum">
              <a:rPr lang="en-US" smtClean="0"/>
              <a:t>46</a:t>
            </a:fld>
            <a:endParaRPr lang="en-US"/>
          </a:p>
        </p:txBody>
      </p:sp>
    </p:spTree>
    <p:extLst>
      <p:ext uri="{BB962C8B-B14F-4D97-AF65-F5344CB8AC3E}">
        <p14:creationId xmlns:p14="http://schemas.microsoft.com/office/powerpoint/2010/main" val="35895175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www.researchgate.net</a:t>
            </a:r>
            <a:r>
              <a:rPr lang="en-US" dirty="0"/>
              <a:t>/figure/a-The-triple-helix-of-type-I-collagen-6-b-Hydrogen-bonds-of-the-collagen-model-7_fig1_343444800</a:t>
            </a:r>
          </a:p>
        </p:txBody>
      </p:sp>
      <p:sp>
        <p:nvSpPr>
          <p:cNvPr id="4" name="Slide Number Placeholder 3"/>
          <p:cNvSpPr>
            <a:spLocks noGrp="1"/>
          </p:cNvSpPr>
          <p:nvPr>
            <p:ph type="sldNum" sz="quarter" idx="5"/>
          </p:nvPr>
        </p:nvSpPr>
        <p:spPr/>
        <p:txBody>
          <a:bodyPr/>
          <a:lstStyle/>
          <a:p>
            <a:fld id="{5F2DD02D-9318-0449-9B40-055307FC0CA4}" type="slidenum">
              <a:rPr lang="en-US" smtClean="0"/>
              <a:t>47</a:t>
            </a:fld>
            <a:endParaRPr lang="en-US"/>
          </a:p>
        </p:txBody>
      </p:sp>
    </p:spTree>
    <p:extLst>
      <p:ext uri="{BB962C8B-B14F-4D97-AF65-F5344CB8AC3E}">
        <p14:creationId xmlns:p14="http://schemas.microsoft.com/office/powerpoint/2010/main" val="20422563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222"/>
                </a:solidFill>
                <a:effectLst/>
                <a:highlight>
                  <a:srgbClr val="FFFFFF"/>
                </a:highlight>
                <a:latin typeface="Harding"/>
              </a:rPr>
              <a:t>Substrate binding to </a:t>
            </a:r>
            <a:r>
              <a:rPr lang="en-US" b="0" i="0" dirty="0" err="1">
                <a:solidFill>
                  <a:srgbClr val="222222"/>
                </a:solidFill>
                <a:effectLst/>
                <a:highlight>
                  <a:srgbClr val="FFFFFF"/>
                </a:highlight>
                <a:latin typeface="Harding"/>
              </a:rPr>
              <a:t>GroEL</a:t>
            </a:r>
            <a:r>
              <a:rPr lang="en-US" b="0" i="0" dirty="0">
                <a:solidFill>
                  <a:srgbClr val="222222"/>
                </a:solidFill>
                <a:effectLst/>
                <a:highlight>
                  <a:srgbClr val="FFFFFF"/>
                </a:highlight>
                <a:latin typeface="Harding"/>
              </a:rPr>
              <a:t> (after transfer from HSP70) may result in local unfolding</a:t>
            </a:r>
            <a:r>
              <a:rPr lang="en-US" b="0" i="0" baseline="30000" dirty="0">
                <a:solidFill>
                  <a:srgbClr val="006699"/>
                </a:solidFill>
                <a:effectLst/>
                <a:highlight>
                  <a:srgbClr val="FFFFFF"/>
                </a:highlight>
                <a:latin typeface="Harding"/>
                <a:hlinkClick r:id="rId3" tooltip="Sharma, S. et al. Monitoring protein conformation along the pathway of chaperonin-assisted folding. Cell 133, 142–153 (2008)."/>
              </a:rPr>
              <a:t>42</a:t>
            </a:r>
            <a:r>
              <a:rPr lang="en-US" b="0" i="0" dirty="0">
                <a:solidFill>
                  <a:srgbClr val="222222"/>
                </a:solidFill>
                <a:effectLst/>
                <a:highlight>
                  <a:srgbClr val="FFFFFF"/>
                </a:highlight>
                <a:latin typeface="Harding"/>
              </a:rPr>
              <a:t>. ATP binding then triggers a conformational rearrangement of the </a:t>
            </a:r>
            <a:r>
              <a:rPr lang="en-US" b="0" i="0" dirty="0" err="1">
                <a:solidFill>
                  <a:srgbClr val="222222"/>
                </a:solidFill>
                <a:effectLst/>
                <a:highlight>
                  <a:srgbClr val="FFFFFF"/>
                </a:highlight>
                <a:latin typeface="Harding"/>
              </a:rPr>
              <a:t>GroEL</a:t>
            </a:r>
            <a:r>
              <a:rPr lang="en-US" b="0" i="0" dirty="0">
                <a:solidFill>
                  <a:srgbClr val="222222"/>
                </a:solidFill>
                <a:effectLst/>
                <a:highlight>
                  <a:srgbClr val="FFFFFF"/>
                </a:highlight>
                <a:latin typeface="Harding"/>
              </a:rPr>
              <a:t> apical domains. This is followed by the binding of </a:t>
            </a:r>
            <a:r>
              <a:rPr lang="en-US" b="0" i="0" dirty="0" err="1">
                <a:solidFill>
                  <a:srgbClr val="222222"/>
                </a:solidFill>
                <a:effectLst/>
                <a:highlight>
                  <a:srgbClr val="FFFFFF"/>
                </a:highlight>
                <a:latin typeface="Harding"/>
              </a:rPr>
              <a:t>GroES</a:t>
            </a:r>
            <a:r>
              <a:rPr lang="en-US" b="0" i="0" dirty="0">
                <a:solidFill>
                  <a:srgbClr val="222222"/>
                </a:solidFill>
                <a:effectLst/>
                <a:highlight>
                  <a:srgbClr val="FFFFFF"/>
                </a:highlight>
                <a:latin typeface="Harding"/>
              </a:rPr>
              <a:t> (forming the </a:t>
            </a:r>
            <a:r>
              <a:rPr lang="en-US" b="0" i="1" dirty="0">
                <a:solidFill>
                  <a:srgbClr val="222222"/>
                </a:solidFill>
                <a:effectLst/>
                <a:highlight>
                  <a:srgbClr val="FFFFFF"/>
                </a:highlight>
                <a:latin typeface="Harding"/>
              </a:rPr>
              <a:t>cis</a:t>
            </a:r>
            <a:r>
              <a:rPr lang="en-US" b="0" i="0" dirty="0">
                <a:solidFill>
                  <a:srgbClr val="222222"/>
                </a:solidFill>
                <a:effectLst/>
                <a:highlight>
                  <a:srgbClr val="FFFFFF"/>
                </a:highlight>
                <a:latin typeface="Harding"/>
              </a:rPr>
              <a:t> complex) and substrate encapsulation for folding. At the same time, ADP and </a:t>
            </a:r>
            <a:r>
              <a:rPr lang="en-US" b="0" i="0" dirty="0" err="1">
                <a:solidFill>
                  <a:srgbClr val="222222"/>
                </a:solidFill>
                <a:effectLst/>
                <a:highlight>
                  <a:srgbClr val="FFFFFF"/>
                </a:highlight>
                <a:latin typeface="Harding"/>
              </a:rPr>
              <a:t>GroES</a:t>
            </a:r>
            <a:r>
              <a:rPr lang="en-US" b="0" i="0" dirty="0">
                <a:solidFill>
                  <a:srgbClr val="222222"/>
                </a:solidFill>
                <a:effectLst/>
                <a:highlight>
                  <a:srgbClr val="FFFFFF"/>
                </a:highlight>
                <a:latin typeface="Harding"/>
              </a:rPr>
              <a:t> dissociate from the opposite (</a:t>
            </a:r>
            <a:r>
              <a:rPr lang="en-US" b="0" i="1" dirty="0">
                <a:solidFill>
                  <a:srgbClr val="222222"/>
                </a:solidFill>
                <a:effectLst/>
                <a:highlight>
                  <a:srgbClr val="FFFFFF"/>
                </a:highlight>
                <a:latin typeface="Harding"/>
              </a:rPr>
              <a:t>trans</a:t>
            </a:r>
            <a:r>
              <a:rPr lang="en-US" b="0" i="0" dirty="0">
                <a:solidFill>
                  <a:srgbClr val="222222"/>
                </a:solidFill>
                <a:effectLst/>
                <a:highlight>
                  <a:srgbClr val="FFFFFF"/>
                </a:highlight>
                <a:latin typeface="Harding"/>
              </a:rPr>
              <a:t>) </a:t>
            </a:r>
            <a:r>
              <a:rPr lang="en-US" b="0" i="0" dirty="0" err="1">
                <a:solidFill>
                  <a:srgbClr val="222222"/>
                </a:solidFill>
                <a:effectLst/>
                <a:highlight>
                  <a:srgbClr val="FFFFFF"/>
                </a:highlight>
                <a:latin typeface="Harding"/>
              </a:rPr>
              <a:t>GroEL</a:t>
            </a:r>
            <a:r>
              <a:rPr lang="en-US" b="0" i="0" dirty="0">
                <a:solidFill>
                  <a:srgbClr val="222222"/>
                </a:solidFill>
                <a:effectLst/>
                <a:highlight>
                  <a:srgbClr val="FFFFFF"/>
                </a:highlight>
                <a:latin typeface="Harding"/>
              </a:rPr>
              <a:t> ring, allowing the release of substrate that had been enclosed in the former </a:t>
            </a:r>
            <a:r>
              <a:rPr lang="en-US" b="0" i="1" dirty="0">
                <a:solidFill>
                  <a:srgbClr val="222222"/>
                </a:solidFill>
                <a:effectLst/>
                <a:highlight>
                  <a:srgbClr val="FFFFFF"/>
                </a:highlight>
                <a:latin typeface="Harding"/>
              </a:rPr>
              <a:t>cis</a:t>
            </a:r>
            <a:r>
              <a:rPr lang="en-US" b="0" i="0" dirty="0">
                <a:solidFill>
                  <a:srgbClr val="222222"/>
                </a:solidFill>
                <a:effectLst/>
                <a:highlight>
                  <a:srgbClr val="FFFFFF"/>
                </a:highlight>
                <a:latin typeface="Harding"/>
              </a:rPr>
              <a:t> complex</a:t>
            </a:r>
            <a:r>
              <a:rPr lang="en-US" b="0" i="0" baseline="30000" dirty="0">
                <a:solidFill>
                  <a:srgbClr val="006699"/>
                </a:solidFill>
                <a:effectLst/>
                <a:highlight>
                  <a:srgbClr val="FFFFFF"/>
                </a:highlight>
                <a:latin typeface="Harding"/>
                <a:hlinkClick r:id="rId4" tooltip="Horwich, A. L. &amp; Fenton, W. A. Chaperonin-mediated protein folding: using a central cavity to kinetically assist polypeptide chain folding. Q. Rev. Biophys. 42, 83–116 (2009)."/>
              </a:rPr>
              <a:t>32</a:t>
            </a:r>
            <a:r>
              <a:rPr lang="en-US" b="0" i="0" dirty="0">
                <a:solidFill>
                  <a:srgbClr val="222222"/>
                </a:solidFill>
                <a:effectLst/>
                <a:highlight>
                  <a:srgbClr val="FFFFFF"/>
                </a:highlight>
                <a:latin typeface="Harding"/>
              </a:rPr>
              <a:t> (omitted from the figure for simplicity). The new substrate remains encapsulated, free to fold, for the time needed to </a:t>
            </a:r>
            <a:r>
              <a:rPr lang="en-US" b="0" i="0" dirty="0" err="1">
                <a:solidFill>
                  <a:srgbClr val="222222"/>
                </a:solidFill>
                <a:effectLst/>
                <a:highlight>
                  <a:srgbClr val="FFFFFF"/>
                </a:highlight>
                <a:latin typeface="Harding"/>
              </a:rPr>
              <a:t>hydrolyse</a:t>
            </a:r>
            <a:r>
              <a:rPr lang="en-US" b="0" i="0" dirty="0">
                <a:solidFill>
                  <a:srgbClr val="222222"/>
                </a:solidFill>
                <a:effectLst/>
                <a:highlight>
                  <a:srgbClr val="FFFFFF"/>
                </a:highlight>
                <a:latin typeface="Harding"/>
              </a:rPr>
              <a:t> the seven ATP molecules in the newly formed </a:t>
            </a:r>
            <a:r>
              <a:rPr lang="en-US" b="0" i="1" dirty="0">
                <a:solidFill>
                  <a:srgbClr val="222222"/>
                </a:solidFill>
                <a:effectLst/>
                <a:highlight>
                  <a:srgbClr val="FFFFFF"/>
                </a:highlight>
                <a:latin typeface="Harding"/>
              </a:rPr>
              <a:t>cis</a:t>
            </a:r>
            <a:r>
              <a:rPr lang="en-US" b="0" i="0" dirty="0">
                <a:solidFill>
                  <a:srgbClr val="222222"/>
                </a:solidFill>
                <a:effectLst/>
                <a:highlight>
                  <a:srgbClr val="FFFFFF"/>
                </a:highlight>
                <a:latin typeface="Harding"/>
              </a:rPr>
              <a:t> complex (∼10 s). Binding of ATP and </a:t>
            </a:r>
            <a:r>
              <a:rPr lang="en-US" b="0" i="0" dirty="0" err="1">
                <a:solidFill>
                  <a:srgbClr val="222222"/>
                </a:solidFill>
                <a:effectLst/>
                <a:highlight>
                  <a:srgbClr val="FFFFFF"/>
                </a:highlight>
                <a:latin typeface="Harding"/>
              </a:rPr>
              <a:t>GroES</a:t>
            </a:r>
            <a:r>
              <a:rPr lang="en-US" b="0" i="0" dirty="0">
                <a:solidFill>
                  <a:srgbClr val="222222"/>
                </a:solidFill>
                <a:effectLst/>
                <a:highlight>
                  <a:srgbClr val="FFFFFF"/>
                </a:highlight>
                <a:latin typeface="Harding"/>
              </a:rPr>
              <a:t> to the trans ring causes the opening of the </a:t>
            </a:r>
            <a:r>
              <a:rPr lang="en-US" b="0" i="1" dirty="0">
                <a:solidFill>
                  <a:srgbClr val="222222"/>
                </a:solidFill>
                <a:effectLst/>
                <a:highlight>
                  <a:srgbClr val="FFFFFF"/>
                </a:highlight>
                <a:latin typeface="Harding"/>
              </a:rPr>
              <a:t>cis</a:t>
            </a:r>
            <a:r>
              <a:rPr lang="en-US" b="0" i="0" dirty="0">
                <a:solidFill>
                  <a:srgbClr val="222222"/>
                </a:solidFill>
                <a:effectLst/>
                <a:highlight>
                  <a:srgbClr val="FFFFFF"/>
                </a:highlight>
                <a:latin typeface="Harding"/>
              </a:rPr>
              <a:t> complex. A symmetrical </a:t>
            </a:r>
            <a:r>
              <a:rPr lang="en-US" b="0" i="0" dirty="0" err="1">
                <a:solidFill>
                  <a:srgbClr val="222222"/>
                </a:solidFill>
                <a:effectLst/>
                <a:highlight>
                  <a:srgbClr val="FFFFFF"/>
                </a:highlight>
                <a:latin typeface="Harding"/>
              </a:rPr>
              <a:t>GroEL</a:t>
            </a:r>
            <a:r>
              <a:rPr lang="en-US" b="0" i="0" dirty="0">
                <a:solidFill>
                  <a:srgbClr val="222222"/>
                </a:solidFill>
                <a:effectLst/>
                <a:highlight>
                  <a:srgbClr val="FFFFFF"/>
                </a:highlight>
                <a:latin typeface="Harding"/>
              </a:rPr>
              <a:t>–(</a:t>
            </a:r>
            <a:r>
              <a:rPr lang="en-US" b="0" i="0" dirty="0" err="1">
                <a:solidFill>
                  <a:srgbClr val="222222"/>
                </a:solidFill>
                <a:effectLst/>
                <a:highlight>
                  <a:srgbClr val="FFFFFF"/>
                </a:highlight>
                <a:latin typeface="Harding"/>
              </a:rPr>
              <a:t>GroES</a:t>
            </a:r>
            <a:r>
              <a:rPr lang="en-US" b="0" i="0" dirty="0">
                <a:solidFill>
                  <a:srgbClr val="222222"/>
                </a:solidFill>
                <a:effectLst/>
                <a:highlight>
                  <a:srgbClr val="FFFFFF"/>
                </a:highlight>
                <a:latin typeface="Harding"/>
              </a:rPr>
              <a:t>)2 complex may form transiently. Structural model is based on PDB accession 1AON.</a:t>
            </a:r>
            <a:endParaRPr lang="en-US" dirty="0"/>
          </a:p>
        </p:txBody>
      </p:sp>
      <p:sp>
        <p:nvSpPr>
          <p:cNvPr id="4" name="Slide Number Placeholder 3"/>
          <p:cNvSpPr>
            <a:spLocks noGrp="1"/>
          </p:cNvSpPr>
          <p:nvPr>
            <p:ph type="sldNum" sz="quarter" idx="5"/>
          </p:nvPr>
        </p:nvSpPr>
        <p:spPr/>
        <p:txBody>
          <a:bodyPr/>
          <a:lstStyle/>
          <a:p>
            <a:fld id="{5F2DD02D-9318-0449-9B40-055307FC0CA4}" type="slidenum">
              <a:rPr lang="en-US" smtClean="0"/>
              <a:t>53</a:t>
            </a:fld>
            <a:endParaRPr lang="en-US"/>
          </a:p>
        </p:txBody>
      </p:sp>
    </p:spTree>
    <p:extLst>
      <p:ext uri="{BB962C8B-B14F-4D97-AF65-F5344CB8AC3E}">
        <p14:creationId xmlns:p14="http://schemas.microsoft.com/office/powerpoint/2010/main" val="38602795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222"/>
                </a:solidFill>
                <a:effectLst/>
                <a:highlight>
                  <a:srgbClr val="FFFFFF"/>
                </a:highlight>
                <a:latin typeface="Harding"/>
              </a:rPr>
              <a:t>The </a:t>
            </a:r>
            <a:r>
              <a:rPr lang="en-US" b="0" i="0" dirty="0" err="1">
                <a:solidFill>
                  <a:srgbClr val="222222"/>
                </a:solidFill>
                <a:effectLst/>
                <a:highlight>
                  <a:srgbClr val="FFFFFF"/>
                </a:highlight>
                <a:latin typeface="Harding"/>
              </a:rPr>
              <a:t>proteostasis</a:t>
            </a:r>
            <a:r>
              <a:rPr lang="en-US" b="0" i="0" dirty="0">
                <a:solidFill>
                  <a:srgbClr val="222222"/>
                </a:solidFill>
                <a:effectLst/>
                <a:highlight>
                  <a:srgbClr val="FFFFFF"/>
                </a:highlight>
                <a:latin typeface="Harding"/>
              </a:rPr>
              <a:t> network integrates chaperone pathways for the folding of newly synthesized proteins, for the </a:t>
            </a:r>
            <a:r>
              <a:rPr lang="en-US" b="0" i="0" dirty="0" err="1">
                <a:solidFill>
                  <a:srgbClr val="222222"/>
                </a:solidFill>
                <a:effectLst/>
                <a:highlight>
                  <a:srgbClr val="FFFFFF"/>
                </a:highlight>
                <a:latin typeface="Harding"/>
              </a:rPr>
              <a:t>remodelling</a:t>
            </a:r>
            <a:r>
              <a:rPr lang="en-US" b="0" i="0" dirty="0">
                <a:solidFill>
                  <a:srgbClr val="222222"/>
                </a:solidFill>
                <a:effectLst/>
                <a:highlight>
                  <a:srgbClr val="FFFFFF"/>
                </a:highlight>
                <a:latin typeface="Harding"/>
              </a:rPr>
              <a:t> of misfolded states and for disaggregation with the protein degradation mediated by the UPS and the autophagy system. Approximately 180 different chaperone components and their regulators orchestrate these processes in mammalian cells, whereas the UPS comprises ∼600 and the autophagy system ∼30 different components. The primary effort of the chaperone system is in preventing aggregation, but machinery for the disaggregation of aggregated proteins has been described in bacteria and fungi, involving oligomeric AAA</a:t>
            </a:r>
            <a:r>
              <a:rPr lang="en-US" b="0" i="0" baseline="30000" dirty="0">
                <a:solidFill>
                  <a:srgbClr val="222222"/>
                </a:solidFill>
                <a:effectLst/>
                <a:highlight>
                  <a:srgbClr val="FFFFFF"/>
                </a:highlight>
                <a:latin typeface="Harding"/>
              </a:rPr>
              <a:t>+</a:t>
            </a:r>
            <a:r>
              <a:rPr lang="en-US" b="0" i="0" dirty="0">
                <a:solidFill>
                  <a:srgbClr val="222222"/>
                </a:solidFill>
                <a:effectLst/>
                <a:highlight>
                  <a:srgbClr val="FFFFFF"/>
                </a:highlight>
                <a:latin typeface="Harding"/>
              </a:rPr>
              <a:t>-proteins such as HSP104 and the </a:t>
            </a:r>
            <a:r>
              <a:rPr lang="en-US" b="0" i="1" dirty="0">
                <a:solidFill>
                  <a:srgbClr val="222222"/>
                </a:solidFill>
                <a:effectLst/>
                <a:highlight>
                  <a:srgbClr val="FFFFFF"/>
                </a:highlight>
                <a:latin typeface="Harding"/>
              </a:rPr>
              <a:t>E. coli</a:t>
            </a:r>
            <a:r>
              <a:rPr lang="en-US" b="0" i="0" dirty="0">
                <a:solidFill>
                  <a:srgbClr val="222222"/>
                </a:solidFill>
                <a:effectLst/>
                <a:highlight>
                  <a:srgbClr val="FFFFFF"/>
                </a:highlight>
                <a:latin typeface="Harding"/>
              </a:rPr>
              <a:t> molecular chaperone protein </a:t>
            </a:r>
            <a:r>
              <a:rPr lang="en-US" b="0" i="0" dirty="0" err="1">
                <a:solidFill>
                  <a:srgbClr val="222222"/>
                </a:solidFill>
                <a:effectLst/>
                <a:highlight>
                  <a:srgbClr val="FFFFFF"/>
                </a:highlight>
                <a:latin typeface="Harding"/>
              </a:rPr>
              <a:t>ClpB</a:t>
            </a:r>
            <a:r>
              <a:rPr lang="en-US" b="0" i="0" dirty="0">
                <a:solidFill>
                  <a:srgbClr val="222222"/>
                </a:solidFill>
                <a:effectLst/>
                <a:highlight>
                  <a:srgbClr val="FFFFFF"/>
                </a:highlight>
                <a:latin typeface="Harding"/>
              </a:rPr>
              <a:t>, which cooperate with HSP70 chaperones</a:t>
            </a:r>
            <a:r>
              <a:rPr lang="en-US" b="0" i="0" baseline="30000" dirty="0">
                <a:solidFill>
                  <a:srgbClr val="006699"/>
                </a:solidFill>
                <a:effectLst/>
                <a:highlight>
                  <a:srgbClr val="FFFFFF"/>
                </a:highlight>
                <a:latin typeface="Harding"/>
                <a:hlinkClick r:id="rId3" tooltip="Mayer, M. P. Gymnastics of molecular chaperones. Mol. Cell 39, 321–331 (2010)."/>
              </a:rPr>
              <a:t>25</a:t>
            </a:r>
            <a:r>
              <a:rPr lang="en-US" b="0" i="0" dirty="0">
                <a:solidFill>
                  <a:srgbClr val="222222"/>
                </a:solidFill>
                <a:effectLst/>
                <a:highlight>
                  <a:srgbClr val="FFFFFF"/>
                </a:highlight>
                <a:latin typeface="Harding"/>
              </a:rPr>
              <a:t>. A similar activity has been detected in metazoans, but the components involved have not yet been defined</a:t>
            </a:r>
            <a:r>
              <a:rPr lang="en-US" b="0" i="0" baseline="30000" dirty="0">
                <a:solidFill>
                  <a:srgbClr val="006699"/>
                </a:solidFill>
                <a:effectLst/>
                <a:highlight>
                  <a:srgbClr val="FFFFFF"/>
                </a:highlight>
                <a:latin typeface="Harding"/>
                <a:hlinkClick r:id="rId4" tooltip="Cohen, E., Bieschke, J., Perciavalle, R. M., Kelly, J. W. &amp; Dillin, A. Opposing activities protect against age-onset proteotoxicity. Science 313, 1604–1610 (2006). An exciting study demonstrating that active disaggregation and the forced formation of large inclusions prevent the accumulation of toxic aggregate species in  C. elegans."/>
              </a:rPr>
              <a:t>83</a:t>
            </a:r>
            <a:r>
              <a:rPr lang="en-US" b="0" i="0" dirty="0">
                <a:solidFill>
                  <a:srgbClr val="222222"/>
                </a:solidFill>
                <a:effectLst/>
                <a:highlight>
                  <a:srgbClr val="FFFFFF"/>
                </a:highlight>
                <a:latin typeface="Harding"/>
              </a:rPr>
              <a:t>.</a:t>
            </a:r>
            <a:endParaRPr lang="en-US" dirty="0"/>
          </a:p>
        </p:txBody>
      </p:sp>
      <p:sp>
        <p:nvSpPr>
          <p:cNvPr id="4" name="Slide Number Placeholder 3"/>
          <p:cNvSpPr>
            <a:spLocks noGrp="1"/>
          </p:cNvSpPr>
          <p:nvPr>
            <p:ph type="sldNum" sz="quarter" idx="5"/>
          </p:nvPr>
        </p:nvSpPr>
        <p:spPr/>
        <p:txBody>
          <a:bodyPr/>
          <a:lstStyle/>
          <a:p>
            <a:fld id="{5F2DD02D-9318-0449-9B40-055307FC0CA4}" type="slidenum">
              <a:rPr lang="en-US" smtClean="0"/>
              <a:t>54</a:t>
            </a:fld>
            <a:endParaRPr lang="en-US"/>
          </a:p>
        </p:txBody>
      </p:sp>
    </p:spTree>
    <p:extLst>
      <p:ext uri="{BB962C8B-B14F-4D97-AF65-F5344CB8AC3E}">
        <p14:creationId xmlns:p14="http://schemas.microsoft.com/office/powerpoint/2010/main" val="37160725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Monaco, Antonio &amp; </a:t>
            </a:r>
            <a:r>
              <a:rPr lang="en-US" dirty="0" err="1"/>
              <a:t>Fraldi</a:t>
            </a:r>
            <a:r>
              <a:rPr lang="en-US" dirty="0"/>
              <a:t>, Alessandro. (2020). Protein Aggregation and Dysfunction of Autophagy-Lysosomal Pathway: A Vicious Cycle in Lysosomal Storage Diseases. Frontiers in Molecular Neuroscience. 13. 10.3389/fnmol.2020.00037. </a:t>
            </a:r>
          </a:p>
        </p:txBody>
      </p:sp>
      <p:sp>
        <p:nvSpPr>
          <p:cNvPr id="4" name="Slide Number Placeholder 3"/>
          <p:cNvSpPr>
            <a:spLocks noGrp="1"/>
          </p:cNvSpPr>
          <p:nvPr>
            <p:ph type="sldNum" sz="quarter" idx="5"/>
          </p:nvPr>
        </p:nvSpPr>
        <p:spPr/>
        <p:txBody>
          <a:bodyPr/>
          <a:lstStyle/>
          <a:p>
            <a:fld id="{5F2DD02D-9318-0449-9B40-055307FC0CA4}" type="slidenum">
              <a:rPr lang="en-US" smtClean="0"/>
              <a:t>56</a:t>
            </a:fld>
            <a:endParaRPr lang="en-US"/>
          </a:p>
        </p:txBody>
      </p:sp>
    </p:spTree>
    <p:extLst>
      <p:ext uri="{BB962C8B-B14F-4D97-AF65-F5344CB8AC3E}">
        <p14:creationId xmlns:p14="http://schemas.microsoft.com/office/powerpoint/2010/main" val="410480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9C9772-6088-465B-9D47-28B5CC0B9FB4}" type="slidenum">
              <a:rPr lang="en-US"/>
              <a:pPr/>
              <a:t>3</a:t>
            </a:fld>
            <a:endParaRPr lang="en-US"/>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p:txBody>
          <a:bodyPr/>
          <a:lstStyle/>
          <a:p>
            <a:r>
              <a:rPr lang="en-US" b="1" dirty="0"/>
              <a:t>FIGURE 1–12 Elements essential to animal life and health</a:t>
            </a:r>
            <a:r>
              <a:rPr lang="en-US" dirty="0"/>
              <a:t>. Bulk elements (shaded orange) are structural components of cells and tissues and are required in the diet in gram quantities daily. For trace elements (shaded bright yellow), the requirements are much smaller: for humans, a few milligrams per day of Fe, Cu, and Zn, even less of the others. The elemental requirements for plants and microorganisms are similar to those shown here; the ways in which they acquire these elements vary.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27E4CFCB-3254-4928-B10D-D74A5A5E9ACB}" type="slidenum">
              <a:rPr lang="en-US"/>
              <a:pPr/>
              <a:t>5</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29BC1F-DCE3-4C48-8C41-B83107E0E797}" type="slidenum">
              <a:rPr lang="en-US"/>
              <a:pPr/>
              <a:t>6</a:t>
            </a:fld>
            <a:endParaRPr lang="en-US"/>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140257-560E-4C34-ADBC-DDE970292A5D}" type="slidenum">
              <a:rPr lang="en-US"/>
              <a:pPr/>
              <a:t>8</a:t>
            </a:fld>
            <a:endParaRPr lang="en-US"/>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r>
              <a:rPr lang="en-US" b="1"/>
              <a:t>FIGURE 2-7a Amphipathic compounds in aqueous solution.</a:t>
            </a:r>
            <a:r>
              <a:rPr lang="en-US"/>
              <a:t> (a) Long-chain fatty acids have very hydrophobic alkyl chains, each of which is surrounded by a layer of highly ordered water molecules.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6835FD-3BD9-4E2B-B7D5-7C5146462309}" type="slidenum">
              <a:rPr lang="en-US"/>
              <a:pPr/>
              <a:t>9</a:t>
            </a:fld>
            <a:endParaRPr lang="en-US"/>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r>
              <a:rPr lang="en-US" b="1"/>
              <a:t>FIGURE 2-7b Amphipathic compounds in aqueous solution.</a:t>
            </a:r>
            <a:r>
              <a:rPr lang="en-US"/>
              <a:t> (b) By clustering together in micelles, the fatty acid molecules expose the smallest possible hydrophobic surface area to the water, and fewer water molecules are required in the shell of ordered water. The energy gained by freeing immobilized water molecules stabilizes the micelle.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6DC217-1D82-44F6-8BB8-ADB344568E38}" type="slidenum">
              <a:rPr lang="en-US"/>
              <a:pPr/>
              <a:t>11</a:t>
            </a:fld>
            <a:endParaRPr lang="en-US"/>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r>
              <a:rPr lang="en-US" b="1" dirty="0"/>
              <a:t>FIGURE 2-8 Release of ordered water favors formation of an enzyme-substrate complex.</a:t>
            </a:r>
            <a:r>
              <a:rPr lang="en-US" dirty="0"/>
              <a:t> While separate, both enzyme and substrate force neighboring water molecules into an ordered shell. Binding of substrate to enzyme releases some of the ordered water, and the resulting increase in entropy provides a thermodynamic push toward formation of the enzyme-substrate complex (see p. 192).</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BFA177-CBB3-4708-A28F-F1942A594CB8}" type="slidenum">
              <a:rPr lang="en-US"/>
              <a:pPr/>
              <a:t>12</a:t>
            </a:fld>
            <a:endParaRPr lang="en-US"/>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092C0-DEB7-4773-AD39-6B31192B94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8BE16A-52DF-38D3-A56C-F19E5BB0C8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33B84B-2B9F-04D6-2E54-94F0387543BA}"/>
              </a:ext>
            </a:extLst>
          </p:cNvPr>
          <p:cNvSpPr>
            <a:spLocks noGrp="1"/>
          </p:cNvSpPr>
          <p:nvPr>
            <p:ph type="dt" sz="half" idx="10"/>
          </p:nvPr>
        </p:nvSpPr>
        <p:spPr/>
        <p:txBody>
          <a:bodyPr/>
          <a:lstStyle/>
          <a:p>
            <a:fld id="{4A6E21E0-10E2-FD49-A07C-815EC467EA17}" type="datetimeFigureOut">
              <a:rPr lang="en-US" smtClean="0"/>
              <a:t>9/10/24</a:t>
            </a:fld>
            <a:endParaRPr lang="en-US"/>
          </a:p>
        </p:txBody>
      </p:sp>
      <p:sp>
        <p:nvSpPr>
          <p:cNvPr id="5" name="Footer Placeholder 4">
            <a:extLst>
              <a:ext uri="{FF2B5EF4-FFF2-40B4-BE49-F238E27FC236}">
                <a16:creationId xmlns:a16="http://schemas.microsoft.com/office/drawing/2014/main" id="{2D0CC387-8534-4073-65A1-94C757AC1D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B31193-A1D7-A1A3-2283-CA57FB5766E6}"/>
              </a:ext>
            </a:extLst>
          </p:cNvPr>
          <p:cNvSpPr>
            <a:spLocks noGrp="1"/>
          </p:cNvSpPr>
          <p:nvPr>
            <p:ph type="sldNum" sz="quarter" idx="12"/>
          </p:nvPr>
        </p:nvSpPr>
        <p:spPr/>
        <p:txBody>
          <a:bodyPr/>
          <a:lstStyle/>
          <a:p>
            <a:fld id="{8EE99119-305C-F84E-B9FC-01DC58141C52}" type="slidenum">
              <a:rPr lang="en-US" smtClean="0"/>
              <a:t>‹#›</a:t>
            </a:fld>
            <a:endParaRPr lang="en-US"/>
          </a:p>
        </p:txBody>
      </p:sp>
    </p:spTree>
    <p:extLst>
      <p:ext uri="{BB962C8B-B14F-4D97-AF65-F5344CB8AC3E}">
        <p14:creationId xmlns:p14="http://schemas.microsoft.com/office/powerpoint/2010/main" val="74243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EB994-BA37-231B-9183-CCEA112973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5BC991-D76C-FB33-62A6-2C115F3DBA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C11E4F-1B2B-0873-5CE0-AC894F4AF416}"/>
              </a:ext>
            </a:extLst>
          </p:cNvPr>
          <p:cNvSpPr>
            <a:spLocks noGrp="1"/>
          </p:cNvSpPr>
          <p:nvPr>
            <p:ph type="dt" sz="half" idx="10"/>
          </p:nvPr>
        </p:nvSpPr>
        <p:spPr/>
        <p:txBody>
          <a:bodyPr/>
          <a:lstStyle/>
          <a:p>
            <a:fld id="{4A6E21E0-10E2-FD49-A07C-815EC467EA17}" type="datetimeFigureOut">
              <a:rPr lang="en-US" smtClean="0"/>
              <a:t>9/10/24</a:t>
            </a:fld>
            <a:endParaRPr lang="en-US"/>
          </a:p>
        </p:txBody>
      </p:sp>
      <p:sp>
        <p:nvSpPr>
          <p:cNvPr id="5" name="Footer Placeholder 4">
            <a:extLst>
              <a:ext uri="{FF2B5EF4-FFF2-40B4-BE49-F238E27FC236}">
                <a16:creationId xmlns:a16="http://schemas.microsoft.com/office/drawing/2014/main" id="{173B1A24-BE68-DFBC-9CD2-928C6955C1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0F176B-C4D6-4DD3-0A47-C36EC93C6828}"/>
              </a:ext>
            </a:extLst>
          </p:cNvPr>
          <p:cNvSpPr>
            <a:spLocks noGrp="1"/>
          </p:cNvSpPr>
          <p:nvPr>
            <p:ph type="sldNum" sz="quarter" idx="12"/>
          </p:nvPr>
        </p:nvSpPr>
        <p:spPr/>
        <p:txBody>
          <a:bodyPr/>
          <a:lstStyle/>
          <a:p>
            <a:fld id="{8EE99119-305C-F84E-B9FC-01DC58141C52}" type="slidenum">
              <a:rPr lang="en-US" smtClean="0"/>
              <a:t>‹#›</a:t>
            </a:fld>
            <a:endParaRPr lang="en-US"/>
          </a:p>
        </p:txBody>
      </p:sp>
    </p:spTree>
    <p:extLst>
      <p:ext uri="{BB962C8B-B14F-4D97-AF65-F5344CB8AC3E}">
        <p14:creationId xmlns:p14="http://schemas.microsoft.com/office/powerpoint/2010/main" val="211893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CB5DFE-CF24-587F-F366-CE988697C2C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CC2937-0E13-7F92-7772-5F19291EA0A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DE6322-6C09-084A-9B04-76C65F446BDF}"/>
              </a:ext>
            </a:extLst>
          </p:cNvPr>
          <p:cNvSpPr>
            <a:spLocks noGrp="1"/>
          </p:cNvSpPr>
          <p:nvPr>
            <p:ph type="dt" sz="half" idx="10"/>
          </p:nvPr>
        </p:nvSpPr>
        <p:spPr/>
        <p:txBody>
          <a:bodyPr/>
          <a:lstStyle/>
          <a:p>
            <a:fld id="{4A6E21E0-10E2-FD49-A07C-815EC467EA17}" type="datetimeFigureOut">
              <a:rPr lang="en-US" smtClean="0"/>
              <a:t>9/10/24</a:t>
            </a:fld>
            <a:endParaRPr lang="en-US"/>
          </a:p>
        </p:txBody>
      </p:sp>
      <p:sp>
        <p:nvSpPr>
          <p:cNvPr id="5" name="Footer Placeholder 4">
            <a:extLst>
              <a:ext uri="{FF2B5EF4-FFF2-40B4-BE49-F238E27FC236}">
                <a16:creationId xmlns:a16="http://schemas.microsoft.com/office/drawing/2014/main" id="{14FEE75D-13EC-34D1-400A-0D535A3DD4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A8F8FA-3114-8BA0-B2C6-A604087911E1}"/>
              </a:ext>
            </a:extLst>
          </p:cNvPr>
          <p:cNvSpPr>
            <a:spLocks noGrp="1"/>
          </p:cNvSpPr>
          <p:nvPr>
            <p:ph type="sldNum" sz="quarter" idx="12"/>
          </p:nvPr>
        </p:nvSpPr>
        <p:spPr/>
        <p:txBody>
          <a:bodyPr/>
          <a:lstStyle/>
          <a:p>
            <a:fld id="{8EE99119-305C-F84E-B9FC-01DC58141C52}" type="slidenum">
              <a:rPr lang="en-US" smtClean="0"/>
              <a:t>‹#›</a:t>
            </a:fld>
            <a:endParaRPr lang="en-US"/>
          </a:p>
        </p:txBody>
      </p:sp>
    </p:spTree>
    <p:extLst>
      <p:ext uri="{BB962C8B-B14F-4D97-AF65-F5344CB8AC3E}">
        <p14:creationId xmlns:p14="http://schemas.microsoft.com/office/powerpoint/2010/main" val="4073002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ga-IE"/>
              <a:t>Click to edit Master title style</a:t>
            </a:r>
            <a:endParaRPr lang="en-US"/>
          </a:p>
        </p:txBody>
      </p:sp>
      <p:sp>
        <p:nvSpPr>
          <p:cNvPr id="3" name="Content Placeholder 2"/>
          <p:cNvSpPr>
            <a:spLocks noGrp="1"/>
          </p:cNvSpPr>
          <p:nvPr>
            <p:ph sz="half" idx="1"/>
          </p:nvPr>
        </p:nvSpPr>
        <p:spPr>
          <a:xfrm>
            <a:off x="914400" y="1981200"/>
            <a:ext cx="10363200" cy="1981200"/>
          </a:xfrm>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Placeholder 3"/>
          <p:cNvSpPr>
            <a:spLocks noGrp="1"/>
          </p:cNvSpPr>
          <p:nvPr>
            <p:ph type="body" sz="half" idx="2"/>
          </p:nvPr>
        </p:nvSpPr>
        <p:spPr>
          <a:xfrm>
            <a:off x="914400" y="4114800"/>
            <a:ext cx="10363200" cy="1981200"/>
          </a:xfrm>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73CD49DB-CE45-48BD-AFA4-9EA2AED57678}" type="slidenum">
              <a:rPr lang="en-US"/>
              <a:pPr/>
              <a:t>‹#›</a:t>
            </a:fld>
            <a:endParaRPr lang="en-US"/>
          </a:p>
        </p:txBody>
      </p:sp>
    </p:spTree>
    <p:extLst>
      <p:ext uri="{BB962C8B-B14F-4D97-AF65-F5344CB8AC3E}">
        <p14:creationId xmlns:p14="http://schemas.microsoft.com/office/powerpoint/2010/main" val="3281352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15435" y="609600"/>
            <a:ext cx="10765365" cy="5257800"/>
          </a:xfrm>
          <a:prstGeom prst="rect">
            <a:avLst/>
          </a:prstGeom>
        </p:spPr>
        <p:txBody>
          <a:bodyPr wrap="square"/>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2" name="Title 11"/>
          <p:cNvSpPr>
            <a:spLocks noGrp="1"/>
          </p:cNvSpPr>
          <p:nvPr>
            <p:ph type="title"/>
          </p:nvPr>
        </p:nvSpPr>
        <p:spPr>
          <a:xfrm>
            <a:off x="840317" y="1"/>
            <a:ext cx="10515600" cy="609600"/>
          </a:xfrm>
          <a:prstGeom prst="rect">
            <a:avLst/>
          </a:prstGeom>
        </p:spPr>
        <p:txBody>
          <a:bodyPr anchor="ctr"/>
          <a:lstStyle>
            <a:lvl1pPr>
              <a:defRPr sz="1000" b="1">
                <a:latin typeface="Arial" panose="020B0604020202020204" pitchFamily="34" charset="0"/>
                <a:cs typeface="Arial" panose="020B0604020202020204" pitchFamily="34" charset="0"/>
              </a:defRPr>
            </a:lvl1pPr>
          </a:lstStyle>
          <a:p>
            <a:r>
              <a:rPr lang="en-US" dirty="0"/>
              <a:t>Click to edit Master title style</a:t>
            </a:r>
          </a:p>
        </p:txBody>
      </p:sp>
      <p:sp>
        <p:nvSpPr>
          <p:cNvPr id="4" name="Table Placeholder 3"/>
          <p:cNvSpPr>
            <a:spLocks noGrp="1"/>
          </p:cNvSpPr>
          <p:nvPr>
            <p:ph type="tbl" sz="quarter" idx="10"/>
          </p:nvPr>
        </p:nvSpPr>
        <p:spPr>
          <a:xfrm>
            <a:off x="1117600" y="6096000"/>
            <a:ext cx="10058400" cy="533400"/>
          </a:xfrm>
          <a:prstGeom prst="rect">
            <a:avLst/>
          </a:prstGeom>
        </p:spPr>
        <p:txBody>
          <a:bodyPr/>
          <a:lstStyle/>
          <a:p>
            <a:endParaRPr lang="en-US" dirty="0"/>
          </a:p>
        </p:txBody>
      </p:sp>
    </p:spTree>
    <p:extLst>
      <p:ext uri="{BB962C8B-B14F-4D97-AF65-F5344CB8AC3E}">
        <p14:creationId xmlns:p14="http://schemas.microsoft.com/office/powerpoint/2010/main" val="1299337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163CC-FE41-6485-091A-F182B27D7D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B6A984-9FE5-14C8-D97F-1A24F0F2D4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172F5F-4D54-D1FE-7B70-4090C361B6FD}"/>
              </a:ext>
            </a:extLst>
          </p:cNvPr>
          <p:cNvSpPr>
            <a:spLocks noGrp="1"/>
          </p:cNvSpPr>
          <p:nvPr>
            <p:ph type="dt" sz="half" idx="10"/>
          </p:nvPr>
        </p:nvSpPr>
        <p:spPr/>
        <p:txBody>
          <a:bodyPr/>
          <a:lstStyle/>
          <a:p>
            <a:fld id="{4A6E21E0-10E2-FD49-A07C-815EC467EA17}" type="datetimeFigureOut">
              <a:rPr lang="en-US" smtClean="0"/>
              <a:t>9/10/24</a:t>
            </a:fld>
            <a:endParaRPr lang="en-US"/>
          </a:p>
        </p:txBody>
      </p:sp>
      <p:sp>
        <p:nvSpPr>
          <p:cNvPr id="5" name="Footer Placeholder 4">
            <a:extLst>
              <a:ext uri="{FF2B5EF4-FFF2-40B4-BE49-F238E27FC236}">
                <a16:creationId xmlns:a16="http://schemas.microsoft.com/office/drawing/2014/main" id="{74F44B5C-01D8-4E6D-9557-96C417978A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D73A6D-CA9E-6468-8973-D37BCC6F81CC}"/>
              </a:ext>
            </a:extLst>
          </p:cNvPr>
          <p:cNvSpPr>
            <a:spLocks noGrp="1"/>
          </p:cNvSpPr>
          <p:nvPr>
            <p:ph type="sldNum" sz="quarter" idx="12"/>
          </p:nvPr>
        </p:nvSpPr>
        <p:spPr/>
        <p:txBody>
          <a:bodyPr/>
          <a:lstStyle/>
          <a:p>
            <a:fld id="{8EE99119-305C-F84E-B9FC-01DC58141C52}" type="slidenum">
              <a:rPr lang="en-US" smtClean="0"/>
              <a:t>‹#›</a:t>
            </a:fld>
            <a:endParaRPr lang="en-US"/>
          </a:p>
        </p:txBody>
      </p:sp>
    </p:spTree>
    <p:extLst>
      <p:ext uri="{BB962C8B-B14F-4D97-AF65-F5344CB8AC3E}">
        <p14:creationId xmlns:p14="http://schemas.microsoft.com/office/powerpoint/2010/main" val="2049067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A708D-CBA7-363C-4BAD-976BCB685F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79932A-659A-D5D4-6B40-80E74E9ED54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673FB7-0183-2B0D-AFFF-3E9CC51DD6F1}"/>
              </a:ext>
            </a:extLst>
          </p:cNvPr>
          <p:cNvSpPr>
            <a:spLocks noGrp="1"/>
          </p:cNvSpPr>
          <p:nvPr>
            <p:ph type="dt" sz="half" idx="10"/>
          </p:nvPr>
        </p:nvSpPr>
        <p:spPr/>
        <p:txBody>
          <a:bodyPr/>
          <a:lstStyle/>
          <a:p>
            <a:fld id="{4A6E21E0-10E2-FD49-A07C-815EC467EA17}" type="datetimeFigureOut">
              <a:rPr lang="en-US" smtClean="0"/>
              <a:t>9/10/24</a:t>
            </a:fld>
            <a:endParaRPr lang="en-US"/>
          </a:p>
        </p:txBody>
      </p:sp>
      <p:sp>
        <p:nvSpPr>
          <p:cNvPr id="5" name="Footer Placeholder 4">
            <a:extLst>
              <a:ext uri="{FF2B5EF4-FFF2-40B4-BE49-F238E27FC236}">
                <a16:creationId xmlns:a16="http://schemas.microsoft.com/office/drawing/2014/main" id="{F88D57C6-5F2D-A8CA-EE0C-558CC04B9D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C59192-13BE-B106-90F2-AB86ECFA904D}"/>
              </a:ext>
            </a:extLst>
          </p:cNvPr>
          <p:cNvSpPr>
            <a:spLocks noGrp="1"/>
          </p:cNvSpPr>
          <p:nvPr>
            <p:ph type="sldNum" sz="quarter" idx="12"/>
          </p:nvPr>
        </p:nvSpPr>
        <p:spPr/>
        <p:txBody>
          <a:bodyPr/>
          <a:lstStyle/>
          <a:p>
            <a:fld id="{8EE99119-305C-F84E-B9FC-01DC58141C52}" type="slidenum">
              <a:rPr lang="en-US" smtClean="0"/>
              <a:t>‹#›</a:t>
            </a:fld>
            <a:endParaRPr lang="en-US"/>
          </a:p>
        </p:txBody>
      </p:sp>
    </p:spTree>
    <p:extLst>
      <p:ext uri="{BB962C8B-B14F-4D97-AF65-F5344CB8AC3E}">
        <p14:creationId xmlns:p14="http://schemas.microsoft.com/office/powerpoint/2010/main" val="3897958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54190-E781-C4CE-08DA-E9EBA68320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F3280E-8E9C-96A5-6A4F-6B917AC971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3FF730-A222-97FD-08E3-B2E03683D7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0C5955-7CA4-4ED0-1CFF-A447E8EB742F}"/>
              </a:ext>
            </a:extLst>
          </p:cNvPr>
          <p:cNvSpPr>
            <a:spLocks noGrp="1"/>
          </p:cNvSpPr>
          <p:nvPr>
            <p:ph type="dt" sz="half" idx="10"/>
          </p:nvPr>
        </p:nvSpPr>
        <p:spPr/>
        <p:txBody>
          <a:bodyPr/>
          <a:lstStyle/>
          <a:p>
            <a:fld id="{4A6E21E0-10E2-FD49-A07C-815EC467EA17}" type="datetimeFigureOut">
              <a:rPr lang="en-US" smtClean="0"/>
              <a:t>9/10/24</a:t>
            </a:fld>
            <a:endParaRPr lang="en-US"/>
          </a:p>
        </p:txBody>
      </p:sp>
      <p:sp>
        <p:nvSpPr>
          <p:cNvPr id="6" name="Footer Placeholder 5">
            <a:extLst>
              <a:ext uri="{FF2B5EF4-FFF2-40B4-BE49-F238E27FC236}">
                <a16:creationId xmlns:a16="http://schemas.microsoft.com/office/drawing/2014/main" id="{78256326-94AB-8105-0201-7778624708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5370CC-09BE-72A8-E2E8-B5CF0378A0A3}"/>
              </a:ext>
            </a:extLst>
          </p:cNvPr>
          <p:cNvSpPr>
            <a:spLocks noGrp="1"/>
          </p:cNvSpPr>
          <p:nvPr>
            <p:ph type="sldNum" sz="quarter" idx="12"/>
          </p:nvPr>
        </p:nvSpPr>
        <p:spPr/>
        <p:txBody>
          <a:bodyPr/>
          <a:lstStyle/>
          <a:p>
            <a:fld id="{8EE99119-305C-F84E-B9FC-01DC58141C52}" type="slidenum">
              <a:rPr lang="en-US" smtClean="0"/>
              <a:t>‹#›</a:t>
            </a:fld>
            <a:endParaRPr lang="en-US"/>
          </a:p>
        </p:txBody>
      </p:sp>
    </p:spTree>
    <p:extLst>
      <p:ext uri="{BB962C8B-B14F-4D97-AF65-F5344CB8AC3E}">
        <p14:creationId xmlns:p14="http://schemas.microsoft.com/office/powerpoint/2010/main" val="1322463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77E71-133A-F83D-F7C8-A8C3525D26E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1F41FE-01DD-DBA7-AD35-564EE4BD3D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5B9085-60AC-B2DB-8E5C-05835E1865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EECE16-5A9B-A77F-159D-247B1DBF89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C8A642-824D-7667-C326-0D4FE4B362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1D06E1-D00E-C93B-E21A-87282A22B02C}"/>
              </a:ext>
            </a:extLst>
          </p:cNvPr>
          <p:cNvSpPr>
            <a:spLocks noGrp="1"/>
          </p:cNvSpPr>
          <p:nvPr>
            <p:ph type="dt" sz="half" idx="10"/>
          </p:nvPr>
        </p:nvSpPr>
        <p:spPr/>
        <p:txBody>
          <a:bodyPr/>
          <a:lstStyle/>
          <a:p>
            <a:fld id="{4A6E21E0-10E2-FD49-A07C-815EC467EA17}" type="datetimeFigureOut">
              <a:rPr lang="en-US" smtClean="0"/>
              <a:t>9/10/24</a:t>
            </a:fld>
            <a:endParaRPr lang="en-US"/>
          </a:p>
        </p:txBody>
      </p:sp>
      <p:sp>
        <p:nvSpPr>
          <p:cNvPr id="8" name="Footer Placeholder 7">
            <a:extLst>
              <a:ext uri="{FF2B5EF4-FFF2-40B4-BE49-F238E27FC236}">
                <a16:creationId xmlns:a16="http://schemas.microsoft.com/office/drawing/2014/main" id="{D7C37AAB-1C12-57C9-55BB-31E13DB3C4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5E99B3-0ADC-EC2F-2B1C-4829C7B50F23}"/>
              </a:ext>
            </a:extLst>
          </p:cNvPr>
          <p:cNvSpPr>
            <a:spLocks noGrp="1"/>
          </p:cNvSpPr>
          <p:nvPr>
            <p:ph type="sldNum" sz="quarter" idx="12"/>
          </p:nvPr>
        </p:nvSpPr>
        <p:spPr/>
        <p:txBody>
          <a:bodyPr/>
          <a:lstStyle/>
          <a:p>
            <a:fld id="{8EE99119-305C-F84E-B9FC-01DC58141C52}" type="slidenum">
              <a:rPr lang="en-US" smtClean="0"/>
              <a:t>‹#›</a:t>
            </a:fld>
            <a:endParaRPr lang="en-US"/>
          </a:p>
        </p:txBody>
      </p:sp>
    </p:spTree>
    <p:extLst>
      <p:ext uri="{BB962C8B-B14F-4D97-AF65-F5344CB8AC3E}">
        <p14:creationId xmlns:p14="http://schemas.microsoft.com/office/powerpoint/2010/main" val="2758291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82B11-7AD7-8CE2-5E54-0387FCAD79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4F7515-904E-0801-7880-6156BEB4BDC9}"/>
              </a:ext>
            </a:extLst>
          </p:cNvPr>
          <p:cNvSpPr>
            <a:spLocks noGrp="1"/>
          </p:cNvSpPr>
          <p:nvPr>
            <p:ph type="dt" sz="half" idx="10"/>
          </p:nvPr>
        </p:nvSpPr>
        <p:spPr/>
        <p:txBody>
          <a:bodyPr/>
          <a:lstStyle/>
          <a:p>
            <a:fld id="{4A6E21E0-10E2-FD49-A07C-815EC467EA17}" type="datetimeFigureOut">
              <a:rPr lang="en-US" smtClean="0"/>
              <a:t>9/10/24</a:t>
            </a:fld>
            <a:endParaRPr lang="en-US"/>
          </a:p>
        </p:txBody>
      </p:sp>
      <p:sp>
        <p:nvSpPr>
          <p:cNvPr id="4" name="Footer Placeholder 3">
            <a:extLst>
              <a:ext uri="{FF2B5EF4-FFF2-40B4-BE49-F238E27FC236}">
                <a16:creationId xmlns:a16="http://schemas.microsoft.com/office/drawing/2014/main" id="{127FD0E6-1F54-8B50-EB4D-4858F5D9BF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593E4B-5A5C-6818-BE30-9B6DAC489DDF}"/>
              </a:ext>
            </a:extLst>
          </p:cNvPr>
          <p:cNvSpPr>
            <a:spLocks noGrp="1"/>
          </p:cNvSpPr>
          <p:nvPr>
            <p:ph type="sldNum" sz="quarter" idx="12"/>
          </p:nvPr>
        </p:nvSpPr>
        <p:spPr/>
        <p:txBody>
          <a:bodyPr/>
          <a:lstStyle/>
          <a:p>
            <a:fld id="{8EE99119-305C-F84E-B9FC-01DC58141C52}" type="slidenum">
              <a:rPr lang="en-US" smtClean="0"/>
              <a:t>‹#›</a:t>
            </a:fld>
            <a:endParaRPr lang="en-US"/>
          </a:p>
        </p:txBody>
      </p:sp>
    </p:spTree>
    <p:extLst>
      <p:ext uri="{BB962C8B-B14F-4D97-AF65-F5344CB8AC3E}">
        <p14:creationId xmlns:p14="http://schemas.microsoft.com/office/powerpoint/2010/main" val="2249621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4E3146-8241-C614-A125-ACE863164613}"/>
              </a:ext>
            </a:extLst>
          </p:cNvPr>
          <p:cNvSpPr>
            <a:spLocks noGrp="1"/>
          </p:cNvSpPr>
          <p:nvPr>
            <p:ph type="dt" sz="half" idx="10"/>
          </p:nvPr>
        </p:nvSpPr>
        <p:spPr/>
        <p:txBody>
          <a:bodyPr/>
          <a:lstStyle/>
          <a:p>
            <a:fld id="{4A6E21E0-10E2-FD49-A07C-815EC467EA17}" type="datetimeFigureOut">
              <a:rPr lang="en-US" smtClean="0"/>
              <a:t>9/10/24</a:t>
            </a:fld>
            <a:endParaRPr lang="en-US"/>
          </a:p>
        </p:txBody>
      </p:sp>
      <p:sp>
        <p:nvSpPr>
          <p:cNvPr id="3" name="Footer Placeholder 2">
            <a:extLst>
              <a:ext uri="{FF2B5EF4-FFF2-40B4-BE49-F238E27FC236}">
                <a16:creationId xmlns:a16="http://schemas.microsoft.com/office/drawing/2014/main" id="{51127D65-EC5F-2E2E-29ED-3C3F56EA5B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C45D6E-F3C7-C548-6F83-A1FBD8524A3C}"/>
              </a:ext>
            </a:extLst>
          </p:cNvPr>
          <p:cNvSpPr>
            <a:spLocks noGrp="1"/>
          </p:cNvSpPr>
          <p:nvPr>
            <p:ph type="sldNum" sz="quarter" idx="12"/>
          </p:nvPr>
        </p:nvSpPr>
        <p:spPr/>
        <p:txBody>
          <a:bodyPr/>
          <a:lstStyle/>
          <a:p>
            <a:fld id="{8EE99119-305C-F84E-B9FC-01DC58141C52}" type="slidenum">
              <a:rPr lang="en-US" smtClean="0"/>
              <a:t>‹#›</a:t>
            </a:fld>
            <a:endParaRPr lang="en-US"/>
          </a:p>
        </p:txBody>
      </p:sp>
    </p:spTree>
    <p:extLst>
      <p:ext uri="{BB962C8B-B14F-4D97-AF65-F5344CB8AC3E}">
        <p14:creationId xmlns:p14="http://schemas.microsoft.com/office/powerpoint/2010/main" val="3711620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643D9-3890-38FB-4A31-476BD48774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E733C0-3133-CFBB-BBF5-0B057B55A1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DDBFA6-1306-F015-76C2-B695AE6EF6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12E4A2-FE50-8DAB-E812-DB7556780331}"/>
              </a:ext>
            </a:extLst>
          </p:cNvPr>
          <p:cNvSpPr>
            <a:spLocks noGrp="1"/>
          </p:cNvSpPr>
          <p:nvPr>
            <p:ph type="dt" sz="half" idx="10"/>
          </p:nvPr>
        </p:nvSpPr>
        <p:spPr/>
        <p:txBody>
          <a:bodyPr/>
          <a:lstStyle/>
          <a:p>
            <a:fld id="{4A6E21E0-10E2-FD49-A07C-815EC467EA17}" type="datetimeFigureOut">
              <a:rPr lang="en-US" smtClean="0"/>
              <a:t>9/10/24</a:t>
            </a:fld>
            <a:endParaRPr lang="en-US"/>
          </a:p>
        </p:txBody>
      </p:sp>
      <p:sp>
        <p:nvSpPr>
          <p:cNvPr id="6" name="Footer Placeholder 5">
            <a:extLst>
              <a:ext uri="{FF2B5EF4-FFF2-40B4-BE49-F238E27FC236}">
                <a16:creationId xmlns:a16="http://schemas.microsoft.com/office/drawing/2014/main" id="{2BEE6BAA-6114-52F4-8696-216CBEE732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24BF8B-E834-BAD3-15BC-FF80298177E7}"/>
              </a:ext>
            </a:extLst>
          </p:cNvPr>
          <p:cNvSpPr>
            <a:spLocks noGrp="1"/>
          </p:cNvSpPr>
          <p:nvPr>
            <p:ph type="sldNum" sz="quarter" idx="12"/>
          </p:nvPr>
        </p:nvSpPr>
        <p:spPr/>
        <p:txBody>
          <a:bodyPr/>
          <a:lstStyle/>
          <a:p>
            <a:fld id="{8EE99119-305C-F84E-B9FC-01DC58141C52}" type="slidenum">
              <a:rPr lang="en-US" smtClean="0"/>
              <a:t>‹#›</a:t>
            </a:fld>
            <a:endParaRPr lang="en-US"/>
          </a:p>
        </p:txBody>
      </p:sp>
    </p:spTree>
    <p:extLst>
      <p:ext uri="{BB962C8B-B14F-4D97-AF65-F5344CB8AC3E}">
        <p14:creationId xmlns:p14="http://schemas.microsoft.com/office/powerpoint/2010/main" val="4110590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671C6-858A-8524-33F9-644C0A453C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01466C-5D49-B0B0-1242-984B1A199C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39152C-FBAC-3281-9807-FA51E970EC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B97F94-0DAF-C3F6-B343-FC60C5D93BF0}"/>
              </a:ext>
            </a:extLst>
          </p:cNvPr>
          <p:cNvSpPr>
            <a:spLocks noGrp="1"/>
          </p:cNvSpPr>
          <p:nvPr>
            <p:ph type="dt" sz="half" idx="10"/>
          </p:nvPr>
        </p:nvSpPr>
        <p:spPr/>
        <p:txBody>
          <a:bodyPr/>
          <a:lstStyle/>
          <a:p>
            <a:fld id="{4A6E21E0-10E2-FD49-A07C-815EC467EA17}" type="datetimeFigureOut">
              <a:rPr lang="en-US" smtClean="0"/>
              <a:t>9/10/24</a:t>
            </a:fld>
            <a:endParaRPr lang="en-US"/>
          </a:p>
        </p:txBody>
      </p:sp>
      <p:sp>
        <p:nvSpPr>
          <p:cNvPr id="6" name="Footer Placeholder 5">
            <a:extLst>
              <a:ext uri="{FF2B5EF4-FFF2-40B4-BE49-F238E27FC236}">
                <a16:creationId xmlns:a16="http://schemas.microsoft.com/office/drawing/2014/main" id="{9CB137F9-841A-1490-033A-F5B3701A85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F5C2CE-831E-18EC-B1D1-54C0E82B519D}"/>
              </a:ext>
            </a:extLst>
          </p:cNvPr>
          <p:cNvSpPr>
            <a:spLocks noGrp="1"/>
          </p:cNvSpPr>
          <p:nvPr>
            <p:ph type="sldNum" sz="quarter" idx="12"/>
          </p:nvPr>
        </p:nvSpPr>
        <p:spPr/>
        <p:txBody>
          <a:bodyPr/>
          <a:lstStyle/>
          <a:p>
            <a:fld id="{8EE99119-305C-F84E-B9FC-01DC58141C52}" type="slidenum">
              <a:rPr lang="en-US" smtClean="0"/>
              <a:t>‹#›</a:t>
            </a:fld>
            <a:endParaRPr lang="en-US"/>
          </a:p>
        </p:txBody>
      </p:sp>
    </p:spTree>
    <p:extLst>
      <p:ext uri="{BB962C8B-B14F-4D97-AF65-F5344CB8AC3E}">
        <p14:creationId xmlns:p14="http://schemas.microsoft.com/office/powerpoint/2010/main" val="1729843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62EEDA-C0DA-1738-0D96-20D266C6D0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C15E25-2E9E-D642-8BC7-6DFF3B606C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5B7E9-60EB-1102-2F01-1AECB455BE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A6E21E0-10E2-FD49-A07C-815EC467EA17}" type="datetimeFigureOut">
              <a:rPr lang="en-US" smtClean="0"/>
              <a:t>9/10/24</a:t>
            </a:fld>
            <a:endParaRPr lang="en-US"/>
          </a:p>
        </p:txBody>
      </p:sp>
      <p:sp>
        <p:nvSpPr>
          <p:cNvPr id="5" name="Footer Placeholder 4">
            <a:extLst>
              <a:ext uri="{FF2B5EF4-FFF2-40B4-BE49-F238E27FC236}">
                <a16:creationId xmlns:a16="http://schemas.microsoft.com/office/drawing/2014/main" id="{8BEFD019-1831-18D2-1893-B9AEA110F1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698FA35-B0E6-F13D-D858-2E1DE333CE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EE99119-305C-F84E-B9FC-01DC58141C52}" type="slidenum">
              <a:rPr lang="en-US" smtClean="0"/>
              <a:t>‹#›</a:t>
            </a:fld>
            <a:endParaRPr lang="en-US"/>
          </a:p>
        </p:txBody>
      </p:sp>
    </p:spTree>
    <p:extLst>
      <p:ext uri="{BB962C8B-B14F-4D97-AF65-F5344CB8AC3E}">
        <p14:creationId xmlns:p14="http://schemas.microsoft.com/office/powerpoint/2010/main" val="1651809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8.wmf"/></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6.xml"/><Relationship Id="rId4" Type="http://schemas.openxmlformats.org/officeDocument/2006/relationships/image" Target="../media/image45.jpeg"/></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4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8.gif"/></Relationships>
</file>

<file path=ppt/slides/_rels/slide5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Introduction to </a:t>
            </a:r>
            <a:r>
              <a:rPr lang="en-US" dirty="0" err="1"/>
              <a:t>biochem</a:t>
            </a:r>
            <a:endParaRPr lang="en-US" dirty="0"/>
          </a:p>
        </p:txBody>
      </p:sp>
      <p:sp>
        <p:nvSpPr>
          <p:cNvPr id="3" name="Subtitle 2"/>
          <p:cNvSpPr>
            <a:spLocks noGrp="1"/>
          </p:cNvSpPr>
          <p:nvPr>
            <p:ph type="subTitle" idx="1"/>
          </p:nvPr>
        </p:nvSpPr>
        <p:spPr/>
        <p:txBody>
          <a:bodyPr/>
          <a:lstStyle/>
          <a:p>
            <a:r>
              <a:rPr lang="en-US" dirty="0"/>
              <a:t>Chemistry from a </a:t>
            </a:r>
            <a:r>
              <a:rPr lang="en-US"/>
              <a:t>biological perspective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541BF-EEAF-E2F1-D005-7909E19F7E8C}"/>
              </a:ext>
            </a:extLst>
          </p:cNvPr>
          <p:cNvSpPr>
            <a:spLocks noGrp="1"/>
          </p:cNvSpPr>
          <p:nvPr>
            <p:ph type="title"/>
          </p:nvPr>
        </p:nvSpPr>
        <p:spPr/>
        <p:txBody>
          <a:bodyPr/>
          <a:lstStyle/>
          <a:p>
            <a:r>
              <a:rPr lang="en-US" dirty="0"/>
              <a:t>Thermodynamics</a:t>
            </a:r>
          </a:p>
        </p:txBody>
      </p:sp>
      <p:sp>
        <p:nvSpPr>
          <p:cNvPr id="3" name="Content Placeholder 2">
            <a:extLst>
              <a:ext uri="{FF2B5EF4-FFF2-40B4-BE49-F238E27FC236}">
                <a16:creationId xmlns:a16="http://schemas.microsoft.com/office/drawing/2014/main" id="{01F85E0B-73A1-F4B3-239B-2DEB3D485749}"/>
              </a:ext>
            </a:extLst>
          </p:cNvPr>
          <p:cNvSpPr>
            <a:spLocks noGrp="1"/>
          </p:cNvSpPr>
          <p:nvPr>
            <p:ph idx="4294967295"/>
          </p:nvPr>
        </p:nvSpPr>
        <p:spPr>
          <a:xfrm>
            <a:off x="0" y="1825624"/>
            <a:ext cx="5753686" cy="3773317"/>
          </a:xfrm>
        </p:spPr>
        <p:txBody>
          <a:bodyPr>
            <a:normAutofit lnSpcReduction="10000"/>
          </a:bodyPr>
          <a:lstStyle/>
          <a:p>
            <a:r>
              <a:rPr lang="en-US" dirty="0"/>
              <a:t>First law: conservation of energy (energy is neither created nor destroyed)</a:t>
            </a:r>
          </a:p>
          <a:p>
            <a:endParaRPr lang="en-US" dirty="0"/>
          </a:p>
          <a:p>
            <a:endParaRPr lang="en-US" dirty="0"/>
          </a:p>
          <a:p>
            <a:endParaRPr lang="en-US" dirty="0"/>
          </a:p>
          <a:p>
            <a:r>
              <a:rPr lang="en-US" dirty="0"/>
              <a:t>Second law: Energy conversions are not 100% efficient; entropy is increasing*</a:t>
            </a:r>
          </a:p>
          <a:p>
            <a:endParaRPr lang="en-US" dirty="0"/>
          </a:p>
        </p:txBody>
      </p:sp>
      <p:pic>
        <p:nvPicPr>
          <p:cNvPr id="2050" name="Picture 2" descr="First Law of Thermodynamics">
            <a:extLst>
              <a:ext uri="{FF2B5EF4-FFF2-40B4-BE49-F238E27FC236}">
                <a16:creationId xmlns:a16="http://schemas.microsoft.com/office/drawing/2014/main" id="{D0F4F442-8A01-0163-1C0D-AB542CD0A3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4290" y="787790"/>
            <a:ext cx="5030473" cy="33670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he diagram has two images. The first image shows molecules of ice. They are represented as tiny spheres joined to form a floral pattern. The system is shown as ordered. The second image shows what happens when ice melts. The change in entropy delta S is marked between the two images shown by an arrow pointing from first image toward the second image with change in entropy delta S shown greater than zero. The second image represents water shown as tiny spheres moving in a random state. The system is marked as disordered.">
            <a:extLst>
              <a:ext uri="{FF2B5EF4-FFF2-40B4-BE49-F238E27FC236}">
                <a16:creationId xmlns:a16="http://schemas.microsoft.com/office/drawing/2014/main" id="{DC5DD690-1DC0-CAB0-3943-11CFC11A1B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4572" y="4403188"/>
            <a:ext cx="3502616" cy="1913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393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descr="figure 2-08"/>
          <p:cNvPicPr>
            <a:picLocks noChangeAspect="1" noChangeArrowheads="1"/>
          </p:cNvPicPr>
          <p:nvPr/>
        </p:nvPicPr>
        <p:blipFill>
          <a:blip r:embed="rId3"/>
          <a:srcRect/>
          <a:stretch>
            <a:fillRect/>
          </a:stretch>
        </p:blipFill>
        <p:spPr bwMode="auto">
          <a:xfrm>
            <a:off x="548640" y="325437"/>
            <a:ext cx="6515100" cy="6532563"/>
          </a:xfrm>
          <a:prstGeom prst="rect">
            <a:avLst/>
          </a:prstGeom>
          <a:noFill/>
          <a:ln w="9525">
            <a:noFill/>
            <a:miter lim="800000"/>
            <a:headEnd/>
            <a:tailEnd/>
          </a:ln>
          <a:effectLst/>
        </p:spPr>
      </p:pic>
      <p:sp>
        <p:nvSpPr>
          <p:cNvPr id="3" name="Title 2"/>
          <p:cNvSpPr>
            <a:spLocks noGrp="1"/>
          </p:cNvSpPr>
          <p:nvPr>
            <p:ph type="title"/>
          </p:nvPr>
        </p:nvSpPr>
        <p:spPr>
          <a:xfrm>
            <a:off x="5072282" y="580292"/>
            <a:ext cx="6983730" cy="1219200"/>
          </a:xfrm>
        </p:spPr>
        <p:txBody>
          <a:bodyPr>
            <a:normAutofit fontScale="90000"/>
          </a:bodyPr>
          <a:lstStyle/>
          <a:p>
            <a:r>
              <a:rPr lang="en-US" dirty="0"/>
              <a:t>Why are biochemical reactions dominated by changes in </a:t>
            </a:r>
            <a:r>
              <a:rPr lang="en-US" b="1" dirty="0"/>
              <a:t>entropy</a:t>
            </a:r>
            <a:r>
              <a:rPr lang="en-US" dirty="0"/>
              <a:t> and not </a:t>
            </a:r>
            <a:r>
              <a:rPr lang="en-US" b="1" dirty="0"/>
              <a:t>enthalpy</a:t>
            </a:r>
            <a:r>
              <a:rPr lang="en-US" dirty="0"/>
              <a:t>?</a:t>
            </a:r>
          </a:p>
        </p:txBody>
      </p:sp>
      <p:sp>
        <p:nvSpPr>
          <p:cNvPr id="4" name="TextBox 3"/>
          <p:cNvSpPr txBox="1"/>
          <p:nvPr/>
        </p:nvSpPr>
        <p:spPr>
          <a:xfrm>
            <a:off x="7063740" y="2066588"/>
            <a:ext cx="4992272" cy="4524315"/>
          </a:xfrm>
          <a:prstGeom prst="rect">
            <a:avLst/>
          </a:prstGeom>
          <a:noFill/>
        </p:spPr>
        <p:txBody>
          <a:bodyPr wrap="square" rtlCol="0">
            <a:spAutoFit/>
          </a:bodyPr>
          <a:lstStyle/>
          <a:p>
            <a:r>
              <a:rPr lang="en-US" sz="2400" dirty="0"/>
              <a:t>Release of ordered waters increases entropy. This helps compensate for the decrease in entropy upon forming the complex.</a:t>
            </a:r>
          </a:p>
          <a:p>
            <a:endParaRPr lang="en-US" sz="2400" dirty="0"/>
          </a:p>
          <a:p>
            <a:r>
              <a:rPr lang="en-US" sz="2400" dirty="0"/>
              <a:t>How is the number of bonds changing?</a:t>
            </a:r>
          </a:p>
          <a:p>
            <a:endParaRPr lang="en-US" sz="2400" dirty="0"/>
          </a:p>
          <a:p>
            <a:endParaRPr lang="en-US" sz="2400" dirty="0"/>
          </a:p>
          <a:p>
            <a:endParaRPr lang="en-US" sz="2400" dirty="0"/>
          </a:p>
          <a:p>
            <a:r>
              <a:rPr lang="en-US" sz="2400" dirty="0"/>
              <a:t>Is it “better” if the binding site is hydrophobic or hydrophilic?</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descr="table 2-03"/>
          <p:cNvPicPr>
            <a:picLocks noChangeAspect="1" noChangeArrowheads="1"/>
          </p:cNvPicPr>
          <p:nvPr/>
        </p:nvPicPr>
        <p:blipFill>
          <a:blip r:embed="rId3"/>
          <a:srcRect/>
          <a:stretch>
            <a:fillRect/>
          </a:stretch>
        </p:blipFill>
        <p:spPr bwMode="auto">
          <a:xfrm>
            <a:off x="1828801" y="304800"/>
            <a:ext cx="8531225" cy="5607050"/>
          </a:xfrm>
          <a:prstGeom prst="rect">
            <a:avLst/>
          </a:prstGeom>
          <a:noFill/>
          <a:ln w="9525">
            <a:noFill/>
            <a:miter lim="800000"/>
            <a:headEnd/>
            <a:tailEnd/>
          </a:ln>
          <a:effectLst/>
        </p:spPr>
      </p:pic>
      <p:sp>
        <p:nvSpPr>
          <p:cNvPr id="4" name="TextBox 3"/>
          <p:cNvSpPr txBox="1"/>
          <p:nvPr/>
        </p:nvSpPr>
        <p:spPr>
          <a:xfrm>
            <a:off x="2057400" y="6172200"/>
            <a:ext cx="8856014" cy="369332"/>
          </a:xfrm>
          <a:prstGeom prst="rect">
            <a:avLst/>
          </a:prstGeom>
          <a:noFill/>
        </p:spPr>
        <p:txBody>
          <a:bodyPr wrap="none" rtlCol="0">
            <a:spAutoFit/>
          </a:bodyPr>
          <a:lstStyle/>
          <a:p>
            <a:r>
              <a:rPr lang="en-US" dirty="0"/>
              <a:t>Why is it important to consider the solubility of gases?  What makes a gas more soluble?</a:t>
            </a:r>
          </a:p>
        </p:txBody>
      </p:sp>
      <p:sp>
        <p:nvSpPr>
          <p:cNvPr id="2" name="Rectangle 1"/>
          <p:cNvSpPr/>
          <p:nvPr/>
        </p:nvSpPr>
        <p:spPr>
          <a:xfrm>
            <a:off x="8534400" y="1396526"/>
            <a:ext cx="1447800" cy="2514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93A77-6BB5-ACA6-8598-248160905B93}"/>
              </a:ext>
            </a:extLst>
          </p:cNvPr>
          <p:cNvSpPr>
            <a:spLocks noGrp="1"/>
          </p:cNvSpPr>
          <p:nvPr>
            <p:ph type="ctrTitle"/>
          </p:nvPr>
        </p:nvSpPr>
        <p:spPr/>
        <p:txBody>
          <a:bodyPr/>
          <a:lstStyle/>
          <a:p>
            <a:r>
              <a:rPr lang="en-US" dirty="0"/>
              <a:t>Amino Acids and peptides</a:t>
            </a:r>
          </a:p>
        </p:txBody>
      </p:sp>
      <p:sp>
        <p:nvSpPr>
          <p:cNvPr id="3" name="Subtitle 2">
            <a:extLst>
              <a:ext uri="{FF2B5EF4-FFF2-40B4-BE49-F238E27FC236}">
                <a16:creationId xmlns:a16="http://schemas.microsoft.com/office/drawing/2014/main" id="{D91DD6FB-EA77-2F75-3E7E-3C11BDE3797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17696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are amino acids so key?</a:t>
            </a:r>
          </a:p>
        </p:txBody>
      </p:sp>
    </p:spTree>
    <p:extLst>
      <p:ext uri="{BB962C8B-B14F-4D97-AF65-F5344CB8AC3E}">
        <p14:creationId xmlns:p14="http://schemas.microsoft.com/office/powerpoint/2010/main" val="3221968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Amino Acids</a:t>
            </a:r>
          </a:p>
        </p:txBody>
      </p:sp>
      <p:sp>
        <p:nvSpPr>
          <p:cNvPr id="3" name="Content Placeholder 2"/>
          <p:cNvSpPr>
            <a:spLocks noGrp="1"/>
          </p:cNvSpPr>
          <p:nvPr>
            <p:ph idx="1"/>
          </p:nvPr>
        </p:nvSpPr>
        <p:spPr>
          <a:xfrm>
            <a:off x="238896" y="1674814"/>
            <a:ext cx="4881744" cy="3209838"/>
          </a:xfrm>
        </p:spPr>
        <p:txBody>
          <a:bodyPr>
            <a:normAutofit fontScale="92500" lnSpcReduction="20000"/>
          </a:bodyPr>
          <a:lstStyle/>
          <a:p>
            <a:r>
              <a:rPr lang="en-US" dirty="0"/>
              <a:t>The building blocks of proteins</a:t>
            </a:r>
          </a:p>
          <a:p>
            <a:r>
              <a:rPr lang="en-US" dirty="0"/>
              <a:t>What defines an amino acid?</a:t>
            </a:r>
          </a:p>
          <a:p>
            <a:r>
              <a:rPr lang="en-US" dirty="0"/>
              <a:t>Number? </a:t>
            </a:r>
          </a:p>
          <a:p>
            <a:pPr lvl="1"/>
            <a:r>
              <a:rPr lang="en-US" dirty="0"/>
              <a:t>Are they all found in proteins?</a:t>
            </a:r>
          </a:p>
          <a:p>
            <a:pPr lvl="1"/>
            <a:r>
              <a:rPr lang="en-US" dirty="0"/>
              <a:t>Are they all encoded in the genome?</a:t>
            </a:r>
          </a:p>
          <a:p>
            <a:r>
              <a:rPr lang="en-US" dirty="0"/>
              <a:t>Chiral?</a:t>
            </a:r>
          </a:p>
          <a:p>
            <a:r>
              <a:rPr lang="en-US" dirty="0"/>
              <a:t>Which Isomer is found in  proteins?</a:t>
            </a:r>
          </a:p>
          <a:p>
            <a:endParaRPr lang="en-US" dirty="0"/>
          </a:p>
        </p:txBody>
      </p:sp>
      <p:pic>
        <p:nvPicPr>
          <p:cNvPr id="6146" name="Picture 2">
            <a:extLst>
              <a:ext uri="{FF2B5EF4-FFF2-40B4-BE49-F238E27FC236}">
                <a16:creationId xmlns:a16="http://schemas.microsoft.com/office/drawing/2014/main" id="{D1C57274-2A59-30DE-7F84-15CE27D84A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9614" y="1464787"/>
            <a:ext cx="5414186" cy="320983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2D7BFD8-F71B-A502-B51A-C5682F099EB3}"/>
              </a:ext>
            </a:extLst>
          </p:cNvPr>
          <p:cNvSpPr/>
          <p:nvPr/>
        </p:nvSpPr>
        <p:spPr>
          <a:xfrm>
            <a:off x="5653082" y="1020726"/>
            <a:ext cx="2916760" cy="394467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703" y="365125"/>
            <a:ext cx="4819135" cy="2378075"/>
          </a:xfrm>
        </p:spPr>
        <p:txBody>
          <a:bodyPr/>
          <a:lstStyle/>
          <a:p>
            <a:r>
              <a:rPr lang="en-US" dirty="0"/>
              <a:t>Classic categorization of amino acid R-groups</a:t>
            </a:r>
          </a:p>
        </p:txBody>
      </p:sp>
      <p:pic>
        <p:nvPicPr>
          <p:cNvPr id="3" name="Picture Placeholder 3" descr="A figure shows the 20 standard amino acids divided into 5 categories: nonpolar aliphatic R groups, aromatic R groups, polar and uncharged R groups, positively-charged R groups, and negatively-charged R groups.  The figure includes five boxes that each contain multiple amino acids. Each amino acid except for proline has a top portion with H 3 N superscript plus bonded to a central C that is bonded to C O O superscript minus above, H to the right, and a substituent in a beige box that differs for each amino acid. The substituent, or R group, for each amino acid by group is as follows, beginning with the atom bonded to the central, alpha carbon. Nonpolar, aliphatic R groups: Glycine: H; Alanine: C H subscript 3; Proline: The central carbon is bonded to C O O superscript minus above, H at a 2 o’clock position, and H 2 N superscript plus at an 8 o’clock position. The beige R group is part of a five-membered ring with the central carbon at its vertex, from which a bond extends diagonally to the left to the amino group and another bond extends diagonally to the right. The R group in beige begins with a vertical bond down from the amino group to a C H 2, from which a horizontal bond extends to another C H 2 to the right, from which a vertical bond extends to the C H 2 that is joined to the central carbon by a diagonal bond extending upward to its left. Valine: C H further bonded to two C H 3 groups; Leucine: C H 2 further bonded to C H that is further bonded to two C H 3 groups; Isoleucine: C bonded to H on the left, C H 3 on the right, and C H 2 further bonded to C H 3 below. Methionine: C H 2 further bonded to C H 2 that is bonded to S that is further bonded to C H 3. Polar, uncharged R groups: Serine: C H 2 further bonded to O H; Threonine: C bonded to H on the left, C H 3 below, and O H on the right; Cysteine: C H 2 further bonded to S H; Asparagine: C H 2 further bonded to C that is single bonded to H 2 N on the left and double bonded to O on the right; Glutamine: C H 2 further bonded to C H 2 that is further bonded to C that is single bonded to H 2 N on the left and double bonded to O on the right. Aromatic R groups: Phenylalanine: C H 2 further bonded to a benzene ring; Tyrosine: C H 2 further bonded to a benzene ring with O H at the para position; Tryptophan: C H 2 further bonded to C that forms the upper left vertex of a five-membered ring that is fused with a benzene ring. The top side of the five-membered ring has a double-bond joining the C at the upper left vertex to C H at the upper right vertex, which is bonded to N H at the right side vertex. A diagonal bond connects N H at the right vertex to the top right of the benzene ring. The bottom side of the five-membered ring is fused to the top side of the benzene ring. Positively charged R groups: Lysine: a chain of four C H 2 groups terminates with N H 3 superscript plus; Arginine: the terminal C H 2 of a chain of three C H 2 groups is bonded to N H, which is further bonded to C that is bonded to N H 2 below and double bonded to N H 2 superscript plus on the right; Histidine: C H 2 is bonded to C at the top left vertex of a five-membered ring. The ring has N H at the upper right vertex, C H at the right side vertex, a double bond running diagonally from C H at the right side vertex to N at the lower right vertex, C H at the lower left vertex, and a double bond on the left side completing the ring. Negatively charged R groups: Aspartate: C H 2 bonded to C O O superscript minus; Glutamate: C H 2 bonded to C H 2 that is further bonded to C O O superscript minus.">
            <a:extLst>
              <a:ext uri="{FF2B5EF4-FFF2-40B4-BE49-F238E27FC236}">
                <a16:creationId xmlns:a16="http://schemas.microsoft.com/office/drawing/2014/main" id="{03E99160-EB5C-62FF-2FE4-47325E43C7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8225" y="1027906"/>
            <a:ext cx="6124156" cy="5618766"/>
          </a:xfrm>
          <a:prstGeom prst="rect">
            <a:avLst/>
          </a:prstGeom>
        </p:spPr>
      </p:pic>
      <p:sp>
        <p:nvSpPr>
          <p:cNvPr id="4" name="TextBox 3">
            <a:extLst>
              <a:ext uri="{FF2B5EF4-FFF2-40B4-BE49-F238E27FC236}">
                <a16:creationId xmlns:a16="http://schemas.microsoft.com/office/drawing/2014/main" id="{FE72270A-235B-4CD5-013B-C86630E5D7A7}"/>
              </a:ext>
            </a:extLst>
          </p:cNvPr>
          <p:cNvSpPr txBox="1"/>
          <p:nvPr/>
        </p:nvSpPr>
        <p:spPr>
          <a:xfrm>
            <a:off x="839972" y="4603896"/>
            <a:ext cx="3912781" cy="1477328"/>
          </a:xfrm>
          <a:prstGeom prst="rect">
            <a:avLst/>
          </a:prstGeom>
          <a:noFill/>
        </p:spPr>
        <p:txBody>
          <a:bodyPr wrap="square" rtlCol="0">
            <a:spAutoFit/>
          </a:bodyPr>
          <a:lstStyle/>
          <a:p>
            <a:r>
              <a:rPr lang="en-US" dirty="0"/>
              <a:t>Why are we only characterizing by R-group and not the whole molecule?</a:t>
            </a:r>
          </a:p>
          <a:p>
            <a:endParaRPr lang="en-US" dirty="0"/>
          </a:p>
          <a:p>
            <a:r>
              <a:rPr lang="en-US" dirty="0"/>
              <a:t>Why is histidine shown uncharged but classified as positively charged?</a:t>
            </a:r>
          </a:p>
        </p:txBody>
      </p:sp>
      <p:sp>
        <p:nvSpPr>
          <p:cNvPr id="5" name="TextBox 4">
            <a:extLst>
              <a:ext uri="{FF2B5EF4-FFF2-40B4-BE49-F238E27FC236}">
                <a16:creationId xmlns:a16="http://schemas.microsoft.com/office/drawing/2014/main" id="{736C9294-3ACA-0527-4C4D-590EFDAC30DF}"/>
              </a:ext>
            </a:extLst>
          </p:cNvPr>
          <p:cNvSpPr txBox="1"/>
          <p:nvPr/>
        </p:nvSpPr>
        <p:spPr>
          <a:xfrm>
            <a:off x="11057860" y="4550735"/>
            <a:ext cx="127591" cy="369332"/>
          </a:xfrm>
          <a:prstGeom prst="rect">
            <a:avLst/>
          </a:prstGeom>
          <a:noFill/>
        </p:spPr>
        <p:txBody>
          <a:bodyPr wrap="square" rtlCol="0">
            <a:spAutoFit/>
          </a:bodyPr>
          <a:lstStyle/>
          <a:p>
            <a:r>
              <a:rPr lang="en-US" dirty="0"/>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srcRect/>
          <a:stretch>
            <a:fillRect/>
          </a:stretch>
        </p:blipFill>
        <p:spPr bwMode="auto">
          <a:xfrm>
            <a:off x="3012832" y="1028700"/>
            <a:ext cx="8594425" cy="4800600"/>
          </a:xfrm>
          <a:prstGeom prst="rect">
            <a:avLst/>
          </a:prstGeom>
          <a:noFill/>
          <a:ln w="9525">
            <a:noFill/>
            <a:miter lim="800000"/>
            <a:headEnd/>
            <a:tailEnd/>
          </a:ln>
          <a:effectLst/>
        </p:spPr>
      </p:pic>
      <p:sp>
        <p:nvSpPr>
          <p:cNvPr id="4" name="TextBox 3"/>
          <p:cNvSpPr txBox="1"/>
          <p:nvPr/>
        </p:nvSpPr>
        <p:spPr>
          <a:xfrm>
            <a:off x="3071449" y="1893278"/>
            <a:ext cx="1752600" cy="430887"/>
          </a:xfrm>
          <a:prstGeom prst="rect">
            <a:avLst/>
          </a:prstGeom>
          <a:noFill/>
        </p:spPr>
        <p:txBody>
          <a:bodyPr wrap="square" rtlCol="0">
            <a:spAutoFit/>
          </a:bodyPr>
          <a:lstStyle/>
          <a:p>
            <a:r>
              <a:rPr lang="en-US" sz="1100" i="1" dirty="0"/>
              <a:t>Strictly, only C and H in R group, not aromatic</a:t>
            </a:r>
          </a:p>
        </p:txBody>
      </p:sp>
      <p:sp>
        <p:nvSpPr>
          <p:cNvPr id="5" name="TextBox 4"/>
          <p:cNvSpPr txBox="1"/>
          <p:nvPr/>
        </p:nvSpPr>
        <p:spPr>
          <a:xfrm>
            <a:off x="1204627" y="5982559"/>
            <a:ext cx="8723869" cy="646331"/>
          </a:xfrm>
          <a:prstGeom prst="rect">
            <a:avLst/>
          </a:prstGeom>
          <a:noFill/>
        </p:spPr>
        <p:txBody>
          <a:bodyPr wrap="square" rtlCol="0">
            <a:spAutoFit/>
          </a:bodyPr>
          <a:lstStyle/>
          <a:p>
            <a:r>
              <a:rPr lang="en-US" dirty="0"/>
              <a:t>Many R-groups can be classified in more than one way. What is strange about how we refer to acidic and basic R groups?</a:t>
            </a:r>
          </a:p>
        </p:txBody>
      </p:sp>
      <p:sp>
        <p:nvSpPr>
          <p:cNvPr id="2" name="Title 1">
            <a:extLst>
              <a:ext uri="{FF2B5EF4-FFF2-40B4-BE49-F238E27FC236}">
                <a16:creationId xmlns:a16="http://schemas.microsoft.com/office/drawing/2014/main" id="{3C26D517-1859-2D5D-6CC4-B679E6EB7C91}"/>
              </a:ext>
            </a:extLst>
          </p:cNvPr>
          <p:cNvSpPr>
            <a:spLocks noGrp="1"/>
          </p:cNvSpPr>
          <p:nvPr>
            <p:ph type="title"/>
          </p:nvPr>
        </p:nvSpPr>
        <p:spPr/>
        <p:txBody>
          <a:bodyPr/>
          <a:lstStyle/>
          <a:p>
            <a:r>
              <a:rPr lang="en-US" dirty="0"/>
              <a:t>Other classifications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95" y="5969655"/>
            <a:ext cx="9075610" cy="523220"/>
          </a:xfrm>
          <a:prstGeom prst="rect">
            <a:avLst/>
          </a:prstGeom>
          <a:noFill/>
        </p:spPr>
        <p:txBody>
          <a:bodyPr wrap="square" rtlCol="0">
            <a:spAutoFit/>
          </a:bodyPr>
          <a:lstStyle/>
          <a:p>
            <a:r>
              <a:rPr lang="en-US" sz="2800" u="sng" dirty="0"/>
              <a:t>Ignoring the R-group</a:t>
            </a:r>
            <a:r>
              <a:rPr lang="en-US" sz="2800" dirty="0"/>
              <a:t>, the net charge is zero at neutral </a:t>
            </a:r>
            <a:r>
              <a:rPr lang="en-US" sz="2800" dirty="0" err="1"/>
              <a:t>pH.</a:t>
            </a:r>
            <a:endParaRPr lang="en-US" sz="2800" dirty="0"/>
          </a:p>
        </p:txBody>
      </p:sp>
      <p:pic>
        <p:nvPicPr>
          <p:cNvPr id="7170" name="Picture 2" descr="Zwitterion @ Chemistry Dictionary &amp; Glossary">
            <a:extLst>
              <a:ext uri="{FF2B5EF4-FFF2-40B4-BE49-F238E27FC236}">
                <a16:creationId xmlns:a16="http://schemas.microsoft.com/office/drawing/2014/main" id="{D462631E-639C-B2C2-12BE-3F8A7B09DD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7621" y="2174562"/>
            <a:ext cx="10014724" cy="354818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AE010EC-3E55-0220-6AC5-E6D9E5DB3337}"/>
              </a:ext>
            </a:extLst>
          </p:cNvPr>
          <p:cNvSpPr>
            <a:spLocks noGrp="1"/>
          </p:cNvSpPr>
          <p:nvPr>
            <p:ph type="title"/>
          </p:nvPr>
        </p:nvSpPr>
        <p:spPr/>
        <p:txBody>
          <a:bodyPr/>
          <a:lstStyle/>
          <a:p>
            <a:r>
              <a:rPr lang="en-US" sz="4400" dirty="0"/>
              <a:t>In aqueous solution, amino acids generally exist in their zwitterionic form</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63BF74-E4A6-AF63-9908-54211A307BF3}"/>
              </a:ext>
            </a:extLst>
          </p:cNvPr>
          <p:cNvSpPr>
            <a:spLocks noGrp="1"/>
          </p:cNvSpPr>
          <p:nvPr>
            <p:ph type="title"/>
          </p:nvPr>
        </p:nvSpPr>
        <p:spPr/>
        <p:txBody>
          <a:bodyPr/>
          <a:lstStyle/>
          <a:p>
            <a:r>
              <a:rPr lang="en-US" sz="4400" dirty="0"/>
              <a:t>Ionization of Amino Acids</a:t>
            </a:r>
            <a:endParaRPr lang="en-US" dirty="0"/>
          </a:p>
        </p:txBody>
      </p:sp>
      <p:sp>
        <p:nvSpPr>
          <p:cNvPr id="4" name="Content Placeholder 3">
            <a:extLst>
              <a:ext uri="{FF2B5EF4-FFF2-40B4-BE49-F238E27FC236}">
                <a16:creationId xmlns:a16="http://schemas.microsoft.com/office/drawing/2014/main" id="{A6097B9D-5485-980B-B518-D307BECDF277}"/>
              </a:ext>
            </a:extLst>
          </p:cNvPr>
          <p:cNvSpPr>
            <a:spLocks noGrp="1"/>
          </p:cNvSpPr>
          <p:nvPr>
            <p:ph idx="1"/>
          </p:nvPr>
        </p:nvSpPr>
        <p:spPr/>
        <p:txBody>
          <a:bodyPr/>
          <a:lstStyle/>
          <a:p>
            <a:pPr>
              <a:spcBef>
                <a:spcPct val="50000"/>
              </a:spcBef>
            </a:pPr>
            <a:r>
              <a:rPr lang="en-US" dirty="0">
                <a:latin typeface="Arial" charset="0"/>
              </a:rPr>
              <a:t>At acidic pH, the carboxyl group is protonated (COOH) and the amino acid is in the </a:t>
            </a:r>
            <a:r>
              <a:rPr lang="en-US" u="sng" dirty="0">
                <a:latin typeface="Arial" charset="0"/>
              </a:rPr>
              <a:t>cationic</a:t>
            </a:r>
            <a:r>
              <a:rPr lang="en-US" dirty="0">
                <a:latin typeface="Arial" charset="0"/>
              </a:rPr>
              <a:t> form.  </a:t>
            </a:r>
          </a:p>
          <a:p>
            <a:pPr>
              <a:spcBef>
                <a:spcPct val="50000"/>
              </a:spcBef>
            </a:pPr>
            <a:r>
              <a:rPr lang="en-US" dirty="0">
                <a:latin typeface="Arial" charset="0"/>
              </a:rPr>
              <a:t>At neutral pH, the carboxyl group is deprotonated (CO</a:t>
            </a:r>
            <a:r>
              <a:rPr lang="en-US" baseline="30000" dirty="0">
                <a:latin typeface="Arial" charset="0"/>
              </a:rPr>
              <a:t>-</a:t>
            </a:r>
            <a:r>
              <a:rPr lang="en-US" dirty="0">
                <a:latin typeface="Arial" charset="0"/>
              </a:rPr>
              <a:t>) but the amino group (NH</a:t>
            </a:r>
            <a:r>
              <a:rPr lang="en-US" baseline="-25000" dirty="0">
                <a:latin typeface="Arial" charset="0"/>
              </a:rPr>
              <a:t>3</a:t>
            </a:r>
            <a:r>
              <a:rPr lang="en-US" baseline="30000" dirty="0">
                <a:latin typeface="Arial" charset="0"/>
              </a:rPr>
              <a:t>+</a:t>
            </a:r>
            <a:r>
              <a:rPr lang="en-US" dirty="0">
                <a:latin typeface="Arial" charset="0"/>
              </a:rPr>
              <a:t>) is protonated. The </a:t>
            </a:r>
            <a:r>
              <a:rPr lang="en-US" b="1" dirty="0">
                <a:latin typeface="Arial" charset="0"/>
              </a:rPr>
              <a:t>net</a:t>
            </a:r>
            <a:r>
              <a:rPr lang="en-US" dirty="0">
                <a:latin typeface="Arial" charset="0"/>
              </a:rPr>
              <a:t> charge is zero; such ions are called </a:t>
            </a:r>
            <a:r>
              <a:rPr lang="en-US" u="sng" dirty="0">
                <a:solidFill>
                  <a:srgbClr val="1116F0"/>
                </a:solidFill>
                <a:latin typeface="Arial" charset="0"/>
              </a:rPr>
              <a:t>Zwitterions</a:t>
            </a:r>
            <a:r>
              <a:rPr lang="en-US" dirty="0">
                <a:solidFill>
                  <a:srgbClr val="1116F0"/>
                </a:solidFill>
                <a:latin typeface="Arial" charset="0"/>
              </a:rPr>
              <a:t>.</a:t>
            </a:r>
            <a:r>
              <a:rPr lang="en-US" dirty="0">
                <a:latin typeface="Arial" charset="0"/>
              </a:rPr>
              <a:t>  </a:t>
            </a:r>
          </a:p>
          <a:p>
            <a:pPr>
              <a:spcBef>
                <a:spcPct val="50000"/>
              </a:spcBef>
            </a:pPr>
            <a:r>
              <a:rPr lang="en-US" dirty="0">
                <a:latin typeface="Arial" charset="0"/>
              </a:rPr>
              <a:t>At alkaline pH, the amino group is neutral (NH</a:t>
            </a:r>
            <a:r>
              <a:rPr lang="en-US" baseline="-25000" dirty="0">
                <a:latin typeface="Arial" charset="0"/>
              </a:rPr>
              <a:t>2</a:t>
            </a:r>
            <a:r>
              <a:rPr lang="en-US" dirty="0">
                <a:latin typeface="Arial" charset="0"/>
              </a:rPr>
              <a:t>) and the amino acid is in the </a:t>
            </a:r>
            <a:r>
              <a:rPr lang="en-US" u="sng" dirty="0">
                <a:latin typeface="Arial" charset="0"/>
              </a:rPr>
              <a:t>anionic</a:t>
            </a:r>
            <a:r>
              <a:rPr lang="en-US" dirty="0">
                <a:latin typeface="Arial" charset="0"/>
              </a:rPr>
              <a:t> form.</a:t>
            </a:r>
          </a:p>
          <a:p>
            <a:pPr marL="0" indent="0">
              <a:buNone/>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concepts for review</a:t>
            </a:r>
          </a:p>
        </p:txBody>
      </p:sp>
      <p:sp>
        <p:nvSpPr>
          <p:cNvPr id="3" name="Content Placeholder 2"/>
          <p:cNvSpPr>
            <a:spLocks noGrp="1"/>
          </p:cNvSpPr>
          <p:nvPr>
            <p:ph idx="1"/>
          </p:nvPr>
        </p:nvSpPr>
        <p:spPr/>
        <p:txBody>
          <a:bodyPr>
            <a:normAutofit lnSpcReduction="10000"/>
          </a:bodyPr>
          <a:lstStyle/>
          <a:p>
            <a:r>
              <a:rPr lang="en-US" dirty="0"/>
              <a:t>What is biochemistry?</a:t>
            </a:r>
          </a:p>
          <a:p>
            <a:r>
              <a:rPr lang="en-US" dirty="0"/>
              <a:t>Limited conditions for biochemistry</a:t>
            </a:r>
          </a:p>
          <a:p>
            <a:pPr lvl="1"/>
            <a:r>
              <a:rPr lang="en-US" dirty="0"/>
              <a:t>pH, aqueous, temperature</a:t>
            </a:r>
          </a:p>
          <a:p>
            <a:r>
              <a:rPr lang="en-US" dirty="0"/>
              <a:t>WATER!!!!</a:t>
            </a:r>
          </a:p>
          <a:p>
            <a:r>
              <a:rPr lang="en-US" dirty="0"/>
              <a:t>Bonding</a:t>
            </a:r>
          </a:p>
          <a:p>
            <a:r>
              <a:rPr lang="en-US" dirty="0"/>
              <a:t>Amino Acids and their properties</a:t>
            </a:r>
          </a:p>
          <a:p>
            <a:r>
              <a:rPr lang="en-US" dirty="0"/>
              <a:t>Protein structure and function</a:t>
            </a:r>
          </a:p>
          <a:p>
            <a:pPr lvl="1"/>
            <a:r>
              <a:rPr lang="en-US" dirty="0"/>
              <a:t>Bonding</a:t>
            </a:r>
          </a:p>
          <a:p>
            <a:pPr lvl="1"/>
            <a:r>
              <a:rPr lang="en-US" dirty="0"/>
              <a:t>Why pH matters</a:t>
            </a:r>
          </a:p>
          <a:p>
            <a:pPr lvl="1"/>
            <a:r>
              <a:rPr lang="en-US" dirty="0"/>
              <a:t>Significance of seemingly minimal structural differences</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F7F96-B8D5-E419-94F9-0A58DB2F0430}"/>
              </a:ext>
            </a:extLst>
          </p:cNvPr>
          <p:cNvSpPr>
            <a:spLocks noGrp="1"/>
          </p:cNvSpPr>
          <p:nvPr>
            <p:ph type="title"/>
          </p:nvPr>
        </p:nvSpPr>
        <p:spPr/>
        <p:txBody>
          <a:bodyPr/>
          <a:lstStyle/>
          <a:p>
            <a:r>
              <a:rPr lang="en-US" dirty="0"/>
              <a:t>Isoelectric Point</a:t>
            </a:r>
          </a:p>
        </p:txBody>
      </p:sp>
      <p:sp>
        <p:nvSpPr>
          <p:cNvPr id="3" name="Content Placeholder 2">
            <a:extLst>
              <a:ext uri="{FF2B5EF4-FFF2-40B4-BE49-F238E27FC236}">
                <a16:creationId xmlns:a16="http://schemas.microsoft.com/office/drawing/2014/main" id="{DAAF1296-2FA0-14DA-B127-D6D52F5E3DA8}"/>
              </a:ext>
            </a:extLst>
          </p:cNvPr>
          <p:cNvSpPr>
            <a:spLocks noGrp="1"/>
          </p:cNvSpPr>
          <p:nvPr>
            <p:ph idx="1"/>
          </p:nvPr>
        </p:nvSpPr>
        <p:spPr/>
        <p:txBody>
          <a:bodyPr/>
          <a:lstStyle/>
          <a:p>
            <a:r>
              <a:rPr lang="en-US" dirty="0"/>
              <a:t>The isoelectric point (</a:t>
            </a:r>
            <a:r>
              <a:rPr lang="en-US" dirty="0" err="1"/>
              <a:t>pI</a:t>
            </a:r>
            <a:r>
              <a:rPr lang="en-US" dirty="0"/>
              <a:t>) is the pH at which the amino acid has an overall zero charge.</a:t>
            </a:r>
          </a:p>
          <a:p>
            <a:r>
              <a:rPr lang="en-US" dirty="0"/>
              <a:t>Isoelectric Point (</a:t>
            </a:r>
            <a:r>
              <a:rPr lang="en-US" dirty="0" err="1"/>
              <a:t>pI</a:t>
            </a:r>
            <a:r>
              <a:rPr lang="en-US" dirty="0"/>
              <a:t>) for an </a:t>
            </a:r>
            <a:r>
              <a:rPr lang="en-US" u="sng" dirty="0"/>
              <a:t>uncharged amino acid</a:t>
            </a:r>
            <a:r>
              <a:rPr lang="en-US" dirty="0"/>
              <a:t> is the average of the </a:t>
            </a:r>
            <a:r>
              <a:rPr lang="en-US" dirty="0" err="1"/>
              <a:t>pKa</a:t>
            </a:r>
            <a:r>
              <a:rPr lang="en-US" dirty="0"/>
              <a:t> values for its amine and carboxyl groups.</a:t>
            </a:r>
          </a:p>
          <a:p>
            <a:r>
              <a:rPr lang="en-US" dirty="0"/>
              <a:t>For </a:t>
            </a:r>
            <a:r>
              <a:rPr lang="en-US" u="sng" dirty="0"/>
              <a:t>charged amino acids</a:t>
            </a:r>
            <a:r>
              <a:rPr lang="en-US" dirty="0"/>
              <a:t>:</a:t>
            </a:r>
          </a:p>
          <a:p>
            <a:pPr lvl="1"/>
            <a:r>
              <a:rPr lang="en-US" dirty="0"/>
              <a:t>The </a:t>
            </a:r>
            <a:r>
              <a:rPr lang="en-US" dirty="0" err="1"/>
              <a:t>pI</a:t>
            </a:r>
            <a:r>
              <a:rPr lang="en-US" dirty="0"/>
              <a:t> of an acidic amino acid is obtained by averaging the two most acidic </a:t>
            </a:r>
            <a:r>
              <a:rPr lang="en-US" dirty="0" err="1"/>
              <a:t>pKa</a:t>
            </a:r>
            <a:r>
              <a:rPr lang="en-US" dirty="0"/>
              <a:t> values. (see figure 3-1 from text).</a:t>
            </a:r>
          </a:p>
          <a:p>
            <a:pPr lvl="2"/>
            <a:r>
              <a:rPr lang="en-US" dirty="0"/>
              <a:t>For example, the </a:t>
            </a:r>
            <a:r>
              <a:rPr lang="en-US" dirty="0" err="1"/>
              <a:t>pI</a:t>
            </a:r>
            <a:r>
              <a:rPr lang="en-US" dirty="0"/>
              <a:t> of aspartic acid is (1.88 + 3.65)/2  =2.77</a:t>
            </a:r>
          </a:p>
          <a:p>
            <a:pPr lvl="1"/>
            <a:r>
              <a:rPr lang="en-US" dirty="0"/>
              <a:t>The </a:t>
            </a:r>
            <a:r>
              <a:rPr lang="en-US" dirty="0" err="1"/>
              <a:t>pI</a:t>
            </a:r>
            <a:r>
              <a:rPr lang="en-US" dirty="0"/>
              <a:t> of a basic amino acid is obtained by averaging the two most basic (least acidic) </a:t>
            </a:r>
            <a:r>
              <a:rPr lang="en-US" dirty="0" err="1"/>
              <a:t>pKa</a:t>
            </a:r>
            <a:r>
              <a:rPr lang="en-US" dirty="0"/>
              <a:t> values.</a:t>
            </a:r>
          </a:p>
          <a:p>
            <a:pPr lvl="1"/>
            <a:endParaRPr lang="en-US" dirty="0"/>
          </a:p>
        </p:txBody>
      </p:sp>
    </p:spTree>
    <p:extLst>
      <p:ext uri="{BB962C8B-B14F-4D97-AF65-F5344CB8AC3E}">
        <p14:creationId xmlns:p14="http://schemas.microsoft.com/office/powerpoint/2010/main" val="1060053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Fractional protonation of some amino </a:t>
            </a:r>
            <a:r>
              <a:rPr lang="en-US"/>
              <a:t>acid groups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6049" y="1147762"/>
            <a:ext cx="7113315" cy="4758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9517AF6D-9FA1-F44C-596E-A43762F8C64B}"/>
              </a:ext>
            </a:extLst>
          </p:cNvPr>
          <p:cNvSpPr txBox="1"/>
          <p:nvPr/>
        </p:nvSpPr>
        <p:spPr>
          <a:xfrm>
            <a:off x="593124" y="6215449"/>
            <a:ext cx="10377072" cy="369332"/>
          </a:xfrm>
          <a:prstGeom prst="rect">
            <a:avLst/>
          </a:prstGeom>
          <a:noFill/>
        </p:spPr>
        <p:txBody>
          <a:bodyPr wrap="none" rtlCol="0">
            <a:spAutoFit/>
          </a:bodyPr>
          <a:lstStyle/>
          <a:p>
            <a:r>
              <a:rPr lang="en-US" dirty="0"/>
              <a:t>If we are at around pH 7 in the cell, what do we expect? Are there places in the body that aren’t pH 7ish?</a:t>
            </a:r>
          </a:p>
        </p:txBody>
      </p:sp>
    </p:spTree>
    <p:extLst>
      <p:ext uri="{BB962C8B-B14F-4D97-AF65-F5344CB8AC3E}">
        <p14:creationId xmlns:p14="http://schemas.microsoft.com/office/powerpoint/2010/main" val="3228557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descr="figure 3-11"/>
          <p:cNvPicPr>
            <a:picLocks noChangeAspect="1" noChangeArrowheads="1"/>
          </p:cNvPicPr>
          <p:nvPr/>
        </p:nvPicPr>
        <p:blipFill>
          <a:blip r:embed="rId3"/>
          <a:srcRect/>
          <a:stretch>
            <a:fillRect/>
          </a:stretch>
        </p:blipFill>
        <p:spPr bwMode="auto">
          <a:xfrm>
            <a:off x="1752601" y="1371600"/>
            <a:ext cx="8531225" cy="5283200"/>
          </a:xfrm>
          <a:prstGeom prst="rect">
            <a:avLst/>
          </a:prstGeom>
          <a:noFill/>
          <a:ln w="9525">
            <a:noFill/>
            <a:miter lim="800000"/>
            <a:headEnd/>
            <a:tailEnd/>
          </a:ln>
          <a:effectLst/>
        </p:spPr>
      </p:pic>
      <p:sp>
        <p:nvSpPr>
          <p:cNvPr id="3" name="Title 2"/>
          <p:cNvSpPr>
            <a:spLocks noGrp="1"/>
          </p:cNvSpPr>
          <p:nvPr>
            <p:ph type="title"/>
          </p:nvPr>
        </p:nvSpPr>
        <p:spPr/>
        <p:txBody>
          <a:bodyPr>
            <a:normAutofit/>
          </a:bodyPr>
          <a:lstStyle/>
          <a:p>
            <a:r>
              <a:rPr lang="en-US" dirty="0"/>
              <a:t>The chemical environment can affect the </a:t>
            </a:r>
            <a:r>
              <a:rPr lang="en-US" dirty="0" err="1"/>
              <a:t>pK</a:t>
            </a:r>
            <a:r>
              <a:rPr lang="en-US" baseline="-25000" dirty="0" err="1"/>
              <a:t>a</a:t>
            </a:r>
            <a:r>
              <a:rPr lang="en-US" dirty="0"/>
              <a:t> of a group.</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Amino acids with special properties</a:t>
            </a:r>
          </a:p>
        </p:txBody>
      </p:sp>
      <p:sp>
        <p:nvSpPr>
          <p:cNvPr id="3" name="Content Placeholder 2"/>
          <p:cNvSpPr>
            <a:spLocks noGrp="1"/>
          </p:cNvSpPr>
          <p:nvPr>
            <p:ph idx="1"/>
          </p:nvPr>
        </p:nvSpPr>
        <p:spPr/>
        <p:txBody>
          <a:bodyPr/>
          <a:lstStyle/>
          <a:p>
            <a:r>
              <a:rPr lang="en-US" dirty="0"/>
              <a:t>Glycine</a:t>
            </a:r>
          </a:p>
          <a:p>
            <a:r>
              <a:rPr lang="en-US" dirty="0" err="1"/>
              <a:t>Proline</a:t>
            </a:r>
            <a:endParaRPr lang="en-US" dirty="0"/>
          </a:p>
          <a:p>
            <a:r>
              <a:rPr lang="en-US" dirty="0"/>
              <a:t>Histidine</a:t>
            </a:r>
          </a:p>
          <a:p>
            <a:r>
              <a:rPr lang="en-US" dirty="0"/>
              <a:t>Cysteine</a:t>
            </a:r>
          </a:p>
          <a:p>
            <a:r>
              <a:rPr lang="en-US" dirty="0"/>
              <a:t>Tyrosine and tryptophan</a:t>
            </a:r>
          </a:p>
          <a:p>
            <a:r>
              <a:rPr lang="en-US" dirty="0"/>
              <a:t>Acidic and Basic</a:t>
            </a:r>
          </a:p>
          <a:p>
            <a:pPr lvl="1"/>
            <a:r>
              <a:rPr lang="en-US" dirty="0"/>
              <a:t>With a full + or – charge, can make ionic and h-bonds</a:t>
            </a:r>
          </a:p>
          <a:p>
            <a:r>
              <a:rPr lang="en-US" dirty="0"/>
              <a:t>Serine, threonine and tyrosine (together)</a:t>
            </a:r>
          </a:p>
          <a:p>
            <a:pPr lvl="1"/>
            <a:r>
              <a:rPr lang="en-US" dirty="0"/>
              <a:t>Can be phosphorylated by a kinase</a:t>
            </a:r>
          </a:p>
          <a:p>
            <a:endParaRPr lang="en-US" dirty="0"/>
          </a:p>
        </p:txBody>
      </p:sp>
    </p:spTree>
    <p:extLst>
      <p:ext uri="{BB962C8B-B14F-4D97-AF65-F5344CB8AC3E}">
        <p14:creationId xmlns:p14="http://schemas.microsoft.com/office/powerpoint/2010/main" val="11051227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Glycine and </a:t>
            </a:r>
            <a:r>
              <a:rPr lang="en-US" dirty="0" err="1"/>
              <a:t>Proline</a:t>
            </a:r>
            <a:endParaRPr lang="en-US" dirty="0"/>
          </a:p>
        </p:txBody>
      </p:sp>
      <p:sp>
        <p:nvSpPr>
          <p:cNvPr id="4" name="Content Placeholder 3"/>
          <p:cNvSpPr>
            <a:spLocks noGrp="1"/>
          </p:cNvSpPr>
          <p:nvPr>
            <p:ph idx="1"/>
          </p:nvPr>
        </p:nvSpPr>
        <p:spPr>
          <a:xfrm>
            <a:off x="552450" y="1690688"/>
            <a:ext cx="7962900" cy="2477529"/>
          </a:xfrm>
        </p:spPr>
        <p:txBody>
          <a:bodyPr/>
          <a:lstStyle/>
          <a:p>
            <a:r>
              <a:rPr lang="en-US" dirty="0"/>
              <a:t>Glycine, the smallest amino acid, can fit in tight spots.</a:t>
            </a:r>
          </a:p>
          <a:p>
            <a:pPr lvl="1"/>
            <a:r>
              <a:rPr lang="en-US" dirty="0"/>
              <a:t>With just H as the R group, no steric hindrance and many more dihedral angles allowed. Not chiral.</a:t>
            </a:r>
          </a:p>
          <a:p>
            <a:r>
              <a:rPr lang="en-US" dirty="0"/>
              <a:t>Proline, the amino acid whose side chain loops around, is constrained and bent.</a:t>
            </a:r>
          </a:p>
          <a:p>
            <a:endParaRPr lang="en-US" dirty="0"/>
          </a:p>
        </p:txBody>
      </p:sp>
      <p:pic>
        <p:nvPicPr>
          <p:cNvPr id="2050" name="Picture 2" descr="http://mandysbiochemistrylair.files.wordpress.com/2013/04/glycineprolin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156" y="3833996"/>
            <a:ext cx="3960341" cy="2666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33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A0C0A-3E76-832D-4EAE-DDAA13E12805}"/>
              </a:ext>
            </a:extLst>
          </p:cNvPr>
          <p:cNvSpPr>
            <a:spLocks noGrp="1"/>
          </p:cNvSpPr>
          <p:nvPr>
            <p:ph type="title"/>
          </p:nvPr>
        </p:nvSpPr>
        <p:spPr>
          <a:xfrm>
            <a:off x="838200" y="365125"/>
            <a:ext cx="5439032" cy="2032086"/>
          </a:xfrm>
        </p:spPr>
        <p:txBody>
          <a:bodyPr/>
          <a:lstStyle/>
          <a:p>
            <a:r>
              <a:rPr lang="en-US" dirty="0"/>
              <a:t>Histidine is a special case amino acid</a:t>
            </a:r>
          </a:p>
        </p:txBody>
      </p:sp>
      <p:pic>
        <p:nvPicPr>
          <p:cNvPr id="3" name="Picture Placeholder 4" descr="A figure shows changes in the molecular structures of histidine during titration with O H superscript minus and a graph below the reaction show the titration curves. The graph has O H superscript minus equivalents on the horizontal axis, ranging from 0 to 3.0 and labeled in increments of 1.0, and p H on the vertical axis, ranging from 0 to above 10 and labeled in increments of 2. All data are approximate. Histidine is shown above the vertical axis with a plus 2 charge and the following structure. The central carbon of the amino acid is bonded to H 3 N superscript plus to the left, C O O H above, H on the right, and C H 2 further bonded to the upper left corner of a ring below. The ring has N bonded to H substituted for C at the top vertex, C bonded to H at the right side vertex, a double bond on the lower right side, N superscript plus bonded to H at the lower right vertex, C bonded to H at the lower left vertex, and a double bond on the left side. A double-headed arrow labeled, p K subscript 1 points to a similar structure labeled, net charge plus 1 that differs in that the C O O H is now C O O superscript minus. A double-headed arrow labeled, p K subscript uppercase R points to a similar structure labeled, net charge 0 that differs in that the N H superscript plus at the lower right vertex of the ring is now N with no H and with no charge. A double-headed arrow labeled, p K subscript 2 points to a similar structure labeled, net charge minus 1 that differs in that the H 3 N plus is now H 2 N. The data in the graph are as follows. The graph shows a wavy line that begins at (0, 0). It moves upward rapidly, then levels off to an almost diagonal line at about (0.25, 1.75). A dotted vertical line and a dotted horizontal line meet at a point at (0.5, 1.82) beneath text reading, p K subscript 1 equals 1.82. The line begins to curve upward more rapidly at (1.0, 3.0), then becomes almost diagonal again at about (1.2, 5.75) underneath the plus 1 histidine above. A dotted vertical line and a dotted horizontal line meet at a point at (1.5, 6.0) beneath text reading, p K subscript R equals 6.0. The line begins to curve upward more rapidly at about (2.0, 7.0), then forms a slight inflection at a point labeled, p I equals 7.59 at (2.1, 7.59) below the structure of histidine labeled, 0. The curve begins to level off again and becomes almost diagonal at about (2.4, 8.8). A dotted vertical line and a dotted horizontal line meet at a point at (2.5, 9.18) beneath text reading, p K subscript 2 equals 9.17. The line curves upward more rapidly beginning at about (2.8, 9.8) and ends at the top right corner at (3.0, 11.0) beneath the structure of histidine labeled, minus 1. All data are approximate.">
            <a:extLst>
              <a:ext uri="{FF2B5EF4-FFF2-40B4-BE49-F238E27FC236}">
                <a16:creationId xmlns:a16="http://schemas.microsoft.com/office/drawing/2014/main" id="{D2FFF120-88E5-97AF-5B4D-05FC23034A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7232" y="716692"/>
            <a:ext cx="5677329" cy="5776183"/>
          </a:xfrm>
          <a:prstGeom prst="rect">
            <a:avLst/>
          </a:prstGeom>
        </p:spPr>
      </p:pic>
      <p:sp>
        <p:nvSpPr>
          <p:cNvPr id="5" name="TextBox 4">
            <a:extLst>
              <a:ext uri="{FF2B5EF4-FFF2-40B4-BE49-F238E27FC236}">
                <a16:creationId xmlns:a16="http://schemas.microsoft.com/office/drawing/2014/main" id="{E9CF2D1E-3E41-FCC3-B5B2-5B41B463494A}"/>
              </a:ext>
            </a:extLst>
          </p:cNvPr>
          <p:cNvSpPr txBox="1"/>
          <p:nvPr/>
        </p:nvSpPr>
        <p:spPr>
          <a:xfrm>
            <a:off x="627106" y="4075711"/>
            <a:ext cx="6098058" cy="369332"/>
          </a:xfrm>
          <a:prstGeom prst="rect">
            <a:avLst/>
          </a:prstGeom>
          <a:noFill/>
        </p:spPr>
        <p:txBody>
          <a:bodyPr wrap="square">
            <a:spAutoFit/>
          </a:bodyPr>
          <a:lstStyle/>
          <a:p>
            <a:r>
              <a:rPr lang="en-US" dirty="0"/>
              <a:t>At pH 6.0, 50-50. About 5% protonated at pH 7.3</a:t>
            </a:r>
          </a:p>
        </p:txBody>
      </p:sp>
    </p:spTree>
    <p:extLst>
      <p:ext uri="{BB962C8B-B14F-4D97-AF65-F5344CB8AC3E}">
        <p14:creationId xmlns:p14="http://schemas.microsoft.com/office/powerpoint/2010/main" val="1028492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descr="figure 3-06"/>
          <p:cNvPicPr>
            <a:picLocks noChangeAspect="1" noChangeArrowheads="1"/>
          </p:cNvPicPr>
          <p:nvPr/>
        </p:nvPicPr>
        <p:blipFill>
          <a:blip r:embed="rId3"/>
          <a:srcRect/>
          <a:stretch>
            <a:fillRect/>
          </a:stretch>
        </p:blipFill>
        <p:spPr bwMode="auto">
          <a:xfrm>
            <a:off x="2895600" y="1600201"/>
            <a:ext cx="4284842" cy="5097463"/>
          </a:xfrm>
          <a:prstGeom prst="rect">
            <a:avLst/>
          </a:prstGeom>
          <a:noFill/>
          <a:ln w="9525">
            <a:noFill/>
            <a:miter lim="800000"/>
            <a:headEnd/>
            <a:tailEnd/>
          </a:ln>
          <a:effectLst/>
        </p:spPr>
      </p:pic>
      <p:sp>
        <p:nvSpPr>
          <p:cNvPr id="3" name="Title 2"/>
          <p:cNvSpPr>
            <a:spLocks noGrp="1"/>
          </p:cNvSpPr>
          <p:nvPr>
            <p:ph type="title"/>
          </p:nvPr>
        </p:nvSpPr>
        <p:spPr/>
        <p:txBody>
          <a:bodyPr>
            <a:normAutofit/>
          </a:bodyPr>
          <a:lstStyle/>
          <a:p>
            <a:r>
              <a:rPr lang="en-US" dirty="0"/>
              <a:t>Tyrosine and tryptophan absorb UV light at 280 nm</a:t>
            </a:r>
          </a:p>
        </p:txBody>
      </p:sp>
      <p:sp>
        <p:nvSpPr>
          <p:cNvPr id="4" name="TextBox 3"/>
          <p:cNvSpPr txBox="1"/>
          <p:nvPr/>
        </p:nvSpPr>
        <p:spPr>
          <a:xfrm>
            <a:off x="7391400" y="2438401"/>
            <a:ext cx="2743200" cy="2031325"/>
          </a:xfrm>
          <a:prstGeom prst="rect">
            <a:avLst/>
          </a:prstGeom>
          <a:noFill/>
        </p:spPr>
        <p:txBody>
          <a:bodyPr wrap="square" rtlCol="0">
            <a:spAutoFit/>
          </a:bodyPr>
          <a:lstStyle/>
          <a:p>
            <a:r>
              <a:rPr lang="en-US" dirty="0"/>
              <a:t>We exploit this when we use the spec to check the concentration of a protein in solution.</a:t>
            </a:r>
          </a:p>
          <a:p>
            <a:endParaRPr lang="en-US" dirty="0"/>
          </a:p>
          <a:p>
            <a:r>
              <a:rPr lang="en-US" dirty="0"/>
              <a:t>Nucleic acid absorbs maximally at 260 nm.</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CF593-23D0-50D1-91EC-DAFDB1767C32}"/>
              </a:ext>
            </a:extLst>
          </p:cNvPr>
          <p:cNvSpPr>
            <a:spLocks noGrp="1"/>
          </p:cNvSpPr>
          <p:nvPr>
            <p:ph type="title"/>
          </p:nvPr>
        </p:nvSpPr>
        <p:spPr/>
        <p:txBody>
          <a:bodyPr/>
          <a:lstStyle/>
          <a:p>
            <a:r>
              <a:rPr lang="en-US" dirty="0"/>
              <a:t>Cysteine has the only R-group that can made a covalent bond</a:t>
            </a:r>
          </a:p>
        </p:txBody>
      </p:sp>
      <p:pic>
        <p:nvPicPr>
          <p:cNvPr id="3" name="Picture Placeholder 3" descr="An illustration shows how two cysteines combine in a reversible reaction to form cystine. Cysteine is a vertical chain with C O O minus on top bonded to C H below that is bonded to N H 3 plus on the left and C H 2 below that is further bonded to highlighted S H. A second molecule of cysteine is inverted beneath the first so that their S H groups are adjacent. 2 H plus plus 2 e minus leave to produce cystine, in which the two S atoms have each lost H and are bonded to join the two cysteine molecules together. In the reverse reaction, 2 H plus plus 2 e minus must be added.">
            <a:extLst>
              <a:ext uri="{FF2B5EF4-FFF2-40B4-BE49-F238E27FC236}">
                <a16:creationId xmlns:a16="http://schemas.microsoft.com/office/drawing/2014/main" id="{4F179351-7622-B8A8-56AC-DA0B50624792}"/>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837290" y="1561645"/>
            <a:ext cx="7469420" cy="3734710"/>
          </a:xfrm>
        </p:spPr>
      </p:pic>
      <p:pic>
        <p:nvPicPr>
          <p:cNvPr id="4" name="Picture Placeholder 3" descr="An illustration shows how two cysteines combine in a reversible reaction to form cystine. Cysteine is a vertical chain with C O O minus on top bonded to C H below that is bonded to N H 3 plus on the left and C H 2 below that is further bonded to highlighted S H. A second molecule of cysteine is inverted beneath the first so that their S H groups are adjacent. 2 H plus plus 2 e minus leave to produce cystine, in which the two S atoms have each lost H and are bonded to join the two cysteine molecules together. In the reverse reaction, 2 H plus plus 2 e minus must be added.">
            <a:extLst>
              <a:ext uri="{FF2B5EF4-FFF2-40B4-BE49-F238E27FC236}">
                <a16:creationId xmlns:a16="http://schemas.microsoft.com/office/drawing/2014/main" id="{CEDAAE52-0055-E9D8-CAE8-AE025530F5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290" y="1778153"/>
            <a:ext cx="9429442" cy="4714722"/>
          </a:xfrm>
          <a:prstGeom prst="rect">
            <a:avLst/>
          </a:prstGeom>
        </p:spPr>
      </p:pic>
      <p:sp>
        <p:nvSpPr>
          <p:cNvPr id="5" name="TextBox 4">
            <a:extLst>
              <a:ext uri="{FF2B5EF4-FFF2-40B4-BE49-F238E27FC236}">
                <a16:creationId xmlns:a16="http://schemas.microsoft.com/office/drawing/2014/main" id="{C67B245B-3016-BE92-C7DC-EC8C021B8670}"/>
              </a:ext>
            </a:extLst>
          </p:cNvPr>
          <p:cNvSpPr txBox="1"/>
          <p:nvPr/>
        </p:nvSpPr>
        <p:spPr>
          <a:xfrm>
            <a:off x="5113136" y="2087541"/>
            <a:ext cx="1043042" cy="369332"/>
          </a:xfrm>
          <a:prstGeom prst="rect">
            <a:avLst/>
          </a:prstGeom>
          <a:noFill/>
        </p:spPr>
        <p:txBody>
          <a:bodyPr wrap="none" rtlCol="0">
            <a:spAutoFit/>
          </a:bodyPr>
          <a:lstStyle/>
          <a:p>
            <a:r>
              <a:rPr lang="en-US" dirty="0"/>
              <a:t>Oxidized</a:t>
            </a:r>
          </a:p>
        </p:txBody>
      </p:sp>
      <p:cxnSp>
        <p:nvCxnSpPr>
          <p:cNvPr id="7" name="Straight Arrow Connector 6">
            <a:extLst>
              <a:ext uri="{FF2B5EF4-FFF2-40B4-BE49-F238E27FC236}">
                <a16:creationId xmlns:a16="http://schemas.microsoft.com/office/drawing/2014/main" id="{DFF23E50-326C-8B1F-3E93-A2443DC56AF3}"/>
              </a:ext>
            </a:extLst>
          </p:cNvPr>
          <p:cNvCxnSpPr/>
          <p:nvPr/>
        </p:nvCxnSpPr>
        <p:spPr>
          <a:xfrm>
            <a:off x="5050972" y="1906900"/>
            <a:ext cx="124097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A16CDB88-9E82-CAD1-5E31-C7D9FA9B3996}"/>
              </a:ext>
            </a:extLst>
          </p:cNvPr>
          <p:cNvSpPr txBox="1"/>
          <p:nvPr/>
        </p:nvSpPr>
        <p:spPr>
          <a:xfrm>
            <a:off x="5214404" y="6078287"/>
            <a:ext cx="1077539" cy="369332"/>
          </a:xfrm>
          <a:prstGeom prst="rect">
            <a:avLst/>
          </a:prstGeom>
          <a:noFill/>
        </p:spPr>
        <p:txBody>
          <a:bodyPr wrap="none" rtlCol="0">
            <a:spAutoFit/>
          </a:bodyPr>
          <a:lstStyle/>
          <a:p>
            <a:r>
              <a:rPr lang="en-US" dirty="0"/>
              <a:t>Reduced</a:t>
            </a:r>
          </a:p>
        </p:txBody>
      </p:sp>
      <p:cxnSp>
        <p:nvCxnSpPr>
          <p:cNvPr id="10" name="Straight Arrow Connector 9">
            <a:extLst>
              <a:ext uri="{FF2B5EF4-FFF2-40B4-BE49-F238E27FC236}">
                <a16:creationId xmlns:a16="http://schemas.microsoft.com/office/drawing/2014/main" id="{2ABF339E-6BB7-8F8A-1920-4E015558C432}"/>
              </a:ext>
            </a:extLst>
          </p:cNvPr>
          <p:cNvCxnSpPr/>
          <p:nvPr/>
        </p:nvCxnSpPr>
        <p:spPr>
          <a:xfrm flipH="1">
            <a:off x="5050972" y="6078287"/>
            <a:ext cx="12192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80905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Importance of pH in </a:t>
            </a:r>
            <a:r>
              <a:rPr lang="en-US" dirty="0" err="1"/>
              <a:t>biochem</a:t>
            </a:r>
            <a:endParaRPr lang="en-US" dirty="0"/>
          </a:p>
        </p:txBody>
      </p:sp>
      <p:sp>
        <p:nvSpPr>
          <p:cNvPr id="4" name="Content Placeholder 3"/>
          <p:cNvSpPr>
            <a:spLocks noGrp="1"/>
          </p:cNvSpPr>
          <p:nvPr>
            <p:ph idx="1"/>
          </p:nvPr>
        </p:nvSpPr>
        <p:spPr/>
        <p:txBody>
          <a:bodyPr>
            <a:normAutofit/>
          </a:bodyPr>
          <a:lstStyle/>
          <a:p>
            <a:r>
              <a:rPr lang="en-US" dirty="0"/>
              <a:t>Functional groups are in some cases </a:t>
            </a:r>
            <a:r>
              <a:rPr lang="en-US" dirty="0" err="1"/>
              <a:t>ionizable</a:t>
            </a:r>
            <a:r>
              <a:rPr lang="en-US" dirty="0"/>
              <a:t> groups</a:t>
            </a:r>
          </a:p>
          <a:p>
            <a:pPr lvl="1"/>
            <a:r>
              <a:rPr lang="en-US" dirty="0"/>
              <a:t>Examples?</a:t>
            </a:r>
          </a:p>
          <a:p>
            <a:r>
              <a:rPr lang="en-US" dirty="0"/>
              <a:t>What might the ionization state of one of these groups effect? </a:t>
            </a:r>
          </a:p>
          <a:p>
            <a:endParaRPr lang="en-US" dirty="0"/>
          </a:p>
          <a:p>
            <a:r>
              <a:rPr lang="en-US" dirty="0"/>
              <a:t>Consequently, it’s important to be able to figure out the ionization state of a group at a given </a:t>
            </a:r>
            <a:r>
              <a:rPr lang="en-US" dirty="0" err="1"/>
              <a:t>pH.</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descr="figure 2-21"/>
          <p:cNvPicPr>
            <a:picLocks noChangeAspect="1" noChangeArrowheads="1"/>
          </p:cNvPicPr>
          <p:nvPr/>
        </p:nvPicPr>
        <p:blipFill>
          <a:blip r:embed="rId3"/>
          <a:srcRect/>
          <a:stretch>
            <a:fillRect/>
          </a:stretch>
        </p:blipFill>
        <p:spPr bwMode="auto">
          <a:xfrm>
            <a:off x="2667001" y="1684338"/>
            <a:ext cx="5063023" cy="5173663"/>
          </a:xfrm>
          <a:prstGeom prst="rect">
            <a:avLst/>
          </a:prstGeom>
          <a:noFill/>
          <a:ln w="9525">
            <a:noFill/>
            <a:miter lim="800000"/>
            <a:headEnd/>
            <a:tailEnd/>
          </a:ln>
          <a:effectLst/>
        </p:spPr>
      </p:pic>
      <p:sp>
        <p:nvSpPr>
          <p:cNvPr id="3" name="Title 2"/>
          <p:cNvSpPr>
            <a:spLocks noGrp="1"/>
          </p:cNvSpPr>
          <p:nvPr>
            <p:ph type="title"/>
          </p:nvPr>
        </p:nvSpPr>
        <p:spPr/>
        <p:txBody>
          <a:bodyPr>
            <a:normAutofit/>
          </a:bodyPr>
          <a:lstStyle/>
          <a:p>
            <a:r>
              <a:rPr lang="en-US" dirty="0"/>
              <a:t>Why do enzymes have an optimum pH?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Simplified period table for the biochemist</a:t>
            </a:r>
          </a:p>
        </p:txBody>
      </p:sp>
      <p:sp>
        <p:nvSpPr>
          <p:cNvPr id="4" name="TextBox 3"/>
          <p:cNvSpPr txBox="1"/>
          <p:nvPr/>
        </p:nvSpPr>
        <p:spPr>
          <a:xfrm>
            <a:off x="5458318" y="5822731"/>
            <a:ext cx="6304868" cy="369332"/>
          </a:xfrm>
          <a:prstGeom prst="rect">
            <a:avLst/>
          </a:prstGeom>
          <a:noFill/>
        </p:spPr>
        <p:txBody>
          <a:bodyPr wrap="none" rtlCol="0">
            <a:spAutoFit/>
          </a:bodyPr>
          <a:lstStyle/>
          <a:p>
            <a:r>
              <a:rPr lang="en-US" dirty="0"/>
              <a:t>When are we interested in some of the non-shaded elements?</a:t>
            </a:r>
          </a:p>
        </p:txBody>
      </p:sp>
      <p:pic>
        <p:nvPicPr>
          <p:cNvPr id="5" name="Picture Placeholder 4" descr="A periodic table is color-coded to distinguish bulk elements from trace elements. Each square of the table contains a number and a chemical abbreviation. From left to right, the rows are as follows. Row 1: 1 H column 1 bulk element, 2 H lowercase E in column 18. Row 2 has elements in columns 1, 2, and 13 through 18 only as follows: 3 L lowercase I, 4 B lowercase E, 5 B, 6 C bulk element, 7 N bulk element, 8 O bulk element, 9 F, 10 N lowercase E; Row 3 has elements in columns 1, 2, and 13 through 18 only as follows: 11 N lowercase A bulk element, 12 M lowercase G trace element; 13 A lowercase L, 14 S lowercase I, 15 P bulk element, 16 S bulk element, 16 C lowercase L bulk element, 18 A lowercase R. Row 4: 19 K bulk element, 20 C lowercase A bulk element, 21 S lowercase C, 22 T lowercase I, 23 V trace element, 24 C lowercase R trace element, 25 M lowercase N trace element, 26 F lowercase E trace element, 27 C lowercase O trace element, 28 N lowercase I trace element, 29 C lowercase U trace element, 30 Z lowercase N trace element, 31 G lowercase A, 32 G lowercase E, 33 A lowercase S, 34 S lowercase E trace element, 35 B lowercase R, 36 K lowercase R. Row 5: 37 R lowercase B, 38 S lowercase R, 39 Y, 40 Z lowercase R, 41 N lowercase B, 42 M lowercase O trace element, 43 T lowercase C, 44 R lowercase U, 45 R lowercase H, 46 P lowercase D, 47 A lowercase G, 48 C lowercase D, 49 I lowercase N , 50 S lowercase N, 51 S lowercase B, 52 T lowercase E, 53 I trace element, 54 X lowercase E; Row 5: 55 C lowercase S, 56 B lowercase A, blank square labeled lanthanides, 72 H lowercase F, 73 T lowercase A, 74 W trace element, 75 R lowercase E, 76 O lowercase S, 77 I lowercase R, 78 P lowercase T, 79 A lowercase U, 80 H lowercase G, 81 T lowercase L, 82 P lowercase B, 83 B lowercase I, 84 P lowercase O, 85 A lowercase T, 86 R lowercase N; Row 6: 87 F lowercase R, 88 R lowercase A, blank square labeled, actinides.">
            <a:extLst>
              <a:ext uri="{FF2B5EF4-FFF2-40B4-BE49-F238E27FC236}">
                <a16:creationId xmlns:a16="http://schemas.microsoft.com/office/drawing/2014/main" id="{4031C2CF-35BF-19CB-F006-13EA4B0F1B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284" y="1421015"/>
            <a:ext cx="9772150" cy="4215783"/>
          </a:xfrm>
          <a:prstGeom prst="rect">
            <a:avLst/>
          </a:prstGeom>
        </p:spPr>
      </p:pic>
      <p:cxnSp>
        <p:nvCxnSpPr>
          <p:cNvPr id="8" name="Straight Arrow Connector 7">
            <a:extLst>
              <a:ext uri="{FF2B5EF4-FFF2-40B4-BE49-F238E27FC236}">
                <a16:creationId xmlns:a16="http://schemas.microsoft.com/office/drawing/2014/main" id="{C5496FC5-B350-2ABE-568C-61B8451891D9}"/>
              </a:ext>
            </a:extLst>
          </p:cNvPr>
          <p:cNvCxnSpPr/>
          <p:nvPr/>
        </p:nvCxnSpPr>
        <p:spPr>
          <a:xfrm flipV="1">
            <a:off x="8187559" y="3689131"/>
            <a:ext cx="304800" cy="21336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DDF627DA-0E80-8F4E-F450-EB9F80BF4AA8}"/>
              </a:ext>
            </a:extLst>
          </p:cNvPr>
          <p:cNvCxnSpPr>
            <a:cxnSpLocks/>
          </p:cNvCxnSpPr>
          <p:nvPr/>
        </p:nvCxnSpPr>
        <p:spPr>
          <a:xfrm flipH="1" flipV="1">
            <a:off x="7882759" y="4897821"/>
            <a:ext cx="304800" cy="92491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454525E8-C8D3-095C-BA45-7F8FD30D742E}"/>
              </a:ext>
            </a:extLst>
          </p:cNvPr>
          <p:cNvSpPr txBox="1"/>
          <p:nvPr/>
        </p:nvSpPr>
        <p:spPr>
          <a:xfrm>
            <a:off x="1771122" y="6377996"/>
            <a:ext cx="7374391" cy="369332"/>
          </a:xfrm>
          <a:prstGeom prst="rect">
            <a:avLst/>
          </a:prstGeom>
          <a:noFill/>
        </p:spPr>
        <p:txBody>
          <a:bodyPr wrap="none" rtlCol="0">
            <a:spAutoFit/>
          </a:bodyPr>
          <a:lstStyle/>
          <a:p>
            <a:r>
              <a:rPr lang="en-US" dirty="0"/>
              <a:t>What sorts of pH and temperature conditions do we expect? Exceptions?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258300" y="409834"/>
            <a:ext cx="2514600" cy="5632311"/>
          </a:xfrm>
          <a:prstGeom prst="rect">
            <a:avLst/>
          </a:prstGeom>
          <a:noFill/>
        </p:spPr>
        <p:txBody>
          <a:bodyPr wrap="square" rtlCol="0">
            <a:spAutoFit/>
          </a:bodyPr>
          <a:lstStyle/>
          <a:p>
            <a:r>
              <a:rPr lang="en-US" dirty="0"/>
              <a:t>What is different about the various amino acids?</a:t>
            </a:r>
          </a:p>
          <a:p>
            <a:endParaRPr lang="en-US" dirty="0"/>
          </a:p>
          <a:p>
            <a:r>
              <a:rPr lang="en-US" dirty="0"/>
              <a:t>What is </a:t>
            </a:r>
            <a:r>
              <a:rPr lang="en-US" dirty="0" err="1"/>
              <a:t>hydropathy</a:t>
            </a:r>
            <a:r>
              <a:rPr lang="en-US" dirty="0"/>
              <a:t> index? What does this tell us?</a:t>
            </a:r>
          </a:p>
          <a:p>
            <a:endParaRPr lang="en-US" dirty="0"/>
          </a:p>
          <a:p>
            <a:r>
              <a:rPr lang="en-US" dirty="0"/>
              <a:t>Why are the </a:t>
            </a:r>
            <a:r>
              <a:rPr lang="en-US" dirty="0" err="1"/>
              <a:t>pK</a:t>
            </a:r>
            <a:r>
              <a:rPr lang="en-US" baseline="-25000" dirty="0" err="1"/>
              <a:t>R</a:t>
            </a:r>
            <a:r>
              <a:rPr lang="en-US" dirty="0"/>
              <a:t> values important?  Why aren’t they listed for every amino acid?</a:t>
            </a:r>
          </a:p>
          <a:p>
            <a:endParaRPr lang="en-US" dirty="0"/>
          </a:p>
          <a:p>
            <a:r>
              <a:rPr lang="en-US" dirty="0"/>
              <a:t>Why are the pK</a:t>
            </a:r>
            <a:r>
              <a:rPr lang="en-US" baseline="-25000" dirty="0"/>
              <a:t>1</a:t>
            </a:r>
            <a:r>
              <a:rPr lang="en-US" dirty="0"/>
              <a:t> and pK</a:t>
            </a:r>
            <a:r>
              <a:rPr lang="en-US" baseline="-25000" dirty="0"/>
              <a:t>2 </a:t>
            </a:r>
            <a:r>
              <a:rPr lang="en-US" dirty="0"/>
              <a:t>values different?</a:t>
            </a:r>
          </a:p>
          <a:p>
            <a:endParaRPr lang="en-US" dirty="0"/>
          </a:p>
          <a:p>
            <a:r>
              <a:rPr lang="en-US" dirty="0" err="1"/>
              <a:t>pI</a:t>
            </a:r>
            <a:r>
              <a:rPr lang="en-US" dirty="0"/>
              <a:t> is isoelectric point, where the amino acid has no net </a:t>
            </a:r>
            <a:r>
              <a:rPr lang="en-US"/>
              <a:t>electrical charge.</a:t>
            </a:r>
            <a:endParaRPr lang="en-US" dirty="0"/>
          </a:p>
        </p:txBody>
      </p:sp>
      <p:graphicFrame>
        <p:nvGraphicFramePr>
          <p:cNvPr id="2" name="Object 1">
            <a:extLst>
              <a:ext uri="{FF2B5EF4-FFF2-40B4-BE49-F238E27FC236}">
                <a16:creationId xmlns:a16="http://schemas.microsoft.com/office/drawing/2014/main" id="{77EFCD11-70B2-A167-BA91-DB18E53B0707}"/>
              </a:ext>
            </a:extLst>
          </p:cNvPr>
          <p:cNvGraphicFramePr>
            <a:graphicFrameLocks noChangeAspect="1"/>
          </p:cNvGraphicFramePr>
          <p:nvPr>
            <p:extLst>
              <p:ext uri="{D42A27DB-BD31-4B8C-83A1-F6EECF244321}">
                <p14:modId xmlns:p14="http://schemas.microsoft.com/office/powerpoint/2010/main" val="1057593332"/>
              </p:ext>
            </p:extLst>
          </p:nvPr>
        </p:nvGraphicFramePr>
        <p:xfrm>
          <a:off x="976184" y="409834"/>
          <a:ext cx="7486959" cy="6079516"/>
        </p:xfrm>
        <a:graphic>
          <a:graphicData uri="http://schemas.openxmlformats.org/presentationml/2006/ole">
            <mc:AlternateContent xmlns:mc="http://schemas.openxmlformats.org/markup-compatibility/2006">
              <mc:Choice xmlns:v="urn:schemas-microsoft-com:vml" Requires="v">
                <p:oleObj name="Equation" r:id="rId3" imgW="8534160" imgH="6959520" progId="Equation.DSMT4">
                  <p:embed/>
                </p:oleObj>
              </mc:Choice>
              <mc:Fallback>
                <p:oleObj name="Equation" r:id="rId3" imgW="8534160" imgH="6959520" progId="Equation.DSMT4">
                  <p:embed/>
                  <p:pic>
                    <p:nvPicPr>
                      <p:cNvPr id="2" name="Object 1">
                        <a:extLst>
                          <a:ext uri="{FF2B5EF4-FFF2-40B4-BE49-F238E27FC236}">
                            <a16:creationId xmlns:a16="http://schemas.microsoft.com/office/drawing/2014/main" id="{77EFCD11-70B2-A167-BA91-DB18E53B0707}"/>
                          </a:ext>
                        </a:extLst>
                      </p:cNvPr>
                      <p:cNvPicPr/>
                      <p:nvPr/>
                    </p:nvPicPr>
                    <p:blipFill>
                      <a:blip r:embed="rId4"/>
                      <a:stretch>
                        <a:fillRect/>
                      </a:stretch>
                    </p:blipFill>
                    <p:spPr>
                      <a:xfrm>
                        <a:off x="976184" y="409834"/>
                        <a:ext cx="7486959" cy="6079516"/>
                      </a:xfrm>
                      <a:prstGeom prst="rect">
                        <a:avLst/>
                      </a:prstGeom>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elated image">
            <a:extLst>
              <a:ext uri="{FF2B5EF4-FFF2-40B4-BE49-F238E27FC236}">
                <a16:creationId xmlns:a16="http://schemas.microsoft.com/office/drawing/2014/main" id="{93B8166B-EEB5-20A5-6578-106DF1FA40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2892" y="239842"/>
            <a:ext cx="4762500" cy="47625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A5FC7028-7EBE-FCD8-C726-F0930CBAA5CA}"/>
              </a:ext>
            </a:extLst>
          </p:cNvPr>
          <p:cNvSpPr>
            <a:spLocks noGrp="1"/>
          </p:cNvSpPr>
          <p:nvPr>
            <p:ph type="ctrTitle"/>
          </p:nvPr>
        </p:nvSpPr>
        <p:spPr/>
        <p:txBody>
          <a:bodyPr/>
          <a:lstStyle/>
          <a:p>
            <a:r>
              <a:rPr lang="en-US" dirty="0"/>
              <a:t>Proteins</a:t>
            </a:r>
          </a:p>
        </p:txBody>
      </p:sp>
      <p:sp>
        <p:nvSpPr>
          <p:cNvPr id="4" name="Subtitle 3">
            <a:extLst>
              <a:ext uri="{FF2B5EF4-FFF2-40B4-BE49-F238E27FC236}">
                <a16:creationId xmlns:a16="http://schemas.microsoft.com/office/drawing/2014/main" id="{69CC1CD5-A159-7611-1972-B70B05F1A5AA}"/>
              </a:ext>
            </a:extLst>
          </p:cNvPr>
          <p:cNvSpPr>
            <a:spLocks noGrp="1"/>
          </p:cNvSpPr>
          <p:nvPr>
            <p:ph type="subTitle" idx="1"/>
          </p:nvPr>
        </p:nvSpPr>
        <p:spPr/>
        <p:txBody>
          <a:bodyPr/>
          <a:lstStyle/>
          <a:p>
            <a:r>
              <a:rPr lang="en-US" dirty="0"/>
              <a:t>How structure and function are intertwined</a:t>
            </a:r>
          </a:p>
        </p:txBody>
      </p:sp>
      <p:pic>
        <p:nvPicPr>
          <p:cNvPr id="2" name="Picture 4" descr="Image result for myoglobin">
            <a:extLst>
              <a:ext uri="{FF2B5EF4-FFF2-40B4-BE49-F238E27FC236}">
                <a16:creationId xmlns:a16="http://schemas.microsoft.com/office/drawing/2014/main" id="{6F269BC3-FAC3-DDB7-581D-76A1A2A413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615" y="463550"/>
            <a:ext cx="2549585"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8834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D01FB-A56D-888A-CB1B-BD522725D7DE}"/>
              </a:ext>
            </a:extLst>
          </p:cNvPr>
          <p:cNvSpPr>
            <a:spLocks noGrp="1"/>
          </p:cNvSpPr>
          <p:nvPr>
            <p:ph type="title"/>
          </p:nvPr>
        </p:nvSpPr>
        <p:spPr/>
        <p:txBody>
          <a:bodyPr/>
          <a:lstStyle/>
          <a:p>
            <a:r>
              <a:rPr lang="en-US" dirty="0"/>
              <a:t>Proteins are</a:t>
            </a:r>
          </a:p>
        </p:txBody>
      </p:sp>
      <p:sp>
        <p:nvSpPr>
          <p:cNvPr id="83971" name="Rectangle 3"/>
          <p:cNvSpPr>
            <a:spLocks noGrp="1" noChangeArrowheads="1"/>
          </p:cNvSpPr>
          <p:nvPr>
            <p:ph idx="1"/>
          </p:nvPr>
        </p:nvSpPr>
        <p:spPr/>
        <p:txBody>
          <a:bodyPr>
            <a:normAutofit/>
          </a:bodyPr>
          <a:lstStyle/>
          <a:p>
            <a:pPr>
              <a:spcBef>
                <a:spcPct val="20000"/>
              </a:spcBef>
            </a:pPr>
            <a:r>
              <a:rPr lang="en-US" sz="2800" dirty="0">
                <a:latin typeface="Arial" charset="0"/>
              </a:rPr>
              <a:t>Polypeptides (</a:t>
            </a:r>
            <a:r>
              <a:rPr lang="en-US" dirty="0">
                <a:latin typeface="Arial" charset="0"/>
              </a:rPr>
              <a:t>covalently linked </a:t>
            </a:r>
            <a:r>
              <a:rPr lang="en-US" dirty="0">
                <a:latin typeface="Arial" charset="0"/>
                <a:sym typeface="Symbol" charset="2"/>
              </a:rPr>
              <a:t>-</a:t>
            </a:r>
            <a:r>
              <a:rPr lang="en-US" dirty="0">
                <a:latin typeface="Arial" charset="0"/>
              </a:rPr>
              <a:t>amino acids</a:t>
            </a:r>
            <a:r>
              <a:rPr lang="en-US" sz="2800" dirty="0">
                <a:latin typeface="Arial" charset="0"/>
              </a:rPr>
              <a:t>) + possibly cofactors.</a:t>
            </a:r>
          </a:p>
          <a:p>
            <a:pPr>
              <a:spcBef>
                <a:spcPct val="20000"/>
              </a:spcBef>
            </a:pPr>
            <a:r>
              <a:rPr lang="en-US" sz="2800" dirty="0">
                <a:latin typeface="Arial" charset="0"/>
              </a:rPr>
              <a:t>Cofactors are functional non-amino acid components. </a:t>
            </a:r>
          </a:p>
          <a:p>
            <a:pPr lvl="4">
              <a:spcBef>
                <a:spcPct val="20000"/>
              </a:spcBef>
            </a:pPr>
            <a:r>
              <a:rPr lang="en-US" sz="2600" dirty="0">
                <a:latin typeface="Arial" charset="0"/>
              </a:rPr>
              <a:t>Can be metal ions (inorganic)</a:t>
            </a:r>
          </a:p>
          <a:p>
            <a:pPr lvl="4">
              <a:spcBef>
                <a:spcPct val="20000"/>
              </a:spcBef>
            </a:pPr>
            <a:r>
              <a:rPr lang="en-US" sz="2600" dirty="0">
                <a:latin typeface="Arial" charset="0"/>
              </a:rPr>
              <a:t>Coenzymes (organic molecules) i.e. NADH</a:t>
            </a:r>
          </a:p>
          <a:p>
            <a:pPr lvl="4">
              <a:spcBef>
                <a:spcPct val="20000"/>
              </a:spcBef>
            </a:pPr>
            <a:r>
              <a:rPr lang="en-US" sz="2600" dirty="0">
                <a:latin typeface="Arial" charset="0"/>
              </a:rPr>
              <a:t>Prosthetic groups (covalently attached) i.e. Heme </a:t>
            </a:r>
          </a:p>
          <a:p>
            <a:pPr>
              <a:spcBef>
                <a:spcPct val="20000"/>
              </a:spcBef>
            </a:pPr>
            <a:r>
              <a:rPr lang="en-US" sz="3600" dirty="0">
                <a:latin typeface="Arial" charset="0"/>
              </a:rPr>
              <a:t> </a:t>
            </a:r>
            <a:r>
              <a:rPr lang="en-US" dirty="0">
                <a:latin typeface="Arial" charset="0"/>
              </a:rPr>
              <a:t>Other modifications can include the covalent attachment of lipids, sugars, or phosphate groups after translation.</a:t>
            </a:r>
            <a:endParaRPr lang="en-US" sz="2000" dirty="0">
              <a:latin typeface="Arial"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Proteins often contain non-protein parts</a:t>
            </a:r>
          </a:p>
        </p:txBody>
      </p:sp>
      <p:graphicFrame>
        <p:nvGraphicFramePr>
          <p:cNvPr id="2" name="Table 1">
            <a:extLst>
              <a:ext uri="{FF2B5EF4-FFF2-40B4-BE49-F238E27FC236}">
                <a16:creationId xmlns:a16="http://schemas.microsoft.com/office/drawing/2014/main" id="{57BE2D03-39AD-2F69-09F2-C69FF2418D2B}"/>
              </a:ext>
            </a:extLst>
          </p:cNvPr>
          <p:cNvGraphicFramePr>
            <a:graphicFrameLocks noGrp="1"/>
          </p:cNvGraphicFramePr>
          <p:nvPr>
            <p:extLst>
              <p:ext uri="{D42A27DB-BD31-4B8C-83A1-F6EECF244321}">
                <p14:modId xmlns:p14="http://schemas.microsoft.com/office/powerpoint/2010/main" val="921753929"/>
              </p:ext>
            </p:extLst>
          </p:nvPr>
        </p:nvGraphicFramePr>
        <p:xfrm>
          <a:off x="403432" y="1665500"/>
          <a:ext cx="7685490" cy="3526999"/>
        </p:xfrm>
        <a:graphic>
          <a:graphicData uri="http://schemas.openxmlformats.org/drawingml/2006/table">
            <a:tbl>
              <a:tblPr firstRow="1" bandRow="1"/>
              <a:tblGrid>
                <a:gridCol w="2249412">
                  <a:extLst>
                    <a:ext uri="{9D8B030D-6E8A-4147-A177-3AD203B41FA5}">
                      <a16:colId xmlns:a16="http://schemas.microsoft.com/office/drawing/2014/main" val="3938565018"/>
                    </a:ext>
                  </a:extLst>
                </a:gridCol>
                <a:gridCol w="2699294">
                  <a:extLst>
                    <a:ext uri="{9D8B030D-6E8A-4147-A177-3AD203B41FA5}">
                      <a16:colId xmlns:a16="http://schemas.microsoft.com/office/drawing/2014/main" val="2540925686"/>
                    </a:ext>
                  </a:extLst>
                </a:gridCol>
                <a:gridCol w="2736784">
                  <a:extLst>
                    <a:ext uri="{9D8B030D-6E8A-4147-A177-3AD203B41FA5}">
                      <a16:colId xmlns:a16="http://schemas.microsoft.com/office/drawing/2014/main" val="2835798973"/>
                    </a:ext>
                  </a:extLst>
                </a:gridCol>
              </a:tblGrid>
              <a:tr h="352700">
                <a:tc>
                  <a:txBody>
                    <a:bodyPr/>
                    <a:lstStyle/>
                    <a:p>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Class</a:t>
                      </a:r>
                      <a:endParaRPr lang="en-US" sz="1200" b="1" dirty="0">
                        <a:latin typeface="Arial" panose="020B0604020202020204" pitchFamily="34" charset="0"/>
                        <a:cs typeface="Arial" panose="020B0604020202020204" pitchFamily="34" charset="0"/>
                      </a:endParaRPr>
                    </a:p>
                  </a:txBody>
                  <a:tcPr/>
                </a:tc>
                <a:tc>
                  <a:txBody>
                    <a:bodyPr/>
                    <a:lstStyle/>
                    <a:p>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Prosthetic group</a:t>
                      </a:r>
                      <a:endParaRPr lang="en-US" sz="1200" b="1" dirty="0">
                        <a:latin typeface="Arial" panose="020B0604020202020204" pitchFamily="34" charset="0"/>
                        <a:cs typeface="Arial" panose="020B0604020202020204" pitchFamily="34" charset="0"/>
                      </a:endParaRPr>
                    </a:p>
                  </a:txBody>
                  <a:tcPr/>
                </a:tc>
                <a:tc>
                  <a:txBody>
                    <a:bodyPr/>
                    <a:lstStyle/>
                    <a:p>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Example</a:t>
                      </a:r>
                      <a:endParaRPr lang="en-US" sz="12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81100164"/>
                  </a:ext>
                </a:extLst>
              </a:tr>
              <a:tr h="352700">
                <a:tc>
                  <a:txBody>
                    <a:bodyPr/>
                    <a:lstStyle/>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Lipoproteins</a:t>
                      </a:r>
                      <a:endParaRPr lang="en-US" sz="1200" dirty="0">
                        <a:latin typeface="Arial" panose="020B0604020202020204" pitchFamily="34" charset="0"/>
                        <a:cs typeface="Arial" panose="020B0604020202020204" pitchFamily="34" charset="0"/>
                      </a:endParaRPr>
                    </a:p>
                  </a:txBody>
                  <a:tcPr/>
                </a:tc>
                <a:tc>
                  <a:txBody>
                    <a:bodyPr/>
                    <a:lstStyle/>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Lipids</a:t>
                      </a:r>
                      <a:endParaRPr lang="en-US" sz="1200" dirty="0">
                        <a:latin typeface="Arial" panose="020B0604020202020204" pitchFamily="34" charset="0"/>
                        <a:cs typeface="Arial" panose="020B0604020202020204" pitchFamily="34" charset="0"/>
                      </a:endParaRPr>
                    </a:p>
                  </a:txBody>
                  <a:tcPr/>
                </a:tc>
                <a:tc>
                  <a:txBody>
                    <a:bodyPr/>
                    <a:lstStyle/>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a:t>
                      </a:r>
                      <a:r>
                        <a:rPr lang="el-GR" sz="1200" b="0" i="1" u="none" strike="noStrike" kern="1200" baseline="0" dirty="0">
                          <a:solidFill>
                            <a:schemeClr val="tx1"/>
                          </a:solidFill>
                          <a:latin typeface="Arial" panose="020B0604020202020204" pitchFamily="34" charset="0"/>
                          <a:ea typeface="+mn-ea"/>
                          <a:cs typeface="Arial" panose="020B0604020202020204" pitchFamily="34" charset="0"/>
                        </a:rPr>
                        <a:t>β</a:t>
                      </a:r>
                      <a:r>
                        <a:rPr lang="en-US" sz="1200" b="0" i="0" u="none" strike="noStrike" kern="1200" baseline="-25000" dirty="0">
                          <a:solidFill>
                            <a:schemeClr val="tx1"/>
                          </a:solidFill>
                          <a:latin typeface="Arial" panose="020B0604020202020204" pitchFamily="34" charset="0"/>
                          <a:ea typeface="+mn-ea"/>
                          <a:cs typeface="Arial" panose="020B0604020202020204" pitchFamily="34" charset="0"/>
                        </a:rPr>
                        <a:t>1</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-Lipoprotein of blood (Fig.17-2)</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73899717"/>
                  </a:ext>
                </a:extLst>
              </a:tr>
              <a:tr h="352700">
                <a:tc>
                  <a:txBody>
                    <a:bodyPr/>
                    <a:lstStyle/>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Glycoproteins</a:t>
                      </a:r>
                      <a:endParaRPr lang="en-US" sz="1200" dirty="0">
                        <a:latin typeface="Arial" panose="020B0604020202020204" pitchFamily="34" charset="0"/>
                        <a:cs typeface="Arial" panose="020B0604020202020204" pitchFamily="34" charset="0"/>
                      </a:endParaRPr>
                    </a:p>
                  </a:txBody>
                  <a:tcPr/>
                </a:tc>
                <a:tc>
                  <a:txBody>
                    <a:bodyPr/>
                    <a:lstStyle/>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Carbohydrates</a:t>
                      </a:r>
                      <a:endParaRPr lang="en-US" sz="1200" dirty="0">
                        <a:latin typeface="Arial" panose="020B0604020202020204" pitchFamily="34" charset="0"/>
                        <a:cs typeface="Arial" panose="020B0604020202020204" pitchFamily="34" charset="0"/>
                      </a:endParaRPr>
                    </a:p>
                  </a:txBody>
                  <a:tcPr/>
                </a:tc>
                <a:tc>
                  <a:txBody>
                    <a:bodyPr/>
                    <a:lstStyle/>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Immunoglobulin G (Fig. 5-20)</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50269895"/>
                  </a:ext>
                </a:extLst>
              </a:tr>
              <a:tr h="352700">
                <a:tc>
                  <a:txBody>
                    <a:bodyPr/>
                    <a:lstStyle/>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Phosphoproteins</a:t>
                      </a:r>
                      <a:endParaRPr lang="en-US" sz="1200" dirty="0">
                        <a:latin typeface="Arial" panose="020B0604020202020204" pitchFamily="34" charset="0"/>
                        <a:cs typeface="Arial" panose="020B0604020202020204" pitchFamily="34" charset="0"/>
                      </a:endParaRPr>
                    </a:p>
                  </a:txBody>
                  <a:tcPr/>
                </a:tc>
                <a:tc>
                  <a:txBody>
                    <a:bodyPr/>
                    <a:lstStyle/>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Phosphate groups</a:t>
                      </a:r>
                      <a:endParaRPr lang="en-US" sz="1200" dirty="0">
                        <a:latin typeface="Arial" panose="020B0604020202020204" pitchFamily="34" charset="0"/>
                        <a:cs typeface="Arial" panose="020B0604020202020204" pitchFamily="34" charset="0"/>
                      </a:endParaRPr>
                    </a:p>
                  </a:txBody>
                  <a:tcPr/>
                </a:tc>
                <a:tc>
                  <a:txBody>
                    <a:bodyPr/>
                    <a:lstStyle/>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Glycogen phosphorylase (Fig. 6-39)</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96797836"/>
                  </a:ext>
                </a:extLst>
              </a:tr>
              <a:tr h="352700">
                <a:tc>
                  <a:txBody>
                    <a:bodyPr/>
                    <a:lstStyle/>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Hemoproteins</a:t>
                      </a:r>
                      <a:endParaRPr lang="en-US" sz="1200" dirty="0">
                        <a:latin typeface="Arial" panose="020B0604020202020204" pitchFamily="34" charset="0"/>
                        <a:cs typeface="Arial" panose="020B0604020202020204" pitchFamily="34" charset="0"/>
                      </a:endParaRPr>
                    </a:p>
                  </a:txBody>
                  <a:tcPr/>
                </a:tc>
                <a:tc>
                  <a:txBody>
                    <a:bodyPr/>
                    <a:lstStyle/>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Heme (iron porphyrin)</a:t>
                      </a:r>
                      <a:endParaRPr lang="en-US" sz="1200" dirty="0">
                        <a:latin typeface="Arial" panose="020B0604020202020204" pitchFamily="34" charset="0"/>
                        <a:cs typeface="Arial" panose="020B0604020202020204" pitchFamily="34" charset="0"/>
                      </a:endParaRPr>
                    </a:p>
                  </a:txBody>
                  <a:tcPr/>
                </a:tc>
                <a:tc>
                  <a:txBody>
                    <a:bodyPr/>
                    <a:lstStyle/>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Hemoglobin (Figs 5-8 to 5-11)</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5629129"/>
                  </a:ext>
                </a:extLst>
              </a:tr>
              <a:tr h="352700">
                <a:tc>
                  <a:txBody>
                    <a:bodyPr/>
                    <a:lstStyle/>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Flavoproteins</a:t>
                      </a:r>
                      <a:endParaRPr lang="en-US" sz="1200" dirty="0">
                        <a:latin typeface="Arial" panose="020B0604020202020204" pitchFamily="34" charset="0"/>
                        <a:cs typeface="Arial" panose="020B0604020202020204" pitchFamily="34" charset="0"/>
                      </a:endParaRPr>
                    </a:p>
                  </a:txBody>
                  <a:tcPr/>
                </a:tc>
                <a:tc>
                  <a:txBody>
                    <a:bodyPr/>
                    <a:lstStyle/>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Flavin nucleotides</a:t>
                      </a:r>
                      <a:endParaRPr lang="en-US" sz="1200" dirty="0">
                        <a:latin typeface="Arial" panose="020B0604020202020204" pitchFamily="34" charset="0"/>
                        <a:cs typeface="Arial" panose="020B0604020202020204" pitchFamily="34" charset="0"/>
                      </a:endParaRPr>
                    </a:p>
                  </a:txBody>
                  <a:tcPr/>
                </a:tc>
                <a:tc>
                  <a:txBody>
                    <a:bodyPr/>
                    <a:lstStyle/>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Succinate dehydrogenase (Fig.19-9)</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90116148"/>
                  </a:ext>
                </a:extLst>
              </a:tr>
              <a:tr h="587833">
                <a:tc>
                  <a:txBody>
                    <a:bodyPr/>
                    <a:lstStyle/>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Metalloproteins</a:t>
                      </a:r>
                      <a:endParaRPr lang="en-US" sz="1200" dirty="0">
                        <a:latin typeface="Arial" panose="020B0604020202020204" pitchFamily="34" charset="0"/>
                        <a:cs typeface="Arial" panose="020B0604020202020204" pitchFamily="34" charset="0"/>
                      </a:endParaRPr>
                    </a:p>
                  </a:txBody>
                  <a:tcPr/>
                </a:tc>
                <a:tc>
                  <a:txBody>
                    <a:bodyPr/>
                    <a:lstStyle/>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Iron</a:t>
                      </a: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Zinc</a:t>
                      </a:r>
                      <a:endParaRPr lang="en-US" sz="1200" dirty="0">
                        <a:latin typeface="Arial" panose="020B0604020202020204" pitchFamily="34" charset="0"/>
                        <a:cs typeface="Arial" panose="020B0604020202020204" pitchFamily="34" charset="0"/>
                      </a:endParaRPr>
                    </a:p>
                  </a:txBody>
                  <a:tcPr/>
                </a:tc>
                <a:tc>
                  <a:txBody>
                    <a:bodyPr/>
                    <a:lstStyle/>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Ferritin (Box 16-1)</a:t>
                      </a: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Alcohol dehydrogenase (Fig. 14-12)</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50765367"/>
                  </a:ext>
                </a:extLst>
              </a:tr>
              <a:tr h="822966">
                <a:tc>
                  <a:txBody>
                    <a:bodyPr/>
                    <a:lstStyle/>
                    <a:p>
                      <a:endParaRPr lang="en-US" sz="1200">
                        <a:latin typeface="Arial" panose="020B0604020202020204" pitchFamily="34" charset="0"/>
                        <a:cs typeface="Arial" panose="020B0604020202020204" pitchFamily="34" charset="0"/>
                      </a:endParaRPr>
                    </a:p>
                  </a:txBody>
                  <a:tcPr/>
                </a:tc>
                <a:tc>
                  <a:txBody>
                    <a:bodyPr/>
                    <a:lstStyle/>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Calcium</a:t>
                      </a: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Molybdenum</a:t>
                      </a: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Copper</a:t>
                      </a:r>
                      <a:endParaRPr lang="en-US" sz="1200" dirty="0">
                        <a:latin typeface="Arial" panose="020B0604020202020204" pitchFamily="34" charset="0"/>
                        <a:cs typeface="Arial" panose="020B0604020202020204" pitchFamily="34" charset="0"/>
                      </a:endParaRPr>
                    </a:p>
                  </a:txBody>
                  <a:tcPr/>
                </a:tc>
                <a:tc>
                  <a:txBody>
                    <a:bodyPr/>
                    <a:lstStyle/>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Calmodulin (Fig. 12-17)</a:t>
                      </a:r>
                    </a:p>
                    <a:p>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Dinitrogenase</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(Fig. 22-3)</a:t>
                      </a: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Complex IV (Fig. 19-12)</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75293200"/>
                  </a:ext>
                </a:extLst>
              </a:tr>
            </a:tbl>
          </a:graphicData>
        </a:graphic>
      </p:graphicFrame>
      <p:sp>
        <p:nvSpPr>
          <p:cNvPr id="4" name="TextBox 3">
            <a:extLst>
              <a:ext uri="{FF2B5EF4-FFF2-40B4-BE49-F238E27FC236}">
                <a16:creationId xmlns:a16="http://schemas.microsoft.com/office/drawing/2014/main" id="{166BD8BC-C066-6AC8-67A3-3CDDE687BA73}"/>
              </a:ext>
            </a:extLst>
          </p:cNvPr>
          <p:cNvSpPr txBox="1"/>
          <p:nvPr/>
        </p:nvSpPr>
        <p:spPr>
          <a:xfrm>
            <a:off x="194255" y="5400078"/>
            <a:ext cx="11159545" cy="1200329"/>
          </a:xfrm>
          <a:prstGeom prst="rect">
            <a:avLst/>
          </a:prstGeom>
          <a:noFill/>
        </p:spPr>
        <p:txBody>
          <a:bodyPr wrap="square" rtlCol="0">
            <a:spAutoFit/>
          </a:bodyPr>
          <a:lstStyle/>
          <a:p>
            <a:r>
              <a:rPr lang="en-US" b="1" dirty="0"/>
              <a:t>Prosthetic group: </a:t>
            </a:r>
            <a:r>
              <a:rPr lang="en-US" dirty="0"/>
              <a:t>A molecule that is non-proteinaceous and binds to a protein to aid in its function. Is bound to protein either covalently or noncovalently but tightly.</a:t>
            </a:r>
          </a:p>
          <a:p>
            <a:r>
              <a:rPr lang="en-US" b="1" dirty="0"/>
              <a:t>Coenzymes</a:t>
            </a:r>
            <a:r>
              <a:rPr lang="en-US" dirty="0"/>
              <a:t> must be required for </a:t>
            </a:r>
            <a:r>
              <a:rPr lang="en-US" b="1" i="1" dirty="0"/>
              <a:t>catalytic</a:t>
            </a:r>
            <a:r>
              <a:rPr lang="en-US" dirty="0"/>
              <a:t> activity.</a:t>
            </a:r>
          </a:p>
          <a:p>
            <a:r>
              <a:rPr lang="en-US" dirty="0"/>
              <a:t>Many vitamins serve as organic co-factors!</a:t>
            </a:r>
          </a:p>
        </p:txBody>
      </p:sp>
      <p:sp>
        <p:nvSpPr>
          <p:cNvPr id="5" name="TextBox 4">
            <a:extLst>
              <a:ext uri="{FF2B5EF4-FFF2-40B4-BE49-F238E27FC236}">
                <a16:creationId xmlns:a16="http://schemas.microsoft.com/office/drawing/2014/main" id="{6683631F-4A0F-EF32-5F9D-85C348B6E233}"/>
              </a:ext>
            </a:extLst>
          </p:cNvPr>
          <p:cNvSpPr txBox="1"/>
          <p:nvPr/>
        </p:nvSpPr>
        <p:spPr>
          <a:xfrm>
            <a:off x="9040862" y="1771278"/>
            <a:ext cx="1169103" cy="369332"/>
          </a:xfrm>
          <a:prstGeom prst="rect">
            <a:avLst/>
          </a:prstGeom>
          <a:noFill/>
        </p:spPr>
        <p:txBody>
          <a:bodyPr wrap="none" rtlCol="0">
            <a:spAutoFit/>
          </a:bodyPr>
          <a:lstStyle/>
          <a:p>
            <a:r>
              <a:rPr lang="en-US" dirty="0"/>
              <a:t>Cofactors</a:t>
            </a:r>
          </a:p>
        </p:txBody>
      </p:sp>
      <p:sp>
        <p:nvSpPr>
          <p:cNvPr id="6" name="TextBox 5">
            <a:extLst>
              <a:ext uri="{FF2B5EF4-FFF2-40B4-BE49-F238E27FC236}">
                <a16:creationId xmlns:a16="http://schemas.microsoft.com/office/drawing/2014/main" id="{583E487A-C0AB-89AE-E701-D0E734C9AA93}"/>
              </a:ext>
            </a:extLst>
          </p:cNvPr>
          <p:cNvSpPr txBox="1"/>
          <p:nvPr/>
        </p:nvSpPr>
        <p:spPr>
          <a:xfrm>
            <a:off x="9195161" y="3156121"/>
            <a:ext cx="962828" cy="369332"/>
          </a:xfrm>
          <a:prstGeom prst="rect">
            <a:avLst/>
          </a:prstGeom>
          <a:noFill/>
        </p:spPr>
        <p:txBody>
          <a:bodyPr wrap="square" rtlCol="0">
            <a:spAutoFit/>
          </a:bodyPr>
          <a:lstStyle/>
          <a:p>
            <a:r>
              <a:rPr lang="en-US" dirty="0"/>
              <a:t>Organic</a:t>
            </a:r>
          </a:p>
        </p:txBody>
      </p:sp>
      <p:sp>
        <p:nvSpPr>
          <p:cNvPr id="7" name="TextBox 6">
            <a:extLst>
              <a:ext uri="{FF2B5EF4-FFF2-40B4-BE49-F238E27FC236}">
                <a16:creationId xmlns:a16="http://schemas.microsoft.com/office/drawing/2014/main" id="{2BEFECFE-AB05-2485-F0B4-012618E310F4}"/>
              </a:ext>
            </a:extLst>
          </p:cNvPr>
          <p:cNvSpPr txBox="1"/>
          <p:nvPr/>
        </p:nvSpPr>
        <p:spPr>
          <a:xfrm>
            <a:off x="10546397" y="2658190"/>
            <a:ext cx="1355115" cy="646331"/>
          </a:xfrm>
          <a:prstGeom prst="rect">
            <a:avLst/>
          </a:prstGeom>
          <a:noFill/>
        </p:spPr>
        <p:txBody>
          <a:bodyPr wrap="square" rtlCol="0">
            <a:spAutoFit/>
          </a:bodyPr>
          <a:lstStyle/>
          <a:p>
            <a:r>
              <a:rPr lang="en-US" dirty="0"/>
              <a:t>Inorganic (metal ions)</a:t>
            </a:r>
          </a:p>
        </p:txBody>
      </p:sp>
      <p:cxnSp>
        <p:nvCxnSpPr>
          <p:cNvPr id="9" name="Straight Arrow Connector 8">
            <a:extLst>
              <a:ext uri="{FF2B5EF4-FFF2-40B4-BE49-F238E27FC236}">
                <a16:creationId xmlns:a16="http://schemas.microsoft.com/office/drawing/2014/main" id="{C0F1DEE1-E309-2F29-B403-9806DD0A79CC}"/>
              </a:ext>
            </a:extLst>
          </p:cNvPr>
          <p:cNvCxnSpPr>
            <a:cxnSpLocks/>
          </p:cNvCxnSpPr>
          <p:nvPr/>
        </p:nvCxnSpPr>
        <p:spPr>
          <a:xfrm>
            <a:off x="10157989" y="2139056"/>
            <a:ext cx="446820" cy="56869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A82EF513-6E2B-CBFD-0486-AD6D2342BFAE}"/>
              </a:ext>
            </a:extLst>
          </p:cNvPr>
          <p:cNvCxnSpPr>
            <a:cxnSpLocks/>
          </p:cNvCxnSpPr>
          <p:nvPr/>
        </p:nvCxnSpPr>
        <p:spPr>
          <a:xfrm>
            <a:off x="9625999" y="2243702"/>
            <a:ext cx="0" cy="8274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97655C42-0946-61C6-DCDD-654B212D6521}"/>
              </a:ext>
            </a:extLst>
          </p:cNvPr>
          <p:cNvSpPr txBox="1"/>
          <p:nvPr/>
        </p:nvSpPr>
        <p:spPr>
          <a:xfrm>
            <a:off x="8275669" y="4407182"/>
            <a:ext cx="1931683" cy="369332"/>
          </a:xfrm>
          <a:prstGeom prst="rect">
            <a:avLst/>
          </a:prstGeom>
          <a:noFill/>
        </p:spPr>
        <p:txBody>
          <a:bodyPr wrap="none" rtlCol="0">
            <a:spAutoFit/>
          </a:bodyPr>
          <a:lstStyle/>
          <a:p>
            <a:r>
              <a:rPr lang="en-US" dirty="0"/>
              <a:t>Prosthetic groups</a:t>
            </a:r>
          </a:p>
        </p:txBody>
      </p:sp>
      <p:sp>
        <p:nvSpPr>
          <p:cNvPr id="15" name="TextBox 14">
            <a:extLst>
              <a:ext uri="{FF2B5EF4-FFF2-40B4-BE49-F238E27FC236}">
                <a16:creationId xmlns:a16="http://schemas.microsoft.com/office/drawing/2014/main" id="{54F94887-16DD-0970-3010-ACD15F6412A6}"/>
              </a:ext>
            </a:extLst>
          </p:cNvPr>
          <p:cNvSpPr txBox="1"/>
          <p:nvPr/>
        </p:nvSpPr>
        <p:spPr>
          <a:xfrm>
            <a:off x="10331604" y="4398466"/>
            <a:ext cx="1355115" cy="369332"/>
          </a:xfrm>
          <a:prstGeom prst="rect">
            <a:avLst/>
          </a:prstGeom>
          <a:noFill/>
        </p:spPr>
        <p:txBody>
          <a:bodyPr wrap="none" rtlCol="0">
            <a:spAutoFit/>
          </a:bodyPr>
          <a:lstStyle/>
          <a:p>
            <a:r>
              <a:rPr lang="en-US" dirty="0"/>
              <a:t>Coenzymes</a:t>
            </a:r>
          </a:p>
        </p:txBody>
      </p:sp>
      <p:cxnSp>
        <p:nvCxnSpPr>
          <p:cNvPr id="17" name="Straight Arrow Connector 16">
            <a:extLst>
              <a:ext uri="{FF2B5EF4-FFF2-40B4-BE49-F238E27FC236}">
                <a16:creationId xmlns:a16="http://schemas.microsoft.com/office/drawing/2014/main" id="{B00EA1CC-BDA8-68B7-657F-C92F4B7427B0}"/>
              </a:ext>
            </a:extLst>
          </p:cNvPr>
          <p:cNvCxnSpPr>
            <a:cxnSpLocks/>
          </p:cNvCxnSpPr>
          <p:nvPr/>
        </p:nvCxnSpPr>
        <p:spPr>
          <a:xfrm flipH="1">
            <a:off x="9100127" y="3612995"/>
            <a:ext cx="435064" cy="88172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46D15FCB-221F-2C8F-253D-237B3832A811}"/>
              </a:ext>
            </a:extLst>
          </p:cNvPr>
          <p:cNvCxnSpPr/>
          <p:nvPr/>
        </p:nvCxnSpPr>
        <p:spPr>
          <a:xfrm>
            <a:off x="9977003" y="3613665"/>
            <a:ext cx="627806" cy="7226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Proteins come in many shapes and sizes</a:t>
            </a:r>
          </a:p>
        </p:txBody>
      </p:sp>
      <p:sp>
        <p:nvSpPr>
          <p:cNvPr id="4" name="TextBox 3"/>
          <p:cNvSpPr txBox="1"/>
          <p:nvPr/>
        </p:nvSpPr>
        <p:spPr>
          <a:xfrm>
            <a:off x="975167" y="5850037"/>
            <a:ext cx="8886463" cy="646331"/>
          </a:xfrm>
          <a:prstGeom prst="rect">
            <a:avLst/>
          </a:prstGeom>
          <a:noFill/>
        </p:spPr>
        <p:txBody>
          <a:bodyPr wrap="square" rtlCol="0">
            <a:spAutoFit/>
          </a:bodyPr>
          <a:lstStyle/>
          <a:p>
            <a:r>
              <a:rPr lang="en-US" dirty="0"/>
              <a:t>Residues= amino acids. As a general rule, chains of 100 amino acids or more are considered proteins, and shorter chains are peptides.</a:t>
            </a:r>
          </a:p>
        </p:txBody>
      </p:sp>
      <p:graphicFrame>
        <p:nvGraphicFramePr>
          <p:cNvPr id="5" name="Table 4">
            <a:extLst>
              <a:ext uri="{FF2B5EF4-FFF2-40B4-BE49-F238E27FC236}">
                <a16:creationId xmlns:a16="http://schemas.microsoft.com/office/drawing/2014/main" id="{A3A54226-07C7-673F-A692-B0041A12804D}"/>
              </a:ext>
            </a:extLst>
          </p:cNvPr>
          <p:cNvGraphicFramePr>
            <a:graphicFrameLocks noGrp="1"/>
          </p:cNvGraphicFramePr>
          <p:nvPr>
            <p:extLst>
              <p:ext uri="{D42A27DB-BD31-4B8C-83A1-F6EECF244321}">
                <p14:modId xmlns:p14="http://schemas.microsoft.com/office/powerpoint/2010/main" val="2992220009"/>
              </p:ext>
            </p:extLst>
          </p:nvPr>
        </p:nvGraphicFramePr>
        <p:xfrm>
          <a:off x="509952" y="1544270"/>
          <a:ext cx="10380784" cy="4188310"/>
        </p:xfrm>
        <a:graphic>
          <a:graphicData uri="http://schemas.openxmlformats.org/drawingml/2006/table">
            <a:tbl>
              <a:tblPr firstRow="1" bandRow="1"/>
              <a:tblGrid>
                <a:gridCol w="2595196">
                  <a:extLst>
                    <a:ext uri="{9D8B030D-6E8A-4147-A177-3AD203B41FA5}">
                      <a16:colId xmlns:a16="http://schemas.microsoft.com/office/drawing/2014/main" val="2054308565"/>
                    </a:ext>
                  </a:extLst>
                </a:gridCol>
                <a:gridCol w="2595196">
                  <a:extLst>
                    <a:ext uri="{9D8B030D-6E8A-4147-A177-3AD203B41FA5}">
                      <a16:colId xmlns:a16="http://schemas.microsoft.com/office/drawing/2014/main" val="3002008011"/>
                    </a:ext>
                  </a:extLst>
                </a:gridCol>
                <a:gridCol w="2595196">
                  <a:extLst>
                    <a:ext uri="{9D8B030D-6E8A-4147-A177-3AD203B41FA5}">
                      <a16:colId xmlns:a16="http://schemas.microsoft.com/office/drawing/2014/main" val="2584372309"/>
                    </a:ext>
                  </a:extLst>
                </a:gridCol>
                <a:gridCol w="2595196">
                  <a:extLst>
                    <a:ext uri="{9D8B030D-6E8A-4147-A177-3AD203B41FA5}">
                      <a16:colId xmlns:a16="http://schemas.microsoft.com/office/drawing/2014/main" val="1953062051"/>
                    </a:ext>
                  </a:extLst>
                </a:gridCol>
              </a:tblGrid>
              <a:tr h="667506">
                <a:tc>
                  <a:txBody>
                    <a:bodyPr/>
                    <a:lstStyle/>
                    <a:p>
                      <a:r>
                        <a:rPr lang="en-US" sz="1400" b="1" i="0" u="none" strike="noStrike" kern="1200" baseline="0" dirty="0">
                          <a:solidFill>
                            <a:schemeClr val="tx1"/>
                          </a:solidFill>
                          <a:latin typeface="Arial" panose="020B0604020202020204" pitchFamily="34" charset="0"/>
                          <a:ea typeface="+mn-ea"/>
                          <a:cs typeface="Arial" panose="020B0604020202020204" pitchFamily="34" charset="0"/>
                        </a:rPr>
                        <a:t>Protein</a:t>
                      </a:r>
                      <a:endParaRPr lang="en-US" sz="1400" b="1" dirty="0">
                        <a:latin typeface="Arial" panose="020B0604020202020204" pitchFamily="34" charset="0"/>
                        <a:cs typeface="Arial" panose="020B0604020202020204" pitchFamily="34" charset="0"/>
                      </a:endParaRPr>
                    </a:p>
                  </a:txBody>
                  <a:tcPr/>
                </a:tc>
                <a:tc>
                  <a:txBody>
                    <a:bodyPr/>
                    <a:lstStyle/>
                    <a:p>
                      <a:r>
                        <a:rPr lang="en-US" sz="1400" b="1" i="0" u="none" strike="noStrike" kern="1200" baseline="0" dirty="0">
                          <a:solidFill>
                            <a:schemeClr val="tx1"/>
                          </a:solidFill>
                          <a:latin typeface="Arial" panose="020B0604020202020204" pitchFamily="34" charset="0"/>
                          <a:ea typeface="+mn-ea"/>
                          <a:cs typeface="Arial" panose="020B0604020202020204" pitchFamily="34" charset="0"/>
                        </a:rPr>
                        <a:t>Molecular weight</a:t>
                      </a:r>
                      <a:endParaRPr lang="en-US" sz="1400" b="1" dirty="0">
                        <a:latin typeface="Arial" panose="020B0604020202020204" pitchFamily="34" charset="0"/>
                        <a:cs typeface="Arial" panose="020B0604020202020204" pitchFamily="34" charset="0"/>
                      </a:endParaRPr>
                    </a:p>
                  </a:txBody>
                  <a:tcPr/>
                </a:tc>
                <a:tc>
                  <a:txBody>
                    <a:bodyPr/>
                    <a:lstStyle/>
                    <a:p>
                      <a:r>
                        <a:rPr lang="en-US" sz="1400" b="1" i="0" u="none" strike="noStrike" kern="1200" baseline="0" dirty="0">
                          <a:solidFill>
                            <a:schemeClr val="tx1"/>
                          </a:solidFill>
                          <a:latin typeface="Arial" panose="020B0604020202020204" pitchFamily="34" charset="0"/>
                          <a:ea typeface="+mn-ea"/>
                          <a:cs typeface="Arial" panose="020B0604020202020204" pitchFamily="34" charset="0"/>
                        </a:rPr>
                        <a:t>Number of residues</a:t>
                      </a:r>
                      <a:endParaRPr lang="en-US" sz="1400" b="1" dirty="0">
                        <a:latin typeface="Arial" panose="020B0604020202020204" pitchFamily="34" charset="0"/>
                        <a:cs typeface="Arial" panose="020B0604020202020204" pitchFamily="34" charset="0"/>
                      </a:endParaRPr>
                    </a:p>
                  </a:txBody>
                  <a:tcPr/>
                </a:tc>
                <a:tc>
                  <a:txBody>
                    <a:bodyPr/>
                    <a:lstStyle/>
                    <a:p>
                      <a:r>
                        <a:rPr lang="en-US" sz="1400" b="1" i="0" u="none" strike="noStrike" kern="1200" baseline="0" dirty="0">
                          <a:solidFill>
                            <a:schemeClr val="tx1"/>
                          </a:solidFill>
                          <a:latin typeface="Arial" panose="020B0604020202020204" pitchFamily="34" charset="0"/>
                          <a:ea typeface="+mn-ea"/>
                          <a:cs typeface="Arial" panose="020B0604020202020204" pitchFamily="34" charset="0"/>
                        </a:rPr>
                        <a:t>Number of polypeptide</a:t>
                      </a:r>
                    </a:p>
                    <a:p>
                      <a:r>
                        <a:rPr lang="en-US" sz="1400" b="1" i="0" u="none" strike="noStrike" kern="1200" baseline="0" dirty="0">
                          <a:solidFill>
                            <a:schemeClr val="tx1"/>
                          </a:solidFill>
                          <a:latin typeface="Arial" panose="020B0604020202020204" pitchFamily="34" charset="0"/>
                          <a:ea typeface="+mn-ea"/>
                          <a:cs typeface="Arial" panose="020B0604020202020204" pitchFamily="34" charset="0"/>
                        </a:rPr>
                        <a:t>chains</a:t>
                      </a:r>
                      <a:endParaRPr lang="en-US" sz="1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81652945"/>
                  </a:ext>
                </a:extLst>
              </a:tr>
              <a:tr h="400503">
                <a:tc>
                  <a:txBody>
                    <a:bodyPr/>
                    <a:lstStyle/>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Cytochrome </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c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(human)</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12,400</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104</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1</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35846981"/>
                  </a:ext>
                </a:extLst>
              </a:tr>
              <a:tr h="400503">
                <a:tc>
                  <a:txBody>
                    <a:bodyPr/>
                    <a:lstStyle/>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Myoglobin (equine heart)</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16,700</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153</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1</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18161847"/>
                  </a:ext>
                </a:extLst>
              </a:tr>
              <a:tr h="309362">
                <a:tc>
                  <a:txBody>
                    <a:bodyPr/>
                    <a:lstStyle/>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Chymotrypsin (bovine pancreas)</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25,200</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241</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3</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59126190"/>
                  </a:ext>
                </a:extLst>
              </a:tr>
              <a:tr h="400503">
                <a:tc>
                  <a:txBody>
                    <a:bodyPr/>
                    <a:lstStyle/>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Hemoglobin (human)</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64,500</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574</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4</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52907220"/>
                  </a:ext>
                </a:extLst>
              </a:tr>
              <a:tr h="400503">
                <a:tc>
                  <a:txBody>
                    <a:bodyPr/>
                    <a:lstStyle/>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Hexokinase (yeast)</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107,900</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972</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2</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94099065"/>
                  </a:ext>
                </a:extLst>
              </a:tr>
              <a:tr h="400503">
                <a:tc>
                  <a:txBody>
                    <a:bodyPr/>
                    <a:lstStyle/>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RNA polymerase (</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E. coli</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450,000</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4,158</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5</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91227919"/>
                  </a:ext>
                </a:extLst>
              </a:tr>
              <a:tr h="667506">
                <a:tc>
                  <a:txBody>
                    <a:bodyPr/>
                    <a:lstStyle/>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Glutamine synthetase (</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E. coli</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619,000</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5,628</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12</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64734861"/>
                  </a:ext>
                </a:extLst>
              </a:tr>
              <a:tr h="541421">
                <a:tc>
                  <a:txBody>
                    <a:bodyPr/>
                    <a:lstStyle/>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Titin (human)</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2,993,000</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26,926</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1</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50309146"/>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9">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66FB6B-FF0D-28A4-691E-5EA22EE932EC}"/>
              </a:ext>
            </a:extLst>
          </p:cNvPr>
          <p:cNvSpPr>
            <a:spLocks noGrp="1"/>
          </p:cNvSpPr>
          <p:nvPr>
            <p:ph type="title"/>
          </p:nvPr>
        </p:nvSpPr>
        <p:spPr>
          <a:xfrm>
            <a:off x="1028700" y="1967266"/>
            <a:ext cx="2628900" cy="2547257"/>
          </a:xfrm>
          <a:noFill/>
        </p:spPr>
        <p:txBody>
          <a:bodyPr anchor="ctr">
            <a:normAutofit/>
          </a:bodyPr>
          <a:lstStyle/>
          <a:p>
            <a:pPr algn="ctr"/>
            <a:r>
              <a:rPr lang="en-US" sz="3300">
                <a:solidFill>
                  <a:srgbClr val="FFFFFF"/>
                </a:solidFill>
              </a:rPr>
              <a:t>Making a protein from amino acids: the peptide bond</a:t>
            </a:r>
          </a:p>
        </p:txBody>
      </p:sp>
      <p:pic>
        <p:nvPicPr>
          <p:cNvPr id="3" name="Picture Placeholder 3" descr="A figure shows two amino acids joining to form a peptide bond through condensation. The first amino acid has C bonded to R 1 above, N H 3 plus to the left, H, and C to the right that is double bonded to O below and bonded to highlighted O H to the right. This is added to an amino acid with C that is bonded to N H with one H above and a highlighted H to the left, bonded to R 2 above, bonded to H, and bonded to C O O minus on the right. Highlighted H 2 O is removed to join the two molecules together. The new molecule has a highlighted region showing the bond. The left half has C bonded to R 1 above, N H 3 plus on the left, H, and highlighted C double bonded to highlighted O below and bonded to highlighted N on the right that is further bonded to highlighted H above and C on the right that is further bonded to R 2 above, C O O minus on the right, and H.">
            <a:extLst>
              <a:ext uri="{FF2B5EF4-FFF2-40B4-BE49-F238E27FC236}">
                <a16:creationId xmlns:a16="http://schemas.microsoft.com/office/drawing/2014/main" id="{A225A791-AA86-4408-2FBB-90B08A08D7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7316" y="1012211"/>
            <a:ext cx="6780700" cy="4831248"/>
          </a:xfrm>
          <a:prstGeom prst="rect">
            <a:avLst/>
          </a:prstGeom>
        </p:spPr>
      </p:pic>
      <p:sp>
        <p:nvSpPr>
          <p:cNvPr id="4" name="TextBox 3">
            <a:extLst>
              <a:ext uri="{FF2B5EF4-FFF2-40B4-BE49-F238E27FC236}">
                <a16:creationId xmlns:a16="http://schemas.microsoft.com/office/drawing/2014/main" id="{4593D966-4D76-674B-31FA-D988B61941C0}"/>
              </a:ext>
            </a:extLst>
          </p:cNvPr>
          <p:cNvSpPr txBox="1"/>
          <p:nvPr/>
        </p:nvSpPr>
        <p:spPr>
          <a:xfrm>
            <a:off x="545069" y="5116350"/>
            <a:ext cx="3843809" cy="369332"/>
          </a:xfrm>
          <a:prstGeom prst="rect">
            <a:avLst/>
          </a:prstGeom>
          <a:noFill/>
        </p:spPr>
        <p:txBody>
          <a:bodyPr wrap="none" rtlCol="0">
            <a:spAutoFit/>
          </a:bodyPr>
          <a:lstStyle/>
          <a:p>
            <a:r>
              <a:rPr lang="en-US" dirty="0"/>
              <a:t>What is the catalyst for this reaction?</a:t>
            </a:r>
          </a:p>
        </p:txBody>
      </p:sp>
    </p:spTree>
    <p:extLst>
      <p:ext uri="{BB962C8B-B14F-4D97-AF65-F5344CB8AC3E}">
        <p14:creationId xmlns:p14="http://schemas.microsoft.com/office/powerpoint/2010/main" val="15005703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1F4A54-BA07-56C2-994F-E2394083DF26}"/>
              </a:ext>
            </a:extLst>
          </p:cNvPr>
          <p:cNvSpPr>
            <a:spLocks noGrp="1"/>
          </p:cNvSpPr>
          <p:nvPr>
            <p:ph type="title"/>
          </p:nvPr>
        </p:nvSpPr>
        <p:spPr>
          <a:xfrm>
            <a:off x="556532" y="643467"/>
            <a:ext cx="11210925" cy="744836"/>
          </a:xfrm>
        </p:spPr>
        <p:txBody>
          <a:bodyPr>
            <a:normAutofit/>
          </a:bodyPr>
          <a:lstStyle/>
          <a:p>
            <a:pPr algn="ctr"/>
            <a:r>
              <a:rPr lang="en-US" sz="3200">
                <a:solidFill>
                  <a:schemeClr val="bg1"/>
                </a:solidFill>
              </a:rPr>
              <a:t>Proteins are chains of amino acids</a:t>
            </a:r>
          </a:p>
        </p:txBody>
      </p:sp>
      <p:pic>
        <p:nvPicPr>
          <p:cNvPr id="3" name="Picture Placeholder 3" descr="A figure shows the structure of a pentapeptide with the amino-terminal end and carboxyl-terminal end labeled, with the peptide bonds shaded in light red, and with the R groups highlighted in red. Red highlights represent R groups and other highlights show the atoms joined in the peptide bond. The left side is labeled amino-terminal end and has C bonded to pink highlighted C H 2 O H above, N H 3 plus to the left, H below, and a highlighted C to the right that is double bonded to highlighted O below and bonded to highlighted N to the right that is further bonded to highlighted N bonded to highlighted H above and further bonded to C on the right that is bonded to pink highlighted H above, H below, and highlighted C on the right that is double bonded to highlighted O below and bonded to highlighted N on the right that is further bonded to highlighted H above and to C on the right that is bonded to red highlighted C H 2 bonded to a red highlighted phenyl group with O H at the para position above, bonded to H below, and further bonded to highlighted C on the right that is double bonded to highlighted O below and bonded to highlighted N on the right that is further bonded to highlighted H above and to C on the right that is further bonded to red highlighted C H 3 above, H below, and highlighted C on the right that is further double bonded to highlighted O below and bonded to highlighted N on the right that is further bonded to highlighted H above and to C on the right that is bonded to a red highlighted group above with C H 2 bonded to C that is bonded to H and 2 C H 3, to H below, and to C O O minus on the right. This end is labeled, carboxyl-terminal end.">
            <a:extLst>
              <a:ext uri="{FF2B5EF4-FFF2-40B4-BE49-F238E27FC236}">
                <a16:creationId xmlns:a16="http://schemas.microsoft.com/office/drawing/2014/main" id="{7F98ECD8-04EC-AE30-41C5-84906A5B9C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8697" y="1675227"/>
            <a:ext cx="9874605" cy="4394199"/>
          </a:xfrm>
          <a:prstGeom prst="rect">
            <a:avLst/>
          </a:prstGeom>
        </p:spPr>
      </p:pic>
    </p:spTree>
    <p:extLst>
      <p:ext uri="{BB962C8B-B14F-4D97-AF65-F5344CB8AC3E}">
        <p14:creationId xmlns:p14="http://schemas.microsoft.com/office/powerpoint/2010/main" val="38536650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61A9D-3453-E28B-5C9E-1EED245C8814}"/>
              </a:ext>
            </a:extLst>
          </p:cNvPr>
          <p:cNvSpPr>
            <a:spLocks noGrp="1"/>
          </p:cNvSpPr>
          <p:nvPr>
            <p:ph type="title"/>
          </p:nvPr>
        </p:nvSpPr>
        <p:spPr/>
        <p:txBody>
          <a:bodyPr/>
          <a:lstStyle/>
          <a:p>
            <a:r>
              <a:rPr lang="en-US" dirty="0"/>
              <a:t>Levels of protein structure</a:t>
            </a:r>
          </a:p>
        </p:txBody>
      </p:sp>
      <p:pic>
        <p:nvPicPr>
          <p:cNvPr id="3" name="Picture Placeholder 3" descr="A figure illustrates the levels of structure in a protein by showing the primary structure as a sequence of amino acid residues, the secondary structure as an alpha helix, the tertiary structure as a polypeptide chain, and the quaternary structure as multiple subunits joined together. On the left, a vertical bar labeled, primary structure shows a series of amino acid residues. From top to bottom, these are P r o, A l a, A s p, L y s, T h r, A s n, V a l, L y s, A l a, A l a, T r p, G l y, L y s, and V a l. To the right, the top and bottom of this bar connect to the top and bottom of a vertical coiled ribbon labeled, alpha helix. Some chains and rings are shown extending out from the central coil. The alpha helix is labeled, secondary structure. The top and bottom of the alpha helix connect to the top and bottom of the same helix, not showing the additional chains and rings, positioned tilted to the right in a larger protein that has may other helices, strands, and a structure made of spheres. This is labeled, tertiary structure and text below reads, polypeptide chain. Lines at the top and bottom of this structure connect to the top and bottom of the left subunit of a large structure with four assembled subunits. This is labeled, quaternary structure. The helices are only visible in the subunit from the previous step, but structures made of many spheres are visible in the lower left and upper right subunits.">
            <a:extLst>
              <a:ext uri="{FF2B5EF4-FFF2-40B4-BE49-F238E27FC236}">
                <a16:creationId xmlns:a16="http://schemas.microsoft.com/office/drawing/2014/main" id="{18A42C9F-9B10-3335-C71E-9D2D0B1453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838" y="1977419"/>
            <a:ext cx="9665043" cy="4631894"/>
          </a:xfrm>
          <a:prstGeom prst="rect">
            <a:avLst/>
          </a:prstGeom>
        </p:spPr>
      </p:pic>
    </p:spTree>
    <p:extLst>
      <p:ext uri="{BB962C8B-B14F-4D97-AF65-F5344CB8AC3E}">
        <p14:creationId xmlns:p14="http://schemas.microsoft.com/office/powerpoint/2010/main" val="31148580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Placeholder 3" descr="The figure illustrates the resonance structures of a peptide bond. The first resonance structure is as follows: Open single bond, C, single bond, C, single bond, N, single bond, C, open single bond. N is single bonded to H above. N is highlighted in blue. C 1 has an open wedge bond on the upper right and an open dash bond on the upper left. C 2 is double bonded to O below. O is highlighted in red. C 3 has an open wedge bond on the lower left and an open dash bond on the lower right. &#10;The second resonance structure is as follows: Open single bond, C, single bond, C, double bond, N superscript plus, single bond, C, open single bond. N superscript plus is single bonded to H above. C 1 has a wedge bond on the upper right and a dash bond on the upper left. C 2 is single bonded to O superscript minus below which is highlighted in red. C 3 has a wedge bond on the lower left and a dash bond on the lower right.">
            <a:extLst>
              <a:ext uri="{FF2B5EF4-FFF2-40B4-BE49-F238E27FC236}">
                <a16:creationId xmlns:a16="http://schemas.microsoft.com/office/drawing/2014/main" id="{53270CF0-46F6-ED70-3968-DBCA2070E1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72" y="4387379"/>
            <a:ext cx="4694675" cy="1456281"/>
          </a:xfrm>
          <a:prstGeom prst="rect">
            <a:avLst/>
          </a:prstGeom>
        </p:spPr>
      </p:pic>
      <p:sp>
        <p:nvSpPr>
          <p:cNvPr id="8" name="Rectangle 7">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12D590-8BAC-4B5C-0048-4613ADC30A6A}"/>
              </a:ext>
            </a:extLst>
          </p:cNvPr>
          <p:cNvSpPr>
            <a:spLocks noGrp="1"/>
          </p:cNvSpPr>
          <p:nvPr>
            <p:ph type="title"/>
          </p:nvPr>
        </p:nvSpPr>
        <p:spPr>
          <a:xfrm>
            <a:off x="556532" y="643467"/>
            <a:ext cx="11210925" cy="744836"/>
          </a:xfrm>
        </p:spPr>
        <p:txBody>
          <a:bodyPr>
            <a:normAutofit/>
          </a:bodyPr>
          <a:lstStyle/>
          <a:p>
            <a:pPr algn="ctr"/>
            <a:r>
              <a:rPr lang="en-US" sz="3200" dirty="0">
                <a:solidFill>
                  <a:schemeClr val="bg1"/>
                </a:solidFill>
              </a:rPr>
              <a:t>Primary structure and the peptide bond</a:t>
            </a:r>
          </a:p>
        </p:txBody>
      </p:sp>
      <p:pic>
        <p:nvPicPr>
          <p:cNvPr id="3" name="Picture Placeholder 4" descr="A figure shows interactions between atoms in a polypeptide chain. A ball-and-stick model of a series of amino acids with each placed in a rectangular plane. The amino terminus is on the left and the carboxyl terminus is on the right. The molecule begins with C alpha at the alpha terminus that is further bonded on the left and bonded to C on the right that is double bonded to O above and bonded to N on the right that is bonded to H below and further bonded to C alpha on the right. This structure repeats three more times to reach the carboxyl terminus. The bond between C alpha and C is 1.53 Angstroms, the double bond between C and O is 1.24 Angstroms, the bond between C and N is 1.32 Angstroms, and the bond between N and C alpha of the second amino acid is 1.46 Angstroms. There is a clockwise arrow around the bond between C alpha at the amino terminus and C to its right. There is also a clockwise arrow around the bond between the N to its right and C alpha of the second amino acid. This is labeled with Greek letter lowercase phi. Similar clockwise arrows are shown on each similar bond in the rest of the molecule. The one between the second C alpha and its adjacent C double bonded to O is labeled, Greek lowercase psi. There is a clockwise arrow around the bond between C alpha at the amino terminus and C to its right. Brackets extend from N to C alpha, from C alpha to C, and from the next C to N. C and N are shown to be in the rectangular plane. ">
            <a:extLst>
              <a:ext uri="{FF2B5EF4-FFF2-40B4-BE49-F238E27FC236}">
                <a16:creationId xmlns:a16="http://schemas.microsoft.com/office/drawing/2014/main" id="{C55C9B33-3C79-8C58-E06B-642183CB09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7659" y="1723851"/>
            <a:ext cx="7506618" cy="2195686"/>
          </a:xfrm>
          <a:prstGeom prst="rect">
            <a:avLst/>
          </a:prstGeom>
        </p:spPr>
      </p:pic>
      <p:sp>
        <p:nvSpPr>
          <p:cNvPr id="11" name="TextBox 10">
            <a:extLst>
              <a:ext uri="{FF2B5EF4-FFF2-40B4-BE49-F238E27FC236}">
                <a16:creationId xmlns:a16="http://schemas.microsoft.com/office/drawing/2014/main" id="{CCC2E6C0-D2B9-775B-7D32-D1C2DE9E7253}"/>
              </a:ext>
            </a:extLst>
          </p:cNvPr>
          <p:cNvSpPr txBox="1"/>
          <p:nvPr/>
        </p:nvSpPr>
        <p:spPr>
          <a:xfrm>
            <a:off x="556532" y="5897384"/>
            <a:ext cx="6124072" cy="584775"/>
          </a:xfrm>
          <a:prstGeom prst="rect">
            <a:avLst/>
          </a:prstGeom>
          <a:noFill/>
        </p:spPr>
        <p:txBody>
          <a:bodyPr wrap="square">
            <a:spAutoFit/>
          </a:bodyPr>
          <a:lstStyle/>
          <a:p>
            <a:r>
              <a:rPr lang="en-US" sz="1600" dirty="0"/>
              <a:t>These small electric dipoles are important for stabilizing secondary structure.</a:t>
            </a:r>
          </a:p>
        </p:txBody>
      </p:sp>
    </p:spTree>
    <p:extLst>
      <p:ext uri="{BB962C8B-B14F-4D97-AF65-F5344CB8AC3E}">
        <p14:creationId xmlns:p14="http://schemas.microsoft.com/office/powerpoint/2010/main" val="7736115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5E53B-6069-9AA0-2426-07ABFF8BDAC3}"/>
              </a:ext>
            </a:extLst>
          </p:cNvPr>
          <p:cNvSpPr>
            <a:spLocks noGrp="1"/>
          </p:cNvSpPr>
          <p:nvPr>
            <p:ph type="title"/>
          </p:nvPr>
        </p:nvSpPr>
        <p:spPr/>
        <p:txBody>
          <a:bodyPr/>
          <a:lstStyle/>
          <a:p>
            <a:r>
              <a:rPr lang="en-US" dirty="0"/>
              <a:t>Only certain psi-phi angles are favorable</a:t>
            </a:r>
          </a:p>
        </p:txBody>
      </p:sp>
      <p:pic>
        <p:nvPicPr>
          <p:cNvPr id="3" name="Picture Placeholder 5" descr="A figure shows a Ramachandran plot values of psi and phi for various allowed conformations and secondary structures. The plot with the horizontal axis showing phi in degrees from minus 180 to plus 180, labeled at the ends and at 0 degrees, plotted against psi in degrees on the vertical axis ranging from minus 180 to plus 180 and labeled in increments of 60. All data are approximate. A narrow colored region is at the lower left and fills space in the region to a height of minus 170 at minus 180 on the horizontal axis to a height of minus 175 at minus 30 on the horizontal axis. There is a region filled that runs horizontally from minus 180 on the horizontal axis and minus 65 on the vertical axis to minus 25 on the horizontal axis and minus 65 on the vertical axis. Most of the upper left half of the graph is filled, but there is an open region to the right of 0 on the vertical axis sloping slightly downward and extending out to minus 40 on the horizontal axis. There is also an open region at minus 38 on the horizontal axis that ranges from minus 30 to plus 90 on the vertical axis. In the filled region above minus 60 on the vertical axis, there is a darker region slightly higher that is about 10 degrees in height. The top right corner of this darker region has a point at (minus 63, minus 50) labeled right-handed alpha helix. There is a lighter region in the narrower space between the opening on the left and the clear area on the right around minus 30 to plus 30 on the vertical axis. There is a darker region with a horizontal base running from (minus 170, plus 130) to (minus 60, plus 130). It contains three points with a bean-shaped oval running from the upper left to lower right between them. The three points are at (minus 160, plus 150) for antiparallel beta sheets, (minus 150, plus 110) for parallel beta sheets, and (minus 50, plus 170) for collagen triple helix. There is a spot of color at (plus 60, minus 180) and a similar spot of color at (plus 60, plus 180). There is a colored region with a base at (plus 60, plus 20) to (plus 65, plus 20) that extends up to a (plus 60, plus 100) on the left and (plus 65, plus 100) on the right that contains a dot at (plus 63, plus 55) labeled left-handed alpha helix. ">
            <a:extLst>
              <a:ext uri="{FF2B5EF4-FFF2-40B4-BE49-F238E27FC236}">
                <a16:creationId xmlns:a16="http://schemas.microsoft.com/office/drawing/2014/main" id="{34A89186-0549-0923-1A2F-02000DEDC8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9679" y="3385346"/>
            <a:ext cx="3790260" cy="3237876"/>
          </a:xfrm>
          <a:prstGeom prst="rect">
            <a:avLst/>
          </a:prstGeom>
        </p:spPr>
      </p:pic>
      <p:sp>
        <p:nvSpPr>
          <p:cNvPr id="4" name="TextBox 3">
            <a:extLst>
              <a:ext uri="{FF2B5EF4-FFF2-40B4-BE49-F238E27FC236}">
                <a16:creationId xmlns:a16="http://schemas.microsoft.com/office/drawing/2014/main" id="{ED1E32BF-4C63-0AA8-FEE5-FEA4E5395350}"/>
              </a:ext>
            </a:extLst>
          </p:cNvPr>
          <p:cNvSpPr txBox="1"/>
          <p:nvPr/>
        </p:nvSpPr>
        <p:spPr>
          <a:xfrm>
            <a:off x="7945179" y="2259958"/>
            <a:ext cx="3292540" cy="646331"/>
          </a:xfrm>
          <a:prstGeom prst="rect">
            <a:avLst/>
          </a:prstGeom>
          <a:noFill/>
        </p:spPr>
        <p:txBody>
          <a:bodyPr wrap="square">
            <a:spAutoFit/>
          </a:bodyPr>
          <a:lstStyle/>
          <a:p>
            <a:r>
              <a:rPr lang="en-US" dirty="0"/>
              <a:t>Rotation around the phi and psi bonds is permitted but limited.</a:t>
            </a:r>
          </a:p>
        </p:txBody>
      </p:sp>
      <p:pic>
        <p:nvPicPr>
          <p:cNvPr id="5" name="Picture Placeholder 3" descr="The figure illustrates the trans and cis configurations of the peptide bonds. Trans:&#10;Two amino acids are linked together by a peptide bond highlighted in red. The amino acids are represented using ball-and-stick models. In the ball-and-stick model, black spheres represent carbon atoms, blue spheres represent nitrogen atoms, white spheres represent hydrogen atoms, red spheres represent oxygen atoms, and green spheres represent side chains. &#10;In the first amino acid, a central black sphere is connected to another black sphere on the lower right, a blue sphere on the lower left, a green sphere above and toward the observer, and a white sphere above and away from the observer. The blue sphere is connected to a white sphere below. The black sphere on the lower right is connected to a red sphere below and connected to a blue sphere in the second amino acid on the upper right. &#10;In the second amino acid, a central black sphere is connected to a blue sphere on the upper left, a black sphere on the upper right, a green sphere below and away from the observer, and a white sphere below and toward the observer. The blue sphere is connected to a white sphere above. The black sphere on the upper right is connected to a red sphere above. &#10;Cis:&#10;Two amino acids are linked together by a peptide bond highlighted in red. The amino acids are represented using ball-and-stick models. In the ball-and-stick model, black spheres represent carbon atoms, blue spheres represent nitrogen atoms, white spheres represent hydrogen atoms, red spheres represent oxygen atoms, and green spheres represent side chains. &#10;In the first amino acid, a central black sphere is connected to a blue sphere on the left, a black sphere on the upper right, a green sphere on the lower right and away from the observer, and a white sphere below and toward the observer. The blue sphere is connected to a white sphere above. The black sphere on the upper right is connected to a red sphere on the upper left and connected to a blue sphere in the second amino acid on the upper right. &#10;In the second amino acid, a central black sphere is connected to a blue sphere on the upper left, a black sphere on the upper right, a green sphere on the lower left and away from the observer, and a white sphere below and toward the observer. The blue sphere is connected to a white sphere on the upper right. The black sphere on the upper right is connected to a red sphere above. &#10;Orange semicircles are drawn around the side chains.">
            <a:extLst>
              <a:ext uri="{FF2B5EF4-FFF2-40B4-BE49-F238E27FC236}">
                <a16:creationId xmlns:a16="http://schemas.microsoft.com/office/drawing/2014/main" id="{3AA4B89A-AD45-5475-3013-7926DA8926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514" y="1690688"/>
            <a:ext cx="5399315" cy="1516382"/>
          </a:xfrm>
          <a:prstGeom prst="rect">
            <a:avLst/>
          </a:prstGeom>
        </p:spPr>
      </p:pic>
      <p:pic>
        <p:nvPicPr>
          <p:cNvPr id="6" name="Picture Placeholder 3" descr="The figure consists of three parts labeled (A) to (C) that illustrate the rotation in amino acids about two single bonds. Part (A): Open single bond, N, single bond, C, single bond, C, single bond, N, single bond, C, single bond, C, single bond, N, single bond, C, single bond, C, open single bond. The first and the third N atoms are each single bonded to H below. The second N atom is single bonded to H above and is highlighted in blue. C 1 and C 5 are each dash bonded to H on the upper left and wedge bonded to R on the upper right. C 2 and C 6 are double bonded to O below. C 4 is double bonded to O above which is highlighted in red. C 3 is wedge bonded to H on the lower left and dash bonded to R on the lower right, which is highlighted in green. A rotating curved arrow around the single bond between C 3 and the second N is labeled phi. Another rotating curved arrow around the single bond between C 3 and C 4 is labeled psi.&#10;&#10;Part (B): A ball-and-stick model shows a central black sphere connected to a blue sphere in the front, a black sphere on the upper left, a small white sphere on the upper right away from the observer, and a green sphere on the lower right. The black sphere on the upper left is connected to a red sphere on the upper left. The blue sphere is connected to a black sphere above and a small white sphere below. The black sphere above is connected to a red sphere above. The angle between the black sphere connected to the blue sphere and the black sphere connected to the central black sphere is labeled phi. Phi equals negative 80 degrees.&#10;&#10;Part (C): A ball-and-stick model shows a central black sphere connected to a black sphere in the front, a red sphere on the left and away from the observer, and a blue sphere on the lower right. The blue sphere is connected to a small white sphere on the lower right. The black sphere in the front is connected to a blue sphere above, a small white sphere on the lower right, and a green sphere on the lower left and toward the observer. The blue sphere above is connected to a small white sphere on the upper left and toward the observer. The angle between the blue sphere above and the blue sphere on the lower right is labeled psi. Psi equals positive 85 degrees.">
            <a:extLst>
              <a:ext uri="{FF2B5EF4-FFF2-40B4-BE49-F238E27FC236}">
                <a16:creationId xmlns:a16="http://schemas.microsoft.com/office/drawing/2014/main" id="{735A61AA-4ADD-2989-1F82-98499371B5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061" y="3595481"/>
            <a:ext cx="7653118" cy="2276205"/>
          </a:xfrm>
          <a:prstGeom prst="rect">
            <a:avLst/>
          </a:prstGeom>
        </p:spPr>
      </p:pic>
      <p:sp>
        <p:nvSpPr>
          <p:cNvPr id="7" name="TextBox 6">
            <a:extLst>
              <a:ext uri="{FF2B5EF4-FFF2-40B4-BE49-F238E27FC236}">
                <a16:creationId xmlns:a16="http://schemas.microsoft.com/office/drawing/2014/main" id="{3C961AD7-DCF2-856A-A2CC-6130F5A50E70}"/>
              </a:ext>
            </a:extLst>
          </p:cNvPr>
          <p:cNvSpPr txBox="1"/>
          <p:nvPr/>
        </p:nvSpPr>
        <p:spPr>
          <a:xfrm>
            <a:off x="1175657" y="6125029"/>
            <a:ext cx="4322337" cy="369332"/>
          </a:xfrm>
          <a:prstGeom prst="rect">
            <a:avLst/>
          </a:prstGeom>
          <a:noFill/>
        </p:spPr>
        <p:txBody>
          <a:bodyPr wrap="none" rtlCol="0">
            <a:spAutoFit/>
          </a:bodyPr>
          <a:lstStyle/>
          <a:p>
            <a:r>
              <a:rPr lang="en-US" dirty="0"/>
              <a:t>Glycine and proline are exceptions—why?</a:t>
            </a:r>
          </a:p>
        </p:txBody>
      </p:sp>
    </p:spTree>
    <p:extLst>
      <p:ext uri="{BB962C8B-B14F-4D97-AF65-F5344CB8AC3E}">
        <p14:creationId xmlns:p14="http://schemas.microsoft.com/office/powerpoint/2010/main" val="1470081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D0C64-C64E-BF02-B26A-AE695027A92B}"/>
              </a:ext>
            </a:extLst>
          </p:cNvPr>
          <p:cNvSpPr>
            <a:spLocks noGrp="1"/>
          </p:cNvSpPr>
          <p:nvPr>
            <p:ph type="title"/>
          </p:nvPr>
        </p:nvSpPr>
        <p:spPr/>
        <p:txBody>
          <a:bodyPr/>
          <a:lstStyle/>
          <a:p>
            <a:r>
              <a:rPr lang="en-US" dirty="0"/>
              <a:t>Why is the polarity of bonds important?</a:t>
            </a:r>
          </a:p>
        </p:txBody>
      </p:sp>
      <p:pic>
        <p:nvPicPr>
          <p:cNvPr id="3" name="Picture Placeholder 4" descr="A figure shows C with double bonded O on each side and two arrows pointing in opposite directions from the C toward the side with the O, each labeled, delta minus above the O.">
            <a:extLst>
              <a:ext uri="{FF2B5EF4-FFF2-40B4-BE49-F238E27FC236}">
                <a16:creationId xmlns:a16="http://schemas.microsoft.com/office/drawing/2014/main" id="{C6A88A34-9743-53A9-0CF7-4CCDDB72DB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309" y="2038865"/>
            <a:ext cx="2316074" cy="1295899"/>
          </a:xfrm>
          <a:prstGeom prst="rect">
            <a:avLst/>
          </a:prstGeom>
        </p:spPr>
      </p:pic>
      <p:pic>
        <p:nvPicPr>
          <p:cNvPr id="4" name="Picture Placeholder 5" descr="A figure shows N with three H attached evenly above it and an arrow pointing down from the H toward the N labeled, delta minus near the N.">
            <a:extLst>
              <a:ext uri="{FF2B5EF4-FFF2-40B4-BE49-F238E27FC236}">
                <a16:creationId xmlns:a16="http://schemas.microsoft.com/office/drawing/2014/main" id="{E49C1EB1-FDFD-8046-99BC-1EF4D6FCB6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3732" y="2133101"/>
            <a:ext cx="2444536" cy="1295899"/>
          </a:xfrm>
          <a:prstGeom prst="rect">
            <a:avLst/>
          </a:prstGeom>
        </p:spPr>
      </p:pic>
      <p:pic>
        <p:nvPicPr>
          <p:cNvPr id="5" name="Picture Placeholder 5" descr="A figure shows a series of hydrogen bonds illustrating six pairs of hydrogen acceptors and hydrogen donors. Four have O as the hydrogen acceptor, two have N as the hydrogen acceptor, three have O bonded to H that is the hydrogen donor, and three have N bonded to H that is the hydrogen donor. The hydrogen donor for first three molecules is H bonded to O that is further bonded; H forms the hydrogen bond. The first hydrogen acceptor is C further bonded to two atoms and double bonded to O, which forms a hydrogen bond with H. The second hydrogen acceptor is N that is double bonded and single bonded to other atoms; N forms a hydrogen bond with H. The third hydrogen acceptor is O further bonded to two other atoms; its O forms a hydrogen bond with H. The hydrogen donor for the second three molecules is N that is further bonded to two other atoms and to H; H forms the hydrogen bond. The first hydrogen acceptor is C further bonded to two atoms and double bonded to O, which forms a hydrogen bond with H. The third hydrogen acceptor is O further bonded to two other atoms; its O forms a hydrogen bond with H. The third hydrogen acceptor is N that is double bonded and single bonded to two other atoms; N forms a hydrogen bond with H.">
            <a:extLst>
              <a:ext uri="{FF2B5EF4-FFF2-40B4-BE49-F238E27FC236}">
                <a16:creationId xmlns:a16="http://schemas.microsoft.com/office/drawing/2014/main" id="{F8792924-911D-6E7B-5F38-5D3D2BDEEA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5931" y="4296998"/>
            <a:ext cx="4281926" cy="1508537"/>
          </a:xfrm>
          <a:prstGeom prst="rect">
            <a:avLst/>
          </a:prstGeom>
        </p:spPr>
      </p:pic>
      <p:pic>
        <p:nvPicPr>
          <p:cNvPr id="6" name="Picture Placeholder 4" descr="A two-part figure, a and b, shows bonding within and between water molecules using ball-and-stick models. Part a shows dipoles in a single water molecule and part b shows how two water molecules interact to form a hydrogen bond. Part a, at left, shows a large sphere labeled O with two rods extending from it that end in spheres labeled H and delta plus. One rod extends upward and one extends slightly to the right and toward the front. Two dotted lines to the lower left and rear right complete the tetrahedral shape, each ending with two highlighted dots labeled delta minus. Part b, on the right, shows two water molecules. The bottom one has one H extending upward and the other extending to the front right. The top one has O at its base with H extending to the upper left and upper right. There is a 104.5 degree angle between these two bonds. Three horizontal lines are between the delta minus of the oxygen of the top molecule and the delta plus of the H that extends up from the bottom molecule. Two double headed arrows are shown vertically to indicate that the hydrogen bond between O of the top molecule and H of the bottom molecule is 0.177 n m in length and the covalent bond between the same H and the O below is 0.0965 n m in length.">
            <a:extLst>
              <a:ext uri="{FF2B5EF4-FFF2-40B4-BE49-F238E27FC236}">
                <a16:creationId xmlns:a16="http://schemas.microsoft.com/office/drawing/2014/main" id="{97608CE6-DF0B-ED63-5EC7-53B84CAEF8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7904" y="1732038"/>
            <a:ext cx="1787756" cy="2084284"/>
          </a:xfrm>
          <a:prstGeom prst="rect">
            <a:avLst/>
          </a:prstGeom>
        </p:spPr>
      </p:pic>
      <p:sp>
        <p:nvSpPr>
          <p:cNvPr id="7" name="TextBox 6">
            <a:extLst>
              <a:ext uri="{FF2B5EF4-FFF2-40B4-BE49-F238E27FC236}">
                <a16:creationId xmlns:a16="http://schemas.microsoft.com/office/drawing/2014/main" id="{E7B00E92-E104-5D4B-3423-584D9BD54864}"/>
              </a:ext>
            </a:extLst>
          </p:cNvPr>
          <p:cNvSpPr txBox="1"/>
          <p:nvPr/>
        </p:nvSpPr>
        <p:spPr>
          <a:xfrm>
            <a:off x="7215587" y="6123543"/>
            <a:ext cx="3964290" cy="369332"/>
          </a:xfrm>
          <a:prstGeom prst="rect">
            <a:avLst/>
          </a:prstGeom>
          <a:noFill/>
        </p:spPr>
        <p:txBody>
          <a:bodyPr wrap="none" rtlCol="0">
            <a:spAutoFit/>
          </a:bodyPr>
          <a:lstStyle/>
          <a:p>
            <a:r>
              <a:rPr lang="en-US" dirty="0"/>
              <a:t>What kinds of bonds will we consider?</a:t>
            </a:r>
          </a:p>
        </p:txBody>
      </p:sp>
      <p:pic>
        <p:nvPicPr>
          <p:cNvPr id="1026" name="Picture 2" descr="Polar and Nonpolar Solvents ...">
            <a:extLst>
              <a:ext uri="{FF2B5EF4-FFF2-40B4-BE49-F238E27FC236}">
                <a16:creationId xmlns:a16="http://schemas.microsoft.com/office/drawing/2014/main" id="{6094CFB7-E431-69B3-0ABB-9C745486C2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3803243"/>
            <a:ext cx="3924300" cy="207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4576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FA17EB-A758-C6D7-2BAB-77194DFC2660}"/>
              </a:ext>
            </a:extLst>
          </p:cNvPr>
          <p:cNvSpPr>
            <a:spLocks noGrp="1"/>
          </p:cNvSpPr>
          <p:nvPr>
            <p:ph type="title"/>
          </p:nvPr>
        </p:nvSpPr>
        <p:spPr>
          <a:xfrm>
            <a:off x="556532" y="643467"/>
            <a:ext cx="11210925" cy="744836"/>
          </a:xfrm>
        </p:spPr>
        <p:txBody>
          <a:bodyPr>
            <a:normAutofit/>
          </a:bodyPr>
          <a:lstStyle/>
          <a:p>
            <a:pPr algn="ctr"/>
            <a:r>
              <a:rPr lang="en-US" sz="3200">
                <a:solidFill>
                  <a:schemeClr val="bg1"/>
                </a:solidFill>
              </a:rPr>
              <a:t>Secondary structure—alpha helix</a:t>
            </a:r>
          </a:p>
        </p:txBody>
      </p:sp>
      <p:pic>
        <p:nvPicPr>
          <p:cNvPr id="4" name="Picture Placeholder 3" descr="The figure consists of four parts labeled (A) to (D) that illustrate the various models of an alpha-helix. Part (A): A ribbon-like structure forms a vertical helical structure. Green spheres connected to black spheres are attached to the helix at equal distances from top to bottom. &#10;Part (B): A side-view of the ball-and-stick model of an alpha helix is illustrated. black spheres represent carbon atoms, blue spheres represent nitrogen atoms, white spheres represent hydrogen atoms, red spheres represent oxygen atoms, and green spheres represent side chains. Green dashed lines are drawn between the N H and C O groups of adjacent turns. &#10;Part (C): An end-view of an alpha-helix shows a ring-like structure in which the side chains of the amino acids are oriented toward the periphery. black spheres represent carbon atoms, blue spheres represent nitrogen atoms, white spheres represent hydrogen atoms, red spheres represent oxygen atoms, and green spheres represent side chains.&#10;Part (D): An end-view of a space-filling model of an alpha-helix shows blue spheres fused to white spheres at the center and large green spheres at the periphery. Blue spheres represent nitrogen atoms, white spheres represent hydrogen atoms, and green spheres represent side chains.">
            <a:extLst>
              <a:ext uri="{FF2B5EF4-FFF2-40B4-BE49-F238E27FC236}">
                <a16:creationId xmlns:a16="http://schemas.microsoft.com/office/drawing/2014/main" id="{E708FA32-4AAB-77B7-1B01-640A36A13E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4303" y="1711870"/>
            <a:ext cx="7281680" cy="4827633"/>
          </a:xfrm>
          <a:prstGeom prst="rect">
            <a:avLst/>
          </a:prstGeom>
        </p:spPr>
      </p:pic>
      <p:pic>
        <p:nvPicPr>
          <p:cNvPr id="5" name="Picture Placeholder 3" descr="The figure illustrates the hydrogen bonding in an alpha-helix. Six amino acid residues are connected in a linear chain by peptide bonds. The basic structure of the peptide linkage between two amino acids is as follows: In the first amino acid, a central C atom is single bonded to C on the lower right, single bonded to N on the lower left, dash bonded to H on the upper right, and wedge bonded to R subscript i on the upper left. N is single bonded to H below and has an open single bond on the upper left. The C on the lower right is double bonded to O below and single bonded to N of the next amino acid. &#10;In the next amino acid, a central C atom is single bonded to C on the upper right, single bonded to N on the upper left, dash bonded to R subscript i plus 1 on the lower left, and wedge bonded to H on the lower right. N is single bonded to H above. C on the upper right is double bonded to O above and single bonded to N of the next amino acid. &#10;Two such pairs of amino acids are linked in a series. The respective side chains of the next four amino acids are R subscript i plus 2, R subscript i plus 3, R subscript i plus 4, and R subscript i plus 5. A double headed red arrow is shown between the O atom in the second amino acid and the H bonded to N above in the sixth amino acid. A double headed red arrow is shown between the O atom in the first amino acid and the H bonded to N below in the fifth amino acid.">
            <a:extLst>
              <a:ext uri="{FF2B5EF4-FFF2-40B4-BE49-F238E27FC236}">
                <a16:creationId xmlns:a16="http://schemas.microsoft.com/office/drawing/2014/main" id="{EDF53CAF-1B8C-2293-ACE0-B36425E317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085" y="3670263"/>
            <a:ext cx="3190897" cy="910845"/>
          </a:xfrm>
          <a:prstGeom prst="rect">
            <a:avLst/>
          </a:prstGeom>
        </p:spPr>
      </p:pic>
      <p:sp>
        <p:nvSpPr>
          <p:cNvPr id="6" name="TextBox 5">
            <a:extLst>
              <a:ext uri="{FF2B5EF4-FFF2-40B4-BE49-F238E27FC236}">
                <a16:creationId xmlns:a16="http://schemas.microsoft.com/office/drawing/2014/main" id="{099E09A6-FF8B-E940-65A3-A462FF9E732F}"/>
              </a:ext>
            </a:extLst>
          </p:cNvPr>
          <p:cNvSpPr txBox="1"/>
          <p:nvPr/>
        </p:nvSpPr>
        <p:spPr>
          <a:xfrm>
            <a:off x="8865984" y="5295014"/>
            <a:ext cx="2901474" cy="1200329"/>
          </a:xfrm>
          <a:prstGeom prst="rect">
            <a:avLst/>
          </a:prstGeom>
          <a:noFill/>
        </p:spPr>
        <p:txBody>
          <a:bodyPr wrap="square" rtlCol="0">
            <a:spAutoFit/>
          </a:bodyPr>
          <a:lstStyle/>
          <a:p>
            <a:r>
              <a:rPr lang="en-US" dirty="0"/>
              <a:t>Secondary structure is stabilized by interactions between </a:t>
            </a:r>
            <a:r>
              <a:rPr lang="en-US" b="1" dirty="0"/>
              <a:t>mainchain</a:t>
            </a:r>
            <a:r>
              <a:rPr lang="en-US" dirty="0"/>
              <a:t> atoms.</a:t>
            </a:r>
          </a:p>
        </p:txBody>
      </p:sp>
    </p:spTree>
    <p:extLst>
      <p:ext uri="{BB962C8B-B14F-4D97-AF65-F5344CB8AC3E}">
        <p14:creationId xmlns:p14="http://schemas.microsoft.com/office/powerpoint/2010/main" val="11554096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7E8E27-F02B-69F3-79BA-9355EEF362AB}"/>
              </a:ext>
            </a:extLst>
          </p:cNvPr>
          <p:cNvSpPr>
            <a:spLocks noGrp="1"/>
          </p:cNvSpPr>
          <p:nvPr>
            <p:ph type="title"/>
          </p:nvPr>
        </p:nvSpPr>
        <p:spPr>
          <a:xfrm>
            <a:off x="1028700" y="1967266"/>
            <a:ext cx="2628900" cy="2547257"/>
          </a:xfrm>
          <a:noFill/>
        </p:spPr>
        <p:txBody>
          <a:bodyPr anchor="ctr">
            <a:normAutofit/>
          </a:bodyPr>
          <a:lstStyle/>
          <a:p>
            <a:pPr algn="ctr"/>
            <a:r>
              <a:rPr lang="en-US" sz="3300">
                <a:solidFill>
                  <a:srgbClr val="FFFFFF"/>
                </a:solidFill>
              </a:rPr>
              <a:t>Secondary structure—beta (pleated) sheet</a:t>
            </a:r>
          </a:p>
        </p:txBody>
      </p:sp>
      <p:pic>
        <p:nvPicPr>
          <p:cNvPr id="3" name="Picture Placeholder 3" descr="A three-part figure, a, b, and c, shows the beta conformation of polypeptide chains with part a showing a single beta strand, part b showing an antiparallel beta sheet, and part c showing a parallel beta sheet. Part a shows a beta strand in a side view. The backbone of the strand is in a folded arrow pointing to the right. An amino group extends to the left of the arrow, then the carbons and nitrogens of six amino groups all lie along the folded arrow with the side chains alternating between pointing above and below the arrow. The first side chain is below, then the arrow slants upward and the second is above, then the arrow slants downward and the chain is below, and so on. Part b shows an antiparallel beta sheet from the top view. There are three arrows similar to the one in part a. The top and bottom arrows point to the right and the middle arrow points to the left. Hydrogen bonding is shown between H bonded to N on one strand and O double bonded to C on the other. There are three sets of hydrogen bonds between each pair of arrows and these bond are vertical. Each new fold of the arrow contains one hydrogen bond. The distance between two carbons separated by one full up and down fold of the arrow is labeled as 7 Angstroms. Part c shows a parallel beta sheet. All of the arrows point to the right with N extending to the left of the chain. There is again one hydrogen bond for each fold of the arrow, but the hydrogen bonds are now angled. O on a lower arrow has a hydrogen bond angled upward to the right to H bonded to N above and O on the upper arrow has a hydrogen bond extending down to the right to bond with H bonded to N below. The distance between two carbons separated by one full up and down fold is 6.5 angstroms.">
            <a:extLst>
              <a:ext uri="{FF2B5EF4-FFF2-40B4-BE49-F238E27FC236}">
                <a16:creationId xmlns:a16="http://schemas.microsoft.com/office/drawing/2014/main" id="{303E69F0-7C83-39AD-3DBC-7A9E4F3E7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9898" y="173909"/>
            <a:ext cx="4694933" cy="6589381"/>
          </a:xfrm>
          <a:prstGeom prst="rect">
            <a:avLst/>
          </a:prstGeom>
        </p:spPr>
      </p:pic>
    </p:spTree>
    <p:extLst>
      <p:ext uri="{BB962C8B-B14F-4D97-AF65-F5344CB8AC3E}">
        <p14:creationId xmlns:p14="http://schemas.microsoft.com/office/powerpoint/2010/main" val="8568406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3525DE-692F-6983-487A-14DA253D64E0}"/>
              </a:ext>
            </a:extLst>
          </p:cNvPr>
          <p:cNvSpPr>
            <a:spLocks noGrp="1"/>
          </p:cNvSpPr>
          <p:nvPr>
            <p:ph type="title"/>
          </p:nvPr>
        </p:nvSpPr>
        <p:spPr>
          <a:xfrm>
            <a:off x="1028700" y="1967266"/>
            <a:ext cx="2628900" cy="2547257"/>
          </a:xfrm>
          <a:noFill/>
        </p:spPr>
        <p:txBody>
          <a:bodyPr anchor="ctr">
            <a:normAutofit/>
          </a:bodyPr>
          <a:lstStyle/>
          <a:p>
            <a:pPr algn="ctr"/>
            <a:r>
              <a:rPr lang="en-US" sz="3100">
                <a:solidFill>
                  <a:srgbClr val="FFFFFF"/>
                </a:solidFill>
              </a:rPr>
              <a:t>Secondary(ish) structure—beta turns</a:t>
            </a:r>
          </a:p>
        </p:txBody>
      </p:sp>
      <p:pic>
        <p:nvPicPr>
          <p:cNvPr id="3" name="Picture Placeholder 3" descr="A figure shows two structures of beta turns, a type 1 beta turn and a type 2 beta turn. A type 1 beta turn is shown with four spheres, each containing an amino acid and numbered clockwise from 1 at the lower right to 4 at the upper right. Amino acid 1 in sphere 1 has N at the right and O at the left, where it forms a hydrogen bond with H from an N in sphere 4. N is bonded to C alpha, which is bonded to an R group and to C that is double bonded to O and further bonded to N in sphere 2, which is bonded to C of a ring that loops back to C alpha. This sphere i s labeled, P r o. The R group in sphere 3 is angled to the upper right and the R group in sphere 4 is angled to the front upper right. A type 2 beta turn is similar, but O is angled upward and the R group in sphere 2 is angled down. The hydrogen bond between O in sphere 1 and H of N in sphere 4 is angled slightly to the left. Sphere 3 is labeled G l y and is angled to the left. The R group in sphere 4 is angled to the upper left.">
            <a:extLst>
              <a:ext uri="{FF2B5EF4-FFF2-40B4-BE49-F238E27FC236}">
                <a16:creationId xmlns:a16="http://schemas.microsoft.com/office/drawing/2014/main" id="{2FE4E00C-E567-F63A-53E8-19CACE86A4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3892" y="0"/>
            <a:ext cx="3206112" cy="6858000"/>
          </a:xfrm>
          <a:prstGeom prst="rect">
            <a:avLst/>
          </a:prstGeom>
        </p:spPr>
      </p:pic>
      <p:cxnSp>
        <p:nvCxnSpPr>
          <p:cNvPr id="5" name="Straight Arrow Connector 4">
            <a:extLst>
              <a:ext uri="{FF2B5EF4-FFF2-40B4-BE49-F238E27FC236}">
                <a16:creationId xmlns:a16="http://schemas.microsoft.com/office/drawing/2014/main" id="{F7E13885-6767-D959-75D1-FD631C27DB43}"/>
              </a:ext>
            </a:extLst>
          </p:cNvPr>
          <p:cNvCxnSpPr/>
          <p:nvPr/>
        </p:nvCxnSpPr>
        <p:spPr>
          <a:xfrm flipV="1">
            <a:off x="5832389" y="2743200"/>
            <a:ext cx="861503" cy="5560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D9C59786-A520-97AC-E2F7-0AAFEF54F629}"/>
              </a:ext>
            </a:extLst>
          </p:cNvPr>
          <p:cNvCxnSpPr/>
          <p:nvPr/>
        </p:nvCxnSpPr>
        <p:spPr>
          <a:xfrm>
            <a:off x="5647038" y="4040659"/>
            <a:ext cx="1046854" cy="19770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29663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8DA5B-5D84-35FC-48C6-14B51A9E03FB}"/>
              </a:ext>
            </a:extLst>
          </p:cNvPr>
          <p:cNvSpPr>
            <a:spLocks noGrp="1"/>
          </p:cNvSpPr>
          <p:nvPr>
            <p:ph type="title"/>
          </p:nvPr>
        </p:nvSpPr>
        <p:spPr/>
        <p:txBody>
          <a:bodyPr/>
          <a:lstStyle/>
          <a:p>
            <a:r>
              <a:rPr lang="en-US" dirty="0"/>
              <a:t>Relative frequencies of amino acids in secondary structures</a:t>
            </a:r>
          </a:p>
        </p:txBody>
      </p:sp>
      <p:graphicFrame>
        <p:nvGraphicFramePr>
          <p:cNvPr id="3" name="Table 5">
            <a:extLst>
              <a:ext uri="{FF2B5EF4-FFF2-40B4-BE49-F238E27FC236}">
                <a16:creationId xmlns:a16="http://schemas.microsoft.com/office/drawing/2014/main" id="{371F5DA0-BB2C-0A24-9696-393A8D378CA5}"/>
              </a:ext>
            </a:extLst>
          </p:cNvPr>
          <p:cNvGraphicFramePr>
            <a:graphicFrameLocks/>
          </p:cNvGraphicFramePr>
          <p:nvPr>
            <p:extLst>
              <p:ext uri="{D42A27DB-BD31-4B8C-83A1-F6EECF244321}">
                <p14:modId xmlns:p14="http://schemas.microsoft.com/office/powerpoint/2010/main" val="1004786814"/>
              </p:ext>
            </p:extLst>
          </p:nvPr>
        </p:nvGraphicFramePr>
        <p:xfrm>
          <a:off x="838200" y="2059231"/>
          <a:ext cx="4516180" cy="4433640"/>
        </p:xfrm>
        <a:graphic>
          <a:graphicData uri="http://schemas.openxmlformats.org/drawingml/2006/table">
            <a:tbl>
              <a:tblPr firstRow="1" bandRow="1"/>
              <a:tblGrid>
                <a:gridCol w="1129045">
                  <a:extLst>
                    <a:ext uri="{9D8B030D-6E8A-4147-A177-3AD203B41FA5}">
                      <a16:colId xmlns:a16="http://schemas.microsoft.com/office/drawing/2014/main" val="410292606"/>
                    </a:ext>
                  </a:extLst>
                </a:gridCol>
                <a:gridCol w="1129045">
                  <a:extLst>
                    <a:ext uri="{9D8B030D-6E8A-4147-A177-3AD203B41FA5}">
                      <a16:colId xmlns:a16="http://schemas.microsoft.com/office/drawing/2014/main" val="3557258567"/>
                    </a:ext>
                  </a:extLst>
                </a:gridCol>
                <a:gridCol w="1129045">
                  <a:extLst>
                    <a:ext uri="{9D8B030D-6E8A-4147-A177-3AD203B41FA5}">
                      <a16:colId xmlns:a16="http://schemas.microsoft.com/office/drawing/2014/main" val="4079934"/>
                    </a:ext>
                  </a:extLst>
                </a:gridCol>
                <a:gridCol w="1129045">
                  <a:extLst>
                    <a:ext uri="{9D8B030D-6E8A-4147-A177-3AD203B41FA5}">
                      <a16:colId xmlns:a16="http://schemas.microsoft.com/office/drawing/2014/main" val="2750552371"/>
                    </a:ext>
                  </a:extLst>
                </a:gridCol>
              </a:tblGrid>
              <a:tr h="660330">
                <a:tc>
                  <a:txBody>
                    <a:bodyPr/>
                    <a:lstStyle/>
                    <a:p>
                      <a:r>
                        <a:rPr lang="en-IN" b="1" dirty="0">
                          <a:latin typeface="Arial" panose="020B0604020202020204" pitchFamily="34" charset="0"/>
                          <a:cs typeface="Arial" panose="020B0604020202020204" pitchFamily="34" charset="0"/>
                        </a:rPr>
                        <a:t>Amino acid</a:t>
                      </a:r>
                    </a:p>
                  </a:txBody>
                  <a:tcPr/>
                </a:tc>
                <a:tc>
                  <a:txBody>
                    <a:bodyPr/>
                    <a:lstStyle/>
                    <a:p>
                      <a:pPr algn="ctr"/>
                      <a:r>
                        <a:rPr lang="en-IN" b="1" dirty="0">
                          <a:latin typeface="Arial" panose="020B0604020202020204" pitchFamily="34" charset="0"/>
                          <a:cs typeface="Arial" panose="020B0604020202020204" pitchFamily="34" charset="0"/>
                        </a:rPr>
                        <a:t>α helix</a:t>
                      </a:r>
                    </a:p>
                  </a:txBody>
                  <a:tcPr/>
                </a:tc>
                <a:tc>
                  <a:txBody>
                    <a:bodyPr/>
                    <a:lstStyle/>
                    <a:p>
                      <a:pPr algn="ctr"/>
                      <a:r>
                        <a:rPr lang="en-IN" b="1" dirty="0">
                          <a:latin typeface="Arial" panose="020B0604020202020204" pitchFamily="34" charset="0"/>
                          <a:cs typeface="Arial" panose="020B0604020202020204" pitchFamily="34" charset="0"/>
                        </a:rPr>
                        <a:t>β sheet</a:t>
                      </a:r>
                    </a:p>
                  </a:txBody>
                  <a:tcPr/>
                </a:tc>
                <a:tc>
                  <a:txBody>
                    <a:bodyPr/>
                    <a:lstStyle/>
                    <a:p>
                      <a:pPr algn="ctr"/>
                      <a:r>
                        <a:rPr lang="en-IN" b="1" dirty="0">
                          <a:latin typeface="Arial" panose="020B0604020202020204" pitchFamily="34" charset="0"/>
                          <a:cs typeface="Arial" panose="020B0604020202020204" pitchFamily="34" charset="0"/>
                        </a:rPr>
                        <a:t>Reverse turn</a:t>
                      </a:r>
                    </a:p>
                  </a:txBody>
                  <a:tcPr/>
                </a:tc>
                <a:extLst>
                  <a:ext uri="{0D108BD9-81ED-4DB2-BD59-A6C34878D82A}">
                    <a16:rowId xmlns:a16="http://schemas.microsoft.com/office/drawing/2014/main" val="1280845048"/>
                  </a:ext>
                </a:extLst>
              </a:tr>
              <a:tr h="377331">
                <a:tc>
                  <a:txBody>
                    <a:bodyPr/>
                    <a:lstStyle/>
                    <a:p>
                      <a:r>
                        <a:rPr lang="en-IN" dirty="0">
                          <a:latin typeface="Arial" panose="020B0604020202020204" pitchFamily="34" charset="0"/>
                          <a:cs typeface="Arial" panose="020B0604020202020204" pitchFamily="34" charset="0"/>
                        </a:rPr>
                        <a:t>Glu</a:t>
                      </a:r>
                    </a:p>
                  </a:txBody>
                  <a:tcPr/>
                </a:tc>
                <a:tc>
                  <a:txBody>
                    <a:bodyPr/>
                    <a:lstStyle/>
                    <a:p>
                      <a:pPr algn="ctr"/>
                      <a:r>
                        <a:rPr lang="en-IN" dirty="0">
                          <a:latin typeface="Arial" panose="020B0604020202020204" pitchFamily="34" charset="0"/>
                          <a:cs typeface="Arial" panose="020B0604020202020204" pitchFamily="34" charset="0"/>
                        </a:rPr>
                        <a:t>1.59</a:t>
                      </a:r>
                    </a:p>
                  </a:txBody>
                  <a:tcPr/>
                </a:tc>
                <a:tc>
                  <a:txBody>
                    <a:bodyPr/>
                    <a:lstStyle/>
                    <a:p>
                      <a:pPr algn="ctr"/>
                      <a:r>
                        <a:rPr lang="en-IN" dirty="0">
                          <a:latin typeface="Arial" panose="020B0604020202020204" pitchFamily="34" charset="0"/>
                          <a:cs typeface="Arial" panose="020B0604020202020204" pitchFamily="34" charset="0"/>
                        </a:rPr>
                        <a:t>0.52</a:t>
                      </a:r>
                    </a:p>
                  </a:txBody>
                  <a:tcPr/>
                </a:tc>
                <a:tc>
                  <a:txBody>
                    <a:bodyPr/>
                    <a:lstStyle/>
                    <a:p>
                      <a:pPr algn="ctr"/>
                      <a:r>
                        <a:rPr lang="en-IN" dirty="0">
                          <a:latin typeface="Arial" panose="020B0604020202020204" pitchFamily="34" charset="0"/>
                          <a:cs typeface="Arial" panose="020B0604020202020204" pitchFamily="34" charset="0"/>
                        </a:rPr>
                        <a:t>1.01</a:t>
                      </a:r>
                    </a:p>
                  </a:txBody>
                  <a:tcPr/>
                </a:tc>
                <a:extLst>
                  <a:ext uri="{0D108BD9-81ED-4DB2-BD59-A6C34878D82A}">
                    <a16:rowId xmlns:a16="http://schemas.microsoft.com/office/drawing/2014/main" val="75128141"/>
                  </a:ext>
                </a:extLst>
              </a:tr>
              <a:tr h="377331">
                <a:tc>
                  <a:txBody>
                    <a:bodyPr/>
                    <a:lstStyle/>
                    <a:p>
                      <a:r>
                        <a:rPr lang="en-IN" dirty="0">
                          <a:latin typeface="Arial" panose="020B0604020202020204" pitchFamily="34" charset="0"/>
                          <a:cs typeface="Arial" panose="020B0604020202020204" pitchFamily="34" charset="0"/>
                        </a:rPr>
                        <a:t>Ala</a:t>
                      </a:r>
                    </a:p>
                  </a:txBody>
                  <a:tcPr/>
                </a:tc>
                <a:tc>
                  <a:txBody>
                    <a:bodyPr/>
                    <a:lstStyle/>
                    <a:p>
                      <a:pPr algn="ctr"/>
                      <a:r>
                        <a:rPr lang="en-IN" dirty="0">
                          <a:latin typeface="Arial" panose="020B0604020202020204" pitchFamily="34" charset="0"/>
                          <a:cs typeface="Arial" panose="020B0604020202020204" pitchFamily="34" charset="0"/>
                        </a:rPr>
                        <a:t>1.41</a:t>
                      </a:r>
                    </a:p>
                  </a:txBody>
                  <a:tcPr/>
                </a:tc>
                <a:tc>
                  <a:txBody>
                    <a:bodyPr/>
                    <a:lstStyle/>
                    <a:p>
                      <a:pPr algn="ctr"/>
                      <a:r>
                        <a:rPr lang="en-IN" dirty="0">
                          <a:latin typeface="Arial" panose="020B0604020202020204" pitchFamily="34" charset="0"/>
                          <a:cs typeface="Arial" panose="020B0604020202020204" pitchFamily="34" charset="0"/>
                        </a:rPr>
                        <a:t>0.72</a:t>
                      </a:r>
                    </a:p>
                  </a:txBody>
                  <a:tcPr/>
                </a:tc>
                <a:tc>
                  <a:txBody>
                    <a:bodyPr/>
                    <a:lstStyle/>
                    <a:p>
                      <a:pPr algn="ctr"/>
                      <a:r>
                        <a:rPr lang="en-IN" dirty="0">
                          <a:latin typeface="Arial" panose="020B0604020202020204" pitchFamily="34" charset="0"/>
                          <a:cs typeface="Arial" panose="020B0604020202020204" pitchFamily="34" charset="0"/>
                        </a:rPr>
                        <a:t>0.82</a:t>
                      </a:r>
                    </a:p>
                  </a:txBody>
                  <a:tcPr/>
                </a:tc>
                <a:extLst>
                  <a:ext uri="{0D108BD9-81ED-4DB2-BD59-A6C34878D82A}">
                    <a16:rowId xmlns:a16="http://schemas.microsoft.com/office/drawing/2014/main" val="2363337989"/>
                  </a:ext>
                </a:extLst>
              </a:tr>
              <a:tr h="377331">
                <a:tc>
                  <a:txBody>
                    <a:bodyPr/>
                    <a:lstStyle/>
                    <a:p>
                      <a:r>
                        <a:rPr lang="en-IN" dirty="0">
                          <a:latin typeface="Arial" panose="020B0604020202020204" pitchFamily="34" charset="0"/>
                          <a:cs typeface="Arial" panose="020B0604020202020204" pitchFamily="34" charset="0"/>
                        </a:rPr>
                        <a:t>Leu</a:t>
                      </a:r>
                    </a:p>
                  </a:txBody>
                  <a:tcPr/>
                </a:tc>
                <a:tc>
                  <a:txBody>
                    <a:bodyPr/>
                    <a:lstStyle/>
                    <a:p>
                      <a:pPr algn="ctr"/>
                      <a:r>
                        <a:rPr lang="en-IN" dirty="0">
                          <a:latin typeface="Arial" panose="020B0604020202020204" pitchFamily="34" charset="0"/>
                          <a:cs typeface="Arial" panose="020B0604020202020204" pitchFamily="34" charset="0"/>
                        </a:rPr>
                        <a:t>1.34</a:t>
                      </a:r>
                    </a:p>
                  </a:txBody>
                  <a:tcPr/>
                </a:tc>
                <a:tc>
                  <a:txBody>
                    <a:bodyPr/>
                    <a:lstStyle/>
                    <a:p>
                      <a:pPr algn="ctr"/>
                      <a:r>
                        <a:rPr lang="en-IN" dirty="0">
                          <a:latin typeface="Arial" panose="020B0604020202020204" pitchFamily="34" charset="0"/>
                          <a:cs typeface="Arial" panose="020B0604020202020204" pitchFamily="34" charset="0"/>
                        </a:rPr>
                        <a:t>1.22</a:t>
                      </a:r>
                    </a:p>
                  </a:txBody>
                  <a:tcPr/>
                </a:tc>
                <a:tc>
                  <a:txBody>
                    <a:bodyPr/>
                    <a:lstStyle/>
                    <a:p>
                      <a:pPr algn="ctr"/>
                      <a:r>
                        <a:rPr lang="en-IN" dirty="0">
                          <a:latin typeface="Arial" panose="020B0604020202020204" pitchFamily="34" charset="0"/>
                          <a:cs typeface="Arial" panose="020B0604020202020204" pitchFamily="34" charset="0"/>
                        </a:rPr>
                        <a:t>0.57</a:t>
                      </a:r>
                    </a:p>
                  </a:txBody>
                  <a:tcPr/>
                </a:tc>
                <a:extLst>
                  <a:ext uri="{0D108BD9-81ED-4DB2-BD59-A6C34878D82A}">
                    <a16:rowId xmlns:a16="http://schemas.microsoft.com/office/drawing/2014/main" val="1555275236"/>
                  </a:ext>
                </a:extLst>
              </a:tr>
              <a:tr h="377331">
                <a:tc>
                  <a:txBody>
                    <a:bodyPr/>
                    <a:lstStyle/>
                    <a:p>
                      <a:r>
                        <a:rPr lang="en-IN" dirty="0">
                          <a:latin typeface="Arial" panose="020B0604020202020204" pitchFamily="34" charset="0"/>
                          <a:cs typeface="Arial" panose="020B0604020202020204" pitchFamily="34" charset="0"/>
                        </a:rPr>
                        <a:t>Met</a:t>
                      </a:r>
                    </a:p>
                  </a:txBody>
                  <a:tcPr/>
                </a:tc>
                <a:tc>
                  <a:txBody>
                    <a:bodyPr/>
                    <a:lstStyle/>
                    <a:p>
                      <a:pPr algn="ctr"/>
                      <a:r>
                        <a:rPr lang="en-IN" dirty="0">
                          <a:latin typeface="Arial" panose="020B0604020202020204" pitchFamily="34" charset="0"/>
                          <a:cs typeface="Arial" panose="020B0604020202020204" pitchFamily="34" charset="0"/>
                        </a:rPr>
                        <a:t>1.30</a:t>
                      </a:r>
                    </a:p>
                  </a:txBody>
                  <a:tcPr/>
                </a:tc>
                <a:tc>
                  <a:txBody>
                    <a:bodyPr/>
                    <a:lstStyle/>
                    <a:p>
                      <a:pPr algn="ctr"/>
                      <a:r>
                        <a:rPr lang="en-IN" dirty="0">
                          <a:latin typeface="Arial" panose="020B0604020202020204" pitchFamily="34" charset="0"/>
                          <a:cs typeface="Arial" panose="020B0604020202020204" pitchFamily="34" charset="0"/>
                        </a:rPr>
                        <a:t>1.14</a:t>
                      </a:r>
                    </a:p>
                  </a:txBody>
                  <a:tcPr/>
                </a:tc>
                <a:tc>
                  <a:txBody>
                    <a:bodyPr/>
                    <a:lstStyle/>
                    <a:p>
                      <a:pPr algn="ctr"/>
                      <a:r>
                        <a:rPr lang="en-IN" dirty="0">
                          <a:latin typeface="Arial" panose="020B0604020202020204" pitchFamily="34" charset="0"/>
                          <a:cs typeface="Arial" panose="020B0604020202020204" pitchFamily="34" charset="0"/>
                        </a:rPr>
                        <a:t>0.52</a:t>
                      </a:r>
                    </a:p>
                  </a:txBody>
                  <a:tcPr/>
                </a:tc>
                <a:extLst>
                  <a:ext uri="{0D108BD9-81ED-4DB2-BD59-A6C34878D82A}">
                    <a16:rowId xmlns:a16="http://schemas.microsoft.com/office/drawing/2014/main" val="2387817034"/>
                  </a:ext>
                </a:extLst>
              </a:tr>
              <a:tr h="377331">
                <a:tc>
                  <a:txBody>
                    <a:bodyPr/>
                    <a:lstStyle/>
                    <a:p>
                      <a:r>
                        <a:rPr lang="en-IN" dirty="0">
                          <a:latin typeface="Arial" panose="020B0604020202020204" pitchFamily="34" charset="0"/>
                          <a:cs typeface="Arial" panose="020B0604020202020204" pitchFamily="34" charset="0"/>
                        </a:rPr>
                        <a:t>Gln</a:t>
                      </a:r>
                    </a:p>
                  </a:txBody>
                  <a:tcPr/>
                </a:tc>
                <a:tc>
                  <a:txBody>
                    <a:bodyPr/>
                    <a:lstStyle/>
                    <a:p>
                      <a:pPr algn="ctr"/>
                      <a:r>
                        <a:rPr lang="en-IN" dirty="0">
                          <a:latin typeface="Arial" panose="020B0604020202020204" pitchFamily="34" charset="0"/>
                          <a:cs typeface="Arial" panose="020B0604020202020204" pitchFamily="34" charset="0"/>
                        </a:rPr>
                        <a:t>1.27</a:t>
                      </a:r>
                    </a:p>
                  </a:txBody>
                  <a:tcPr/>
                </a:tc>
                <a:tc>
                  <a:txBody>
                    <a:bodyPr/>
                    <a:lstStyle/>
                    <a:p>
                      <a:pPr algn="ctr"/>
                      <a:r>
                        <a:rPr lang="en-IN" dirty="0">
                          <a:latin typeface="Arial" panose="020B0604020202020204" pitchFamily="34" charset="0"/>
                          <a:cs typeface="Arial" panose="020B0604020202020204" pitchFamily="34" charset="0"/>
                        </a:rPr>
                        <a:t>0.98</a:t>
                      </a:r>
                    </a:p>
                  </a:txBody>
                  <a:tcPr/>
                </a:tc>
                <a:tc>
                  <a:txBody>
                    <a:bodyPr/>
                    <a:lstStyle/>
                    <a:p>
                      <a:pPr algn="ctr"/>
                      <a:r>
                        <a:rPr lang="en-IN" dirty="0">
                          <a:latin typeface="Arial" panose="020B0604020202020204" pitchFamily="34" charset="0"/>
                          <a:cs typeface="Arial" panose="020B0604020202020204" pitchFamily="34" charset="0"/>
                        </a:rPr>
                        <a:t>0.84</a:t>
                      </a:r>
                    </a:p>
                  </a:txBody>
                  <a:tcPr/>
                </a:tc>
                <a:extLst>
                  <a:ext uri="{0D108BD9-81ED-4DB2-BD59-A6C34878D82A}">
                    <a16:rowId xmlns:a16="http://schemas.microsoft.com/office/drawing/2014/main" val="26373907"/>
                  </a:ext>
                </a:extLst>
              </a:tr>
              <a:tr h="377331">
                <a:tc>
                  <a:txBody>
                    <a:bodyPr/>
                    <a:lstStyle/>
                    <a:p>
                      <a:r>
                        <a:rPr lang="en-IN" dirty="0">
                          <a:latin typeface="Arial" panose="020B0604020202020204" pitchFamily="34" charset="0"/>
                          <a:cs typeface="Arial" panose="020B0604020202020204" pitchFamily="34" charset="0"/>
                        </a:rPr>
                        <a:t>Lys</a:t>
                      </a:r>
                    </a:p>
                  </a:txBody>
                  <a:tcPr/>
                </a:tc>
                <a:tc>
                  <a:txBody>
                    <a:bodyPr/>
                    <a:lstStyle/>
                    <a:p>
                      <a:pPr algn="ctr"/>
                      <a:r>
                        <a:rPr lang="en-IN" dirty="0">
                          <a:latin typeface="Arial" panose="020B0604020202020204" pitchFamily="34" charset="0"/>
                          <a:cs typeface="Arial" panose="020B0604020202020204" pitchFamily="34" charset="0"/>
                        </a:rPr>
                        <a:t>1.23</a:t>
                      </a:r>
                    </a:p>
                  </a:txBody>
                  <a:tcPr/>
                </a:tc>
                <a:tc>
                  <a:txBody>
                    <a:bodyPr/>
                    <a:lstStyle/>
                    <a:p>
                      <a:pPr algn="ctr"/>
                      <a:r>
                        <a:rPr lang="en-IN" dirty="0">
                          <a:latin typeface="Arial" panose="020B0604020202020204" pitchFamily="34" charset="0"/>
                          <a:cs typeface="Arial" panose="020B0604020202020204" pitchFamily="34" charset="0"/>
                        </a:rPr>
                        <a:t>0.69</a:t>
                      </a:r>
                    </a:p>
                  </a:txBody>
                  <a:tcPr/>
                </a:tc>
                <a:tc>
                  <a:txBody>
                    <a:bodyPr/>
                    <a:lstStyle/>
                    <a:p>
                      <a:pPr algn="ctr"/>
                      <a:r>
                        <a:rPr lang="en-IN" dirty="0">
                          <a:latin typeface="Arial" panose="020B0604020202020204" pitchFamily="34" charset="0"/>
                          <a:cs typeface="Arial" panose="020B0604020202020204" pitchFamily="34" charset="0"/>
                        </a:rPr>
                        <a:t>1.07</a:t>
                      </a:r>
                    </a:p>
                  </a:txBody>
                  <a:tcPr/>
                </a:tc>
                <a:extLst>
                  <a:ext uri="{0D108BD9-81ED-4DB2-BD59-A6C34878D82A}">
                    <a16:rowId xmlns:a16="http://schemas.microsoft.com/office/drawing/2014/main" val="2986854628"/>
                  </a:ext>
                </a:extLst>
              </a:tr>
              <a:tr h="377331">
                <a:tc>
                  <a:txBody>
                    <a:bodyPr/>
                    <a:lstStyle/>
                    <a:p>
                      <a:r>
                        <a:rPr lang="en-IN" dirty="0">
                          <a:latin typeface="Arial" panose="020B0604020202020204" pitchFamily="34" charset="0"/>
                          <a:cs typeface="Arial" panose="020B0604020202020204" pitchFamily="34" charset="0"/>
                        </a:rPr>
                        <a:t>Arg</a:t>
                      </a:r>
                    </a:p>
                  </a:txBody>
                  <a:tcPr/>
                </a:tc>
                <a:tc>
                  <a:txBody>
                    <a:bodyPr/>
                    <a:lstStyle/>
                    <a:p>
                      <a:pPr algn="ctr"/>
                      <a:r>
                        <a:rPr lang="en-IN" dirty="0">
                          <a:latin typeface="Arial" panose="020B0604020202020204" pitchFamily="34" charset="0"/>
                          <a:cs typeface="Arial" panose="020B0604020202020204" pitchFamily="34" charset="0"/>
                        </a:rPr>
                        <a:t>1.21</a:t>
                      </a:r>
                    </a:p>
                  </a:txBody>
                  <a:tcPr/>
                </a:tc>
                <a:tc>
                  <a:txBody>
                    <a:bodyPr/>
                    <a:lstStyle/>
                    <a:p>
                      <a:pPr algn="ctr"/>
                      <a:r>
                        <a:rPr lang="en-IN" dirty="0">
                          <a:latin typeface="Arial" panose="020B0604020202020204" pitchFamily="34" charset="0"/>
                          <a:cs typeface="Arial" panose="020B0604020202020204" pitchFamily="34" charset="0"/>
                        </a:rPr>
                        <a:t>0.84</a:t>
                      </a:r>
                    </a:p>
                  </a:txBody>
                  <a:tcPr/>
                </a:tc>
                <a:tc>
                  <a:txBody>
                    <a:bodyPr/>
                    <a:lstStyle/>
                    <a:p>
                      <a:pPr algn="ctr"/>
                      <a:r>
                        <a:rPr lang="en-IN" dirty="0">
                          <a:latin typeface="Arial" panose="020B0604020202020204" pitchFamily="34" charset="0"/>
                          <a:cs typeface="Arial" panose="020B0604020202020204" pitchFamily="34" charset="0"/>
                        </a:rPr>
                        <a:t>0.90</a:t>
                      </a:r>
                    </a:p>
                  </a:txBody>
                  <a:tcPr/>
                </a:tc>
                <a:extLst>
                  <a:ext uri="{0D108BD9-81ED-4DB2-BD59-A6C34878D82A}">
                    <a16:rowId xmlns:a16="http://schemas.microsoft.com/office/drawing/2014/main" val="1599132694"/>
                  </a:ext>
                </a:extLst>
              </a:tr>
              <a:tr h="377331">
                <a:tc>
                  <a:txBody>
                    <a:bodyPr/>
                    <a:lstStyle/>
                    <a:p>
                      <a:r>
                        <a:rPr lang="en-IN" dirty="0">
                          <a:latin typeface="Arial" panose="020B0604020202020204" pitchFamily="34" charset="0"/>
                          <a:cs typeface="Arial" panose="020B0604020202020204" pitchFamily="34" charset="0"/>
                        </a:rPr>
                        <a:t>His</a:t>
                      </a:r>
                    </a:p>
                  </a:txBody>
                  <a:tcPr/>
                </a:tc>
                <a:tc>
                  <a:txBody>
                    <a:bodyPr/>
                    <a:lstStyle/>
                    <a:p>
                      <a:pPr algn="ctr"/>
                      <a:r>
                        <a:rPr lang="en-IN" dirty="0">
                          <a:latin typeface="Arial" panose="020B0604020202020204" pitchFamily="34" charset="0"/>
                          <a:cs typeface="Arial" panose="020B0604020202020204" pitchFamily="34" charset="0"/>
                        </a:rPr>
                        <a:t>1.05</a:t>
                      </a:r>
                    </a:p>
                  </a:txBody>
                  <a:tcPr/>
                </a:tc>
                <a:tc>
                  <a:txBody>
                    <a:bodyPr/>
                    <a:lstStyle/>
                    <a:p>
                      <a:pPr algn="ctr"/>
                      <a:r>
                        <a:rPr lang="en-IN" dirty="0">
                          <a:latin typeface="Arial" panose="020B0604020202020204" pitchFamily="34" charset="0"/>
                          <a:cs typeface="Arial" panose="020B0604020202020204" pitchFamily="34" charset="0"/>
                        </a:rPr>
                        <a:t>0.80</a:t>
                      </a:r>
                    </a:p>
                  </a:txBody>
                  <a:tcPr/>
                </a:tc>
                <a:tc>
                  <a:txBody>
                    <a:bodyPr/>
                    <a:lstStyle/>
                    <a:p>
                      <a:pPr algn="ctr"/>
                      <a:r>
                        <a:rPr lang="en-IN" dirty="0">
                          <a:latin typeface="Arial" panose="020B0604020202020204" pitchFamily="34" charset="0"/>
                          <a:cs typeface="Arial" panose="020B0604020202020204" pitchFamily="34" charset="0"/>
                        </a:rPr>
                        <a:t>0.81</a:t>
                      </a:r>
                    </a:p>
                  </a:txBody>
                  <a:tcPr/>
                </a:tc>
                <a:extLst>
                  <a:ext uri="{0D108BD9-81ED-4DB2-BD59-A6C34878D82A}">
                    <a16:rowId xmlns:a16="http://schemas.microsoft.com/office/drawing/2014/main" val="1482662425"/>
                  </a:ext>
                </a:extLst>
              </a:tr>
              <a:tr h="377331">
                <a:tc>
                  <a:txBody>
                    <a:bodyPr/>
                    <a:lstStyle/>
                    <a:p>
                      <a:r>
                        <a:rPr lang="en-IN" dirty="0">
                          <a:latin typeface="Arial" panose="020B0604020202020204" pitchFamily="34" charset="0"/>
                          <a:cs typeface="Arial" panose="020B0604020202020204" pitchFamily="34" charset="0"/>
                        </a:rPr>
                        <a:t>Val</a:t>
                      </a:r>
                    </a:p>
                  </a:txBody>
                  <a:tcPr/>
                </a:tc>
                <a:tc>
                  <a:txBody>
                    <a:bodyPr/>
                    <a:lstStyle/>
                    <a:p>
                      <a:pPr algn="ctr"/>
                      <a:r>
                        <a:rPr lang="en-IN" dirty="0">
                          <a:latin typeface="Arial" panose="020B0604020202020204" pitchFamily="34" charset="0"/>
                          <a:cs typeface="Arial" panose="020B0604020202020204" pitchFamily="34" charset="0"/>
                        </a:rPr>
                        <a:t>0.90</a:t>
                      </a:r>
                    </a:p>
                  </a:txBody>
                  <a:tcPr/>
                </a:tc>
                <a:tc>
                  <a:txBody>
                    <a:bodyPr/>
                    <a:lstStyle/>
                    <a:p>
                      <a:pPr algn="ctr"/>
                      <a:r>
                        <a:rPr lang="en-IN" dirty="0">
                          <a:latin typeface="Arial" panose="020B0604020202020204" pitchFamily="34" charset="0"/>
                          <a:cs typeface="Arial" panose="020B0604020202020204" pitchFamily="34" charset="0"/>
                        </a:rPr>
                        <a:t>1.87</a:t>
                      </a:r>
                    </a:p>
                  </a:txBody>
                  <a:tcPr/>
                </a:tc>
                <a:tc>
                  <a:txBody>
                    <a:bodyPr/>
                    <a:lstStyle/>
                    <a:p>
                      <a:pPr algn="ctr"/>
                      <a:r>
                        <a:rPr lang="en-IN" dirty="0">
                          <a:latin typeface="Arial" panose="020B0604020202020204" pitchFamily="34" charset="0"/>
                          <a:cs typeface="Arial" panose="020B0604020202020204" pitchFamily="34" charset="0"/>
                        </a:rPr>
                        <a:t>0.41</a:t>
                      </a:r>
                    </a:p>
                  </a:txBody>
                  <a:tcPr/>
                </a:tc>
                <a:extLst>
                  <a:ext uri="{0D108BD9-81ED-4DB2-BD59-A6C34878D82A}">
                    <a16:rowId xmlns:a16="http://schemas.microsoft.com/office/drawing/2014/main" val="1209175556"/>
                  </a:ext>
                </a:extLst>
              </a:tr>
              <a:tr h="377331">
                <a:tc>
                  <a:txBody>
                    <a:bodyPr/>
                    <a:lstStyle/>
                    <a:p>
                      <a:r>
                        <a:rPr lang="en-IN" dirty="0">
                          <a:latin typeface="Arial" panose="020B0604020202020204" pitchFamily="34" charset="0"/>
                          <a:cs typeface="Arial" panose="020B0604020202020204" pitchFamily="34" charset="0"/>
                        </a:rPr>
                        <a:t>Ile</a:t>
                      </a:r>
                    </a:p>
                  </a:txBody>
                  <a:tcPr/>
                </a:tc>
                <a:tc>
                  <a:txBody>
                    <a:bodyPr/>
                    <a:lstStyle/>
                    <a:p>
                      <a:pPr algn="ctr"/>
                      <a:r>
                        <a:rPr lang="en-IN" dirty="0">
                          <a:latin typeface="Arial" panose="020B0604020202020204" pitchFamily="34" charset="0"/>
                          <a:cs typeface="Arial" panose="020B0604020202020204" pitchFamily="34" charset="0"/>
                        </a:rPr>
                        <a:t>1.09</a:t>
                      </a:r>
                    </a:p>
                  </a:txBody>
                  <a:tcPr/>
                </a:tc>
                <a:tc>
                  <a:txBody>
                    <a:bodyPr/>
                    <a:lstStyle/>
                    <a:p>
                      <a:pPr algn="ctr"/>
                      <a:r>
                        <a:rPr lang="en-IN" dirty="0">
                          <a:latin typeface="Arial" panose="020B0604020202020204" pitchFamily="34" charset="0"/>
                          <a:cs typeface="Arial" panose="020B0604020202020204" pitchFamily="34" charset="0"/>
                        </a:rPr>
                        <a:t>1.67</a:t>
                      </a:r>
                    </a:p>
                  </a:txBody>
                  <a:tcPr/>
                </a:tc>
                <a:tc>
                  <a:txBody>
                    <a:bodyPr/>
                    <a:lstStyle/>
                    <a:p>
                      <a:pPr algn="ctr"/>
                      <a:r>
                        <a:rPr lang="en-IN" dirty="0">
                          <a:latin typeface="Arial" panose="020B0604020202020204" pitchFamily="34" charset="0"/>
                          <a:cs typeface="Arial" panose="020B0604020202020204" pitchFamily="34" charset="0"/>
                        </a:rPr>
                        <a:t>0.47</a:t>
                      </a:r>
                    </a:p>
                  </a:txBody>
                  <a:tcPr/>
                </a:tc>
                <a:extLst>
                  <a:ext uri="{0D108BD9-81ED-4DB2-BD59-A6C34878D82A}">
                    <a16:rowId xmlns:a16="http://schemas.microsoft.com/office/drawing/2014/main" val="2458437725"/>
                  </a:ext>
                </a:extLst>
              </a:tr>
            </a:tbl>
          </a:graphicData>
        </a:graphic>
      </p:graphicFrame>
      <p:graphicFrame>
        <p:nvGraphicFramePr>
          <p:cNvPr id="4" name="Table 5">
            <a:extLst>
              <a:ext uri="{FF2B5EF4-FFF2-40B4-BE49-F238E27FC236}">
                <a16:creationId xmlns:a16="http://schemas.microsoft.com/office/drawing/2014/main" id="{15F569E4-A423-C37B-319D-74D39839C8B5}"/>
              </a:ext>
            </a:extLst>
          </p:cNvPr>
          <p:cNvGraphicFramePr>
            <a:graphicFrameLocks/>
          </p:cNvGraphicFramePr>
          <p:nvPr>
            <p:extLst>
              <p:ext uri="{D42A27DB-BD31-4B8C-83A1-F6EECF244321}">
                <p14:modId xmlns:p14="http://schemas.microsoft.com/office/powerpoint/2010/main" val="3059623490"/>
              </p:ext>
            </p:extLst>
          </p:nvPr>
        </p:nvGraphicFramePr>
        <p:xfrm>
          <a:off x="5911702" y="2059232"/>
          <a:ext cx="5305648" cy="4433640"/>
        </p:xfrm>
        <a:graphic>
          <a:graphicData uri="http://schemas.openxmlformats.org/drawingml/2006/table">
            <a:tbl>
              <a:tblPr firstRow="1" bandRow="1"/>
              <a:tblGrid>
                <a:gridCol w="1365655">
                  <a:extLst>
                    <a:ext uri="{9D8B030D-6E8A-4147-A177-3AD203B41FA5}">
                      <a16:colId xmlns:a16="http://schemas.microsoft.com/office/drawing/2014/main" val="410292606"/>
                    </a:ext>
                  </a:extLst>
                </a:gridCol>
                <a:gridCol w="1313331">
                  <a:extLst>
                    <a:ext uri="{9D8B030D-6E8A-4147-A177-3AD203B41FA5}">
                      <a16:colId xmlns:a16="http://schemas.microsoft.com/office/drawing/2014/main" val="3557258567"/>
                    </a:ext>
                  </a:extLst>
                </a:gridCol>
                <a:gridCol w="1313331">
                  <a:extLst>
                    <a:ext uri="{9D8B030D-6E8A-4147-A177-3AD203B41FA5}">
                      <a16:colId xmlns:a16="http://schemas.microsoft.com/office/drawing/2014/main" val="4079934"/>
                    </a:ext>
                  </a:extLst>
                </a:gridCol>
                <a:gridCol w="1313331">
                  <a:extLst>
                    <a:ext uri="{9D8B030D-6E8A-4147-A177-3AD203B41FA5}">
                      <a16:colId xmlns:a16="http://schemas.microsoft.com/office/drawing/2014/main" val="2750552371"/>
                    </a:ext>
                  </a:extLst>
                </a:gridCol>
              </a:tblGrid>
              <a:tr h="654980">
                <a:tc>
                  <a:txBody>
                    <a:bodyPr/>
                    <a:lstStyle/>
                    <a:p>
                      <a:r>
                        <a:rPr lang="en-IN" b="1" dirty="0">
                          <a:latin typeface="Arial" panose="020B0604020202020204" pitchFamily="34" charset="0"/>
                          <a:cs typeface="Arial" panose="020B0604020202020204" pitchFamily="34" charset="0"/>
                        </a:rPr>
                        <a:t>Amino acid</a:t>
                      </a:r>
                    </a:p>
                  </a:txBody>
                  <a:tcPr/>
                </a:tc>
                <a:tc>
                  <a:txBody>
                    <a:bodyPr/>
                    <a:lstStyle/>
                    <a:p>
                      <a:pPr algn="ctr"/>
                      <a:r>
                        <a:rPr lang="en-IN" b="1" dirty="0">
                          <a:latin typeface="Arial" panose="020B0604020202020204" pitchFamily="34" charset="0"/>
                          <a:cs typeface="Arial" panose="020B0604020202020204" pitchFamily="34" charset="0"/>
                        </a:rPr>
                        <a:t>α helix</a:t>
                      </a:r>
                    </a:p>
                  </a:txBody>
                  <a:tcPr/>
                </a:tc>
                <a:tc>
                  <a:txBody>
                    <a:bodyPr/>
                    <a:lstStyle/>
                    <a:p>
                      <a:pPr algn="ctr"/>
                      <a:r>
                        <a:rPr lang="en-IN" b="1" dirty="0">
                          <a:latin typeface="Arial" panose="020B0604020202020204" pitchFamily="34" charset="0"/>
                          <a:cs typeface="Arial" panose="020B0604020202020204" pitchFamily="34" charset="0"/>
                        </a:rPr>
                        <a:t>β sheet</a:t>
                      </a:r>
                    </a:p>
                  </a:txBody>
                  <a:tcPr/>
                </a:tc>
                <a:tc>
                  <a:txBody>
                    <a:bodyPr/>
                    <a:lstStyle/>
                    <a:p>
                      <a:pPr algn="ctr"/>
                      <a:r>
                        <a:rPr lang="en-IN" b="1" dirty="0">
                          <a:latin typeface="Arial" panose="020B0604020202020204" pitchFamily="34" charset="0"/>
                          <a:cs typeface="Arial" panose="020B0604020202020204" pitchFamily="34" charset="0"/>
                        </a:rPr>
                        <a:t>Reverse turn</a:t>
                      </a:r>
                    </a:p>
                  </a:txBody>
                  <a:tcPr/>
                </a:tc>
                <a:extLst>
                  <a:ext uri="{0D108BD9-81ED-4DB2-BD59-A6C34878D82A}">
                    <a16:rowId xmlns:a16="http://schemas.microsoft.com/office/drawing/2014/main" val="1280845048"/>
                  </a:ext>
                </a:extLst>
              </a:tr>
              <a:tr h="377866">
                <a:tc>
                  <a:txBody>
                    <a:bodyPr/>
                    <a:lstStyle/>
                    <a:p>
                      <a:r>
                        <a:rPr lang="en-IN" dirty="0">
                          <a:latin typeface="Arial" panose="020B0604020202020204" pitchFamily="34" charset="0"/>
                          <a:cs typeface="Arial" panose="020B0604020202020204" pitchFamily="34" charset="0"/>
                        </a:rPr>
                        <a:t>Tyr</a:t>
                      </a:r>
                    </a:p>
                  </a:txBody>
                  <a:tcPr/>
                </a:tc>
                <a:tc>
                  <a:txBody>
                    <a:bodyPr/>
                    <a:lstStyle/>
                    <a:p>
                      <a:pPr algn="ctr"/>
                      <a:r>
                        <a:rPr lang="en-IN" dirty="0">
                          <a:latin typeface="Arial" panose="020B0604020202020204" pitchFamily="34" charset="0"/>
                          <a:cs typeface="Arial" panose="020B0604020202020204" pitchFamily="34" charset="0"/>
                        </a:rPr>
                        <a:t>0.74</a:t>
                      </a:r>
                    </a:p>
                  </a:txBody>
                  <a:tcPr/>
                </a:tc>
                <a:tc>
                  <a:txBody>
                    <a:bodyPr/>
                    <a:lstStyle/>
                    <a:p>
                      <a:pPr algn="ctr"/>
                      <a:r>
                        <a:rPr lang="en-IN" dirty="0">
                          <a:latin typeface="Arial" panose="020B0604020202020204" pitchFamily="34" charset="0"/>
                          <a:cs typeface="Arial" panose="020B0604020202020204" pitchFamily="34" charset="0"/>
                        </a:rPr>
                        <a:t>1.45</a:t>
                      </a:r>
                    </a:p>
                  </a:txBody>
                  <a:tcPr/>
                </a:tc>
                <a:tc>
                  <a:txBody>
                    <a:bodyPr/>
                    <a:lstStyle/>
                    <a:p>
                      <a:pPr algn="ctr"/>
                      <a:r>
                        <a:rPr lang="en-IN" dirty="0">
                          <a:latin typeface="Arial" panose="020B0604020202020204" pitchFamily="34" charset="0"/>
                          <a:cs typeface="Arial" panose="020B0604020202020204" pitchFamily="34" charset="0"/>
                        </a:rPr>
                        <a:t>0.76</a:t>
                      </a:r>
                    </a:p>
                  </a:txBody>
                  <a:tcPr/>
                </a:tc>
                <a:extLst>
                  <a:ext uri="{0D108BD9-81ED-4DB2-BD59-A6C34878D82A}">
                    <a16:rowId xmlns:a16="http://schemas.microsoft.com/office/drawing/2014/main" val="75128141"/>
                  </a:ext>
                </a:extLst>
              </a:tr>
              <a:tr h="377866">
                <a:tc>
                  <a:txBody>
                    <a:bodyPr/>
                    <a:lstStyle/>
                    <a:p>
                      <a:r>
                        <a:rPr lang="en-IN" dirty="0" err="1">
                          <a:latin typeface="Arial" panose="020B0604020202020204" pitchFamily="34" charset="0"/>
                          <a:cs typeface="Arial" panose="020B0604020202020204" pitchFamily="34" charset="0"/>
                        </a:rPr>
                        <a:t>Cys</a:t>
                      </a:r>
                      <a:endParaRPr lang="en-IN" dirty="0">
                        <a:latin typeface="Arial" panose="020B0604020202020204" pitchFamily="34" charset="0"/>
                        <a:cs typeface="Arial" panose="020B0604020202020204" pitchFamily="34" charset="0"/>
                      </a:endParaRPr>
                    </a:p>
                  </a:txBody>
                  <a:tcPr/>
                </a:tc>
                <a:tc>
                  <a:txBody>
                    <a:bodyPr/>
                    <a:lstStyle/>
                    <a:p>
                      <a:pPr algn="ctr"/>
                      <a:r>
                        <a:rPr lang="en-IN" dirty="0">
                          <a:latin typeface="Arial" panose="020B0604020202020204" pitchFamily="34" charset="0"/>
                          <a:cs typeface="Arial" panose="020B0604020202020204" pitchFamily="34" charset="0"/>
                        </a:rPr>
                        <a:t>0.66</a:t>
                      </a:r>
                    </a:p>
                  </a:txBody>
                  <a:tcPr/>
                </a:tc>
                <a:tc>
                  <a:txBody>
                    <a:bodyPr/>
                    <a:lstStyle/>
                    <a:p>
                      <a:pPr algn="ctr"/>
                      <a:r>
                        <a:rPr lang="en-IN" dirty="0">
                          <a:latin typeface="Arial" panose="020B0604020202020204" pitchFamily="34" charset="0"/>
                          <a:cs typeface="Arial" panose="020B0604020202020204" pitchFamily="34" charset="0"/>
                        </a:rPr>
                        <a:t>1.40</a:t>
                      </a:r>
                    </a:p>
                  </a:txBody>
                  <a:tcPr/>
                </a:tc>
                <a:tc>
                  <a:txBody>
                    <a:bodyPr/>
                    <a:lstStyle/>
                    <a:p>
                      <a:pPr algn="ctr"/>
                      <a:r>
                        <a:rPr lang="en-IN" dirty="0">
                          <a:latin typeface="Arial" panose="020B0604020202020204" pitchFamily="34" charset="0"/>
                          <a:cs typeface="Arial" panose="020B0604020202020204" pitchFamily="34" charset="0"/>
                        </a:rPr>
                        <a:t>0.54</a:t>
                      </a:r>
                    </a:p>
                  </a:txBody>
                  <a:tcPr/>
                </a:tc>
                <a:extLst>
                  <a:ext uri="{0D108BD9-81ED-4DB2-BD59-A6C34878D82A}">
                    <a16:rowId xmlns:a16="http://schemas.microsoft.com/office/drawing/2014/main" val="2363337989"/>
                  </a:ext>
                </a:extLst>
              </a:tr>
              <a:tr h="377866">
                <a:tc>
                  <a:txBody>
                    <a:bodyPr/>
                    <a:lstStyle/>
                    <a:p>
                      <a:r>
                        <a:rPr lang="en-IN" dirty="0" err="1">
                          <a:latin typeface="Arial" panose="020B0604020202020204" pitchFamily="34" charset="0"/>
                          <a:cs typeface="Arial" panose="020B0604020202020204" pitchFamily="34" charset="0"/>
                        </a:rPr>
                        <a:t>Trp</a:t>
                      </a:r>
                      <a:endParaRPr lang="en-IN" dirty="0">
                        <a:latin typeface="Arial" panose="020B0604020202020204" pitchFamily="34" charset="0"/>
                        <a:cs typeface="Arial" panose="020B0604020202020204" pitchFamily="34" charset="0"/>
                      </a:endParaRPr>
                    </a:p>
                  </a:txBody>
                  <a:tcPr/>
                </a:tc>
                <a:tc>
                  <a:txBody>
                    <a:bodyPr/>
                    <a:lstStyle/>
                    <a:p>
                      <a:pPr algn="ctr"/>
                      <a:r>
                        <a:rPr lang="en-IN" dirty="0">
                          <a:latin typeface="Arial" panose="020B0604020202020204" pitchFamily="34" charset="0"/>
                          <a:cs typeface="Arial" panose="020B0604020202020204" pitchFamily="34" charset="0"/>
                        </a:rPr>
                        <a:t>1.02</a:t>
                      </a:r>
                    </a:p>
                  </a:txBody>
                  <a:tcPr/>
                </a:tc>
                <a:tc>
                  <a:txBody>
                    <a:bodyPr/>
                    <a:lstStyle/>
                    <a:p>
                      <a:pPr algn="ctr"/>
                      <a:r>
                        <a:rPr lang="en-IN" dirty="0">
                          <a:latin typeface="Arial" panose="020B0604020202020204" pitchFamily="34" charset="0"/>
                          <a:cs typeface="Arial" panose="020B0604020202020204" pitchFamily="34" charset="0"/>
                        </a:rPr>
                        <a:t>1.35</a:t>
                      </a:r>
                    </a:p>
                  </a:txBody>
                  <a:tcPr/>
                </a:tc>
                <a:tc>
                  <a:txBody>
                    <a:bodyPr/>
                    <a:lstStyle/>
                    <a:p>
                      <a:pPr algn="ctr"/>
                      <a:r>
                        <a:rPr lang="en-IN" dirty="0">
                          <a:latin typeface="Arial" panose="020B0604020202020204" pitchFamily="34" charset="0"/>
                          <a:cs typeface="Arial" panose="020B0604020202020204" pitchFamily="34" charset="0"/>
                        </a:rPr>
                        <a:t>0.65</a:t>
                      </a:r>
                    </a:p>
                  </a:txBody>
                  <a:tcPr/>
                </a:tc>
                <a:extLst>
                  <a:ext uri="{0D108BD9-81ED-4DB2-BD59-A6C34878D82A}">
                    <a16:rowId xmlns:a16="http://schemas.microsoft.com/office/drawing/2014/main" val="1555275236"/>
                  </a:ext>
                </a:extLst>
              </a:tr>
              <a:tr h="377866">
                <a:tc>
                  <a:txBody>
                    <a:bodyPr/>
                    <a:lstStyle/>
                    <a:p>
                      <a:r>
                        <a:rPr lang="en-IN" dirty="0" err="1">
                          <a:latin typeface="Arial" panose="020B0604020202020204" pitchFamily="34" charset="0"/>
                          <a:cs typeface="Arial" panose="020B0604020202020204" pitchFamily="34" charset="0"/>
                        </a:rPr>
                        <a:t>Phe</a:t>
                      </a:r>
                      <a:endParaRPr lang="en-IN" dirty="0">
                        <a:latin typeface="Arial" panose="020B0604020202020204" pitchFamily="34" charset="0"/>
                        <a:cs typeface="Arial" panose="020B0604020202020204" pitchFamily="34" charset="0"/>
                      </a:endParaRPr>
                    </a:p>
                  </a:txBody>
                  <a:tcPr/>
                </a:tc>
                <a:tc>
                  <a:txBody>
                    <a:bodyPr/>
                    <a:lstStyle/>
                    <a:p>
                      <a:pPr algn="ctr"/>
                      <a:r>
                        <a:rPr lang="en-IN" dirty="0">
                          <a:latin typeface="Arial" panose="020B0604020202020204" pitchFamily="34" charset="0"/>
                          <a:cs typeface="Arial" panose="020B0604020202020204" pitchFamily="34" charset="0"/>
                        </a:rPr>
                        <a:t>1.16</a:t>
                      </a:r>
                    </a:p>
                  </a:txBody>
                  <a:tcPr/>
                </a:tc>
                <a:tc>
                  <a:txBody>
                    <a:bodyPr/>
                    <a:lstStyle/>
                    <a:p>
                      <a:pPr algn="ctr"/>
                      <a:r>
                        <a:rPr lang="en-IN" dirty="0">
                          <a:latin typeface="Arial" panose="020B0604020202020204" pitchFamily="34" charset="0"/>
                          <a:cs typeface="Arial" panose="020B0604020202020204" pitchFamily="34" charset="0"/>
                        </a:rPr>
                        <a:t>1.33</a:t>
                      </a:r>
                    </a:p>
                  </a:txBody>
                  <a:tcPr/>
                </a:tc>
                <a:tc>
                  <a:txBody>
                    <a:bodyPr/>
                    <a:lstStyle/>
                    <a:p>
                      <a:pPr algn="ctr"/>
                      <a:r>
                        <a:rPr lang="en-IN" dirty="0">
                          <a:latin typeface="Arial" panose="020B0604020202020204" pitchFamily="34" charset="0"/>
                          <a:cs typeface="Arial" panose="020B0604020202020204" pitchFamily="34" charset="0"/>
                        </a:rPr>
                        <a:t>0.59</a:t>
                      </a:r>
                    </a:p>
                  </a:txBody>
                  <a:tcPr/>
                </a:tc>
                <a:extLst>
                  <a:ext uri="{0D108BD9-81ED-4DB2-BD59-A6C34878D82A}">
                    <a16:rowId xmlns:a16="http://schemas.microsoft.com/office/drawing/2014/main" val="2387817034"/>
                  </a:ext>
                </a:extLst>
              </a:tr>
              <a:tr h="377866">
                <a:tc>
                  <a:txBody>
                    <a:bodyPr/>
                    <a:lstStyle/>
                    <a:p>
                      <a:r>
                        <a:rPr lang="en-IN" dirty="0" err="1">
                          <a:latin typeface="Arial" panose="020B0604020202020204" pitchFamily="34" charset="0"/>
                          <a:cs typeface="Arial" panose="020B0604020202020204" pitchFamily="34" charset="0"/>
                        </a:rPr>
                        <a:t>Thr</a:t>
                      </a:r>
                      <a:endParaRPr lang="en-IN" dirty="0">
                        <a:latin typeface="Arial" panose="020B0604020202020204" pitchFamily="34" charset="0"/>
                        <a:cs typeface="Arial" panose="020B0604020202020204" pitchFamily="34" charset="0"/>
                      </a:endParaRPr>
                    </a:p>
                  </a:txBody>
                  <a:tcPr/>
                </a:tc>
                <a:tc>
                  <a:txBody>
                    <a:bodyPr/>
                    <a:lstStyle/>
                    <a:p>
                      <a:pPr algn="ctr"/>
                      <a:r>
                        <a:rPr lang="en-IN" dirty="0">
                          <a:latin typeface="Arial" panose="020B0604020202020204" pitchFamily="34" charset="0"/>
                          <a:cs typeface="Arial" panose="020B0604020202020204" pitchFamily="34" charset="0"/>
                        </a:rPr>
                        <a:t>0.76</a:t>
                      </a:r>
                    </a:p>
                  </a:txBody>
                  <a:tcPr/>
                </a:tc>
                <a:tc>
                  <a:txBody>
                    <a:bodyPr/>
                    <a:lstStyle/>
                    <a:p>
                      <a:pPr algn="ctr"/>
                      <a:r>
                        <a:rPr lang="en-IN" dirty="0">
                          <a:latin typeface="Arial" panose="020B0604020202020204" pitchFamily="34" charset="0"/>
                          <a:cs typeface="Arial" panose="020B0604020202020204" pitchFamily="34" charset="0"/>
                        </a:rPr>
                        <a:t>1.17</a:t>
                      </a:r>
                    </a:p>
                  </a:txBody>
                  <a:tcPr/>
                </a:tc>
                <a:tc>
                  <a:txBody>
                    <a:bodyPr/>
                    <a:lstStyle/>
                    <a:p>
                      <a:pPr algn="ctr"/>
                      <a:r>
                        <a:rPr lang="en-IN" dirty="0">
                          <a:latin typeface="Arial" panose="020B0604020202020204" pitchFamily="34" charset="0"/>
                          <a:cs typeface="Arial" panose="020B0604020202020204" pitchFamily="34" charset="0"/>
                        </a:rPr>
                        <a:t>0.96</a:t>
                      </a:r>
                    </a:p>
                  </a:txBody>
                  <a:tcPr/>
                </a:tc>
                <a:extLst>
                  <a:ext uri="{0D108BD9-81ED-4DB2-BD59-A6C34878D82A}">
                    <a16:rowId xmlns:a16="http://schemas.microsoft.com/office/drawing/2014/main" val="26373907"/>
                  </a:ext>
                </a:extLst>
              </a:tr>
              <a:tr h="377866">
                <a:tc>
                  <a:txBody>
                    <a:bodyPr/>
                    <a:lstStyle/>
                    <a:p>
                      <a:r>
                        <a:rPr lang="en-IN" dirty="0" err="1">
                          <a:latin typeface="Arial" panose="020B0604020202020204" pitchFamily="34" charset="0"/>
                          <a:cs typeface="Arial" panose="020B0604020202020204" pitchFamily="34" charset="0"/>
                        </a:rPr>
                        <a:t>Gly</a:t>
                      </a:r>
                      <a:endParaRPr lang="en-IN" dirty="0">
                        <a:latin typeface="Arial" panose="020B0604020202020204" pitchFamily="34" charset="0"/>
                        <a:cs typeface="Arial" panose="020B0604020202020204" pitchFamily="34" charset="0"/>
                      </a:endParaRPr>
                    </a:p>
                  </a:txBody>
                  <a:tcPr/>
                </a:tc>
                <a:tc>
                  <a:txBody>
                    <a:bodyPr/>
                    <a:lstStyle/>
                    <a:p>
                      <a:pPr algn="ctr"/>
                      <a:r>
                        <a:rPr lang="en-IN" dirty="0">
                          <a:latin typeface="Arial" panose="020B0604020202020204" pitchFamily="34" charset="0"/>
                          <a:cs typeface="Arial" panose="020B0604020202020204" pitchFamily="34" charset="0"/>
                        </a:rPr>
                        <a:t>0.43</a:t>
                      </a:r>
                    </a:p>
                  </a:txBody>
                  <a:tcPr/>
                </a:tc>
                <a:tc>
                  <a:txBody>
                    <a:bodyPr/>
                    <a:lstStyle/>
                    <a:p>
                      <a:pPr algn="ctr"/>
                      <a:r>
                        <a:rPr lang="en-IN" dirty="0">
                          <a:latin typeface="Arial" panose="020B0604020202020204" pitchFamily="34" charset="0"/>
                          <a:cs typeface="Arial" panose="020B0604020202020204" pitchFamily="34" charset="0"/>
                        </a:rPr>
                        <a:t>0.58</a:t>
                      </a:r>
                    </a:p>
                  </a:txBody>
                  <a:tcPr/>
                </a:tc>
                <a:tc>
                  <a:txBody>
                    <a:bodyPr/>
                    <a:lstStyle/>
                    <a:p>
                      <a:pPr algn="ctr"/>
                      <a:r>
                        <a:rPr lang="en-IN" dirty="0">
                          <a:latin typeface="Arial" panose="020B0604020202020204" pitchFamily="34" charset="0"/>
                          <a:cs typeface="Arial" panose="020B0604020202020204" pitchFamily="34" charset="0"/>
                        </a:rPr>
                        <a:t>1.77</a:t>
                      </a:r>
                    </a:p>
                  </a:txBody>
                  <a:tcPr/>
                </a:tc>
                <a:extLst>
                  <a:ext uri="{0D108BD9-81ED-4DB2-BD59-A6C34878D82A}">
                    <a16:rowId xmlns:a16="http://schemas.microsoft.com/office/drawing/2014/main" val="2986854628"/>
                  </a:ext>
                </a:extLst>
              </a:tr>
              <a:tr h="377866">
                <a:tc>
                  <a:txBody>
                    <a:bodyPr/>
                    <a:lstStyle/>
                    <a:p>
                      <a:r>
                        <a:rPr lang="en-IN" dirty="0" err="1">
                          <a:latin typeface="Arial" panose="020B0604020202020204" pitchFamily="34" charset="0"/>
                          <a:cs typeface="Arial" panose="020B0604020202020204" pitchFamily="34" charset="0"/>
                        </a:rPr>
                        <a:t>Asn</a:t>
                      </a:r>
                      <a:endParaRPr lang="en-IN" dirty="0">
                        <a:latin typeface="Arial" panose="020B0604020202020204" pitchFamily="34" charset="0"/>
                        <a:cs typeface="Arial" panose="020B0604020202020204" pitchFamily="34" charset="0"/>
                      </a:endParaRPr>
                    </a:p>
                  </a:txBody>
                  <a:tcPr/>
                </a:tc>
                <a:tc>
                  <a:txBody>
                    <a:bodyPr/>
                    <a:lstStyle/>
                    <a:p>
                      <a:pPr algn="ctr"/>
                      <a:r>
                        <a:rPr lang="en-IN" dirty="0">
                          <a:latin typeface="Arial" panose="020B0604020202020204" pitchFamily="34" charset="0"/>
                          <a:cs typeface="Arial" panose="020B0604020202020204" pitchFamily="34" charset="0"/>
                        </a:rPr>
                        <a:t>0.76</a:t>
                      </a:r>
                    </a:p>
                  </a:txBody>
                  <a:tcPr/>
                </a:tc>
                <a:tc>
                  <a:txBody>
                    <a:bodyPr/>
                    <a:lstStyle/>
                    <a:p>
                      <a:pPr algn="ctr"/>
                      <a:r>
                        <a:rPr lang="en-IN" dirty="0">
                          <a:latin typeface="Arial" panose="020B0604020202020204" pitchFamily="34" charset="0"/>
                          <a:cs typeface="Arial" panose="020B0604020202020204" pitchFamily="34" charset="0"/>
                        </a:rPr>
                        <a:t>0.48</a:t>
                      </a:r>
                    </a:p>
                  </a:txBody>
                  <a:tcPr/>
                </a:tc>
                <a:tc>
                  <a:txBody>
                    <a:bodyPr/>
                    <a:lstStyle/>
                    <a:p>
                      <a:pPr algn="ctr"/>
                      <a:r>
                        <a:rPr lang="en-IN" dirty="0">
                          <a:latin typeface="Arial" panose="020B0604020202020204" pitchFamily="34" charset="0"/>
                          <a:cs typeface="Arial" panose="020B0604020202020204" pitchFamily="34" charset="0"/>
                        </a:rPr>
                        <a:t>1.34</a:t>
                      </a:r>
                    </a:p>
                  </a:txBody>
                  <a:tcPr/>
                </a:tc>
                <a:extLst>
                  <a:ext uri="{0D108BD9-81ED-4DB2-BD59-A6C34878D82A}">
                    <a16:rowId xmlns:a16="http://schemas.microsoft.com/office/drawing/2014/main" val="1599132694"/>
                  </a:ext>
                </a:extLst>
              </a:tr>
              <a:tr h="377866">
                <a:tc>
                  <a:txBody>
                    <a:bodyPr/>
                    <a:lstStyle/>
                    <a:p>
                      <a:r>
                        <a:rPr lang="en-IN" dirty="0">
                          <a:latin typeface="Arial" panose="020B0604020202020204" pitchFamily="34" charset="0"/>
                          <a:cs typeface="Arial" panose="020B0604020202020204" pitchFamily="34" charset="0"/>
                        </a:rPr>
                        <a:t>Pro</a:t>
                      </a:r>
                    </a:p>
                  </a:txBody>
                  <a:tcPr/>
                </a:tc>
                <a:tc>
                  <a:txBody>
                    <a:bodyPr/>
                    <a:lstStyle/>
                    <a:p>
                      <a:pPr algn="ctr"/>
                      <a:r>
                        <a:rPr lang="en-IN" dirty="0">
                          <a:latin typeface="Arial" panose="020B0604020202020204" pitchFamily="34" charset="0"/>
                          <a:cs typeface="Arial" panose="020B0604020202020204" pitchFamily="34" charset="0"/>
                        </a:rPr>
                        <a:t>0.34</a:t>
                      </a:r>
                    </a:p>
                  </a:txBody>
                  <a:tcPr/>
                </a:tc>
                <a:tc>
                  <a:txBody>
                    <a:bodyPr/>
                    <a:lstStyle/>
                    <a:p>
                      <a:pPr algn="ctr"/>
                      <a:r>
                        <a:rPr lang="en-IN" dirty="0">
                          <a:latin typeface="Arial" panose="020B0604020202020204" pitchFamily="34" charset="0"/>
                          <a:cs typeface="Arial" panose="020B0604020202020204" pitchFamily="34" charset="0"/>
                        </a:rPr>
                        <a:t>0.31</a:t>
                      </a:r>
                    </a:p>
                  </a:txBody>
                  <a:tcPr/>
                </a:tc>
                <a:tc>
                  <a:txBody>
                    <a:bodyPr/>
                    <a:lstStyle/>
                    <a:p>
                      <a:pPr algn="ctr"/>
                      <a:r>
                        <a:rPr lang="en-IN" dirty="0">
                          <a:latin typeface="Arial" panose="020B0604020202020204" pitchFamily="34" charset="0"/>
                          <a:cs typeface="Arial" panose="020B0604020202020204" pitchFamily="34" charset="0"/>
                        </a:rPr>
                        <a:t>1.32</a:t>
                      </a:r>
                    </a:p>
                  </a:txBody>
                  <a:tcPr/>
                </a:tc>
                <a:extLst>
                  <a:ext uri="{0D108BD9-81ED-4DB2-BD59-A6C34878D82A}">
                    <a16:rowId xmlns:a16="http://schemas.microsoft.com/office/drawing/2014/main" val="1482662425"/>
                  </a:ext>
                </a:extLst>
              </a:tr>
              <a:tr h="377866">
                <a:tc>
                  <a:txBody>
                    <a:bodyPr/>
                    <a:lstStyle/>
                    <a:p>
                      <a:r>
                        <a:rPr lang="en-IN" dirty="0">
                          <a:latin typeface="Arial" panose="020B0604020202020204" pitchFamily="34" charset="0"/>
                          <a:cs typeface="Arial" panose="020B0604020202020204" pitchFamily="34" charset="0"/>
                        </a:rPr>
                        <a:t>Ser</a:t>
                      </a:r>
                    </a:p>
                  </a:txBody>
                  <a:tcPr/>
                </a:tc>
                <a:tc>
                  <a:txBody>
                    <a:bodyPr/>
                    <a:lstStyle/>
                    <a:p>
                      <a:pPr algn="ctr"/>
                      <a:r>
                        <a:rPr lang="en-IN" dirty="0">
                          <a:latin typeface="Arial" panose="020B0604020202020204" pitchFamily="34" charset="0"/>
                          <a:cs typeface="Arial" panose="020B0604020202020204" pitchFamily="34" charset="0"/>
                        </a:rPr>
                        <a:t>0.57</a:t>
                      </a:r>
                    </a:p>
                  </a:txBody>
                  <a:tcPr/>
                </a:tc>
                <a:tc>
                  <a:txBody>
                    <a:bodyPr/>
                    <a:lstStyle/>
                    <a:p>
                      <a:pPr algn="ctr"/>
                      <a:r>
                        <a:rPr lang="en-IN" dirty="0">
                          <a:latin typeface="Arial" panose="020B0604020202020204" pitchFamily="34" charset="0"/>
                          <a:cs typeface="Arial" panose="020B0604020202020204" pitchFamily="34" charset="0"/>
                        </a:rPr>
                        <a:t>0.96</a:t>
                      </a:r>
                    </a:p>
                  </a:txBody>
                  <a:tcPr/>
                </a:tc>
                <a:tc>
                  <a:txBody>
                    <a:bodyPr/>
                    <a:lstStyle/>
                    <a:p>
                      <a:pPr algn="ctr"/>
                      <a:r>
                        <a:rPr lang="en-IN" dirty="0">
                          <a:latin typeface="Arial" panose="020B0604020202020204" pitchFamily="34" charset="0"/>
                          <a:cs typeface="Arial" panose="020B0604020202020204" pitchFamily="34" charset="0"/>
                        </a:rPr>
                        <a:t>1.22</a:t>
                      </a:r>
                    </a:p>
                  </a:txBody>
                  <a:tcPr/>
                </a:tc>
                <a:extLst>
                  <a:ext uri="{0D108BD9-81ED-4DB2-BD59-A6C34878D82A}">
                    <a16:rowId xmlns:a16="http://schemas.microsoft.com/office/drawing/2014/main" val="1209175556"/>
                  </a:ext>
                </a:extLst>
              </a:tr>
              <a:tr h="377866">
                <a:tc>
                  <a:txBody>
                    <a:bodyPr/>
                    <a:lstStyle/>
                    <a:p>
                      <a:r>
                        <a:rPr lang="en-IN" dirty="0">
                          <a:latin typeface="Arial" panose="020B0604020202020204" pitchFamily="34" charset="0"/>
                          <a:cs typeface="Arial" panose="020B0604020202020204" pitchFamily="34" charset="0"/>
                        </a:rPr>
                        <a:t>Asp</a:t>
                      </a:r>
                    </a:p>
                  </a:txBody>
                  <a:tcPr/>
                </a:tc>
                <a:tc>
                  <a:txBody>
                    <a:bodyPr/>
                    <a:lstStyle/>
                    <a:p>
                      <a:pPr algn="ctr"/>
                      <a:r>
                        <a:rPr lang="en-IN" dirty="0">
                          <a:latin typeface="Arial" panose="020B0604020202020204" pitchFamily="34" charset="0"/>
                          <a:cs typeface="Arial" panose="020B0604020202020204" pitchFamily="34" charset="0"/>
                        </a:rPr>
                        <a:t>0.99</a:t>
                      </a:r>
                    </a:p>
                  </a:txBody>
                  <a:tcPr/>
                </a:tc>
                <a:tc>
                  <a:txBody>
                    <a:bodyPr/>
                    <a:lstStyle/>
                    <a:p>
                      <a:pPr algn="ctr"/>
                      <a:r>
                        <a:rPr lang="en-IN" dirty="0">
                          <a:latin typeface="Arial" panose="020B0604020202020204" pitchFamily="34" charset="0"/>
                          <a:cs typeface="Arial" panose="020B0604020202020204" pitchFamily="34" charset="0"/>
                        </a:rPr>
                        <a:t>0.39</a:t>
                      </a:r>
                    </a:p>
                  </a:txBody>
                  <a:tcPr/>
                </a:tc>
                <a:tc>
                  <a:txBody>
                    <a:bodyPr/>
                    <a:lstStyle/>
                    <a:p>
                      <a:pPr algn="ctr"/>
                      <a:r>
                        <a:rPr lang="en-IN" dirty="0">
                          <a:latin typeface="Arial" panose="020B0604020202020204" pitchFamily="34" charset="0"/>
                          <a:cs typeface="Arial" panose="020B0604020202020204" pitchFamily="34" charset="0"/>
                        </a:rPr>
                        <a:t>1.24</a:t>
                      </a:r>
                    </a:p>
                  </a:txBody>
                  <a:tcPr/>
                </a:tc>
                <a:extLst>
                  <a:ext uri="{0D108BD9-81ED-4DB2-BD59-A6C34878D82A}">
                    <a16:rowId xmlns:a16="http://schemas.microsoft.com/office/drawing/2014/main" val="2458437725"/>
                  </a:ext>
                </a:extLst>
              </a:tr>
            </a:tbl>
          </a:graphicData>
        </a:graphic>
      </p:graphicFrame>
    </p:spTree>
    <p:extLst>
      <p:ext uri="{BB962C8B-B14F-4D97-AF65-F5344CB8AC3E}">
        <p14:creationId xmlns:p14="http://schemas.microsoft.com/office/powerpoint/2010/main" val="3945392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5D07D-7A05-F968-1D3F-1E6DD072C84A}"/>
              </a:ext>
            </a:extLst>
          </p:cNvPr>
          <p:cNvSpPr>
            <a:spLocks noGrp="1"/>
          </p:cNvSpPr>
          <p:nvPr>
            <p:ph type="title"/>
          </p:nvPr>
        </p:nvSpPr>
        <p:spPr/>
        <p:txBody>
          <a:bodyPr/>
          <a:lstStyle/>
          <a:p>
            <a:r>
              <a:rPr lang="en-US" dirty="0"/>
              <a:t>Tertiary structure</a:t>
            </a:r>
          </a:p>
        </p:txBody>
      </p:sp>
      <p:pic>
        <p:nvPicPr>
          <p:cNvPr id="8194" name="Picture 2" descr="Beta barrel - Wikipedia">
            <a:extLst>
              <a:ext uri="{FF2B5EF4-FFF2-40B4-BE49-F238E27FC236}">
                <a16:creationId xmlns:a16="http://schemas.microsoft.com/office/drawing/2014/main" id="{1BBF89DB-D1D9-6B77-D23D-2E8DCBAEC0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737" y="1829140"/>
            <a:ext cx="2514600" cy="3302000"/>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a:extLst>
              <a:ext uri="{FF2B5EF4-FFF2-40B4-BE49-F238E27FC236}">
                <a16:creationId xmlns:a16="http://schemas.microsoft.com/office/drawing/2014/main" id="{E30254DD-4C03-C0FF-4651-DF6C2D620B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2474" y="1481438"/>
            <a:ext cx="4206789" cy="420678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F5AFFC2-831B-7457-CC4A-851ECD5907C5}"/>
              </a:ext>
            </a:extLst>
          </p:cNvPr>
          <p:cNvSpPr txBox="1"/>
          <p:nvPr/>
        </p:nvSpPr>
        <p:spPr>
          <a:xfrm>
            <a:off x="1371600" y="5548312"/>
            <a:ext cx="8644270" cy="923330"/>
          </a:xfrm>
          <a:prstGeom prst="rect">
            <a:avLst/>
          </a:prstGeom>
          <a:noFill/>
        </p:spPr>
        <p:txBody>
          <a:bodyPr wrap="square" rtlCol="0">
            <a:spAutoFit/>
          </a:bodyPr>
          <a:lstStyle/>
          <a:p>
            <a:r>
              <a:rPr lang="en-US" dirty="0"/>
              <a:t>Note how the ribbons highlight secondary structure elements. Tertiary structure is stabilized by interactions between </a:t>
            </a:r>
            <a:r>
              <a:rPr lang="en-US" b="1" dirty="0"/>
              <a:t>R-group</a:t>
            </a:r>
            <a:r>
              <a:rPr lang="en-US" dirty="0"/>
              <a:t> atoms.</a:t>
            </a:r>
          </a:p>
          <a:p>
            <a:endParaRPr lang="en-US" dirty="0"/>
          </a:p>
        </p:txBody>
      </p:sp>
      <p:pic>
        <p:nvPicPr>
          <p:cNvPr id="4098" name="Picture 2" descr="Protein Tertiary Structure - an overview | ScienceDirect Topics">
            <a:extLst>
              <a:ext uri="{FF2B5EF4-FFF2-40B4-BE49-F238E27FC236}">
                <a16:creationId xmlns:a16="http://schemas.microsoft.com/office/drawing/2014/main" id="{C39EA026-6F70-70E8-E2BF-B50E5850B3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2475" y="2107860"/>
            <a:ext cx="4401271" cy="2761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6170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29B84-F7B8-01B1-7529-473ADABA7E38}"/>
              </a:ext>
            </a:extLst>
          </p:cNvPr>
          <p:cNvSpPr>
            <a:spLocks noGrp="1"/>
          </p:cNvSpPr>
          <p:nvPr>
            <p:ph type="title"/>
          </p:nvPr>
        </p:nvSpPr>
        <p:spPr>
          <a:xfrm>
            <a:off x="838200" y="365125"/>
            <a:ext cx="4945063" cy="2112604"/>
          </a:xfrm>
        </p:spPr>
        <p:txBody>
          <a:bodyPr/>
          <a:lstStyle/>
          <a:p>
            <a:r>
              <a:rPr lang="en-US" dirty="0"/>
              <a:t>Different structural representations of a single protein</a:t>
            </a:r>
          </a:p>
        </p:txBody>
      </p:sp>
      <p:pic>
        <p:nvPicPr>
          <p:cNvPr id="1026" name="Picture 2">
            <a:extLst>
              <a:ext uri="{FF2B5EF4-FFF2-40B4-BE49-F238E27FC236}">
                <a16:creationId xmlns:a16="http://schemas.microsoft.com/office/drawing/2014/main" id="{09178BBC-5D05-AC85-E972-26A367DC30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9462" y="0"/>
            <a:ext cx="494506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6CA8AB2-1E52-ABA5-AC5B-103AEDF4A490}"/>
              </a:ext>
            </a:extLst>
          </p:cNvPr>
          <p:cNvSpPr txBox="1"/>
          <p:nvPr/>
        </p:nvSpPr>
        <p:spPr>
          <a:xfrm>
            <a:off x="987475" y="3854370"/>
            <a:ext cx="2881751" cy="369332"/>
          </a:xfrm>
          <a:prstGeom prst="rect">
            <a:avLst/>
          </a:prstGeom>
          <a:noFill/>
        </p:spPr>
        <p:txBody>
          <a:bodyPr wrap="none" rtlCol="0">
            <a:spAutoFit/>
          </a:bodyPr>
          <a:lstStyle/>
          <a:p>
            <a:r>
              <a:rPr lang="en-US" dirty="0"/>
              <a:t>Note the ligand binding site</a:t>
            </a:r>
          </a:p>
        </p:txBody>
      </p:sp>
    </p:spTree>
    <p:extLst>
      <p:ext uri="{BB962C8B-B14F-4D97-AF65-F5344CB8AC3E}">
        <p14:creationId xmlns:p14="http://schemas.microsoft.com/office/powerpoint/2010/main" val="2887617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65734-99D5-4037-6076-1020AFB44CDB}"/>
              </a:ext>
            </a:extLst>
          </p:cNvPr>
          <p:cNvSpPr>
            <a:spLocks noGrp="1"/>
          </p:cNvSpPr>
          <p:nvPr>
            <p:ph type="title"/>
          </p:nvPr>
        </p:nvSpPr>
        <p:spPr/>
        <p:txBody>
          <a:bodyPr/>
          <a:lstStyle/>
          <a:p>
            <a:r>
              <a:rPr lang="en-US" dirty="0"/>
              <a:t>Quaternary structure</a:t>
            </a:r>
          </a:p>
        </p:txBody>
      </p:sp>
      <p:pic>
        <p:nvPicPr>
          <p:cNvPr id="3" name="Picture Placeholder 3" descr="A two-part figure, a and b, shows the structure of collagen as an illustration of the helix with a close-up of its residues in part a and as a superhelix viewed from one end in part b. Part a shows three vertical intertwined helices (white, blue, and purple). A close-up of one strand shows a left-handed helix that begins from the right and twists clockwise. An additional close-up ball-and-stick figure of the same helix shows G l y with N at the top bonded to P r o above with 4-H y p below. The proline ring extends out toward the observer and the 4 -H y p ring extends out to the right. Text above reads, three amino acid residues per turn. Part b shows a left-handed helix extending away from the observer. It is open in the center. There is a white section below, a purple section to the left that twists beneath a blue section at the top and right. The part lining the opening is red.">
            <a:extLst>
              <a:ext uri="{FF2B5EF4-FFF2-40B4-BE49-F238E27FC236}">
                <a16:creationId xmlns:a16="http://schemas.microsoft.com/office/drawing/2014/main" id="{76E0C812-4F1D-8798-BEDD-9CA4214194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3444" y="392016"/>
            <a:ext cx="5011375" cy="5477443"/>
          </a:xfrm>
          <a:prstGeom prst="rect">
            <a:avLst/>
          </a:prstGeom>
        </p:spPr>
      </p:pic>
      <p:sp>
        <p:nvSpPr>
          <p:cNvPr id="4" name="TextBox 3">
            <a:extLst>
              <a:ext uri="{FF2B5EF4-FFF2-40B4-BE49-F238E27FC236}">
                <a16:creationId xmlns:a16="http://schemas.microsoft.com/office/drawing/2014/main" id="{6C0C4257-135E-27B8-6045-64A6677988B3}"/>
              </a:ext>
            </a:extLst>
          </p:cNvPr>
          <p:cNvSpPr txBox="1"/>
          <p:nvPr/>
        </p:nvSpPr>
        <p:spPr>
          <a:xfrm>
            <a:off x="7587049" y="6289589"/>
            <a:ext cx="2282933" cy="369332"/>
          </a:xfrm>
          <a:prstGeom prst="rect">
            <a:avLst/>
          </a:prstGeom>
          <a:noFill/>
        </p:spPr>
        <p:txBody>
          <a:bodyPr wrap="none" rtlCol="0">
            <a:spAutoFit/>
          </a:bodyPr>
          <a:lstStyle/>
          <a:p>
            <a:r>
              <a:rPr lang="en-US" dirty="0"/>
              <a:t>Collagen (triple helix)</a:t>
            </a:r>
          </a:p>
        </p:txBody>
      </p:sp>
      <p:sp>
        <p:nvSpPr>
          <p:cNvPr id="5" name="TextBox 4">
            <a:extLst>
              <a:ext uri="{FF2B5EF4-FFF2-40B4-BE49-F238E27FC236}">
                <a16:creationId xmlns:a16="http://schemas.microsoft.com/office/drawing/2014/main" id="{AF7EB6D1-8BFA-A79C-F9DC-B43589FDFF10}"/>
              </a:ext>
            </a:extLst>
          </p:cNvPr>
          <p:cNvSpPr txBox="1"/>
          <p:nvPr/>
        </p:nvSpPr>
        <p:spPr>
          <a:xfrm>
            <a:off x="2257874" y="5869459"/>
            <a:ext cx="1402948" cy="369332"/>
          </a:xfrm>
          <a:prstGeom prst="rect">
            <a:avLst/>
          </a:prstGeom>
          <a:noFill/>
        </p:spPr>
        <p:txBody>
          <a:bodyPr wrap="none" rtlCol="0">
            <a:spAutoFit/>
          </a:bodyPr>
          <a:lstStyle/>
          <a:p>
            <a:r>
              <a:rPr lang="en-US" dirty="0"/>
              <a:t>Hemoglobin</a:t>
            </a:r>
          </a:p>
        </p:txBody>
      </p:sp>
      <p:pic>
        <p:nvPicPr>
          <p:cNvPr id="6" name="Picture Placeholder 4" descr="A figure shows the quaternary structure of deoxyhemoglobin as a surface contour model. The figure shows a roughly circular structure with slight openings at the top center and bottom center, roughly divided into four quadrants. It is made up of many helices. The top half is wider on the left and narrower on the right and is a different color from the bottom half. The top right and bottom right quadrants appear to be in front of the other portions. Small ball and stick models are visible in the center of the upper left and lower right portions.">
            <a:extLst>
              <a:ext uri="{FF2B5EF4-FFF2-40B4-BE49-F238E27FC236}">
                <a16:creationId xmlns:a16="http://schemas.microsoft.com/office/drawing/2014/main" id="{DCCE36D5-563D-8C54-22DF-49824682E3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711" y="1865370"/>
            <a:ext cx="5071077" cy="3732241"/>
          </a:xfrm>
          <a:prstGeom prst="rect">
            <a:avLst/>
          </a:prstGeom>
        </p:spPr>
      </p:pic>
    </p:spTree>
    <p:extLst>
      <p:ext uri="{BB962C8B-B14F-4D97-AF65-F5344CB8AC3E}">
        <p14:creationId xmlns:p14="http://schemas.microsoft.com/office/powerpoint/2010/main" val="19484650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01884-3B16-FCC7-C169-E4EF253BE396}"/>
              </a:ext>
            </a:extLst>
          </p:cNvPr>
          <p:cNvSpPr>
            <a:spLocks noGrp="1"/>
          </p:cNvSpPr>
          <p:nvPr>
            <p:ph type="title"/>
          </p:nvPr>
        </p:nvSpPr>
        <p:spPr/>
        <p:txBody>
          <a:bodyPr/>
          <a:lstStyle/>
          <a:p>
            <a:r>
              <a:rPr lang="en-US" dirty="0"/>
              <a:t>The importance of the sequence of collagen</a:t>
            </a:r>
          </a:p>
        </p:txBody>
      </p:sp>
      <p:pic>
        <p:nvPicPr>
          <p:cNvPr id="3074" name="Picture 2" descr="(a) The triple helix of type I collagen [6]. (b) Hydrogen bonds of the collagen model [7]">
            <a:extLst>
              <a:ext uri="{FF2B5EF4-FFF2-40B4-BE49-F238E27FC236}">
                <a16:creationId xmlns:a16="http://schemas.microsoft.com/office/drawing/2014/main" id="{468BD54D-81ED-8BEB-10AC-2C28AF3122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283" y="2066471"/>
            <a:ext cx="7485665" cy="368118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Placeholder 3" descr="The figure illustrates six amino acid sequences that are a part of a collagen chain and shows that every third residue is glycine. The first sequence starts from the thirteenth residue: Glycine, Proline, Methionine, Glycine, Proline, Serine, Glycine, Proline, Arginine&#10;The second sequence starts from the twenty-second residue: Glycine, Leucine, Hydroxyproline, Glycine, Proline, Hydroxyproline, Glycine, Alanine, Hydroxyproline&#10;The third sequence starts from the thirty-first residue: Glycine, Proline, Glutamine, Glycine, Phenylalanine, Glutamine, Glycine, Proline, Hydroxyproline&#10;The fourth sequence starts from the fortieth residue: Glycine, Glutamine, Hydroxyproline, Glycine, Glutamine, Hydroxyproline, Glycine, Alanine, Serine&#10;The fifth sequence starts from the forty-ninth residue: Glycine, Proline, Methionine, Glycine, Proline, Arginine, Glycine, Proline, Hydroxyproline&#10;The sixth sequence starts from the fifty-eighth residue: Glycine, Proline, Hydroxyproline, Glycine, Lysine, Asparagine Glycine, Aspartic acid, Aspartic acid">
            <a:extLst>
              <a:ext uri="{FF2B5EF4-FFF2-40B4-BE49-F238E27FC236}">
                <a16:creationId xmlns:a16="http://schemas.microsoft.com/office/drawing/2014/main" id="{AE00FBF7-09D7-6259-BFF0-53A0445FC3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0113" y="2066471"/>
            <a:ext cx="5429479" cy="3181413"/>
          </a:xfrm>
          <a:prstGeom prst="rect">
            <a:avLst/>
          </a:prstGeom>
        </p:spPr>
      </p:pic>
      <p:sp>
        <p:nvSpPr>
          <p:cNvPr id="4" name="TextBox 3">
            <a:extLst>
              <a:ext uri="{FF2B5EF4-FFF2-40B4-BE49-F238E27FC236}">
                <a16:creationId xmlns:a16="http://schemas.microsoft.com/office/drawing/2014/main" id="{60124ED2-8C41-054F-0103-538714994951}"/>
              </a:ext>
            </a:extLst>
          </p:cNvPr>
          <p:cNvSpPr txBox="1"/>
          <p:nvPr/>
        </p:nvSpPr>
        <p:spPr>
          <a:xfrm>
            <a:off x="6863382" y="5747657"/>
            <a:ext cx="4936210" cy="923330"/>
          </a:xfrm>
          <a:prstGeom prst="rect">
            <a:avLst/>
          </a:prstGeom>
          <a:noFill/>
        </p:spPr>
        <p:txBody>
          <a:bodyPr wrap="square" rtlCol="0">
            <a:spAutoFit/>
          </a:bodyPr>
          <a:lstStyle/>
          <a:p>
            <a:r>
              <a:rPr lang="en-US" dirty="0"/>
              <a:t>What is the importance of collagen in the body? What might happen if a glycine were substituted with a different amino acid?</a:t>
            </a:r>
          </a:p>
        </p:txBody>
      </p:sp>
    </p:spTree>
    <p:extLst>
      <p:ext uri="{BB962C8B-B14F-4D97-AF65-F5344CB8AC3E}">
        <p14:creationId xmlns:p14="http://schemas.microsoft.com/office/powerpoint/2010/main" val="37618410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What does structure tell us about evolution?</a:t>
            </a:r>
          </a:p>
        </p:txBody>
      </p:sp>
      <p:pic>
        <p:nvPicPr>
          <p:cNvPr id="6" name="Picture Placeholder 5" descr="A figure shows how proteins are organized based on motifs with the structures of alcohol dehydrogenase enzymes from two different organisms. A structurally similar has different sequence and organism. Two proteins are shown. The left-hand protein is labeled, 2 J H F, alcohol dehydrogenase, italicized Equus italicized caballus, horse. The protein is roughly a vertical oval with the N terminus near the upper left side and the C terminus at the top. It has multiple ribbon arrows at the top, and near the N terminus as well as in a line near the bottom. It also has helices, mostly in the center with two extending below the row of arrows. The right-hand protein is labeled, 1 F 8 F, alcohol dehydrogenase, italicized Acinetobacter, italicized calcoaceticus, bacterium found in human intestinal microbiota. The structure is very similar to the left-hand structure. ">
            <a:extLst>
              <a:ext uri="{FF2B5EF4-FFF2-40B4-BE49-F238E27FC236}">
                <a16:creationId xmlns:a16="http://schemas.microsoft.com/office/drawing/2014/main" id="{2054940B-929A-41B9-BB09-61AD9247F2C6}"/>
              </a:ext>
            </a:extLst>
          </p:cNvPr>
          <p:cNvPicPr>
            <a:picLocks noGrp="1" noChangeAspect="1"/>
          </p:cNvPicPr>
          <p:nvPr>
            <p:ph type="pic" idx="4294967295"/>
          </p:nvPr>
        </p:nvPicPr>
        <p:blipFill>
          <a:blip r:embed="rId2">
            <a:extLst>
              <a:ext uri="{28A0092B-C50C-407E-A947-70E740481C1C}">
                <a14:useLocalDpi xmlns:a14="http://schemas.microsoft.com/office/drawing/2010/main" val="0"/>
              </a:ext>
            </a:extLst>
          </a:blip>
          <a:stretch>
            <a:fillRect/>
          </a:stretch>
        </p:blipFill>
        <p:spPr>
          <a:xfrm>
            <a:off x="2286633" y="1491274"/>
            <a:ext cx="5427151" cy="5175770"/>
          </a:xfrm>
        </p:spPr>
      </p:pic>
      <p:sp>
        <p:nvSpPr>
          <p:cNvPr id="2" name="TextBox 1">
            <a:extLst>
              <a:ext uri="{FF2B5EF4-FFF2-40B4-BE49-F238E27FC236}">
                <a16:creationId xmlns:a16="http://schemas.microsoft.com/office/drawing/2014/main" id="{681353AE-8F9F-9A2E-6C51-CC4F94A23DAD}"/>
              </a:ext>
            </a:extLst>
          </p:cNvPr>
          <p:cNvSpPr txBox="1"/>
          <p:nvPr/>
        </p:nvSpPr>
        <p:spPr>
          <a:xfrm>
            <a:off x="8098972" y="4034971"/>
            <a:ext cx="3439886" cy="1754326"/>
          </a:xfrm>
          <a:prstGeom prst="rect">
            <a:avLst/>
          </a:prstGeom>
          <a:noFill/>
        </p:spPr>
        <p:txBody>
          <a:bodyPr wrap="square" rtlCol="0">
            <a:spAutoFit/>
          </a:bodyPr>
          <a:lstStyle/>
          <a:p>
            <a:r>
              <a:rPr lang="en-US" dirty="0"/>
              <a:t>Across many proteins, structures are much more conserved than primary sequences.</a:t>
            </a:r>
          </a:p>
          <a:p>
            <a:endParaRPr lang="en-US" dirty="0"/>
          </a:p>
          <a:p>
            <a:r>
              <a:rPr lang="en-US" dirty="0"/>
              <a:t>Why might the primary sequence change over time?</a:t>
            </a:r>
          </a:p>
        </p:txBody>
      </p:sp>
    </p:spTree>
    <p:extLst>
      <p:ext uri="{BB962C8B-B14F-4D97-AF65-F5344CB8AC3E}">
        <p14:creationId xmlns:p14="http://schemas.microsoft.com/office/powerpoint/2010/main" val="31843973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43094-2FF0-CEF7-B05B-6B2FA0CA975F}"/>
              </a:ext>
            </a:extLst>
          </p:cNvPr>
          <p:cNvSpPr>
            <a:spLocks noGrp="1"/>
          </p:cNvSpPr>
          <p:nvPr>
            <p:ph type="title"/>
          </p:nvPr>
        </p:nvSpPr>
        <p:spPr/>
        <p:txBody>
          <a:bodyPr/>
          <a:lstStyle/>
          <a:p>
            <a:r>
              <a:rPr lang="en-US" dirty="0"/>
              <a:t>How do proteins fold?</a:t>
            </a:r>
          </a:p>
        </p:txBody>
      </p:sp>
      <p:sp>
        <p:nvSpPr>
          <p:cNvPr id="3" name="Content Placeholder 2">
            <a:extLst>
              <a:ext uri="{FF2B5EF4-FFF2-40B4-BE49-F238E27FC236}">
                <a16:creationId xmlns:a16="http://schemas.microsoft.com/office/drawing/2014/main" id="{71AEE6DE-8352-20A1-E6D4-D6102A36D22E}"/>
              </a:ext>
            </a:extLst>
          </p:cNvPr>
          <p:cNvSpPr>
            <a:spLocks noGrp="1"/>
          </p:cNvSpPr>
          <p:nvPr>
            <p:ph idx="1"/>
          </p:nvPr>
        </p:nvSpPr>
        <p:spPr>
          <a:xfrm>
            <a:off x="222535" y="1825625"/>
            <a:ext cx="5350362" cy="4009634"/>
          </a:xfrm>
        </p:spPr>
        <p:txBody>
          <a:bodyPr>
            <a:normAutofit/>
          </a:bodyPr>
          <a:lstStyle/>
          <a:p>
            <a:r>
              <a:rPr lang="en-US" dirty="0"/>
              <a:t>Mystery: Proteins do not have time to try all possible conformations before settling on a low-energy 3-D structure. “Levinthal’s paradox”</a:t>
            </a:r>
          </a:p>
          <a:p>
            <a:pPr lvl="1"/>
            <a:r>
              <a:rPr lang="en-US" dirty="0"/>
              <a:t>Why is the </a:t>
            </a:r>
            <a:r>
              <a:rPr lang="en-US" b="1" dirty="0"/>
              <a:t>unfolded</a:t>
            </a:r>
            <a:r>
              <a:rPr lang="en-US" dirty="0"/>
              <a:t> state not “low energy”?</a:t>
            </a:r>
          </a:p>
          <a:p>
            <a:r>
              <a:rPr lang="en-US" dirty="0"/>
              <a:t>How does the amino acid chain avoid local minima?</a:t>
            </a:r>
          </a:p>
        </p:txBody>
      </p:sp>
      <p:pic>
        <p:nvPicPr>
          <p:cNvPr id="4" name="Picture Placeholder 3" descr="A two-part figure, a and b, shows free-energy funnels depicting the thermodynamics of protein folding. Part a shows a protein with a simple pathway and multiple folding pathways and part b shows a protein with more complex folding pathways. Part a shows a smooth funnel with one color on the wide outer surface that shades into multiple colors inside as it narrows. The very front of the funnel is cut away to show the interior. The narrow point of the funnel ends at N. Part b shows a similar funnel with more complex colors, with different left and right sides, and with many bumps and pits of different sizes inside the funnel before it narrows to end at N.">
            <a:extLst>
              <a:ext uri="{FF2B5EF4-FFF2-40B4-BE49-F238E27FC236}">
                <a16:creationId xmlns:a16="http://schemas.microsoft.com/office/drawing/2014/main" id="{39DA87E3-DC4D-00DC-490E-A5C5970AC7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9429" y="607477"/>
            <a:ext cx="2648749" cy="1325564"/>
          </a:xfrm>
          <a:prstGeom prst="rect">
            <a:avLst/>
          </a:prstGeom>
        </p:spPr>
      </p:pic>
      <p:pic>
        <p:nvPicPr>
          <p:cNvPr id="10244" name="Picture 4" descr="figure 1">
            <a:extLst>
              <a:ext uri="{FF2B5EF4-FFF2-40B4-BE49-F238E27FC236}">
                <a16:creationId xmlns:a16="http://schemas.microsoft.com/office/drawing/2014/main" id="{1CE6FAE4-A2BC-9AE2-309A-A04140F0FE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8945" y="1933040"/>
            <a:ext cx="4673598" cy="479002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DFDD70A-830F-053F-8D79-8A720201A844}"/>
              </a:ext>
            </a:extLst>
          </p:cNvPr>
          <p:cNvSpPr txBox="1"/>
          <p:nvPr/>
        </p:nvSpPr>
        <p:spPr>
          <a:xfrm>
            <a:off x="608580" y="6123543"/>
            <a:ext cx="6098344" cy="369332"/>
          </a:xfrm>
          <a:prstGeom prst="rect">
            <a:avLst/>
          </a:prstGeom>
          <a:noFill/>
        </p:spPr>
        <p:txBody>
          <a:bodyPr wrap="square">
            <a:spAutoFit/>
          </a:bodyPr>
          <a:lstStyle/>
          <a:p>
            <a:r>
              <a:rPr lang="en-US" dirty="0"/>
              <a:t>https://</a:t>
            </a:r>
            <a:r>
              <a:rPr lang="en-US" dirty="0" err="1"/>
              <a:t>www.nature.com</a:t>
            </a:r>
            <a:r>
              <a:rPr lang="en-US" dirty="0"/>
              <a:t>/articles/nature10317</a:t>
            </a:r>
          </a:p>
        </p:txBody>
      </p:sp>
    </p:spTree>
    <p:extLst>
      <p:ext uri="{BB962C8B-B14F-4D97-AF65-F5344CB8AC3E}">
        <p14:creationId xmlns:p14="http://schemas.microsoft.com/office/powerpoint/2010/main" val="905524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mwien\My Documents\temp\voet_ig_ch02\t02_1.jpg"/>
          <p:cNvPicPr>
            <a:picLocks noChangeAspect="1" noChangeArrowheads="1"/>
          </p:cNvPicPr>
          <p:nvPr/>
        </p:nvPicPr>
        <p:blipFill>
          <a:blip r:embed="rId3"/>
          <a:srcRect/>
          <a:stretch>
            <a:fillRect/>
          </a:stretch>
        </p:blipFill>
        <p:spPr bwMode="auto">
          <a:xfrm>
            <a:off x="286456" y="1790699"/>
            <a:ext cx="5528189" cy="3506451"/>
          </a:xfrm>
          <a:prstGeom prst="rect">
            <a:avLst/>
          </a:prstGeom>
          <a:noFill/>
        </p:spPr>
      </p:pic>
      <p:sp>
        <p:nvSpPr>
          <p:cNvPr id="4" name="Title 3"/>
          <p:cNvSpPr>
            <a:spLocks noGrp="1"/>
          </p:cNvSpPr>
          <p:nvPr>
            <p:ph type="title"/>
          </p:nvPr>
        </p:nvSpPr>
        <p:spPr/>
        <p:txBody>
          <a:bodyPr/>
          <a:lstStyle/>
          <a:p>
            <a:r>
              <a:rPr lang="en-US" dirty="0" err="1"/>
              <a:t>Noncovalent</a:t>
            </a:r>
            <a:r>
              <a:rPr lang="en-US" dirty="0"/>
              <a:t> bonds</a:t>
            </a:r>
          </a:p>
        </p:txBody>
      </p:sp>
      <p:sp>
        <p:nvSpPr>
          <p:cNvPr id="5" name="TextBox 4"/>
          <p:cNvSpPr txBox="1"/>
          <p:nvPr/>
        </p:nvSpPr>
        <p:spPr>
          <a:xfrm>
            <a:off x="656129" y="5556306"/>
            <a:ext cx="4495801" cy="923330"/>
          </a:xfrm>
          <a:prstGeom prst="rect">
            <a:avLst/>
          </a:prstGeom>
          <a:noFill/>
        </p:spPr>
        <p:txBody>
          <a:bodyPr wrap="square" rtlCol="0">
            <a:spAutoFit/>
          </a:bodyPr>
          <a:lstStyle/>
          <a:p>
            <a:r>
              <a:rPr lang="en-US" dirty="0"/>
              <a:t>All of the values for bond strength are approximate and depend upon the specific context. </a:t>
            </a:r>
          </a:p>
        </p:txBody>
      </p:sp>
      <p:cxnSp>
        <p:nvCxnSpPr>
          <p:cNvPr id="3" name="Straight Arrow Connector 2">
            <a:extLst>
              <a:ext uri="{FF2B5EF4-FFF2-40B4-BE49-F238E27FC236}">
                <a16:creationId xmlns:a16="http://schemas.microsoft.com/office/drawing/2014/main" id="{945C7016-DDDF-AAFE-A58E-072EF89FDEE5}"/>
              </a:ext>
            </a:extLst>
          </p:cNvPr>
          <p:cNvCxnSpPr>
            <a:cxnSpLocks/>
          </p:cNvCxnSpPr>
          <p:nvPr/>
        </p:nvCxnSpPr>
        <p:spPr>
          <a:xfrm flipH="1">
            <a:off x="9753600" y="2900855"/>
            <a:ext cx="609602" cy="11561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026" name="Picture 2" descr="CHEM 101 - Electronegativity">
            <a:extLst>
              <a:ext uri="{FF2B5EF4-FFF2-40B4-BE49-F238E27FC236}">
                <a16:creationId xmlns:a16="http://schemas.microsoft.com/office/drawing/2014/main" id="{9402A7D4-DE69-9D3F-55D4-BDEA55B4F7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3723" y="2502338"/>
            <a:ext cx="4381500" cy="28067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534EF6D-B74B-E130-1D91-A23144AB2DCA}"/>
              </a:ext>
            </a:extLst>
          </p:cNvPr>
          <p:cNvSpPr txBox="1"/>
          <p:nvPr/>
        </p:nvSpPr>
        <p:spPr>
          <a:xfrm>
            <a:off x="7273159" y="1870841"/>
            <a:ext cx="3982629" cy="369332"/>
          </a:xfrm>
          <a:prstGeom prst="rect">
            <a:avLst/>
          </a:prstGeom>
          <a:noFill/>
        </p:spPr>
        <p:txBody>
          <a:bodyPr wrap="none" rtlCol="0">
            <a:spAutoFit/>
          </a:bodyPr>
          <a:lstStyle/>
          <a:p>
            <a:r>
              <a:rPr lang="en-US" dirty="0"/>
              <a:t>Electronegativity is key for polar bonds</a:t>
            </a:r>
          </a:p>
        </p:txBody>
      </p:sp>
      <p:sp>
        <p:nvSpPr>
          <p:cNvPr id="2" name="TextBox 1">
            <a:extLst>
              <a:ext uri="{FF2B5EF4-FFF2-40B4-BE49-F238E27FC236}">
                <a16:creationId xmlns:a16="http://schemas.microsoft.com/office/drawing/2014/main" id="{96C46261-E2AC-ABE7-68D8-CFBF673CDB6C}"/>
              </a:ext>
            </a:extLst>
          </p:cNvPr>
          <p:cNvSpPr txBox="1"/>
          <p:nvPr/>
        </p:nvSpPr>
        <p:spPr>
          <a:xfrm>
            <a:off x="7186246" y="5861537"/>
            <a:ext cx="4583723" cy="646331"/>
          </a:xfrm>
          <a:prstGeom prst="rect">
            <a:avLst/>
          </a:prstGeom>
          <a:noFill/>
        </p:spPr>
        <p:txBody>
          <a:bodyPr wrap="square" rtlCol="0">
            <a:spAutoFit/>
          </a:bodyPr>
          <a:lstStyle/>
          <a:p>
            <a:r>
              <a:rPr lang="en-US" dirty="0"/>
              <a:t>Calculate the difference in electronegativity to determine how polar the bond is.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91917-BF70-F900-30AF-3F8EAD7AEF98}"/>
              </a:ext>
            </a:extLst>
          </p:cNvPr>
          <p:cNvSpPr>
            <a:spLocks noGrp="1"/>
          </p:cNvSpPr>
          <p:nvPr>
            <p:ph type="title"/>
          </p:nvPr>
        </p:nvSpPr>
        <p:spPr/>
        <p:txBody>
          <a:bodyPr/>
          <a:lstStyle/>
          <a:p>
            <a:r>
              <a:rPr lang="en-US" dirty="0"/>
              <a:t>Proteins start folding during translation</a:t>
            </a:r>
          </a:p>
        </p:txBody>
      </p:sp>
      <p:pic>
        <p:nvPicPr>
          <p:cNvPr id="4" name="Picture 2" descr="original">
            <a:extLst>
              <a:ext uri="{FF2B5EF4-FFF2-40B4-BE49-F238E27FC236}">
                <a16:creationId xmlns:a16="http://schemas.microsoft.com/office/drawing/2014/main" id="{D65703AE-3CD4-4083-06DB-3299D1EDC0D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32001" y="1429177"/>
            <a:ext cx="7238430" cy="5428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23354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B54BDD-283F-B213-AF48-C6B0647A3E76}"/>
              </a:ext>
            </a:extLst>
          </p:cNvPr>
          <p:cNvSpPr>
            <a:spLocks noGrp="1"/>
          </p:cNvSpPr>
          <p:nvPr>
            <p:ph type="title"/>
          </p:nvPr>
        </p:nvSpPr>
        <p:spPr>
          <a:xfrm>
            <a:off x="838200" y="365125"/>
            <a:ext cx="5377249" cy="2415145"/>
          </a:xfrm>
        </p:spPr>
        <p:txBody>
          <a:bodyPr>
            <a:normAutofit/>
          </a:bodyPr>
          <a:lstStyle/>
          <a:p>
            <a:r>
              <a:rPr lang="en-US" dirty="0"/>
              <a:t>Anfinsen denaturation and renaturation of ribonuclease</a:t>
            </a:r>
          </a:p>
        </p:txBody>
      </p:sp>
      <p:pic>
        <p:nvPicPr>
          <p:cNvPr id="5" name="Picture Placeholder 3" descr="A figure shows how ribonuclease can go from its native state, which is catalytically active, to an unfolded state and then back to a native state. The molecule is shown as a strand that begins at the top, curves in a circle with number 26 at the 3 o’clock position, curves down and around through 40 at the seven o’clock position up to the nine o’clock position, where it folds in through the center past point 58, then curves back toward the left through point 65, then curves back to the right to run between the piece with 65 and the starting point. As it passes 65, a highlighted bond is shown between point 72 and point 65. It continues past point 84 at the 3 o’clock position, which forms a bond with point 26 just to its outside. It continues to fold back toward the left, where point 95 forms a bond with point 40 at the seven o’clock position, then loops upward to coil under point 58 to form a bond between that point and 110. It ends in the center. Text reads, Native state; catalytically active. Step 1: Addition of urea and mercaptoethanol. This breaks all of the bonds, so that each point that had participated in a bond now has highlighted S H instead. The structure has been lost and it now starts at the eight o’clock position, and forms a wavy loop that starts at the nine o'clock position and moves clockwise to end at the seven o’clock position. Text reads, Unfolded state; inactive. Disulfide cross-links reduced to yield C y s residues. Step 2: Removal of urea and mercaptoethanol. The protein resumes its original state with the original bonds. Text reads, Native, catalytically active state. Disulfide cross-links correctly re-formed.">
            <a:extLst>
              <a:ext uri="{FF2B5EF4-FFF2-40B4-BE49-F238E27FC236}">
                <a16:creationId xmlns:a16="http://schemas.microsoft.com/office/drawing/2014/main" id="{8B93E802-11C0-C9E0-0CDF-396487A37E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06578" y="722960"/>
            <a:ext cx="3393829" cy="5642829"/>
          </a:xfrm>
          <a:prstGeom prst="rect">
            <a:avLst/>
          </a:prstGeom>
        </p:spPr>
      </p:pic>
      <p:sp>
        <p:nvSpPr>
          <p:cNvPr id="6" name="TextBox 5">
            <a:extLst>
              <a:ext uri="{FF2B5EF4-FFF2-40B4-BE49-F238E27FC236}">
                <a16:creationId xmlns:a16="http://schemas.microsoft.com/office/drawing/2014/main" id="{19AB31B4-B4B2-78ED-D8F4-B8A1687F228C}"/>
              </a:ext>
            </a:extLst>
          </p:cNvPr>
          <p:cNvSpPr txBox="1"/>
          <p:nvPr/>
        </p:nvSpPr>
        <p:spPr>
          <a:xfrm>
            <a:off x="838200" y="2928552"/>
            <a:ext cx="5994253" cy="923330"/>
          </a:xfrm>
          <a:prstGeom prst="rect">
            <a:avLst/>
          </a:prstGeom>
          <a:noFill/>
        </p:spPr>
        <p:txBody>
          <a:bodyPr wrap="square" rtlCol="0">
            <a:spAutoFit/>
          </a:bodyPr>
          <a:lstStyle/>
          <a:p>
            <a:pPr marL="285750" indent="-285750">
              <a:buFont typeface="Arial" panose="020B0604020202020204" pitchFamily="34" charset="0"/>
              <a:buChar char="•"/>
            </a:pPr>
            <a:r>
              <a:rPr lang="en-US" dirty="0"/>
              <a:t>Why did he use both urea and </a:t>
            </a:r>
            <a:r>
              <a:rPr lang="en-US" dirty="0" err="1"/>
              <a:t>mercaptoethanol</a:t>
            </a:r>
            <a:r>
              <a:rPr lang="en-US" dirty="0"/>
              <a:t>?</a:t>
            </a:r>
          </a:p>
          <a:p>
            <a:pPr marL="285750" indent="-285750">
              <a:buFont typeface="Arial" panose="020B0604020202020204" pitchFamily="34" charset="0"/>
              <a:buChar char="•"/>
            </a:pPr>
            <a:r>
              <a:rPr lang="en-US" dirty="0"/>
              <a:t>What conclusion was made from this experiment?</a:t>
            </a:r>
          </a:p>
          <a:p>
            <a:pPr marL="285750" indent="-285750">
              <a:buFont typeface="Arial" panose="020B0604020202020204" pitchFamily="34" charset="0"/>
              <a:buChar char="•"/>
            </a:pPr>
            <a:r>
              <a:rPr lang="en-US" dirty="0"/>
              <a:t>Would this work for every protein?</a:t>
            </a:r>
          </a:p>
        </p:txBody>
      </p:sp>
      <p:sp>
        <p:nvSpPr>
          <p:cNvPr id="7" name="TextBox 6">
            <a:extLst>
              <a:ext uri="{FF2B5EF4-FFF2-40B4-BE49-F238E27FC236}">
                <a16:creationId xmlns:a16="http://schemas.microsoft.com/office/drawing/2014/main" id="{B99D1BD6-58F2-31D4-CF9D-DD836CE657A4}"/>
              </a:ext>
            </a:extLst>
          </p:cNvPr>
          <p:cNvSpPr txBox="1"/>
          <p:nvPr/>
        </p:nvSpPr>
        <p:spPr>
          <a:xfrm>
            <a:off x="8921579" y="307545"/>
            <a:ext cx="2069221" cy="369332"/>
          </a:xfrm>
          <a:prstGeom prst="rect">
            <a:avLst/>
          </a:prstGeom>
          <a:noFill/>
        </p:spPr>
        <p:txBody>
          <a:bodyPr wrap="none" rtlCol="0">
            <a:spAutoFit/>
          </a:bodyPr>
          <a:lstStyle/>
          <a:p>
            <a:r>
              <a:rPr lang="en-US" i="1" dirty="0"/>
              <a:t>In vitro </a:t>
            </a:r>
            <a:r>
              <a:rPr lang="en-US" dirty="0"/>
              <a:t>(not </a:t>
            </a:r>
            <a:r>
              <a:rPr lang="en-US" i="1" dirty="0"/>
              <a:t>in vivo</a:t>
            </a:r>
            <a:r>
              <a:rPr lang="en-US" dirty="0"/>
              <a:t>) </a:t>
            </a:r>
          </a:p>
        </p:txBody>
      </p:sp>
      <p:pic>
        <p:nvPicPr>
          <p:cNvPr id="2" name="Picture Placeholder 3" descr="The figure illustrates the structures of urea and beta-mercaptoethanol. The structure of urea is as follows: A central C atom is single bonded to N H 2 on the lower left and N H 2 on the lower right, and double bonded to O above. The structure of beta-mercaptoethanol is as follows: O H, single bond, C, single bond, C , single bond, S, single bond, H in a zigzag manner. Both C atoms are bound by H 2.">
            <a:extLst>
              <a:ext uri="{FF2B5EF4-FFF2-40B4-BE49-F238E27FC236}">
                <a16:creationId xmlns:a16="http://schemas.microsoft.com/office/drawing/2014/main" id="{2CFA372A-977A-E813-DE6E-2DF630B37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2378" y="3851882"/>
            <a:ext cx="1571425" cy="2273286"/>
          </a:xfrm>
          <a:prstGeom prst="rect">
            <a:avLst/>
          </a:prstGeom>
        </p:spPr>
      </p:pic>
    </p:spTree>
    <p:extLst>
      <p:ext uri="{BB962C8B-B14F-4D97-AF65-F5344CB8AC3E}">
        <p14:creationId xmlns:p14="http://schemas.microsoft.com/office/powerpoint/2010/main" val="41064440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Down Arrow 13">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CD1EA0-00C6-17E7-C38A-7D2F86010CAF}"/>
              </a:ext>
            </a:extLst>
          </p:cNvPr>
          <p:cNvSpPr>
            <a:spLocks noGrp="1"/>
          </p:cNvSpPr>
          <p:nvPr>
            <p:ph type="title"/>
          </p:nvPr>
        </p:nvSpPr>
        <p:spPr>
          <a:xfrm>
            <a:off x="1028700" y="1967266"/>
            <a:ext cx="2628900" cy="2547257"/>
          </a:xfrm>
          <a:noFill/>
        </p:spPr>
        <p:txBody>
          <a:bodyPr anchor="ctr">
            <a:normAutofit/>
          </a:bodyPr>
          <a:lstStyle/>
          <a:p>
            <a:pPr algn="ctr"/>
            <a:r>
              <a:rPr lang="en-US" sz="3300">
                <a:solidFill>
                  <a:srgbClr val="FFFFFF"/>
                </a:solidFill>
              </a:rPr>
              <a:t>Can we use computation to predict the structure of proteins?</a:t>
            </a:r>
          </a:p>
        </p:txBody>
      </p:sp>
      <p:pic>
        <p:nvPicPr>
          <p:cNvPr id="3" name="Picture Placeholder 3" descr="The figure consists of two parts labeled (A) and (B) that depict a graph, and the predicted and experimentally determined structures of the S A R S-Co V-2 O R F 8 protein. Part (A): The vertical axis is labeled percentage accuracy of O R F 8 prediction and ranges from 0 to 100 in increments of 20 units. Multiple data bars are shown along the horizontal axis and all lie below 45 percent. A red bar labeled alphaFold peaks at an accuracy of 90 percent.&#10;Part (B): Two structures of the S A R S-Co V-2 O R F 8 are made up of beta sheets connected by short loops. The structure predicted by alphaFold is very similar to the experimentally determined structure.">
            <a:extLst>
              <a:ext uri="{FF2B5EF4-FFF2-40B4-BE49-F238E27FC236}">
                <a16:creationId xmlns:a16="http://schemas.microsoft.com/office/drawing/2014/main" id="{CE069BA5-BC84-112A-A41E-5BFC1EE039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3078" y="643466"/>
            <a:ext cx="6689175" cy="5568739"/>
          </a:xfrm>
          <a:prstGeom prst="rect">
            <a:avLst/>
          </a:prstGeom>
        </p:spPr>
      </p:pic>
    </p:spTree>
    <p:extLst>
      <p:ext uri="{BB962C8B-B14F-4D97-AF65-F5344CB8AC3E}">
        <p14:creationId xmlns:p14="http://schemas.microsoft.com/office/powerpoint/2010/main" val="10726571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0FC4A-A7B9-A189-0B5A-672E74172024}"/>
              </a:ext>
            </a:extLst>
          </p:cNvPr>
          <p:cNvSpPr>
            <a:spLocks noGrp="1"/>
          </p:cNvSpPr>
          <p:nvPr>
            <p:ph type="title"/>
          </p:nvPr>
        </p:nvSpPr>
        <p:spPr/>
        <p:txBody>
          <a:bodyPr>
            <a:normAutofit fontScale="90000"/>
          </a:bodyPr>
          <a:lstStyle/>
          <a:p>
            <a:r>
              <a:rPr lang="en-US" dirty="0"/>
              <a:t>In contrast to what Anfinsen found, many proteins need help such as HSPs to fold (or re-fold)</a:t>
            </a:r>
          </a:p>
        </p:txBody>
      </p:sp>
      <p:pic>
        <p:nvPicPr>
          <p:cNvPr id="12290" name="Picture 2" descr="figure 3">
            <a:extLst>
              <a:ext uri="{FF2B5EF4-FFF2-40B4-BE49-F238E27FC236}">
                <a16:creationId xmlns:a16="http://schemas.microsoft.com/office/drawing/2014/main" id="{69C5B06D-63A0-2ADF-B985-F68BBCFBEC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8964" y="1701239"/>
            <a:ext cx="8699500" cy="45593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6C82292-CB90-FF47-F5BC-4D2C32A0AACF}"/>
              </a:ext>
            </a:extLst>
          </p:cNvPr>
          <p:cNvSpPr txBox="1"/>
          <p:nvPr/>
        </p:nvSpPr>
        <p:spPr>
          <a:xfrm>
            <a:off x="838200" y="6260539"/>
            <a:ext cx="6098344" cy="369332"/>
          </a:xfrm>
          <a:prstGeom prst="rect">
            <a:avLst/>
          </a:prstGeom>
          <a:noFill/>
        </p:spPr>
        <p:txBody>
          <a:bodyPr wrap="square">
            <a:spAutoFit/>
          </a:bodyPr>
          <a:lstStyle/>
          <a:p>
            <a:r>
              <a:rPr lang="en-US" dirty="0"/>
              <a:t>https://</a:t>
            </a:r>
            <a:r>
              <a:rPr lang="en-US" dirty="0" err="1"/>
              <a:t>www.nature.com</a:t>
            </a:r>
            <a:r>
              <a:rPr lang="en-US" dirty="0"/>
              <a:t>/articles/nature10317</a:t>
            </a:r>
          </a:p>
        </p:txBody>
      </p:sp>
      <p:sp>
        <p:nvSpPr>
          <p:cNvPr id="5" name="TextBox 4">
            <a:extLst>
              <a:ext uri="{FF2B5EF4-FFF2-40B4-BE49-F238E27FC236}">
                <a16:creationId xmlns:a16="http://schemas.microsoft.com/office/drawing/2014/main" id="{23BFD5D5-B9BE-D079-0883-3E51F90BF47C}"/>
              </a:ext>
            </a:extLst>
          </p:cNvPr>
          <p:cNvSpPr txBox="1"/>
          <p:nvPr/>
        </p:nvSpPr>
        <p:spPr>
          <a:xfrm>
            <a:off x="7455877" y="1871003"/>
            <a:ext cx="2770310" cy="646331"/>
          </a:xfrm>
          <a:prstGeom prst="rect">
            <a:avLst/>
          </a:prstGeom>
          <a:noFill/>
        </p:spPr>
        <p:txBody>
          <a:bodyPr wrap="none" rtlCol="0">
            <a:spAutoFit/>
          </a:bodyPr>
          <a:lstStyle/>
          <a:p>
            <a:r>
              <a:rPr lang="en-US" dirty="0"/>
              <a:t>What does HSP stand for?</a:t>
            </a:r>
          </a:p>
          <a:p>
            <a:r>
              <a:rPr lang="en-US" dirty="0"/>
              <a:t>Are there other HSPs?</a:t>
            </a:r>
          </a:p>
        </p:txBody>
      </p:sp>
    </p:spTree>
    <p:extLst>
      <p:ext uri="{BB962C8B-B14F-4D97-AF65-F5344CB8AC3E}">
        <p14:creationId xmlns:p14="http://schemas.microsoft.com/office/powerpoint/2010/main" val="39516381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94982-3803-73F3-4367-B7A29F728E4E}"/>
              </a:ext>
            </a:extLst>
          </p:cNvPr>
          <p:cNvSpPr>
            <a:spLocks noGrp="1"/>
          </p:cNvSpPr>
          <p:nvPr>
            <p:ph type="title"/>
          </p:nvPr>
        </p:nvSpPr>
        <p:spPr>
          <a:xfrm>
            <a:off x="838200" y="365125"/>
            <a:ext cx="5545347" cy="1739720"/>
          </a:xfrm>
        </p:spPr>
        <p:txBody>
          <a:bodyPr/>
          <a:lstStyle/>
          <a:p>
            <a:r>
              <a:rPr lang="en-US" dirty="0"/>
              <a:t>What is </a:t>
            </a:r>
            <a:r>
              <a:rPr lang="en-US" dirty="0" err="1"/>
              <a:t>proteostasis</a:t>
            </a:r>
            <a:r>
              <a:rPr lang="en-US" dirty="0"/>
              <a:t>? Why is it important?</a:t>
            </a:r>
          </a:p>
        </p:txBody>
      </p:sp>
      <p:pic>
        <p:nvPicPr>
          <p:cNvPr id="3" name="Picture Placeholder 3" descr="A figure shows pathways that contribute to proteostasis. A nascent polypeptide is produced by a ribosome and becomes a folding intermediate, then can undergo a variety of interrelated steps to become a native protein or a misfolded protein or to break down. A ribosome is shown at the upper left with a horizontal strand running through it and a string-like nascent polypeptide extending down from it. An arrow points to a folding intermediate that shows a helix, an arrow, and a strand. Paired forward and reverse arrows point horizontally to the right, diagonally to the lower right, and vertically down. The arrow pointing to the right is labeled, folding above and unfolding below, and shows a box labeled, chaperones. To the right, a native protein is shown in a highlighted box. It has two helices and two arrows. An arrow to the right points to peptide fragments, shown as many small strands, and another arrow pointing down is labeled, unfolding and points to a misfolded protein with one helix and one arrow. An arrow from the misfolded protein is labeled, degradation, shown above a box labeled, ubiquitin-proteosome system, and points to the peptide fragments. The misfolded protein can also undergo aggregation, shown with an arrow pointing down to a row of amorphous aggregates, oligomers, or amyloid fibrils, or can undergo remodeling, shown above a box labeled chaperones, to return to a folding intermediate. From the original folding intermediate, this is the pathway shown diagonally to the right. The folding intermediate can also undergo disaggregation, shown with a box labeled chaperones, to form amorphous aggregates, oligomers, or amyloid fibrils. The reverse of this process is aggregation. Aggregation and disaggregation are the pathway shown below the folding intermediate. Amorphous aggregates are shown as a ball of strands. Oligomers are shown as eight horizontal arrows pointing left or right and connected by strands. Amyloid fibrils are shown as seven horizontal arrows lined up vertically and alternating pointing to the right or the left from top to bottom. All of these can undergo autophagy to form peptide fragments.">
            <a:extLst>
              <a:ext uri="{FF2B5EF4-FFF2-40B4-BE49-F238E27FC236}">
                <a16:creationId xmlns:a16="http://schemas.microsoft.com/office/drawing/2014/main" id="{63A72579-B8C7-CCF6-7D5B-89BDD424F9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65125"/>
            <a:ext cx="5545347" cy="6434024"/>
          </a:xfrm>
          <a:prstGeom prst="rect">
            <a:avLst/>
          </a:prstGeom>
        </p:spPr>
      </p:pic>
    </p:spTree>
    <p:extLst>
      <p:ext uri="{BB962C8B-B14F-4D97-AF65-F5344CB8AC3E}">
        <p14:creationId xmlns:p14="http://schemas.microsoft.com/office/powerpoint/2010/main" val="14552912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B6EB3-2E35-B2E0-9EF3-87F9B285EF5A}"/>
              </a:ext>
            </a:extLst>
          </p:cNvPr>
          <p:cNvSpPr>
            <a:spLocks noGrp="1"/>
          </p:cNvSpPr>
          <p:nvPr>
            <p:ph type="title"/>
          </p:nvPr>
        </p:nvSpPr>
        <p:spPr>
          <a:xfrm>
            <a:off x="838200" y="365125"/>
            <a:ext cx="6103126" cy="2213183"/>
          </a:xfrm>
        </p:spPr>
        <p:txBody>
          <a:bodyPr/>
          <a:lstStyle/>
          <a:p>
            <a:r>
              <a:rPr lang="en-US" dirty="0"/>
              <a:t>How protein misfolding leads to aggregation</a:t>
            </a:r>
          </a:p>
        </p:txBody>
      </p:sp>
      <p:pic>
        <p:nvPicPr>
          <p:cNvPr id="3" name="Picture Placeholder 3" descr="A three-part figure, a, b, and c, show the formation of disease-causing amyloid fibrils. Part a shows how native proteins associated to form protofilaments, part b shows the amyloid beta peptide, and part c shows amyloid fibrils. Part a shows a native protein with three helices and two arrows. In a reversible reaction, the protein can become misfolded or partially unfolded, which is shown with the helices and arrows spread out. In a reversible reaction, the unfolded protein can become a denatured strand. In another reversible reaction, the unfolded protein can become associated with another similar structure. The arrows from one molecule are shown with the helices to the right and the arrows from the second molecule, an inverted form of the first, are lined up below with the helices extended to the left. This is labeled, self-association. An arrow points down to show the addition of a third subunit on top that has its arrows lined up with the others and its helices extending to the left. This is labeled, Amyloid fibril core structure. An arrow points down to text reading, further assembly of protofilaments. Part b shows a helix folded into a V structure. Two rings labeled, P h e extend above and below a coil in the middle of the right side. Part c shows amyloid fibrils as five arrows extending to the right above five arrows extending to the left. P h e is shown extending above and below them at the same place on each arrow.">
            <a:extLst>
              <a:ext uri="{FF2B5EF4-FFF2-40B4-BE49-F238E27FC236}">
                <a16:creationId xmlns:a16="http://schemas.microsoft.com/office/drawing/2014/main" id="{5331FAB4-01AB-33CE-0644-BFDC10C464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41129" y="0"/>
            <a:ext cx="4412474" cy="6929848"/>
          </a:xfrm>
          <a:prstGeom prst="rect">
            <a:avLst/>
          </a:prstGeom>
        </p:spPr>
      </p:pic>
    </p:spTree>
    <p:extLst>
      <p:ext uri="{BB962C8B-B14F-4D97-AF65-F5344CB8AC3E}">
        <p14:creationId xmlns:p14="http://schemas.microsoft.com/office/powerpoint/2010/main" val="11179586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83A6EB-6710-F5A1-7323-CACD5FDACB77}"/>
              </a:ext>
            </a:extLst>
          </p:cNvPr>
          <p:cNvSpPr>
            <a:spLocks noGrp="1"/>
          </p:cNvSpPr>
          <p:nvPr>
            <p:ph type="title"/>
          </p:nvPr>
        </p:nvSpPr>
        <p:spPr>
          <a:xfrm>
            <a:off x="1028700" y="1967266"/>
            <a:ext cx="2628900" cy="2547257"/>
          </a:xfrm>
          <a:noFill/>
        </p:spPr>
        <p:txBody>
          <a:bodyPr anchor="ctr">
            <a:normAutofit/>
          </a:bodyPr>
          <a:lstStyle/>
          <a:p>
            <a:pPr algn="ctr"/>
            <a:r>
              <a:rPr lang="en-US" sz="3600">
                <a:solidFill>
                  <a:srgbClr val="FFFFFF"/>
                </a:solidFill>
              </a:rPr>
              <a:t>Diseases associated with protein aggregation</a:t>
            </a:r>
          </a:p>
        </p:txBody>
      </p:sp>
      <p:pic>
        <p:nvPicPr>
          <p:cNvPr id="2050" name="Picture 2" descr="Protein aggregation in neurodegenerative diseases.">
            <a:extLst>
              <a:ext uri="{FF2B5EF4-FFF2-40B4-BE49-F238E27FC236}">
                <a16:creationId xmlns:a16="http://schemas.microsoft.com/office/drawing/2014/main" id="{1F6BEBCC-63CE-FAD9-BE32-8F8B85B7871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77316" y="1233252"/>
            <a:ext cx="6780700" cy="4389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072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62200" y="5715001"/>
            <a:ext cx="8077200" cy="923330"/>
          </a:xfrm>
          <a:prstGeom prst="rect">
            <a:avLst/>
          </a:prstGeom>
          <a:noFill/>
        </p:spPr>
        <p:txBody>
          <a:bodyPr wrap="square" rtlCol="0">
            <a:spAutoFit/>
          </a:bodyPr>
          <a:lstStyle/>
          <a:p>
            <a:r>
              <a:rPr lang="en-US" dirty="0"/>
              <a:t>Is any molecule entirely polar? Nonpolar? </a:t>
            </a:r>
          </a:p>
          <a:p>
            <a:r>
              <a:rPr lang="en-US" dirty="0"/>
              <a:t>What about the groups that aren’t shaded? </a:t>
            </a:r>
          </a:p>
          <a:p>
            <a:r>
              <a:rPr lang="en-US" dirty="0"/>
              <a:t>Why is polarity important to consider?</a:t>
            </a:r>
          </a:p>
        </p:txBody>
      </p:sp>
      <p:pic>
        <p:nvPicPr>
          <p:cNvPr id="2" name="Picture Placeholder 10" descr="A table shows chemical structures of 5 polar, 1 nonpolar, and 2 amphipathic biomolecules as ionic forms at p H 7. The polar category includes glucose, glycine, aspartate, lactate, and glycerol. All of the highlighted groups are polar. Glucose: A six-membered ring with O at the top right vertex; C 1 and C 3 are each bonded to highlighted O H above and H below; C 2 and C 4 are each bonded to H above and O H below, and C 6 is bonded to H below and C H 2 highlighted O H above. Glycine: C H 2 is bonded to highlighted N H 3 plus on the left and to highlighted C O O minus on the right. Aspartate: a four-carbon chain has C 2 bonded to H, highlighted N H 3 plus, and highlighted C O O minus (C 1) on the right and C 3 bonded to 2 H and to highlighted C O O minus on the left. Lactate: A three-carbon chain has a central C 2 bonded to H, highlighted C O O minus on the right, highlighted O H below, and C H 3 on the left. Glycerol: A three-carbon chain has C 1 bonded to 2 H and highlighted O H, C 2 bonded to H and highlighted O H above, and C 3 bonded to 2 H and highlighted O H. The nonpolar category includes a typical wax. All highlighted groups are nonpolar except for the double bonded O. The molecule has an almost vertical three atom chain with two long nonpolar chains extending to the left. The top carbon of the chain is double bonded to highlighted polar O above, to the top nonpolar highlighted chain on the left, and to O below that is further bonded to nonpolar highlighted C H 2 that bonds to a long nonpolar highlighted chain beginning with a chain of 7 C H 2 that bonds to C H that is double bonded to C H that is further bonded to a chain of 7 C H 2 that is bonded to C H 3, all highlighted. The top nonpolar highlighted chain bonded to the top carbon has C H 2 further bonded to a chain of 6 C H 2 that is further bonded to C H that is double bonded to C H that is further bonded to a chain of 7 C H 2 that is further bonded to C H 3. The amphipathic molecules include phenylalanine and phosphatidylcholine. Phenylalanine has a central nonpolar highlighted C H bonded to polar highlighted N H 3 plus above, polar highlighted C O O minus to the right, and nonpolar highlighted C H 2 that is further bonded to a phenyl group on the left. Phosphatidylcholine has a central vertical three carbon chain. The top carbon is bonded to 2 H and to a chain on the left that has O bonded to C that is double bonded to polar highlighted O and single bonded to a nonpolar highlighted group of C H 2 bonded to a chain of 15 C H 2 and further bonded to C H 3. The middle carbon is bonded to H and to a chain on the left of O that is bonded to C that is double bonded to polar highlighted O below and to a nonpolar highlighted chain to the left of C H 2 bonded to a chain of 15 C H 2 and further bonded to C H 3. The bottom carbon is bonded to 2 H and to a polar highlighted O further bonded to polar highlighted P that is double bonded to polar O above, bonded to polar O minus below, and bonded to polar O to the right that further bonds to a nonhighlighted region with C H 2 that further bonds to C H 2 that further bonds to polar highlighted N plus above that is bound to 3 nonhighlighted C H 3.">
            <a:extLst>
              <a:ext uri="{FF2B5EF4-FFF2-40B4-BE49-F238E27FC236}">
                <a16:creationId xmlns:a16="http://schemas.microsoft.com/office/drawing/2014/main" id="{5EA04205-6CEF-5A0B-CB9A-E2BE031E4E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7953" y="1738840"/>
            <a:ext cx="8321447" cy="3775735"/>
          </a:xfrm>
          <a:prstGeom prst="rect">
            <a:avLst/>
          </a:prstGeom>
        </p:spPr>
      </p:pic>
      <p:sp>
        <p:nvSpPr>
          <p:cNvPr id="4" name="Title 3">
            <a:extLst>
              <a:ext uri="{FF2B5EF4-FFF2-40B4-BE49-F238E27FC236}">
                <a16:creationId xmlns:a16="http://schemas.microsoft.com/office/drawing/2014/main" id="{A82C66D8-F0B0-71E0-FAFF-BF790E7B1BAB}"/>
              </a:ext>
            </a:extLst>
          </p:cNvPr>
          <p:cNvSpPr>
            <a:spLocks noGrp="1"/>
          </p:cNvSpPr>
          <p:nvPr>
            <p:ph type="title"/>
          </p:nvPr>
        </p:nvSpPr>
        <p:spPr/>
        <p:txBody>
          <a:bodyPr/>
          <a:lstStyle/>
          <a:p>
            <a:r>
              <a:rPr lang="en-US" dirty="0"/>
              <a:t>Properties of some common biological molecules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4581F-896C-A20E-9A76-61E482087013}"/>
              </a:ext>
            </a:extLst>
          </p:cNvPr>
          <p:cNvSpPr>
            <a:spLocks noGrp="1"/>
          </p:cNvSpPr>
          <p:nvPr>
            <p:ph type="title"/>
          </p:nvPr>
        </p:nvSpPr>
        <p:spPr/>
        <p:txBody>
          <a:bodyPr/>
          <a:lstStyle/>
          <a:p>
            <a:r>
              <a:rPr lang="en-US" dirty="0"/>
              <a:t>What happens to salts/ions in water?</a:t>
            </a:r>
          </a:p>
        </p:txBody>
      </p:sp>
      <p:pic>
        <p:nvPicPr>
          <p:cNvPr id="3" name="Picture Placeholder 4" descr="A ball-and-stick model shows how water can dissolve salts by showing how water molecules surround ions and break up the crystal lattice. A roughly square ionic lattice on the left has large spheres labeled C l minus alternating with small spheres labeled N a plus. Ball-and-stick models of water are shown along the top. Each has a small sphere with two rods extending to each side with even smaller spheres on their ends. Two arrows point from the cube of N a plus and C l minus, one to a hydrated C l minus ion and the other to a hydrated N a plus ion. The hydrated C l minus ion has a C l minus sphere with four water molecules around it. For each water molecule, the two tiny spheres representing H are facing the C l ion and the larger O sphere is away from the C l minus ion. The hydrated N a plus ion is similar but the larger O atoms are facing the ion and the smaller H atoms are oriented away from it. Text reads, note the nonrandom orientation of the water molecules.">
            <a:extLst>
              <a:ext uri="{FF2B5EF4-FFF2-40B4-BE49-F238E27FC236}">
                <a16:creationId xmlns:a16="http://schemas.microsoft.com/office/drawing/2014/main" id="{DC602614-4C2D-EB7F-E37C-5803A01136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405" y="1690688"/>
            <a:ext cx="7429190" cy="3895631"/>
          </a:xfrm>
          <a:prstGeom prst="rect">
            <a:avLst/>
          </a:prstGeom>
        </p:spPr>
      </p:pic>
      <p:sp>
        <p:nvSpPr>
          <p:cNvPr id="4" name="TextBox 3">
            <a:extLst>
              <a:ext uri="{FF2B5EF4-FFF2-40B4-BE49-F238E27FC236}">
                <a16:creationId xmlns:a16="http://schemas.microsoft.com/office/drawing/2014/main" id="{4CDDBC18-EC43-E1B9-8DC0-ED36599FF6CA}"/>
              </a:ext>
            </a:extLst>
          </p:cNvPr>
          <p:cNvSpPr txBox="1"/>
          <p:nvPr/>
        </p:nvSpPr>
        <p:spPr>
          <a:xfrm>
            <a:off x="838200" y="6123543"/>
            <a:ext cx="4762779" cy="369332"/>
          </a:xfrm>
          <a:prstGeom prst="rect">
            <a:avLst/>
          </a:prstGeom>
          <a:noFill/>
        </p:spPr>
        <p:txBody>
          <a:bodyPr wrap="none" rtlCol="0">
            <a:spAutoFit/>
          </a:bodyPr>
          <a:lstStyle/>
          <a:p>
            <a:r>
              <a:rPr lang="en-US" dirty="0"/>
              <a:t>How is entropy changing as the salt dissolves?</a:t>
            </a:r>
          </a:p>
        </p:txBody>
      </p:sp>
    </p:spTree>
    <p:extLst>
      <p:ext uri="{BB962C8B-B14F-4D97-AF65-F5344CB8AC3E}">
        <p14:creationId xmlns:p14="http://schemas.microsoft.com/office/powerpoint/2010/main" val="641697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descr="figure 2-07a"/>
          <p:cNvPicPr>
            <a:picLocks noChangeAspect="1" noChangeArrowheads="1"/>
          </p:cNvPicPr>
          <p:nvPr/>
        </p:nvPicPr>
        <p:blipFill>
          <a:blip r:embed="rId3"/>
          <a:srcRect/>
          <a:stretch>
            <a:fillRect/>
          </a:stretch>
        </p:blipFill>
        <p:spPr bwMode="auto">
          <a:xfrm>
            <a:off x="2708032" y="1553308"/>
            <a:ext cx="5694093" cy="5181600"/>
          </a:xfrm>
          <a:prstGeom prst="rect">
            <a:avLst/>
          </a:prstGeom>
          <a:noFill/>
          <a:ln w="9525">
            <a:noFill/>
            <a:miter lim="800000"/>
            <a:headEnd/>
            <a:tailEnd/>
          </a:ln>
          <a:effectLst/>
        </p:spPr>
      </p:pic>
      <p:sp>
        <p:nvSpPr>
          <p:cNvPr id="3" name="Title 2"/>
          <p:cNvSpPr>
            <a:spLocks noGrp="1"/>
          </p:cNvSpPr>
          <p:nvPr>
            <p:ph type="title"/>
          </p:nvPr>
        </p:nvSpPr>
        <p:spPr/>
        <p:txBody>
          <a:bodyPr>
            <a:normAutofit/>
          </a:bodyPr>
          <a:lstStyle/>
          <a:p>
            <a:r>
              <a:rPr lang="en-US" dirty="0"/>
              <a:t>The behavior of an isolated amphipathic molecules in water</a:t>
            </a:r>
          </a:p>
        </p:txBody>
      </p:sp>
      <p:sp>
        <p:nvSpPr>
          <p:cNvPr id="4" name="TextBox 3"/>
          <p:cNvSpPr txBox="1"/>
          <p:nvPr/>
        </p:nvSpPr>
        <p:spPr>
          <a:xfrm>
            <a:off x="9425355" y="3253154"/>
            <a:ext cx="2057400" cy="3139321"/>
          </a:xfrm>
          <a:prstGeom prst="rect">
            <a:avLst/>
          </a:prstGeom>
          <a:noFill/>
        </p:spPr>
        <p:txBody>
          <a:bodyPr wrap="square" rtlCol="0">
            <a:spAutoFit/>
          </a:bodyPr>
          <a:lstStyle/>
          <a:p>
            <a:r>
              <a:rPr lang="en-US" dirty="0"/>
              <a:t>Dissolving amphipathic molecules in H</a:t>
            </a:r>
            <a:r>
              <a:rPr lang="en-US" baseline="-25000" dirty="0"/>
              <a:t>2</a:t>
            </a:r>
            <a:r>
              <a:rPr lang="en-US" dirty="0"/>
              <a:t>O is energetically unfavorable.</a:t>
            </a:r>
          </a:p>
          <a:p>
            <a:endParaRPr lang="en-US" dirty="0"/>
          </a:p>
          <a:p>
            <a:r>
              <a:rPr lang="en-US" dirty="0"/>
              <a:t>No compensating interactions make up for the loss of entropy in the water.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descr="figure 2-07b"/>
          <p:cNvPicPr>
            <a:picLocks noChangeAspect="1" noChangeArrowheads="1"/>
          </p:cNvPicPr>
          <p:nvPr/>
        </p:nvPicPr>
        <p:blipFill>
          <a:blip r:embed="rId3"/>
          <a:srcRect/>
          <a:stretch>
            <a:fillRect/>
          </a:stretch>
        </p:blipFill>
        <p:spPr bwMode="auto">
          <a:xfrm>
            <a:off x="2590800" y="152401"/>
            <a:ext cx="3436938" cy="6532563"/>
          </a:xfrm>
          <a:prstGeom prst="rect">
            <a:avLst/>
          </a:prstGeom>
          <a:noFill/>
          <a:ln w="9525">
            <a:noFill/>
            <a:miter lim="800000"/>
            <a:headEnd/>
            <a:tailEnd/>
          </a:ln>
          <a:effectLst/>
        </p:spPr>
      </p:pic>
      <p:sp>
        <p:nvSpPr>
          <p:cNvPr id="3" name="TextBox 2"/>
          <p:cNvSpPr txBox="1"/>
          <p:nvPr/>
        </p:nvSpPr>
        <p:spPr>
          <a:xfrm>
            <a:off x="6172201" y="1524000"/>
            <a:ext cx="4114800" cy="3231654"/>
          </a:xfrm>
          <a:prstGeom prst="rect">
            <a:avLst/>
          </a:prstGeom>
          <a:noFill/>
        </p:spPr>
        <p:txBody>
          <a:bodyPr wrap="square" rtlCol="0">
            <a:spAutoFit/>
          </a:bodyPr>
          <a:lstStyle/>
          <a:p>
            <a:r>
              <a:rPr lang="en-US" sz="2400" dirty="0"/>
              <a:t>Energetically, we want to expose the minimum amount of the hydrophobic surface to the aqueous solvent.</a:t>
            </a:r>
          </a:p>
          <a:p>
            <a:endParaRPr lang="en-US" dirty="0"/>
          </a:p>
          <a:p>
            <a:r>
              <a:rPr lang="en-US" dirty="0"/>
              <a:t>Thus, when the hydrophobic bits pack together, entropy is increased.</a:t>
            </a:r>
          </a:p>
          <a:p>
            <a:endParaRPr lang="en-US" dirty="0"/>
          </a:p>
          <a:p>
            <a:r>
              <a:rPr lang="en-US" i="1" dirty="0"/>
              <a:t>This is what explains the hydrophobic effect.</a:t>
            </a:r>
          </a:p>
        </p:txBody>
      </p:sp>
      <p:sp>
        <p:nvSpPr>
          <p:cNvPr id="4" name="TextBox 3"/>
          <p:cNvSpPr txBox="1"/>
          <p:nvPr/>
        </p:nvSpPr>
        <p:spPr>
          <a:xfrm>
            <a:off x="6324600" y="5410201"/>
            <a:ext cx="3428356" cy="646331"/>
          </a:xfrm>
          <a:prstGeom prst="rect">
            <a:avLst/>
          </a:prstGeom>
          <a:noFill/>
        </p:spPr>
        <p:txBody>
          <a:bodyPr wrap="square" rtlCol="0">
            <a:spAutoFit/>
          </a:bodyPr>
          <a:lstStyle/>
          <a:p>
            <a:r>
              <a:rPr lang="en-US" i="1" dirty="0"/>
              <a:t>Note:  there are NO </a:t>
            </a:r>
            <a:r>
              <a:rPr lang="en-US" i="1" u="sng" dirty="0"/>
              <a:t>attractive </a:t>
            </a:r>
            <a:r>
              <a:rPr lang="en-US" i="1" dirty="0"/>
              <a:t>forces between h-phobic bits.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19074</TotalTime>
  <Words>2968</Words>
  <Application>Microsoft Macintosh PowerPoint</Application>
  <PresentationFormat>Widescreen</PresentationFormat>
  <Paragraphs>386</Paragraphs>
  <Slides>56</Slides>
  <Notes>24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2" baseType="lpstr">
      <vt:lpstr>Aptos</vt:lpstr>
      <vt:lpstr>Aptos Display</vt:lpstr>
      <vt:lpstr>Arial</vt:lpstr>
      <vt:lpstr>Harding</vt:lpstr>
      <vt:lpstr>Office Theme</vt:lpstr>
      <vt:lpstr>Equation</vt:lpstr>
      <vt:lpstr>Introduction to biochem</vt:lpstr>
      <vt:lpstr>Key concepts for review</vt:lpstr>
      <vt:lpstr>Simplified period table for the biochemist</vt:lpstr>
      <vt:lpstr>Why is the polarity of bonds important?</vt:lpstr>
      <vt:lpstr>Noncovalent bonds</vt:lpstr>
      <vt:lpstr>Properties of some common biological molecules</vt:lpstr>
      <vt:lpstr>What happens to salts/ions in water?</vt:lpstr>
      <vt:lpstr>The behavior of an isolated amphipathic molecules in water</vt:lpstr>
      <vt:lpstr>PowerPoint Presentation</vt:lpstr>
      <vt:lpstr>Thermodynamics</vt:lpstr>
      <vt:lpstr>Why are biochemical reactions dominated by changes in entropy and not enthalpy?</vt:lpstr>
      <vt:lpstr>PowerPoint Presentation</vt:lpstr>
      <vt:lpstr>Amino Acids and peptides</vt:lpstr>
      <vt:lpstr>Why are amino acids so key?</vt:lpstr>
      <vt:lpstr>Amino Acids</vt:lpstr>
      <vt:lpstr>Classic categorization of amino acid R-groups</vt:lpstr>
      <vt:lpstr>Other classifications</vt:lpstr>
      <vt:lpstr>In aqueous solution, amino acids generally exist in their zwitterionic form</vt:lpstr>
      <vt:lpstr>Ionization of Amino Acids</vt:lpstr>
      <vt:lpstr>Isoelectric Point</vt:lpstr>
      <vt:lpstr>Fractional protonation of some amino acid groups</vt:lpstr>
      <vt:lpstr>The chemical environment can affect the pKa of a group.</vt:lpstr>
      <vt:lpstr>Amino acids with special properties</vt:lpstr>
      <vt:lpstr>Glycine and Proline</vt:lpstr>
      <vt:lpstr>Histidine is a special case amino acid</vt:lpstr>
      <vt:lpstr>Tyrosine and tryptophan absorb UV light at 280 nm</vt:lpstr>
      <vt:lpstr>Cysteine has the only R-group that can made a covalent bond</vt:lpstr>
      <vt:lpstr>Importance of pH in biochem</vt:lpstr>
      <vt:lpstr>Why do enzymes have an optimum pH?</vt:lpstr>
      <vt:lpstr>PowerPoint Presentation</vt:lpstr>
      <vt:lpstr>Proteins</vt:lpstr>
      <vt:lpstr>Proteins are</vt:lpstr>
      <vt:lpstr>Proteins often contain non-protein parts</vt:lpstr>
      <vt:lpstr>Proteins come in many shapes and sizes</vt:lpstr>
      <vt:lpstr>Making a protein from amino acids: the peptide bond</vt:lpstr>
      <vt:lpstr>Proteins are chains of amino acids</vt:lpstr>
      <vt:lpstr>Levels of protein structure</vt:lpstr>
      <vt:lpstr>Primary structure and the peptide bond</vt:lpstr>
      <vt:lpstr>Only certain psi-phi angles are favorable</vt:lpstr>
      <vt:lpstr>Secondary structure—alpha helix</vt:lpstr>
      <vt:lpstr>Secondary structure—beta (pleated) sheet</vt:lpstr>
      <vt:lpstr>Secondary(ish) structure—beta turns</vt:lpstr>
      <vt:lpstr>Relative frequencies of amino acids in secondary structures</vt:lpstr>
      <vt:lpstr>Tertiary structure</vt:lpstr>
      <vt:lpstr>Different structural representations of a single protein</vt:lpstr>
      <vt:lpstr>Quaternary structure</vt:lpstr>
      <vt:lpstr>The importance of the sequence of collagen</vt:lpstr>
      <vt:lpstr>What does structure tell us about evolution?</vt:lpstr>
      <vt:lpstr>How do proteins fold?</vt:lpstr>
      <vt:lpstr>Proteins start folding during translation</vt:lpstr>
      <vt:lpstr>Anfinsen denaturation and renaturation of ribonuclease</vt:lpstr>
      <vt:lpstr>Can we use computation to predict the structure of proteins?</vt:lpstr>
      <vt:lpstr>In contrast to what Anfinsen found, many proteins need help such as HSPs to fold (or re-fold)</vt:lpstr>
      <vt:lpstr>What is proteostasis? Why is it important?</vt:lpstr>
      <vt:lpstr>How protein misfolding leads to aggregation</vt:lpstr>
      <vt:lpstr>Diseases associated with protein aggregation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Michelle W Wien</dc:creator>
  <cp:lastModifiedBy>Michelle W Wien</cp:lastModifiedBy>
  <cp:revision>3</cp:revision>
  <dcterms:created xsi:type="dcterms:W3CDTF">2024-07-22T18:52:53Z</dcterms:created>
  <dcterms:modified xsi:type="dcterms:W3CDTF">2024-09-10T13:02:11Z</dcterms:modified>
</cp:coreProperties>
</file>