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257" r:id="rId2"/>
    <p:sldId id="621" r:id="rId3"/>
    <p:sldId id="290" r:id="rId4"/>
    <p:sldId id="291" r:id="rId5"/>
    <p:sldId id="292" r:id="rId6"/>
    <p:sldId id="293" r:id="rId7"/>
    <p:sldId id="258" r:id="rId8"/>
    <p:sldId id="616" r:id="rId9"/>
    <p:sldId id="259" r:id="rId10"/>
    <p:sldId id="264" r:id="rId11"/>
    <p:sldId id="294" r:id="rId12"/>
    <p:sldId id="262" r:id="rId13"/>
    <p:sldId id="619" r:id="rId14"/>
    <p:sldId id="295" r:id="rId15"/>
    <p:sldId id="289" r:id="rId16"/>
    <p:sldId id="270" r:id="rId17"/>
    <p:sldId id="611" r:id="rId18"/>
    <p:sldId id="267" r:id="rId19"/>
    <p:sldId id="610" r:id="rId20"/>
    <p:sldId id="620" r:id="rId21"/>
    <p:sldId id="617" r:id="rId22"/>
    <p:sldId id="263" r:id="rId23"/>
    <p:sldId id="615" r:id="rId24"/>
    <p:sldId id="266" r:id="rId25"/>
    <p:sldId id="275" r:id="rId26"/>
    <p:sldId id="276" r:id="rId27"/>
    <p:sldId id="277" r:id="rId28"/>
    <p:sldId id="278" r:id="rId29"/>
    <p:sldId id="260" r:id="rId30"/>
    <p:sldId id="612" r:id="rId31"/>
    <p:sldId id="279" r:id="rId32"/>
    <p:sldId id="613" r:id="rId33"/>
    <p:sldId id="618" r:id="rId34"/>
    <p:sldId id="288" r:id="rId35"/>
    <p:sldId id="281" r:id="rId36"/>
    <p:sldId id="622" r:id="rId37"/>
    <p:sldId id="623" r:id="rId38"/>
    <p:sldId id="624" r:id="rId39"/>
    <p:sldId id="626" r:id="rId40"/>
    <p:sldId id="625" r:id="rId41"/>
    <p:sldId id="575"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74940A-9B6D-C74C-9766-7A605A469107}" v="57" dt="2024-09-10T19:33:42.0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16"/>
    <p:restoredTop sz="94768"/>
  </p:normalViewPr>
  <p:slideViewPr>
    <p:cSldViewPr snapToGrid="0">
      <p:cViewPr varScale="1">
        <p:scale>
          <a:sx n="110" d="100"/>
          <a:sy n="110" d="100"/>
        </p:scale>
        <p:origin x="39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W Wien" userId="e70ed4c8-8cbb-4111-acb0-d1300aae5aa8" providerId="ADAL" clId="{6174940A-9B6D-C74C-9766-7A605A469107}"/>
    <pc:docChg chg="custSel addSld delSld modSld sldOrd">
      <pc:chgData name="Michelle W Wien" userId="e70ed4c8-8cbb-4111-acb0-d1300aae5aa8" providerId="ADAL" clId="{6174940A-9B6D-C74C-9766-7A605A469107}" dt="2024-09-10T19:35:24.363" v="1653" actId="15"/>
      <pc:docMkLst>
        <pc:docMk/>
      </pc:docMkLst>
      <pc:sldChg chg="modSp mod modClrScheme chgLayout">
        <pc:chgData name="Michelle W Wien" userId="e70ed4c8-8cbb-4111-acb0-d1300aae5aa8" providerId="ADAL" clId="{6174940A-9B6D-C74C-9766-7A605A469107}" dt="2024-09-10T19:20:40.385" v="712" actId="700"/>
        <pc:sldMkLst>
          <pc:docMk/>
          <pc:sldMk cId="2102166555" sldId="260"/>
        </pc:sldMkLst>
        <pc:spChg chg="mod ord">
          <ac:chgData name="Michelle W Wien" userId="e70ed4c8-8cbb-4111-acb0-d1300aae5aa8" providerId="ADAL" clId="{6174940A-9B6D-C74C-9766-7A605A469107}" dt="2024-09-10T19:20:40.385" v="712" actId="700"/>
          <ac:spMkLst>
            <pc:docMk/>
            <pc:sldMk cId="2102166555" sldId="260"/>
            <ac:spMk id="8194" creationId="{00000000-0000-0000-0000-000000000000}"/>
          </ac:spMkLst>
        </pc:spChg>
        <pc:spChg chg="mod ord">
          <ac:chgData name="Michelle W Wien" userId="e70ed4c8-8cbb-4111-acb0-d1300aae5aa8" providerId="ADAL" clId="{6174940A-9B6D-C74C-9766-7A605A469107}" dt="2024-09-10T19:20:40.385" v="712" actId="700"/>
          <ac:spMkLst>
            <pc:docMk/>
            <pc:sldMk cId="2102166555" sldId="260"/>
            <ac:spMk id="8195" creationId="{00000000-0000-0000-0000-000000000000}"/>
          </ac:spMkLst>
        </pc:spChg>
      </pc:sldChg>
      <pc:sldChg chg="addSp delSp modSp mod chgLayout">
        <pc:chgData name="Michelle W Wien" userId="e70ed4c8-8cbb-4111-acb0-d1300aae5aa8" providerId="ADAL" clId="{6174940A-9B6D-C74C-9766-7A605A469107}" dt="2024-09-10T19:18:58.471" v="672" actId="115"/>
        <pc:sldMkLst>
          <pc:docMk/>
          <pc:sldMk cId="2523352081" sldId="263"/>
        </pc:sldMkLst>
        <pc:spChg chg="add mod ord">
          <ac:chgData name="Michelle W Wien" userId="e70ed4c8-8cbb-4111-acb0-d1300aae5aa8" providerId="ADAL" clId="{6174940A-9B6D-C74C-9766-7A605A469107}" dt="2024-09-10T19:18:50.375" v="670"/>
          <ac:spMkLst>
            <pc:docMk/>
            <pc:sldMk cId="2523352081" sldId="263"/>
            <ac:spMk id="2" creationId="{7FD6D988-2958-2AFF-C975-C98D503DC382}"/>
          </ac:spMkLst>
        </pc:spChg>
        <pc:spChg chg="mod ord">
          <ac:chgData name="Michelle W Wien" userId="e70ed4c8-8cbb-4111-acb0-d1300aae5aa8" providerId="ADAL" clId="{6174940A-9B6D-C74C-9766-7A605A469107}" dt="2024-09-10T19:18:48.062" v="669" actId="700"/>
          <ac:spMkLst>
            <pc:docMk/>
            <pc:sldMk cId="2523352081" sldId="263"/>
            <ac:spMk id="11266" creationId="{00000000-0000-0000-0000-000000000000}"/>
          </ac:spMkLst>
        </pc:spChg>
        <pc:spChg chg="del mod">
          <ac:chgData name="Michelle W Wien" userId="e70ed4c8-8cbb-4111-acb0-d1300aae5aa8" providerId="ADAL" clId="{6174940A-9B6D-C74C-9766-7A605A469107}" dt="2024-09-10T19:18:48.062" v="669" actId="700"/>
          <ac:spMkLst>
            <pc:docMk/>
            <pc:sldMk cId="2523352081" sldId="263"/>
            <ac:spMk id="11267" creationId="{00000000-0000-0000-0000-000000000000}"/>
          </ac:spMkLst>
        </pc:spChg>
        <pc:spChg chg="mod">
          <ac:chgData name="Michelle W Wien" userId="e70ed4c8-8cbb-4111-acb0-d1300aae5aa8" providerId="ADAL" clId="{6174940A-9B6D-C74C-9766-7A605A469107}" dt="2024-09-10T19:18:58.471" v="672" actId="115"/>
          <ac:spMkLst>
            <pc:docMk/>
            <pc:sldMk cId="2523352081" sldId="263"/>
            <ac:spMk id="11268" creationId="{00000000-0000-0000-0000-000000000000}"/>
          </ac:spMkLst>
        </pc:spChg>
      </pc:sldChg>
      <pc:sldChg chg="modSp">
        <pc:chgData name="Michelle W Wien" userId="e70ed4c8-8cbb-4111-acb0-d1300aae5aa8" providerId="ADAL" clId="{6174940A-9B6D-C74C-9766-7A605A469107}" dt="2024-09-10T13:08:45.077" v="268" actId="14100"/>
        <pc:sldMkLst>
          <pc:docMk/>
          <pc:sldMk cId="2897121058" sldId="264"/>
        </pc:sldMkLst>
        <pc:spChg chg="mod">
          <ac:chgData name="Michelle W Wien" userId="e70ed4c8-8cbb-4111-acb0-d1300aae5aa8" providerId="ADAL" clId="{6174940A-9B6D-C74C-9766-7A605A469107}" dt="2024-09-10T13:08:45.077" v="268" actId="14100"/>
          <ac:spMkLst>
            <pc:docMk/>
            <pc:sldMk cId="2897121058" sldId="264"/>
            <ac:spMk id="12292" creationId="{00000000-0000-0000-0000-000000000000}"/>
          </ac:spMkLst>
        </pc:spChg>
      </pc:sldChg>
      <pc:sldChg chg="modSp mod">
        <pc:chgData name="Michelle W Wien" userId="e70ed4c8-8cbb-4111-acb0-d1300aae5aa8" providerId="ADAL" clId="{6174940A-9B6D-C74C-9766-7A605A469107}" dt="2024-09-10T19:13:36.326" v="398" actId="20577"/>
        <pc:sldMkLst>
          <pc:docMk/>
          <pc:sldMk cId="1021537410" sldId="267"/>
        </pc:sldMkLst>
        <pc:spChg chg="mod">
          <ac:chgData name="Michelle W Wien" userId="e70ed4c8-8cbb-4111-acb0-d1300aae5aa8" providerId="ADAL" clId="{6174940A-9B6D-C74C-9766-7A605A469107}" dt="2024-09-10T19:13:36.326" v="398" actId="20577"/>
          <ac:spMkLst>
            <pc:docMk/>
            <pc:sldMk cId="1021537410" sldId="267"/>
            <ac:spMk id="2" creationId="{4C028CC1-7125-1C63-26B4-126245F21ACD}"/>
          </ac:spMkLst>
        </pc:spChg>
      </pc:sldChg>
      <pc:sldChg chg="addSp delSp modSp mod modClrScheme chgLayout">
        <pc:chgData name="Michelle W Wien" userId="e70ed4c8-8cbb-4111-acb0-d1300aae5aa8" providerId="ADAL" clId="{6174940A-9B6D-C74C-9766-7A605A469107}" dt="2024-09-10T19:18:31.548" v="667" actId="27636"/>
        <pc:sldMkLst>
          <pc:docMk/>
          <pc:sldMk cId="3565409984" sldId="275"/>
        </pc:sldMkLst>
        <pc:spChg chg="add mod ord">
          <ac:chgData name="Michelle W Wien" userId="e70ed4c8-8cbb-4111-acb0-d1300aae5aa8" providerId="ADAL" clId="{6174940A-9B6D-C74C-9766-7A605A469107}" dt="2024-09-10T19:18:31.548" v="667" actId="27636"/>
          <ac:spMkLst>
            <pc:docMk/>
            <pc:sldMk cId="3565409984" sldId="275"/>
            <ac:spMk id="2" creationId="{14DFFE9C-7C01-458C-1140-4D0FB90C801D}"/>
          </ac:spMkLst>
        </pc:spChg>
        <pc:spChg chg="del mod">
          <ac:chgData name="Michelle W Wien" userId="e70ed4c8-8cbb-4111-acb0-d1300aae5aa8" providerId="ADAL" clId="{6174940A-9B6D-C74C-9766-7A605A469107}" dt="2024-09-10T19:18:26.127" v="663" actId="700"/>
          <ac:spMkLst>
            <pc:docMk/>
            <pc:sldMk cId="3565409984" sldId="275"/>
            <ac:spMk id="23555" creationId="{00000000-0000-0000-0000-000000000000}"/>
          </ac:spMkLst>
        </pc:spChg>
        <pc:spChg chg="mod ord">
          <ac:chgData name="Michelle W Wien" userId="e70ed4c8-8cbb-4111-acb0-d1300aae5aa8" providerId="ADAL" clId="{6174940A-9B6D-C74C-9766-7A605A469107}" dt="2024-09-10T19:18:29.613" v="665" actId="27636"/>
          <ac:spMkLst>
            <pc:docMk/>
            <pc:sldMk cId="3565409984" sldId="275"/>
            <ac:spMk id="51202" creationId="{00000000-0000-0000-0000-000000000000}"/>
          </ac:spMkLst>
        </pc:spChg>
      </pc:sldChg>
      <pc:sldChg chg="modSp mod">
        <pc:chgData name="Michelle W Wien" userId="e70ed4c8-8cbb-4111-acb0-d1300aae5aa8" providerId="ADAL" clId="{6174940A-9B6D-C74C-9766-7A605A469107}" dt="2024-09-10T19:19:57.958" v="708" actId="20577"/>
        <pc:sldMkLst>
          <pc:docMk/>
          <pc:sldMk cId="3068660738" sldId="276"/>
        </pc:sldMkLst>
        <pc:spChg chg="mod">
          <ac:chgData name="Michelle W Wien" userId="e70ed4c8-8cbb-4111-acb0-d1300aae5aa8" providerId="ADAL" clId="{6174940A-9B6D-C74C-9766-7A605A469107}" dt="2024-09-10T19:19:57.958" v="708" actId="20577"/>
          <ac:spMkLst>
            <pc:docMk/>
            <pc:sldMk cId="3068660738" sldId="276"/>
            <ac:spMk id="24580" creationId="{00000000-0000-0000-0000-000000000000}"/>
          </ac:spMkLst>
        </pc:spChg>
      </pc:sldChg>
      <pc:sldChg chg="modSp mod modClrScheme chgLayout">
        <pc:chgData name="Michelle W Wien" userId="e70ed4c8-8cbb-4111-acb0-d1300aae5aa8" providerId="ADAL" clId="{6174940A-9B6D-C74C-9766-7A605A469107}" dt="2024-09-10T19:20:22.384" v="710" actId="700"/>
        <pc:sldMkLst>
          <pc:docMk/>
          <pc:sldMk cId="3986339538" sldId="277"/>
        </pc:sldMkLst>
        <pc:spChg chg="mod ord">
          <ac:chgData name="Michelle W Wien" userId="e70ed4c8-8cbb-4111-acb0-d1300aae5aa8" providerId="ADAL" clId="{6174940A-9B6D-C74C-9766-7A605A469107}" dt="2024-09-10T19:20:22.384" v="710" actId="700"/>
          <ac:spMkLst>
            <pc:docMk/>
            <pc:sldMk cId="3986339538" sldId="277"/>
            <ac:spMk id="25602" creationId="{00000000-0000-0000-0000-000000000000}"/>
          </ac:spMkLst>
        </pc:spChg>
        <pc:spChg chg="mod ord">
          <ac:chgData name="Michelle W Wien" userId="e70ed4c8-8cbb-4111-acb0-d1300aae5aa8" providerId="ADAL" clId="{6174940A-9B6D-C74C-9766-7A605A469107}" dt="2024-09-10T19:20:22.384" v="710" actId="700"/>
          <ac:spMkLst>
            <pc:docMk/>
            <pc:sldMk cId="3986339538" sldId="277"/>
            <ac:spMk id="25603" creationId="{00000000-0000-0000-0000-000000000000}"/>
          </ac:spMkLst>
        </pc:spChg>
      </pc:sldChg>
      <pc:sldChg chg="modSp mod modClrScheme chgLayout">
        <pc:chgData name="Michelle W Wien" userId="e70ed4c8-8cbb-4111-acb0-d1300aae5aa8" providerId="ADAL" clId="{6174940A-9B6D-C74C-9766-7A605A469107}" dt="2024-09-10T19:23:05.827" v="722" actId="6549"/>
        <pc:sldMkLst>
          <pc:docMk/>
          <pc:sldMk cId="1493616092" sldId="279"/>
        </pc:sldMkLst>
        <pc:spChg chg="mod ord">
          <ac:chgData name="Michelle W Wien" userId="e70ed4c8-8cbb-4111-acb0-d1300aae5aa8" providerId="ADAL" clId="{6174940A-9B6D-C74C-9766-7A605A469107}" dt="2024-09-10T19:23:05.827" v="722" actId="6549"/>
          <ac:spMkLst>
            <pc:docMk/>
            <pc:sldMk cId="1493616092" sldId="279"/>
            <ac:spMk id="3" creationId="{00000000-0000-0000-0000-000000000000}"/>
          </ac:spMkLst>
        </pc:spChg>
      </pc:sldChg>
      <pc:sldChg chg="modSp mod">
        <pc:chgData name="Michelle W Wien" userId="e70ed4c8-8cbb-4111-acb0-d1300aae5aa8" providerId="ADAL" clId="{6174940A-9B6D-C74C-9766-7A605A469107}" dt="2024-09-10T19:31:23.797" v="1470" actId="1076"/>
        <pc:sldMkLst>
          <pc:docMk/>
          <pc:sldMk cId="3510671642" sldId="575"/>
        </pc:sldMkLst>
        <pc:spChg chg="mod">
          <ac:chgData name="Michelle W Wien" userId="e70ed4c8-8cbb-4111-acb0-d1300aae5aa8" providerId="ADAL" clId="{6174940A-9B6D-C74C-9766-7A605A469107}" dt="2024-09-10T19:31:08.481" v="1465" actId="20577"/>
          <ac:spMkLst>
            <pc:docMk/>
            <pc:sldMk cId="3510671642" sldId="575"/>
            <ac:spMk id="7" creationId="{00000000-0000-0000-0000-000000000000}"/>
          </ac:spMkLst>
        </pc:spChg>
        <pc:picChg chg="mod">
          <ac:chgData name="Michelle W Wien" userId="e70ed4c8-8cbb-4111-acb0-d1300aae5aa8" providerId="ADAL" clId="{6174940A-9B6D-C74C-9766-7A605A469107}" dt="2024-09-10T19:31:23.797" v="1470" actId="1076"/>
          <ac:picMkLst>
            <pc:docMk/>
            <pc:sldMk cId="3510671642" sldId="575"/>
            <ac:picMk id="4" creationId="{353E039A-6556-4442-A08A-5868D5455A09}"/>
          </ac:picMkLst>
        </pc:picChg>
      </pc:sldChg>
      <pc:sldChg chg="addSp delSp modSp mod">
        <pc:chgData name="Michelle W Wien" userId="e70ed4c8-8cbb-4111-acb0-d1300aae5aa8" providerId="ADAL" clId="{6174940A-9B6D-C74C-9766-7A605A469107}" dt="2024-09-10T19:15:29.833" v="527"/>
        <pc:sldMkLst>
          <pc:docMk/>
          <pc:sldMk cId="899657884" sldId="610"/>
        </pc:sldMkLst>
        <pc:spChg chg="add del mod">
          <ac:chgData name="Michelle W Wien" userId="e70ed4c8-8cbb-4111-acb0-d1300aae5aa8" providerId="ADAL" clId="{6174940A-9B6D-C74C-9766-7A605A469107}" dt="2024-09-10T19:15:29.833" v="527"/>
          <ac:spMkLst>
            <pc:docMk/>
            <pc:sldMk cId="899657884" sldId="610"/>
            <ac:spMk id="2" creationId="{4515A9FB-0DDB-860B-AB7B-7A5BB1CFC15C}"/>
          </ac:spMkLst>
        </pc:spChg>
        <pc:spChg chg="add mod">
          <ac:chgData name="Michelle W Wien" userId="e70ed4c8-8cbb-4111-acb0-d1300aae5aa8" providerId="ADAL" clId="{6174940A-9B6D-C74C-9766-7A605A469107}" dt="2024-09-10T19:14:36.451" v="407" actId="1076"/>
          <ac:spMkLst>
            <pc:docMk/>
            <pc:sldMk cId="899657884" sldId="610"/>
            <ac:spMk id="3" creationId="{659BFB78-5191-7B09-71EA-EFD1A40276C6}"/>
          </ac:spMkLst>
        </pc:spChg>
        <pc:spChg chg="add mod">
          <ac:chgData name="Michelle W Wien" userId="e70ed4c8-8cbb-4111-acb0-d1300aae5aa8" providerId="ADAL" clId="{6174940A-9B6D-C74C-9766-7A605A469107}" dt="2024-09-10T19:15:26.992" v="525" actId="1076"/>
          <ac:spMkLst>
            <pc:docMk/>
            <pc:sldMk cId="899657884" sldId="610"/>
            <ac:spMk id="4" creationId="{810F9197-FD2B-3AE0-5034-4B0B4A8CCAC8}"/>
          </ac:spMkLst>
        </pc:spChg>
        <pc:picChg chg="mod">
          <ac:chgData name="Michelle W Wien" userId="e70ed4c8-8cbb-4111-acb0-d1300aae5aa8" providerId="ADAL" clId="{6174940A-9B6D-C74C-9766-7A605A469107}" dt="2024-09-10T19:14:32.938" v="406" actId="1076"/>
          <ac:picMkLst>
            <pc:docMk/>
            <pc:sldMk cId="899657884" sldId="610"/>
            <ac:picMk id="6" creationId="{F83EC024-B050-60E8-0991-635B9CEC6B67}"/>
          </ac:picMkLst>
        </pc:picChg>
      </pc:sldChg>
      <pc:sldChg chg="modSp mod">
        <pc:chgData name="Michelle W Wien" userId="e70ed4c8-8cbb-4111-acb0-d1300aae5aa8" providerId="ADAL" clId="{6174940A-9B6D-C74C-9766-7A605A469107}" dt="2024-09-10T19:20:59.862" v="715" actId="1076"/>
        <pc:sldMkLst>
          <pc:docMk/>
          <pc:sldMk cId="2269493137" sldId="612"/>
        </pc:sldMkLst>
        <pc:spChg chg="mod">
          <ac:chgData name="Michelle W Wien" userId="e70ed4c8-8cbb-4111-acb0-d1300aae5aa8" providerId="ADAL" clId="{6174940A-9B6D-C74C-9766-7A605A469107}" dt="2024-09-10T19:20:57.873" v="714" actId="14100"/>
          <ac:spMkLst>
            <pc:docMk/>
            <pc:sldMk cId="2269493137" sldId="612"/>
            <ac:spMk id="6" creationId="{A17C5B23-1F7D-15EE-2DE9-266939DD7599}"/>
          </ac:spMkLst>
        </pc:spChg>
        <pc:picChg chg="mod">
          <ac:chgData name="Michelle W Wien" userId="e70ed4c8-8cbb-4111-acb0-d1300aae5aa8" providerId="ADAL" clId="{6174940A-9B6D-C74C-9766-7A605A469107}" dt="2024-09-10T19:20:59.862" v="715" actId="1076"/>
          <ac:picMkLst>
            <pc:docMk/>
            <pc:sldMk cId="2269493137" sldId="612"/>
            <ac:picMk id="5" creationId="{65A6F884-FA5B-6B6C-F5DC-5A1FE22A5BA3}"/>
          </ac:picMkLst>
        </pc:picChg>
      </pc:sldChg>
      <pc:sldChg chg="addSp modSp mod setBg modClrScheme chgLayout">
        <pc:chgData name="Michelle W Wien" userId="e70ed4c8-8cbb-4111-acb0-d1300aae5aa8" providerId="ADAL" clId="{6174940A-9B6D-C74C-9766-7A605A469107}" dt="2024-09-10T19:23:58.516" v="766" actId="20577"/>
        <pc:sldMkLst>
          <pc:docMk/>
          <pc:sldMk cId="671642319" sldId="613"/>
        </pc:sldMkLst>
        <pc:spChg chg="mod ord">
          <ac:chgData name="Michelle W Wien" userId="e70ed4c8-8cbb-4111-acb0-d1300aae5aa8" providerId="ADAL" clId="{6174940A-9B6D-C74C-9766-7A605A469107}" dt="2024-09-10T19:23:40.029" v="727" actId="26606"/>
          <ac:spMkLst>
            <pc:docMk/>
            <pc:sldMk cId="671642319" sldId="613"/>
            <ac:spMk id="2" creationId="{887284B9-9928-2C2F-8CD4-FC8E50797E8D}"/>
          </ac:spMkLst>
        </pc:spChg>
        <pc:spChg chg="add mod">
          <ac:chgData name="Michelle W Wien" userId="e70ed4c8-8cbb-4111-acb0-d1300aae5aa8" providerId="ADAL" clId="{6174940A-9B6D-C74C-9766-7A605A469107}" dt="2024-09-10T19:23:58.516" v="766" actId="20577"/>
          <ac:spMkLst>
            <pc:docMk/>
            <pc:sldMk cId="671642319" sldId="613"/>
            <ac:spMk id="4" creationId="{5BE76E99-AB60-FA67-DD67-6A97BB737A0A}"/>
          </ac:spMkLst>
        </pc:spChg>
        <pc:spChg chg="add">
          <ac:chgData name="Michelle W Wien" userId="e70ed4c8-8cbb-4111-acb0-d1300aae5aa8" providerId="ADAL" clId="{6174940A-9B6D-C74C-9766-7A605A469107}" dt="2024-09-10T19:23:40.029" v="727" actId="26606"/>
          <ac:spMkLst>
            <pc:docMk/>
            <pc:sldMk cId="671642319" sldId="613"/>
            <ac:spMk id="8" creationId="{D4771268-CB57-404A-9271-370EB28F6090}"/>
          </ac:spMkLst>
        </pc:spChg>
        <pc:picChg chg="mod">
          <ac:chgData name="Michelle W Wien" userId="e70ed4c8-8cbb-4111-acb0-d1300aae5aa8" providerId="ADAL" clId="{6174940A-9B6D-C74C-9766-7A605A469107}" dt="2024-09-10T19:23:47.774" v="729" actId="1076"/>
          <ac:picMkLst>
            <pc:docMk/>
            <pc:sldMk cId="671642319" sldId="613"/>
            <ac:picMk id="3" creationId="{1604B491-412D-3BDF-F2A1-74FE8183FB42}"/>
          </ac:picMkLst>
        </pc:picChg>
      </pc:sldChg>
      <pc:sldChg chg="del">
        <pc:chgData name="Michelle W Wien" userId="e70ed4c8-8cbb-4111-acb0-d1300aae5aa8" providerId="ADAL" clId="{6174940A-9B6D-C74C-9766-7A605A469107}" dt="2024-09-10T19:25:13.210" v="833" actId="2696"/>
        <pc:sldMkLst>
          <pc:docMk/>
          <pc:sldMk cId="322421348" sldId="614"/>
        </pc:sldMkLst>
      </pc:sldChg>
      <pc:sldChg chg="addSp modSp mod">
        <pc:chgData name="Michelle W Wien" userId="e70ed4c8-8cbb-4111-acb0-d1300aae5aa8" providerId="ADAL" clId="{6174940A-9B6D-C74C-9766-7A605A469107}" dt="2024-09-10T19:16:41.582" v="551" actId="1076"/>
        <pc:sldMkLst>
          <pc:docMk/>
          <pc:sldMk cId="3202978907" sldId="617"/>
        </pc:sldMkLst>
        <pc:spChg chg="add mod">
          <ac:chgData name="Michelle W Wien" userId="e70ed4c8-8cbb-4111-acb0-d1300aae5aa8" providerId="ADAL" clId="{6174940A-9B6D-C74C-9766-7A605A469107}" dt="2024-09-10T19:16:00.498" v="538" actId="1076"/>
          <ac:spMkLst>
            <pc:docMk/>
            <pc:sldMk cId="3202978907" sldId="617"/>
            <ac:spMk id="3" creationId="{90AAC29A-2D7A-CA66-711E-F8F58B7C1261}"/>
          </ac:spMkLst>
        </pc:spChg>
        <pc:spChg chg="add mod">
          <ac:chgData name="Michelle W Wien" userId="e70ed4c8-8cbb-4111-acb0-d1300aae5aa8" providerId="ADAL" clId="{6174940A-9B6D-C74C-9766-7A605A469107}" dt="2024-09-10T19:16:39.300" v="550" actId="1076"/>
          <ac:spMkLst>
            <pc:docMk/>
            <pc:sldMk cId="3202978907" sldId="617"/>
            <ac:spMk id="11" creationId="{F00C11E0-7C19-9826-1565-80FF81342C9D}"/>
          </ac:spMkLst>
        </pc:spChg>
        <pc:cxnChg chg="add mod">
          <ac:chgData name="Michelle W Wien" userId="e70ed4c8-8cbb-4111-acb0-d1300aae5aa8" providerId="ADAL" clId="{6174940A-9B6D-C74C-9766-7A605A469107}" dt="2024-09-10T19:16:41.582" v="551" actId="1076"/>
          <ac:cxnSpMkLst>
            <pc:docMk/>
            <pc:sldMk cId="3202978907" sldId="617"/>
            <ac:cxnSpMk id="10" creationId="{EEB58D91-E139-F5A5-1721-D69D6F0783B7}"/>
          </ac:cxnSpMkLst>
        </pc:cxnChg>
      </pc:sldChg>
      <pc:sldChg chg="modSp mod">
        <pc:chgData name="Michelle W Wien" userId="e70ed4c8-8cbb-4111-acb0-d1300aae5aa8" providerId="ADAL" clId="{6174940A-9B6D-C74C-9766-7A605A469107}" dt="2024-09-10T19:24:38.084" v="832" actId="20577"/>
        <pc:sldMkLst>
          <pc:docMk/>
          <pc:sldMk cId="844251894" sldId="618"/>
        </pc:sldMkLst>
        <pc:spChg chg="mod">
          <ac:chgData name="Michelle W Wien" userId="e70ed4c8-8cbb-4111-acb0-d1300aae5aa8" providerId="ADAL" clId="{6174940A-9B6D-C74C-9766-7A605A469107}" dt="2024-09-10T19:24:38.084" v="832" actId="20577"/>
          <ac:spMkLst>
            <pc:docMk/>
            <pc:sldMk cId="844251894" sldId="618"/>
            <ac:spMk id="2" creationId="{E57151D5-F51D-54D6-A00B-E4CC861831D1}"/>
          </ac:spMkLst>
        </pc:spChg>
      </pc:sldChg>
      <pc:sldChg chg="addSp modSp mod">
        <pc:chgData name="Michelle W Wien" userId="e70ed4c8-8cbb-4111-acb0-d1300aae5aa8" providerId="ADAL" clId="{6174940A-9B6D-C74C-9766-7A605A469107}" dt="2024-09-10T19:11:16.330" v="347" actId="20577"/>
        <pc:sldMkLst>
          <pc:docMk/>
          <pc:sldMk cId="3285042330" sldId="619"/>
        </pc:sldMkLst>
        <pc:spChg chg="add mod">
          <ac:chgData name="Michelle W Wien" userId="e70ed4c8-8cbb-4111-acb0-d1300aae5aa8" providerId="ADAL" clId="{6174940A-9B6D-C74C-9766-7A605A469107}" dt="2024-09-10T19:11:16.330" v="347" actId="20577"/>
          <ac:spMkLst>
            <pc:docMk/>
            <pc:sldMk cId="3285042330" sldId="619"/>
            <ac:spMk id="3" creationId="{081EC29F-5E71-11C3-2ED9-1C286F155B15}"/>
          </ac:spMkLst>
        </pc:spChg>
      </pc:sldChg>
      <pc:sldChg chg="ord">
        <pc:chgData name="Michelle W Wien" userId="e70ed4c8-8cbb-4111-acb0-d1300aae5aa8" providerId="ADAL" clId="{6174940A-9B6D-C74C-9766-7A605A469107}" dt="2024-09-10T19:13:48.594" v="400" actId="20578"/>
        <pc:sldMkLst>
          <pc:docMk/>
          <pc:sldMk cId="4014476503" sldId="620"/>
        </pc:sldMkLst>
      </pc:sldChg>
      <pc:sldChg chg="modSp new mod">
        <pc:chgData name="Michelle W Wien" userId="e70ed4c8-8cbb-4111-acb0-d1300aae5aa8" providerId="ADAL" clId="{6174940A-9B6D-C74C-9766-7A605A469107}" dt="2024-09-10T17:45:18.947" v="269" actId="20577"/>
        <pc:sldMkLst>
          <pc:docMk/>
          <pc:sldMk cId="819706025" sldId="621"/>
        </pc:sldMkLst>
        <pc:spChg chg="mod">
          <ac:chgData name="Michelle W Wien" userId="e70ed4c8-8cbb-4111-acb0-d1300aae5aa8" providerId="ADAL" clId="{6174940A-9B6D-C74C-9766-7A605A469107}" dt="2024-09-10T13:05:14.038" v="20" actId="20577"/>
          <ac:spMkLst>
            <pc:docMk/>
            <pc:sldMk cId="819706025" sldId="621"/>
            <ac:spMk id="2" creationId="{F979DF9A-9728-EFE0-DF1F-954FC951D13E}"/>
          </ac:spMkLst>
        </pc:spChg>
        <pc:spChg chg="mod">
          <ac:chgData name="Michelle W Wien" userId="e70ed4c8-8cbb-4111-acb0-d1300aae5aa8" providerId="ADAL" clId="{6174940A-9B6D-C74C-9766-7A605A469107}" dt="2024-09-10T17:45:18.947" v="269" actId="20577"/>
          <ac:spMkLst>
            <pc:docMk/>
            <pc:sldMk cId="819706025" sldId="621"/>
            <ac:spMk id="3" creationId="{1B0FA422-DDDC-3366-10E3-522186DF10AC}"/>
          </ac:spMkLst>
        </pc:spChg>
      </pc:sldChg>
      <pc:sldChg chg="modSp new mod">
        <pc:chgData name="Michelle W Wien" userId="e70ed4c8-8cbb-4111-acb0-d1300aae5aa8" providerId="ADAL" clId="{6174940A-9B6D-C74C-9766-7A605A469107}" dt="2024-09-10T19:35:24.363" v="1653" actId="15"/>
        <pc:sldMkLst>
          <pc:docMk/>
          <pc:sldMk cId="3002270332" sldId="622"/>
        </pc:sldMkLst>
        <pc:spChg chg="mod">
          <ac:chgData name="Michelle W Wien" userId="e70ed4c8-8cbb-4111-acb0-d1300aae5aa8" providerId="ADAL" clId="{6174940A-9B6D-C74C-9766-7A605A469107}" dt="2024-09-10T19:25:56.312" v="898" actId="20577"/>
          <ac:spMkLst>
            <pc:docMk/>
            <pc:sldMk cId="3002270332" sldId="622"/>
            <ac:spMk id="2" creationId="{92117347-BB0B-9A7F-CAB7-E4EFF894E7AF}"/>
          </ac:spMkLst>
        </pc:spChg>
        <pc:spChg chg="mod">
          <ac:chgData name="Michelle W Wien" userId="e70ed4c8-8cbb-4111-acb0-d1300aae5aa8" providerId="ADAL" clId="{6174940A-9B6D-C74C-9766-7A605A469107}" dt="2024-09-10T19:35:24.363" v="1653" actId="15"/>
          <ac:spMkLst>
            <pc:docMk/>
            <pc:sldMk cId="3002270332" sldId="622"/>
            <ac:spMk id="3" creationId="{93E4C932-26F2-A253-A9D9-2655D932CAE2}"/>
          </ac:spMkLst>
        </pc:spChg>
      </pc:sldChg>
      <pc:sldChg chg="addSp delSp modSp new mod modClrScheme chgLayout">
        <pc:chgData name="Michelle W Wien" userId="e70ed4c8-8cbb-4111-acb0-d1300aae5aa8" providerId="ADAL" clId="{6174940A-9B6D-C74C-9766-7A605A469107}" dt="2024-09-10T19:29:26.348" v="1305" actId="20577"/>
        <pc:sldMkLst>
          <pc:docMk/>
          <pc:sldMk cId="1400222489" sldId="623"/>
        </pc:sldMkLst>
        <pc:spChg chg="del mod ord">
          <ac:chgData name="Michelle W Wien" userId="e70ed4c8-8cbb-4111-acb0-d1300aae5aa8" providerId="ADAL" clId="{6174940A-9B6D-C74C-9766-7A605A469107}" dt="2024-09-10T19:28:30.233" v="1241" actId="700"/>
          <ac:spMkLst>
            <pc:docMk/>
            <pc:sldMk cId="1400222489" sldId="623"/>
            <ac:spMk id="2" creationId="{D5658131-D7AF-49D7-D9F8-221E656057A4}"/>
          </ac:spMkLst>
        </pc:spChg>
        <pc:spChg chg="del">
          <ac:chgData name="Michelle W Wien" userId="e70ed4c8-8cbb-4111-acb0-d1300aae5aa8" providerId="ADAL" clId="{6174940A-9B6D-C74C-9766-7A605A469107}" dt="2024-09-10T19:28:30.233" v="1241" actId="700"/>
          <ac:spMkLst>
            <pc:docMk/>
            <pc:sldMk cId="1400222489" sldId="623"/>
            <ac:spMk id="3" creationId="{7CAEB607-83D1-743C-1E5A-CA697951E063}"/>
          </ac:spMkLst>
        </pc:spChg>
        <pc:spChg chg="add mod ord">
          <ac:chgData name="Michelle W Wien" userId="e70ed4c8-8cbb-4111-acb0-d1300aae5aa8" providerId="ADAL" clId="{6174940A-9B6D-C74C-9766-7A605A469107}" dt="2024-09-10T19:29:26.348" v="1305" actId="20577"/>
          <ac:spMkLst>
            <pc:docMk/>
            <pc:sldMk cId="1400222489" sldId="623"/>
            <ac:spMk id="4" creationId="{FE83B313-69D5-19A0-1CCC-2D3505DDEB77}"/>
          </ac:spMkLst>
        </pc:spChg>
        <pc:picChg chg="add mod">
          <ac:chgData name="Michelle W Wien" userId="e70ed4c8-8cbb-4111-acb0-d1300aae5aa8" providerId="ADAL" clId="{6174940A-9B6D-C74C-9766-7A605A469107}" dt="2024-09-10T19:28:40.031" v="1245" actId="14100"/>
          <ac:picMkLst>
            <pc:docMk/>
            <pc:sldMk cId="1400222489" sldId="623"/>
            <ac:picMk id="5" creationId="{D2E992D1-A807-CDAC-130E-4839BC214F6B}"/>
          </ac:picMkLst>
        </pc:picChg>
      </pc:sldChg>
      <pc:sldChg chg="addSp modSp new mod">
        <pc:chgData name="Michelle W Wien" userId="e70ed4c8-8cbb-4111-acb0-d1300aae5aa8" providerId="ADAL" clId="{6174940A-9B6D-C74C-9766-7A605A469107}" dt="2024-09-10T19:30:23.333" v="1413" actId="20577"/>
        <pc:sldMkLst>
          <pc:docMk/>
          <pc:sldMk cId="493964587" sldId="624"/>
        </pc:sldMkLst>
        <pc:spChg chg="mod">
          <ac:chgData name="Michelle W Wien" userId="e70ed4c8-8cbb-4111-acb0-d1300aae5aa8" providerId="ADAL" clId="{6174940A-9B6D-C74C-9766-7A605A469107}" dt="2024-09-10T19:30:08.549" v="1377" actId="20577"/>
          <ac:spMkLst>
            <pc:docMk/>
            <pc:sldMk cId="493964587" sldId="624"/>
            <ac:spMk id="2" creationId="{3A4A368D-60EA-D329-005A-38518F23177F}"/>
          </ac:spMkLst>
        </pc:spChg>
        <pc:spChg chg="add mod">
          <ac:chgData name="Michelle W Wien" userId="e70ed4c8-8cbb-4111-acb0-d1300aae5aa8" providerId="ADAL" clId="{6174940A-9B6D-C74C-9766-7A605A469107}" dt="2024-09-10T19:30:23.333" v="1413" actId="20577"/>
          <ac:spMkLst>
            <pc:docMk/>
            <pc:sldMk cId="493964587" sldId="624"/>
            <ac:spMk id="4" creationId="{541D8D34-C0B4-796D-1DE9-623FC56C0FAC}"/>
          </ac:spMkLst>
        </pc:spChg>
        <pc:picChg chg="add mod">
          <ac:chgData name="Michelle W Wien" userId="e70ed4c8-8cbb-4111-acb0-d1300aae5aa8" providerId="ADAL" clId="{6174940A-9B6D-C74C-9766-7A605A469107}" dt="2024-09-10T19:29:52.467" v="1310" actId="1076"/>
          <ac:picMkLst>
            <pc:docMk/>
            <pc:sldMk cId="493964587" sldId="624"/>
            <ac:picMk id="3" creationId="{A0D066D0-5923-63EA-EAF6-67036336DA3E}"/>
          </ac:picMkLst>
        </pc:picChg>
      </pc:sldChg>
      <pc:sldChg chg="addSp modSp new mod">
        <pc:chgData name="Michelle W Wien" userId="e70ed4c8-8cbb-4111-acb0-d1300aae5aa8" providerId="ADAL" clId="{6174940A-9B6D-C74C-9766-7A605A469107}" dt="2024-09-10T19:33:03.867" v="1507" actId="1076"/>
        <pc:sldMkLst>
          <pc:docMk/>
          <pc:sldMk cId="221969169" sldId="625"/>
        </pc:sldMkLst>
        <pc:spChg chg="mod">
          <ac:chgData name="Michelle W Wien" userId="e70ed4c8-8cbb-4111-acb0-d1300aae5aa8" providerId="ADAL" clId="{6174940A-9B6D-C74C-9766-7A605A469107}" dt="2024-09-10T19:32:10.877" v="1506" actId="20577"/>
          <ac:spMkLst>
            <pc:docMk/>
            <pc:sldMk cId="221969169" sldId="625"/>
            <ac:spMk id="2" creationId="{1A6FC6C6-54F1-E259-0B46-19D80EA29FA4}"/>
          </ac:spMkLst>
        </pc:spChg>
        <pc:picChg chg="add mod">
          <ac:chgData name="Michelle W Wien" userId="e70ed4c8-8cbb-4111-acb0-d1300aae5aa8" providerId="ADAL" clId="{6174940A-9B6D-C74C-9766-7A605A469107}" dt="2024-09-10T19:33:03.867" v="1507" actId="1076"/>
          <ac:picMkLst>
            <pc:docMk/>
            <pc:sldMk cId="221969169" sldId="625"/>
            <ac:picMk id="3" creationId="{8018037E-C3A1-AA6A-3744-E58F5525A081}"/>
          </ac:picMkLst>
        </pc:picChg>
      </pc:sldChg>
      <pc:sldChg chg="addSp modSp new mod">
        <pc:chgData name="Michelle W Wien" userId="e70ed4c8-8cbb-4111-acb0-d1300aae5aa8" providerId="ADAL" clId="{6174940A-9B6D-C74C-9766-7A605A469107}" dt="2024-09-10T19:34:03.023" v="1576" actId="20577"/>
        <pc:sldMkLst>
          <pc:docMk/>
          <pc:sldMk cId="2513586506" sldId="626"/>
        </pc:sldMkLst>
        <pc:spChg chg="mod">
          <ac:chgData name="Michelle W Wien" userId="e70ed4c8-8cbb-4111-acb0-d1300aae5aa8" providerId="ADAL" clId="{6174940A-9B6D-C74C-9766-7A605A469107}" dt="2024-09-10T19:34:03.023" v="1576" actId="20577"/>
          <ac:spMkLst>
            <pc:docMk/>
            <pc:sldMk cId="2513586506" sldId="626"/>
            <ac:spMk id="2" creationId="{185F767A-02C9-E45A-F49C-C5AF48394A52}"/>
          </ac:spMkLst>
        </pc:spChg>
        <pc:picChg chg="add mod">
          <ac:chgData name="Michelle W Wien" userId="e70ed4c8-8cbb-4111-acb0-d1300aae5aa8" providerId="ADAL" clId="{6174940A-9B6D-C74C-9766-7A605A469107}" dt="2024-09-10T19:33:46.236" v="1511" actId="1076"/>
          <ac:picMkLst>
            <pc:docMk/>
            <pc:sldMk cId="2513586506" sldId="626"/>
            <ac:picMk id="3" creationId="{36BE6C26-1401-7692-97AF-FF1C5599392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0AE7BC-C63E-8649-AAB5-A6B1EF2AB801}" type="datetimeFigureOut">
              <a:rPr lang="en-US" smtClean="0"/>
              <a:t>9/10/24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C18890-67FC-9942-9A4B-7F2A54D89845}" type="slidenum">
              <a:rPr lang="en-US" smtClean="0"/>
              <a:t>‹#›</a:t>
            </a:fld>
            <a:endParaRPr lang="en-US"/>
          </a:p>
        </p:txBody>
      </p:sp>
    </p:spTree>
    <p:extLst>
      <p:ext uri="{BB962C8B-B14F-4D97-AF65-F5344CB8AC3E}">
        <p14:creationId xmlns:p14="http://schemas.microsoft.com/office/powerpoint/2010/main" val="3777315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Times" pitchFamily="1" charset="0"/>
                <a:ea typeface="ＭＳ Ｐゴシック" charset="-128"/>
              </a:defRPr>
            </a:lvl1pPr>
            <a:lvl2pPr marL="702756" indent="-270291">
              <a:defRPr sz="2300">
                <a:solidFill>
                  <a:schemeClr val="tx1"/>
                </a:solidFill>
                <a:latin typeface="Times" pitchFamily="1" charset="0"/>
                <a:ea typeface="ＭＳ Ｐゴシック" charset="-128"/>
              </a:defRPr>
            </a:lvl2pPr>
            <a:lvl3pPr marL="1081164" indent="-216233">
              <a:defRPr sz="2300">
                <a:solidFill>
                  <a:schemeClr val="tx1"/>
                </a:solidFill>
                <a:latin typeface="Times" pitchFamily="1" charset="0"/>
                <a:ea typeface="ＭＳ Ｐゴシック" charset="-128"/>
              </a:defRPr>
            </a:lvl3pPr>
            <a:lvl4pPr marL="1513629" indent="-216233">
              <a:defRPr sz="2300">
                <a:solidFill>
                  <a:schemeClr val="tx1"/>
                </a:solidFill>
                <a:latin typeface="Times" pitchFamily="1" charset="0"/>
                <a:ea typeface="ＭＳ Ｐゴシック" charset="-128"/>
              </a:defRPr>
            </a:lvl4pPr>
            <a:lvl5pPr marL="1946095" indent="-216233">
              <a:defRPr sz="2300">
                <a:solidFill>
                  <a:schemeClr val="tx1"/>
                </a:solidFill>
                <a:latin typeface="Times" pitchFamily="1" charset="0"/>
                <a:ea typeface="ＭＳ Ｐゴシック" charset="-128"/>
              </a:defRPr>
            </a:lvl5pPr>
            <a:lvl6pPr marL="2378560" indent="-216233" eaLnBrk="0" fontAlgn="base" hangingPunct="0">
              <a:spcBef>
                <a:spcPct val="0"/>
              </a:spcBef>
              <a:spcAft>
                <a:spcPct val="0"/>
              </a:spcAft>
              <a:defRPr sz="2300">
                <a:solidFill>
                  <a:schemeClr val="tx1"/>
                </a:solidFill>
                <a:latin typeface="Times" pitchFamily="1" charset="0"/>
                <a:ea typeface="ＭＳ Ｐゴシック" charset="-128"/>
              </a:defRPr>
            </a:lvl6pPr>
            <a:lvl7pPr marL="2811026" indent="-216233" eaLnBrk="0" fontAlgn="base" hangingPunct="0">
              <a:spcBef>
                <a:spcPct val="0"/>
              </a:spcBef>
              <a:spcAft>
                <a:spcPct val="0"/>
              </a:spcAft>
              <a:defRPr sz="2300">
                <a:solidFill>
                  <a:schemeClr val="tx1"/>
                </a:solidFill>
                <a:latin typeface="Times" pitchFamily="1" charset="0"/>
                <a:ea typeface="ＭＳ Ｐゴシック" charset="-128"/>
              </a:defRPr>
            </a:lvl7pPr>
            <a:lvl8pPr marL="3243491" indent="-216233" eaLnBrk="0" fontAlgn="base" hangingPunct="0">
              <a:spcBef>
                <a:spcPct val="0"/>
              </a:spcBef>
              <a:spcAft>
                <a:spcPct val="0"/>
              </a:spcAft>
              <a:defRPr sz="2300">
                <a:solidFill>
                  <a:schemeClr val="tx1"/>
                </a:solidFill>
                <a:latin typeface="Times" pitchFamily="1" charset="0"/>
                <a:ea typeface="ＭＳ Ｐゴシック" charset="-128"/>
              </a:defRPr>
            </a:lvl8pPr>
            <a:lvl9pPr marL="3675957" indent="-216233" eaLnBrk="0" fontAlgn="base" hangingPunct="0">
              <a:spcBef>
                <a:spcPct val="0"/>
              </a:spcBef>
              <a:spcAft>
                <a:spcPct val="0"/>
              </a:spcAft>
              <a:defRPr sz="2300">
                <a:solidFill>
                  <a:schemeClr val="tx1"/>
                </a:solidFill>
                <a:latin typeface="Times" pitchFamily="1" charset="0"/>
                <a:ea typeface="ＭＳ Ｐゴシック" charset="-128"/>
              </a:defRPr>
            </a:lvl9pPr>
          </a:lstStyle>
          <a:p>
            <a:fld id="{3BC6583C-510C-42A3-B214-25F62202816D}" type="slidenum">
              <a:rPr lang="en-US" sz="1100"/>
              <a:pPr/>
              <a:t>6</a:t>
            </a:fld>
            <a:endParaRPr lang="en-US" sz="1100"/>
          </a:p>
        </p:txBody>
      </p:sp>
      <p:sp>
        <p:nvSpPr>
          <p:cNvPr id="83971" name="Rectangle 2"/>
          <p:cNvSpPr>
            <a:spLocks noGrp="1" noRot="1" noChangeAspect="1" noChangeArrowheads="1" noTextEdit="1"/>
          </p:cNvSpPr>
          <p:nvPr>
            <p:ph type="sldImg"/>
          </p:nvPr>
        </p:nvSpPr>
        <p:spPr>
          <a:xfrm>
            <a:off x="382588" y="685800"/>
            <a:ext cx="6094412" cy="3429000"/>
          </a:xfrm>
          <a:ln/>
        </p:spPr>
      </p:sp>
      <p:sp>
        <p:nvSpPr>
          <p:cNvPr id="83972" name="Rectangle 3"/>
          <p:cNvSpPr>
            <a:spLocks noGrp="1" noChangeArrowheads="1"/>
          </p:cNvSpPr>
          <p:nvPr>
            <p:ph type="body" idx="1"/>
          </p:nvPr>
        </p:nvSpPr>
        <p:spPr>
          <a:xfrm>
            <a:off x="913805" y="4343704"/>
            <a:ext cx="5030391" cy="41138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a:latin typeface="Times" pitchFamily="1" charset="0"/>
              </a:rPr>
              <a:t>FIGURE 5-1a Heme.</a:t>
            </a:r>
            <a:r>
              <a:rPr lang="en-US">
                <a:latin typeface="Times" pitchFamily="1" charset="0"/>
              </a:rPr>
              <a:t> The heme group is present in myoglobin, hemoglobin, and many other proteins, designated heme proteins. Heme consists of a complex organic ring structure, protoporphyrin IX, with a bound iron atom in its ferrous (Fe</a:t>
            </a:r>
            <a:r>
              <a:rPr lang="en-US" baseline="30000">
                <a:latin typeface="Times" pitchFamily="1" charset="0"/>
              </a:rPr>
              <a:t>2+</a:t>
            </a:r>
            <a:r>
              <a:rPr lang="en-US">
                <a:latin typeface="Times" pitchFamily="1" charset="0"/>
              </a:rPr>
              <a:t>) state. (a) Porphyrins, of which protoporphyrin IX is only one example, consist of four pyrrole rings linked by methene bridges, with substitutions at one or more of the positions denoted X.</a:t>
            </a:r>
          </a:p>
          <a:p>
            <a:pPr eaLnBrk="1" hangingPunct="1">
              <a:spcBef>
                <a:spcPct val="0"/>
              </a:spcBef>
            </a:pPr>
            <a:r>
              <a:rPr lang="en-US" b="1">
                <a:latin typeface="Times" pitchFamily="1" charset="0"/>
              </a:rPr>
              <a:t>FIGURE 5-1b Heme.</a:t>
            </a:r>
            <a:r>
              <a:rPr lang="en-US">
                <a:latin typeface="Times" pitchFamily="1" charset="0"/>
              </a:rPr>
              <a:t> (b, c) Two representations of heme (derived from PDB ID 1CCR). The iron atom of heme has six coordination bonds: four in the plane of, and bonded to, the flat porphyrin ring system, and (d) two perpendicular to it.</a:t>
            </a:r>
          </a:p>
          <a:p>
            <a:pPr eaLnBrk="1" hangingPunct="1">
              <a:spcBef>
                <a:spcPct val="0"/>
              </a:spcBef>
            </a:pPr>
            <a:endParaRPr lang="en-US">
              <a:latin typeface="Times" pitchFamily="1"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Times" pitchFamily="1" charset="0"/>
                <a:ea typeface="ＭＳ Ｐゴシック" charset="-128"/>
              </a:defRPr>
            </a:lvl1pPr>
            <a:lvl2pPr marL="702756" indent="-270291">
              <a:defRPr sz="2300">
                <a:solidFill>
                  <a:schemeClr val="tx1"/>
                </a:solidFill>
                <a:latin typeface="Times" pitchFamily="1" charset="0"/>
                <a:ea typeface="ＭＳ Ｐゴシック" charset="-128"/>
              </a:defRPr>
            </a:lvl2pPr>
            <a:lvl3pPr marL="1081164" indent="-216233">
              <a:defRPr sz="2300">
                <a:solidFill>
                  <a:schemeClr val="tx1"/>
                </a:solidFill>
                <a:latin typeface="Times" pitchFamily="1" charset="0"/>
                <a:ea typeface="ＭＳ Ｐゴシック" charset="-128"/>
              </a:defRPr>
            </a:lvl3pPr>
            <a:lvl4pPr marL="1513629" indent="-216233">
              <a:defRPr sz="2300">
                <a:solidFill>
                  <a:schemeClr val="tx1"/>
                </a:solidFill>
                <a:latin typeface="Times" pitchFamily="1" charset="0"/>
                <a:ea typeface="ＭＳ Ｐゴシック" charset="-128"/>
              </a:defRPr>
            </a:lvl4pPr>
            <a:lvl5pPr marL="1946095" indent="-216233">
              <a:defRPr sz="2300">
                <a:solidFill>
                  <a:schemeClr val="tx1"/>
                </a:solidFill>
                <a:latin typeface="Times" pitchFamily="1" charset="0"/>
                <a:ea typeface="ＭＳ Ｐゴシック" charset="-128"/>
              </a:defRPr>
            </a:lvl5pPr>
            <a:lvl6pPr marL="2378560" indent="-216233" eaLnBrk="0" fontAlgn="base" hangingPunct="0">
              <a:spcBef>
                <a:spcPct val="0"/>
              </a:spcBef>
              <a:spcAft>
                <a:spcPct val="0"/>
              </a:spcAft>
              <a:defRPr sz="2300">
                <a:solidFill>
                  <a:schemeClr val="tx1"/>
                </a:solidFill>
                <a:latin typeface="Times" pitchFamily="1" charset="0"/>
                <a:ea typeface="ＭＳ Ｐゴシック" charset="-128"/>
              </a:defRPr>
            </a:lvl6pPr>
            <a:lvl7pPr marL="2811026" indent="-216233" eaLnBrk="0" fontAlgn="base" hangingPunct="0">
              <a:spcBef>
                <a:spcPct val="0"/>
              </a:spcBef>
              <a:spcAft>
                <a:spcPct val="0"/>
              </a:spcAft>
              <a:defRPr sz="2300">
                <a:solidFill>
                  <a:schemeClr val="tx1"/>
                </a:solidFill>
                <a:latin typeface="Times" pitchFamily="1" charset="0"/>
                <a:ea typeface="ＭＳ Ｐゴシック" charset="-128"/>
              </a:defRPr>
            </a:lvl7pPr>
            <a:lvl8pPr marL="3243491" indent="-216233" eaLnBrk="0" fontAlgn="base" hangingPunct="0">
              <a:spcBef>
                <a:spcPct val="0"/>
              </a:spcBef>
              <a:spcAft>
                <a:spcPct val="0"/>
              </a:spcAft>
              <a:defRPr sz="2300">
                <a:solidFill>
                  <a:schemeClr val="tx1"/>
                </a:solidFill>
                <a:latin typeface="Times" pitchFamily="1" charset="0"/>
                <a:ea typeface="ＭＳ Ｐゴシック" charset="-128"/>
              </a:defRPr>
            </a:lvl8pPr>
            <a:lvl9pPr marL="3675957" indent="-216233" eaLnBrk="0" fontAlgn="base" hangingPunct="0">
              <a:spcBef>
                <a:spcPct val="0"/>
              </a:spcBef>
              <a:spcAft>
                <a:spcPct val="0"/>
              </a:spcAft>
              <a:defRPr sz="2300">
                <a:solidFill>
                  <a:schemeClr val="tx1"/>
                </a:solidFill>
                <a:latin typeface="Times" pitchFamily="1" charset="0"/>
                <a:ea typeface="ＭＳ Ｐゴシック" charset="-128"/>
              </a:defRPr>
            </a:lvl9pPr>
          </a:lstStyle>
          <a:p>
            <a:fld id="{ED945871-7087-4E52-A373-C6D6502C4289}" type="slidenum">
              <a:rPr lang="en-US" sz="1100"/>
              <a:pPr/>
              <a:t>28</a:t>
            </a:fld>
            <a:endParaRPr lang="en-US" sz="1100"/>
          </a:p>
        </p:txBody>
      </p:sp>
      <p:sp>
        <p:nvSpPr>
          <p:cNvPr id="95235" name="Rectangle 2"/>
          <p:cNvSpPr>
            <a:spLocks noGrp="1" noRot="1" noChangeAspect="1" noChangeArrowheads="1" noTextEdit="1"/>
          </p:cNvSpPr>
          <p:nvPr>
            <p:ph type="sldImg"/>
          </p:nvPr>
        </p:nvSpPr>
        <p:spPr>
          <a:xfrm>
            <a:off x="382588" y="685800"/>
            <a:ext cx="6094412" cy="3429000"/>
          </a:xfrm>
          <a:ln/>
        </p:spPr>
      </p:sp>
      <p:sp>
        <p:nvSpPr>
          <p:cNvPr id="95236" name="Rectangle 3"/>
          <p:cNvSpPr>
            <a:spLocks noGrp="1" noChangeArrowheads="1"/>
          </p:cNvSpPr>
          <p:nvPr>
            <p:ph type="body" idx="1"/>
          </p:nvPr>
        </p:nvSpPr>
        <p:spPr>
          <a:xfrm>
            <a:off x="913805" y="4343704"/>
            <a:ext cx="5030391" cy="41138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atin typeface="Times" pitchFamily="1"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Times" pitchFamily="1" charset="0"/>
                <a:ea typeface="ＭＳ Ｐゴシック" charset="-128"/>
              </a:defRPr>
            </a:lvl1pPr>
            <a:lvl2pPr marL="702756" indent="-270291">
              <a:defRPr sz="2300">
                <a:solidFill>
                  <a:schemeClr val="tx1"/>
                </a:solidFill>
                <a:latin typeface="Times" pitchFamily="1" charset="0"/>
                <a:ea typeface="ＭＳ Ｐゴシック" charset="-128"/>
              </a:defRPr>
            </a:lvl2pPr>
            <a:lvl3pPr marL="1081164" indent="-216233">
              <a:defRPr sz="2300">
                <a:solidFill>
                  <a:schemeClr val="tx1"/>
                </a:solidFill>
                <a:latin typeface="Times" pitchFamily="1" charset="0"/>
                <a:ea typeface="ＭＳ Ｐゴシック" charset="-128"/>
              </a:defRPr>
            </a:lvl3pPr>
            <a:lvl4pPr marL="1513629" indent="-216233">
              <a:defRPr sz="2300">
                <a:solidFill>
                  <a:schemeClr val="tx1"/>
                </a:solidFill>
                <a:latin typeface="Times" pitchFamily="1" charset="0"/>
                <a:ea typeface="ＭＳ Ｐゴシック" charset="-128"/>
              </a:defRPr>
            </a:lvl4pPr>
            <a:lvl5pPr marL="1946095" indent="-216233">
              <a:defRPr sz="2300">
                <a:solidFill>
                  <a:schemeClr val="tx1"/>
                </a:solidFill>
                <a:latin typeface="Times" pitchFamily="1" charset="0"/>
                <a:ea typeface="ＭＳ Ｐゴシック" charset="-128"/>
              </a:defRPr>
            </a:lvl5pPr>
            <a:lvl6pPr marL="2378560" indent="-216233" eaLnBrk="0" fontAlgn="base" hangingPunct="0">
              <a:spcBef>
                <a:spcPct val="0"/>
              </a:spcBef>
              <a:spcAft>
                <a:spcPct val="0"/>
              </a:spcAft>
              <a:defRPr sz="2300">
                <a:solidFill>
                  <a:schemeClr val="tx1"/>
                </a:solidFill>
                <a:latin typeface="Times" pitchFamily="1" charset="0"/>
                <a:ea typeface="ＭＳ Ｐゴシック" charset="-128"/>
              </a:defRPr>
            </a:lvl6pPr>
            <a:lvl7pPr marL="2811026" indent="-216233" eaLnBrk="0" fontAlgn="base" hangingPunct="0">
              <a:spcBef>
                <a:spcPct val="0"/>
              </a:spcBef>
              <a:spcAft>
                <a:spcPct val="0"/>
              </a:spcAft>
              <a:defRPr sz="2300">
                <a:solidFill>
                  <a:schemeClr val="tx1"/>
                </a:solidFill>
                <a:latin typeface="Times" pitchFamily="1" charset="0"/>
                <a:ea typeface="ＭＳ Ｐゴシック" charset="-128"/>
              </a:defRPr>
            </a:lvl7pPr>
            <a:lvl8pPr marL="3243491" indent="-216233" eaLnBrk="0" fontAlgn="base" hangingPunct="0">
              <a:spcBef>
                <a:spcPct val="0"/>
              </a:spcBef>
              <a:spcAft>
                <a:spcPct val="0"/>
              </a:spcAft>
              <a:defRPr sz="2300">
                <a:solidFill>
                  <a:schemeClr val="tx1"/>
                </a:solidFill>
                <a:latin typeface="Times" pitchFamily="1" charset="0"/>
                <a:ea typeface="ＭＳ Ｐゴシック" charset="-128"/>
              </a:defRPr>
            </a:lvl8pPr>
            <a:lvl9pPr marL="3675957" indent="-216233" eaLnBrk="0" fontAlgn="base" hangingPunct="0">
              <a:spcBef>
                <a:spcPct val="0"/>
              </a:spcBef>
              <a:spcAft>
                <a:spcPct val="0"/>
              </a:spcAft>
              <a:defRPr sz="2300">
                <a:solidFill>
                  <a:schemeClr val="tx1"/>
                </a:solidFill>
                <a:latin typeface="Times" pitchFamily="1" charset="0"/>
                <a:ea typeface="ＭＳ Ｐゴシック" charset="-128"/>
              </a:defRPr>
            </a:lvl9pPr>
          </a:lstStyle>
          <a:p>
            <a:fld id="{7FB3DE73-9C70-41EE-ABF3-86CA91B59394}" type="slidenum">
              <a:rPr lang="en-US" sz="1100"/>
              <a:pPr/>
              <a:t>31</a:t>
            </a:fld>
            <a:endParaRPr lang="en-US" sz="1100"/>
          </a:p>
        </p:txBody>
      </p:sp>
      <p:sp>
        <p:nvSpPr>
          <p:cNvPr id="96259" name="Rectangle 2"/>
          <p:cNvSpPr>
            <a:spLocks noGrp="1" noRot="1" noChangeAspect="1" noChangeArrowheads="1" noTextEdit="1"/>
          </p:cNvSpPr>
          <p:nvPr>
            <p:ph type="sldImg"/>
          </p:nvPr>
        </p:nvSpPr>
        <p:spPr>
          <a:xfrm>
            <a:off x="382588" y="685800"/>
            <a:ext cx="6094412" cy="3429000"/>
          </a:xfrm>
          <a:ln/>
        </p:spPr>
      </p:sp>
      <p:sp>
        <p:nvSpPr>
          <p:cNvPr id="96260" name="Rectangle 3"/>
          <p:cNvSpPr>
            <a:spLocks noGrp="1" noChangeArrowheads="1"/>
          </p:cNvSpPr>
          <p:nvPr>
            <p:ph type="body" idx="1"/>
          </p:nvPr>
        </p:nvSpPr>
        <p:spPr>
          <a:xfrm>
            <a:off x="913805" y="4343704"/>
            <a:ext cx="5030391" cy="41138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a:latin typeface="Times" pitchFamily="1" charset="0"/>
              </a:rPr>
              <a:t>FIGURE 5-17 Effect of BPG on oxygen binding to hemoglobin.</a:t>
            </a:r>
            <a:r>
              <a:rPr lang="en-US">
                <a:latin typeface="Times" pitchFamily="1" charset="0"/>
              </a:rPr>
              <a:t> The BPG concentration in normal human blood is about 5 mM at sea level and about 8 mM at high altitudes. Note that hemoglobin binds to oxygen quite tightly when BPG is entirely absent, and the binding curve seems to be hyperbolic. In reality, the measured Hill coefficient for O</a:t>
            </a:r>
            <a:r>
              <a:rPr lang="en-US" baseline="-25000">
                <a:latin typeface="Times" pitchFamily="1" charset="0"/>
              </a:rPr>
              <a:t>2</a:t>
            </a:r>
            <a:r>
              <a:rPr lang="en-US">
                <a:latin typeface="Times" pitchFamily="1" charset="0"/>
              </a:rPr>
              <a:t>-binding cooperativity decreases only slightly (from 3 to about 2.5) when BPG is removed from hemoglobin, but the rising part of the sigmoid curve is confined to a very small region close to the origin. At sea level, hemoglobin is nearly saturated with O</a:t>
            </a:r>
            <a:r>
              <a:rPr lang="en-US" baseline="-25000">
                <a:latin typeface="Times" pitchFamily="1" charset="0"/>
              </a:rPr>
              <a:t>2</a:t>
            </a:r>
            <a:r>
              <a:rPr lang="en-US">
                <a:latin typeface="Times" pitchFamily="1" charset="0"/>
              </a:rPr>
              <a:t> in the lungs, but just over 60% saturated in the tissues, so the amount of O</a:t>
            </a:r>
            <a:r>
              <a:rPr lang="en-US" baseline="-25000">
                <a:latin typeface="Times" pitchFamily="1" charset="0"/>
              </a:rPr>
              <a:t>2</a:t>
            </a:r>
            <a:r>
              <a:rPr lang="en-US">
                <a:latin typeface="Times" pitchFamily="1" charset="0"/>
              </a:rPr>
              <a:t> released in the tissues is about 38% of the maximum that can be carried in the blood. At high altitudes, O</a:t>
            </a:r>
            <a:r>
              <a:rPr lang="en-US" baseline="-25000">
                <a:latin typeface="Times" pitchFamily="1" charset="0"/>
              </a:rPr>
              <a:t>2</a:t>
            </a:r>
            <a:r>
              <a:rPr lang="en-US">
                <a:latin typeface="Times" pitchFamily="1" charset="0"/>
              </a:rPr>
              <a:t> delivery declines by about one-fourth, to 30% of maximum. An increase in BPG concentration, however, decreases the affinity of hemoglobin for O</a:t>
            </a:r>
            <a:r>
              <a:rPr lang="en-US" baseline="-25000">
                <a:latin typeface="Times" pitchFamily="1" charset="0"/>
              </a:rPr>
              <a:t>2</a:t>
            </a:r>
            <a:r>
              <a:rPr lang="en-US">
                <a:latin typeface="Times" pitchFamily="1" charset="0"/>
              </a:rPr>
              <a:t>, so approximately 37% of what can be carried is again delivered to the tissues.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D5B879-85F5-4858-90B6-23BCE303E93B}" type="slidenum">
              <a:rPr lang="en-US" smtClean="0"/>
              <a:t>34</a:t>
            </a:fld>
            <a:endParaRPr lang="en-US"/>
          </a:p>
        </p:txBody>
      </p:sp>
    </p:spTree>
    <p:extLst>
      <p:ext uri="{BB962C8B-B14F-4D97-AF65-F5344CB8AC3E}">
        <p14:creationId xmlns:p14="http://schemas.microsoft.com/office/powerpoint/2010/main" val="4246844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Times" pitchFamily="1" charset="0"/>
                <a:ea typeface="ＭＳ Ｐゴシック" charset="-128"/>
              </a:defRPr>
            </a:lvl1pPr>
            <a:lvl2pPr marL="702756" indent="-270291">
              <a:defRPr sz="2300">
                <a:solidFill>
                  <a:schemeClr val="tx1"/>
                </a:solidFill>
                <a:latin typeface="Times" pitchFamily="1" charset="0"/>
                <a:ea typeface="ＭＳ Ｐゴシック" charset="-128"/>
              </a:defRPr>
            </a:lvl2pPr>
            <a:lvl3pPr marL="1081164" indent="-216233">
              <a:defRPr sz="2300">
                <a:solidFill>
                  <a:schemeClr val="tx1"/>
                </a:solidFill>
                <a:latin typeface="Times" pitchFamily="1" charset="0"/>
                <a:ea typeface="ＭＳ Ｐゴシック" charset="-128"/>
              </a:defRPr>
            </a:lvl3pPr>
            <a:lvl4pPr marL="1513629" indent="-216233">
              <a:defRPr sz="2300">
                <a:solidFill>
                  <a:schemeClr val="tx1"/>
                </a:solidFill>
                <a:latin typeface="Times" pitchFamily="1" charset="0"/>
                <a:ea typeface="ＭＳ Ｐゴシック" charset="-128"/>
              </a:defRPr>
            </a:lvl4pPr>
            <a:lvl5pPr marL="1946095" indent="-216233">
              <a:defRPr sz="2300">
                <a:solidFill>
                  <a:schemeClr val="tx1"/>
                </a:solidFill>
                <a:latin typeface="Times" pitchFamily="1" charset="0"/>
                <a:ea typeface="ＭＳ Ｐゴシック" charset="-128"/>
              </a:defRPr>
            </a:lvl5pPr>
            <a:lvl6pPr marL="2378560" indent="-216233" eaLnBrk="0" fontAlgn="base" hangingPunct="0">
              <a:spcBef>
                <a:spcPct val="0"/>
              </a:spcBef>
              <a:spcAft>
                <a:spcPct val="0"/>
              </a:spcAft>
              <a:defRPr sz="2300">
                <a:solidFill>
                  <a:schemeClr val="tx1"/>
                </a:solidFill>
                <a:latin typeface="Times" pitchFamily="1" charset="0"/>
                <a:ea typeface="ＭＳ Ｐゴシック" charset="-128"/>
              </a:defRPr>
            </a:lvl6pPr>
            <a:lvl7pPr marL="2811026" indent="-216233" eaLnBrk="0" fontAlgn="base" hangingPunct="0">
              <a:spcBef>
                <a:spcPct val="0"/>
              </a:spcBef>
              <a:spcAft>
                <a:spcPct val="0"/>
              </a:spcAft>
              <a:defRPr sz="2300">
                <a:solidFill>
                  <a:schemeClr val="tx1"/>
                </a:solidFill>
                <a:latin typeface="Times" pitchFamily="1" charset="0"/>
                <a:ea typeface="ＭＳ Ｐゴシック" charset="-128"/>
              </a:defRPr>
            </a:lvl7pPr>
            <a:lvl8pPr marL="3243491" indent="-216233" eaLnBrk="0" fontAlgn="base" hangingPunct="0">
              <a:spcBef>
                <a:spcPct val="0"/>
              </a:spcBef>
              <a:spcAft>
                <a:spcPct val="0"/>
              </a:spcAft>
              <a:defRPr sz="2300">
                <a:solidFill>
                  <a:schemeClr val="tx1"/>
                </a:solidFill>
                <a:latin typeface="Times" pitchFamily="1" charset="0"/>
                <a:ea typeface="ＭＳ Ｐゴシック" charset="-128"/>
              </a:defRPr>
            </a:lvl8pPr>
            <a:lvl9pPr marL="3675957" indent="-216233" eaLnBrk="0" fontAlgn="base" hangingPunct="0">
              <a:spcBef>
                <a:spcPct val="0"/>
              </a:spcBef>
              <a:spcAft>
                <a:spcPct val="0"/>
              </a:spcAft>
              <a:defRPr sz="2300">
                <a:solidFill>
                  <a:schemeClr val="tx1"/>
                </a:solidFill>
                <a:latin typeface="Times" pitchFamily="1" charset="0"/>
                <a:ea typeface="ＭＳ Ｐゴシック" charset="-128"/>
              </a:defRPr>
            </a:lvl9pPr>
          </a:lstStyle>
          <a:p>
            <a:fld id="{E43998D7-2C47-4FA2-A9C9-9A549D8302C7}" type="slidenum">
              <a:rPr lang="en-US" sz="1100"/>
              <a:pPr/>
              <a:t>7</a:t>
            </a:fld>
            <a:endParaRPr lang="en-US" sz="1100"/>
          </a:p>
        </p:txBody>
      </p:sp>
      <p:sp>
        <p:nvSpPr>
          <p:cNvPr id="84995" name="Rectangle 2"/>
          <p:cNvSpPr>
            <a:spLocks noGrp="1" noRot="1" noChangeAspect="1" noChangeArrowheads="1" noTextEdit="1"/>
          </p:cNvSpPr>
          <p:nvPr>
            <p:ph type="sldImg"/>
          </p:nvPr>
        </p:nvSpPr>
        <p:spPr>
          <a:xfrm>
            <a:off x="382588" y="685800"/>
            <a:ext cx="6094412" cy="3429000"/>
          </a:xfrm>
          <a:ln/>
        </p:spPr>
      </p:sp>
      <p:sp>
        <p:nvSpPr>
          <p:cNvPr id="84996" name="Rectangle 3"/>
          <p:cNvSpPr>
            <a:spLocks noGrp="1" noChangeArrowheads="1"/>
          </p:cNvSpPr>
          <p:nvPr>
            <p:ph type="body" idx="1"/>
          </p:nvPr>
        </p:nvSpPr>
        <p:spPr>
          <a:xfrm>
            <a:off x="913805" y="4343704"/>
            <a:ext cx="5030391" cy="41138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dirty="0">
                <a:latin typeface="Times" pitchFamily="1" charset="0"/>
              </a:rPr>
              <a:t>FIGURE 5-5c Steric effects caused by ligand binding to the heme of myoglobin.</a:t>
            </a:r>
            <a:r>
              <a:rPr lang="en-US" dirty="0">
                <a:latin typeface="Times" pitchFamily="1" charset="0"/>
              </a:rPr>
              <a:t> (c) Another view of the heme of myoglobin (derived from PDB ID 1MBO), showing the arrangement of key amino acid residues around the heme. The bound O</a:t>
            </a:r>
            <a:r>
              <a:rPr lang="en-US" baseline="-25000" dirty="0">
                <a:latin typeface="Times" pitchFamily="1" charset="0"/>
              </a:rPr>
              <a:t>2</a:t>
            </a:r>
            <a:r>
              <a:rPr lang="en-US" dirty="0">
                <a:latin typeface="Times" pitchFamily="1" charset="0"/>
              </a:rPr>
              <a:t> is hydrogen-bonded to the distal His, His E7 (His</a:t>
            </a:r>
            <a:r>
              <a:rPr lang="en-US" baseline="30000" dirty="0">
                <a:latin typeface="Times" pitchFamily="1" charset="0"/>
              </a:rPr>
              <a:t>64</a:t>
            </a:r>
            <a:r>
              <a:rPr lang="en-US" dirty="0">
                <a:latin typeface="Times" pitchFamily="1" charset="0"/>
              </a:rPr>
              <a:t>), further facilitating the binding of O</a:t>
            </a:r>
            <a:r>
              <a:rPr lang="en-US" baseline="-25000" dirty="0">
                <a:latin typeface="Times" pitchFamily="1" charset="0"/>
              </a:rPr>
              <a:t>2</a:t>
            </a:r>
            <a:r>
              <a:rPr lang="en-US" dirty="0">
                <a:latin typeface="Times" pitchFamily="1" charset="0"/>
              </a:rPr>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Times" pitchFamily="1" charset="0"/>
                <a:ea typeface="ＭＳ Ｐゴシック" charset="-128"/>
              </a:defRPr>
            </a:lvl1pPr>
            <a:lvl2pPr marL="702756" indent="-270291">
              <a:defRPr sz="2300">
                <a:solidFill>
                  <a:schemeClr val="tx1"/>
                </a:solidFill>
                <a:latin typeface="Times" pitchFamily="1" charset="0"/>
                <a:ea typeface="ＭＳ Ｐゴシック" charset="-128"/>
              </a:defRPr>
            </a:lvl2pPr>
            <a:lvl3pPr marL="1081164" indent="-216233">
              <a:defRPr sz="2300">
                <a:solidFill>
                  <a:schemeClr val="tx1"/>
                </a:solidFill>
                <a:latin typeface="Times" pitchFamily="1" charset="0"/>
                <a:ea typeface="ＭＳ Ｐゴシック" charset="-128"/>
              </a:defRPr>
            </a:lvl3pPr>
            <a:lvl4pPr marL="1513629" indent="-216233">
              <a:defRPr sz="2300">
                <a:solidFill>
                  <a:schemeClr val="tx1"/>
                </a:solidFill>
                <a:latin typeface="Times" pitchFamily="1" charset="0"/>
                <a:ea typeface="ＭＳ Ｐゴシック" charset="-128"/>
              </a:defRPr>
            </a:lvl4pPr>
            <a:lvl5pPr marL="1946095" indent="-216233">
              <a:defRPr sz="2300">
                <a:solidFill>
                  <a:schemeClr val="tx1"/>
                </a:solidFill>
                <a:latin typeface="Times" pitchFamily="1" charset="0"/>
                <a:ea typeface="ＭＳ Ｐゴシック" charset="-128"/>
              </a:defRPr>
            </a:lvl5pPr>
            <a:lvl6pPr marL="2378560" indent="-216233" eaLnBrk="0" fontAlgn="base" hangingPunct="0">
              <a:spcBef>
                <a:spcPct val="0"/>
              </a:spcBef>
              <a:spcAft>
                <a:spcPct val="0"/>
              </a:spcAft>
              <a:defRPr sz="2300">
                <a:solidFill>
                  <a:schemeClr val="tx1"/>
                </a:solidFill>
                <a:latin typeface="Times" pitchFamily="1" charset="0"/>
                <a:ea typeface="ＭＳ Ｐゴシック" charset="-128"/>
              </a:defRPr>
            </a:lvl6pPr>
            <a:lvl7pPr marL="2811026" indent="-216233" eaLnBrk="0" fontAlgn="base" hangingPunct="0">
              <a:spcBef>
                <a:spcPct val="0"/>
              </a:spcBef>
              <a:spcAft>
                <a:spcPct val="0"/>
              </a:spcAft>
              <a:defRPr sz="2300">
                <a:solidFill>
                  <a:schemeClr val="tx1"/>
                </a:solidFill>
                <a:latin typeface="Times" pitchFamily="1" charset="0"/>
                <a:ea typeface="ＭＳ Ｐゴシック" charset="-128"/>
              </a:defRPr>
            </a:lvl7pPr>
            <a:lvl8pPr marL="3243491" indent="-216233" eaLnBrk="0" fontAlgn="base" hangingPunct="0">
              <a:spcBef>
                <a:spcPct val="0"/>
              </a:spcBef>
              <a:spcAft>
                <a:spcPct val="0"/>
              </a:spcAft>
              <a:defRPr sz="2300">
                <a:solidFill>
                  <a:schemeClr val="tx1"/>
                </a:solidFill>
                <a:latin typeface="Times" pitchFamily="1" charset="0"/>
                <a:ea typeface="ＭＳ Ｐゴシック" charset="-128"/>
              </a:defRPr>
            </a:lvl8pPr>
            <a:lvl9pPr marL="3675957" indent="-216233" eaLnBrk="0" fontAlgn="base" hangingPunct="0">
              <a:spcBef>
                <a:spcPct val="0"/>
              </a:spcBef>
              <a:spcAft>
                <a:spcPct val="0"/>
              </a:spcAft>
              <a:defRPr sz="2300">
                <a:solidFill>
                  <a:schemeClr val="tx1"/>
                </a:solidFill>
                <a:latin typeface="Times" pitchFamily="1" charset="0"/>
                <a:ea typeface="ＭＳ Ｐゴシック" charset="-128"/>
              </a:defRPr>
            </a:lvl9pPr>
          </a:lstStyle>
          <a:p>
            <a:fld id="{F469C170-4EA3-4953-906B-E7AFBB8C5D94}" type="slidenum">
              <a:rPr lang="en-US" sz="1100"/>
              <a:pPr/>
              <a:t>9</a:t>
            </a:fld>
            <a:endParaRPr lang="en-US" sz="1100"/>
          </a:p>
        </p:txBody>
      </p:sp>
      <p:sp>
        <p:nvSpPr>
          <p:cNvPr id="86019" name="Rectangle 2"/>
          <p:cNvSpPr>
            <a:spLocks noGrp="1" noRot="1" noChangeAspect="1" noChangeArrowheads="1" noTextEdit="1"/>
          </p:cNvSpPr>
          <p:nvPr>
            <p:ph type="sldImg"/>
          </p:nvPr>
        </p:nvSpPr>
        <p:spPr>
          <a:xfrm>
            <a:off x="382588" y="685800"/>
            <a:ext cx="6094412" cy="3429000"/>
          </a:xfrm>
          <a:ln/>
        </p:spPr>
      </p:sp>
      <p:sp>
        <p:nvSpPr>
          <p:cNvPr id="86020" name="Rectangle 3"/>
          <p:cNvSpPr>
            <a:spLocks noGrp="1" noChangeArrowheads="1"/>
          </p:cNvSpPr>
          <p:nvPr>
            <p:ph type="body" idx="1"/>
          </p:nvPr>
        </p:nvSpPr>
        <p:spPr>
          <a:xfrm>
            <a:off x="913805" y="4343704"/>
            <a:ext cx="5030391" cy="41138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a:latin typeface="Times" pitchFamily="1" charset="0"/>
              </a:rPr>
              <a:t>FIGURE 5-3 Myoglobin.</a:t>
            </a:r>
            <a:r>
              <a:rPr lang="en-US">
                <a:latin typeface="Times" pitchFamily="1" charset="0"/>
              </a:rPr>
              <a:t> (PDB ID 1MBO) The eight </a:t>
            </a:r>
            <a:r>
              <a:rPr lang="en-US" i="1">
                <a:latin typeface="Symbol" pitchFamily="1" charset="2"/>
                <a:sym typeface="Symbol" pitchFamily="1" charset="2"/>
              </a:rPr>
              <a:t>α</a:t>
            </a:r>
            <a:r>
              <a:rPr lang="en-US">
                <a:latin typeface="Times" pitchFamily="1" charset="0"/>
              </a:rPr>
              <a:t>-helical segments (shown here as cylinders) are labeled A through H. Nonhelical residues in the bends that connect them are labeled AB, CD, EF, and so forth, indicating the segments they interconnect. A few bends, including BC and DE, are abrupt and do not contain any residues; these are not normally labeled. (The short segment visible between D and E is an artifact of the computer representation.) The heme is bound in a pocket made up largely of the E and F helices, although amino acid residues from other segments of the protein also participate.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Times" pitchFamily="1" charset="0"/>
                <a:ea typeface="ＭＳ Ｐゴシック" charset="-128"/>
              </a:defRPr>
            </a:lvl1pPr>
            <a:lvl2pPr marL="702756" indent="-270291">
              <a:defRPr sz="2300">
                <a:solidFill>
                  <a:schemeClr val="tx1"/>
                </a:solidFill>
                <a:latin typeface="Times" pitchFamily="1" charset="0"/>
                <a:ea typeface="ＭＳ Ｐゴシック" charset="-128"/>
              </a:defRPr>
            </a:lvl2pPr>
            <a:lvl3pPr marL="1081164" indent="-216233">
              <a:defRPr sz="2300">
                <a:solidFill>
                  <a:schemeClr val="tx1"/>
                </a:solidFill>
                <a:latin typeface="Times" pitchFamily="1" charset="0"/>
                <a:ea typeface="ＭＳ Ｐゴシック" charset="-128"/>
              </a:defRPr>
            </a:lvl3pPr>
            <a:lvl4pPr marL="1513629" indent="-216233">
              <a:defRPr sz="2300">
                <a:solidFill>
                  <a:schemeClr val="tx1"/>
                </a:solidFill>
                <a:latin typeface="Times" pitchFamily="1" charset="0"/>
                <a:ea typeface="ＭＳ Ｐゴシック" charset="-128"/>
              </a:defRPr>
            </a:lvl4pPr>
            <a:lvl5pPr marL="1946095" indent="-216233">
              <a:defRPr sz="2300">
                <a:solidFill>
                  <a:schemeClr val="tx1"/>
                </a:solidFill>
                <a:latin typeface="Times" pitchFamily="1" charset="0"/>
                <a:ea typeface="ＭＳ Ｐゴシック" charset="-128"/>
              </a:defRPr>
            </a:lvl5pPr>
            <a:lvl6pPr marL="2378560" indent="-216233" eaLnBrk="0" fontAlgn="base" hangingPunct="0">
              <a:spcBef>
                <a:spcPct val="0"/>
              </a:spcBef>
              <a:spcAft>
                <a:spcPct val="0"/>
              </a:spcAft>
              <a:defRPr sz="2300">
                <a:solidFill>
                  <a:schemeClr val="tx1"/>
                </a:solidFill>
                <a:latin typeface="Times" pitchFamily="1" charset="0"/>
                <a:ea typeface="ＭＳ Ｐゴシック" charset="-128"/>
              </a:defRPr>
            </a:lvl6pPr>
            <a:lvl7pPr marL="2811026" indent="-216233" eaLnBrk="0" fontAlgn="base" hangingPunct="0">
              <a:spcBef>
                <a:spcPct val="0"/>
              </a:spcBef>
              <a:spcAft>
                <a:spcPct val="0"/>
              </a:spcAft>
              <a:defRPr sz="2300">
                <a:solidFill>
                  <a:schemeClr val="tx1"/>
                </a:solidFill>
                <a:latin typeface="Times" pitchFamily="1" charset="0"/>
                <a:ea typeface="ＭＳ Ｐゴシック" charset="-128"/>
              </a:defRPr>
            </a:lvl7pPr>
            <a:lvl8pPr marL="3243491" indent="-216233" eaLnBrk="0" fontAlgn="base" hangingPunct="0">
              <a:spcBef>
                <a:spcPct val="0"/>
              </a:spcBef>
              <a:spcAft>
                <a:spcPct val="0"/>
              </a:spcAft>
              <a:defRPr sz="2300">
                <a:solidFill>
                  <a:schemeClr val="tx1"/>
                </a:solidFill>
                <a:latin typeface="Times" pitchFamily="1" charset="0"/>
                <a:ea typeface="ＭＳ Ｐゴシック" charset="-128"/>
              </a:defRPr>
            </a:lvl8pPr>
            <a:lvl9pPr marL="3675957" indent="-216233" eaLnBrk="0" fontAlgn="base" hangingPunct="0">
              <a:spcBef>
                <a:spcPct val="0"/>
              </a:spcBef>
              <a:spcAft>
                <a:spcPct val="0"/>
              </a:spcAft>
              <a:defRPr sz="2300">
                <a:solidFill>
                  <a:schemeClr val="tx1"/>
                </a:solidFill>
                <a:latin typeface="Times" pitchFamily="1" charset="0"/>
                <a:ea typeface="ＭＳ Ｐゴシック" charset="-128"/>
              </a:defRPr>
            </a:lvl9pPr>
          </a:lstStyle>
          <a:p>
            <a:fld id="{EC6D4F90-25F6-4493-A1C3-322B723D412C}" type="slidenum">
              <a:rPr lang="en-US" sz="1100"/>
              <a:pPr/>
              <a:t>10</a:t>
            </a:fld>
            <a:endParaRPr lang="en-US" sz="1100"/>
          </a:p>
        </p:txBody>
      </p:sp>
      <p:sp>
        <p:nvSpPr>
          <p:cNvPr id="88067" name="Rectangle 2"/>
          <p:cNvSpPr>
            <a:spLocks noGrp="1" noRot="1" noChangeAspect="1" noChangeArrowheads="1" noTextEdit="1"/>
          </p:cNvSpPr>
          <p:nvPr>
            <p:ph type="sldImg"/>
          </p:nvPr>
        </p:nvSpPr>
        <p:spPr>
          <a:xfrm>
            <a:off x="382588" y="685800"/>
            <a:ext cx="6094412" cy="3429000"/>
          </a:xfrm>
          <a:ln/>
        </p:spPr>
      </p:sp>
      <p:sp>
        <p:nvSpPr>
          <p:cNvPr id="88068" name="Rectangle 3"/>
          <p:cNvSpPr>
            <a:spLocks noGrp="1" noChangeArrowheads="1"/>
          </p:cNvSpPr>
          <p:nvPr>
            <p:ph type="body" idx="1"/>
          </p:nvPr>
        </p:nvSpPr>
        <p:spPr>
          <a:xfrm>
            <a:off x="913805" y="4343704"/>
            <a:ext cx="5030391" cy="41138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dirty="0">
                <a:latin typeface="Times" pitchFamily="1" charset="0"/>
              </a:rPr>
              <a:t>FIGURE 5-6</a:t>
            </a:r>
            <a:r>
              <a:rPr lang="en-US" dirty="0">
                <a:latin typeface="Times" pitchFamily="1" charset="0"/>
              </a:rPr>
              <a:t> Comparison of the structures of myoglobin (PDB ID 1MBO) and the </a:t>
            </a:r>
            <a:r>
              <a:rPr lang="en-US" i="1" dirty="0">
                <a:latin typeface="Symbol" pitchFamily="1" charset="2"/>
                <a:sym typeface="Symbol" pitchFamily="1" charset="2"/>
              </a:rPr>
              <a:t>β</a:t>
            </a:r>
            <a:r>
              <a:rPr lang="en-US" dirty="0">
                <a:latin typeface="Times" pitchFamily="1" charset="0"/>
              </a:rPr>
              <a:t> subunit of hemoglobin (derived from PDB ID 1HGA).</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Times" pitchFamily="1" charset="0"/>
                <a:ea typeface="ＭＳ Ｐゴシック" charset="-128"/>
              </a:defRPr>
            </a:lvl1pPr>
            <a:lvl2pPr marL="702756" indent="-270291">
              <a:defRPr sz="2300">
                <a:solidFill>
                  <a:schemeClr val="tx1"/>
                </a:solidFill>
                <a:latin typeface="Times" pitchFamily="1" charset="0"/>
                <a:ea typeface="ＭＳ Ｐゴシック" charset="-128"/>
              </a:defRPr>
            </a:lvl2pPr>
            <a:lvl3pPr marL="1081164" indent="-216233">
              <a:defRPr sz="2300">
                <a:solidFill>
                  <a:schemeClr val="tx1"/>
                </a:solidFill>
                <a:latin typeface="Times" pitchFamily="1" charset="0"/>
                <a:ea typeface="ＭＳ Ｐゴシック" charset="-128"/>
              </a:defRPr>
            </a:lvl3pPr>
            <a:lvl4pPr marL="1513629" indent="-216233">
              <a:defRPr sz="2300">
                <a:solidFill>
                  <a:schemeClr val="tx1"/>
                </a:solidFill>
                <a:latin typeface="Times" pitchFamily="1" charset="0"/>
                <a:ea typeface="ＭＳ Ｐゴシック" charset="-128"/>
              </a:defRPr>
            </a:lvl4pPr>
            <a:lvl5pPr marL="1946095" indent="-216233">
              <a:defRPr sz="2300">
                <a:solidFill>
                  <a:schemeClr val="tx1"/>
                </a:solidFill>
                <a:latin typeface="Times" pitchFamily="1" charset="0"/>
                <a:ea typeface="ＭＳ Ｐゴシック" charset="-128"/>
              </a:defRPr>
            </a:lvl5pPr>
            <a:lvl6pPr marL="2378560" indent="-216233" eaLnBrk="0" fontAlgn="base" hangingPunct="0">
              <a:spcBef>
                <a:spcPct val="0"/>
              </a:spcBef>
              <a:spcAft>
                <a:spcPct val="0"/>
              </a:spcAft>
              <a:defRPr sz="2300">
                <a:solidFill>
                  <a:schemeClr val="tx1"/>
                </a:solidFill>
                <a:latin typeface="Times" pitchFamily="1" charset="0"/>
                <a:ea typeface="ＭＳ Ｐゴシック" charset="-128"/>
              </a:defRPr>
            </a:lvl6pPr>
            <a:lvl7pPr marL="2811026" indent="-216233" eaLnBrk="0" fontAlgn="base" hangingPunct="0">
              <a:spcBef>
                <a:spcPct val="0"/>
              </a:spcBef>
              <a:spcAft>
                <a:spcPct val="0"/>
              </a:spcAft>
              <a:defRPr sz="2300">
                <a:solidFill>
                  <a:schemeClr val="tx1"/>
                </a:solidFill>
                <a:latin typeface="Times" pitchFamily="1" charset="0"/>
                <a:ea typeface="ＭＳ Ｐゴシック" charset="-128"/>
              </a:defRPr>
            </a:lvl7pPr>
            <a:lvl8pPr marL="3243491" indent="-216233" eaLnBrk="0" fontAlgn="base" hangingPunct="0">
              <a:spcBef>
                <a:spcPct val="0"/>
              </a:spcBef>
              <a:spcAft>
                <a:spcPct val="0"/>
              </a:spcAft>
              <a:defRPr sz="2300">
                <a:solidFill>
                  <a:schemeClr val="tx1"/>
                </a:solidFill>
                <a:latin typeface="Times" pitchFamily="1" charset="0"/>
                <a:ea typeface="ＭＳ Ｐゴシック" charset="-128"/>
              </a:defRPr>
            </a:lvl8pPr>
            <a:lvl9pPr marL="3675957" indent="-216233" eaLnBrk="0" fontAlgn="base" hangingPunct="0">
              <a:spcBef>
                <a:spcPct val="0"/>
              </a:spcBef>
              <a:spcAft>
                <a:spcPct val="0"/>
              </a:spcAft>
              <a:defRPr sz="2300">
                <a:solidFill>
                  <a:schemeClr val="tx1"/>
                </a:solidFill>
                <a:latin typeface="Times" pitchFamily="1" charset="0"/>
                <a:ea typeface="ＭＳ Ｐゴシック" charset="-128"/>
              </a:defRPr>
            </a:lvl9pPr>
          </a:lstStyle>
          <a:p>
            <a:fld id="{BBDD8492-E23D-456A-887D-F8BE171AC557}" type="slidenum">
              <a:rPr lang="en-US" sz="1100"/>
              <a:pPr/>
              <a:t>12</a:t>
            </a:fld>
            <a:endParaRPr lang="en-US" sz="1100"/>
          </a:p>
        </p:txBody>
      </p:sp>
      <p:sp>
        <p:nvSpPr>
          <p:cNvPr id="87043" name="Rectangle 2"/>
          <p:cNvSpPr>
            <a:spLocks noGrp="1" noRot="1" noChangeAspect="1" noChangeArrowheads="1" noTextEdit="1"/>
          </p:cNvSpPr>
          <p:nvPr>
            <p:ph type="sldImg"/>
          </p:nvPr>
        </p:nvSpPr>
        <p:spPr>
          <a:xfrm>
            <a:off x="382588" y="685800"/>
            <a:ext cx="6094412" cy="3429000"/>
          </a:xfrm>
          <a:ln/>
        </p:spPr>
      </p:sp>
      <p:sp>
        <p:nvSpPr>
          <p:cNvPr id="87044" name="Rectangle 3"/>
          <p:cNvSpPr>
            <a:spLocks noGrp="1" noChangeArrowheads="1"/>
          </p:cNvSpPr>
          <p:nvPr>
            <p:ph type="body" idx="1"/>
          </p:nvPr>
        </p:nvSpPr>
        <p:spPr>
          <a:xfrm>
            <a:off x="913805" y="4343704"/>
            <a:ext cx="5030391" cy="41138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a:latin typeface="Times" pitchFamily="1" charset="0"/>
              </a:rPr>
              <a:t>FIGURE 5-12 A sigmoid (cooperative) binding curve.</a:t>
            </a:r>
            <a:r>
              <a:rPr lang="en-US">
                <a:latin typeface="Times" pitchFamily="1" charset="0"/>
              </a:rPr>
              <a:t> A sigmoid binding curve can be viewed as a hybrid curve reflecting a transition from a low-affinity to a high-affinity state. Because of its cooperative binding, as manifested by a sigmoid binding curve, hemoglobin is more sensitive to the small differences in O</a:t>
            </a:r>
            <a:r>
              <a:rPr lang="en-US" baseline="-25000">
                <a:latin typeface="Times" pitchFamily="1" charset="0"/>
              </a:rPr>
              <a:t>2</a:t>
            </a:r>
            <a:r>
              <a:rPr lang="en-US">
                <a:latin typeface="Times" pitchFamily="1" charset="0"/>
              </a:rPr>
              <a:t> concentration between the tissues and the lungs, allowing it to bind oxygen in the lungs (where pO</a:t>
            </a:r>
            <a:r>
              <a:rPr lang="en-US" baseline="-25000">
                <a:latin typeface="Times" pitchFamily="1" charset="0"/>
              </a:rPr>
              <a:t>2</a:t>
            </a:r>
            <a:r>
              <a:rPr lang="en-US">
                <a:latin typeface="Times" pitchFamily="1" charset="0"/>
              </a:rPr>
              <a:t> is high) and release it in the tissues (where pO</a:t>
            </a:r>
            <a:r>
              <a:rPr lang="en-US" baseline="-25000">
                <a:latin typeface="Times" pitchFamily="1" charset="0"/>
              </a:rPr>
              <a:t>2</a:t>
            </a:r>
            <a:r>
              <a:rPr lang="en-US">
                <a:latin typeface="Times" pitchFamily="1" charset="0"/>
              </a:rPr>
              <a:t> is low).</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Times" pitchFamily="1" charset="0"/>
                <a:ea typeface="ＭＳ Ｐゴシック" charset="-128"/>
              </a:defRPr>
            </a:lvl1pPr>
            <a:lvl2pPr marL="702756" indent="-270291">
              <a:defRPr sz="2300">
                <a:solidFill>
                  <a:schemeClr val="tx1"/>
                </a:solidFill>
                <a:latin typeface="Times" pitchFamily="1" charset="0"/>
                <a:ea typeface="ＭＳ Ｐゴシック" charset="-128"/>
              </a:defRPr>
            </a:lvl2pPr>
            <a:lvl3pPr marL="1081164" indent="-216233">
              <a:defRPr sz="2300">
                <a:solidFill>
                  <a:schemeClr val="tx1"/>
                </a:solidFill>
                <a:latin typeface="Times" pitchFamily="1" charset="0"/>
                <a:ea typeface="ＭＳ Ｐゴシック" charset="-128"/>
              </a:defRPr>
            </a:lvl3pPr>
            <a:lvl4pPr marL="1513629" indent="-216233">
              <a:defRPr sz="2300">
                <a:solidFill>
                  <a:schemeClr val="tx1"/>
                </a:solidFill>
                <a:latin typeface="Times" pitchFamily="1" charset="0"/>
                <a:ea typeface="ＭＳ Ｐゴシック" charset="-128"/>
              </a:defRPr>
            </a:lvl4pPr>
            <a:lvl5pPr marL="1946095" indent="-216233">
              <a:defRPr sz="2300">
                <a:solidFill>
                  <a:schemeClr val="tx1"/>
                </a:solidFill>
                <a:latin typeface="Times" pitchFamily="1" charset="0"/>
                <a:ea typeface="ＭＳ Ｐゴシック" charset="-128"/>
              </a:defRPr>
            </a:lvl5pPr>
            <a:lvl6pPr marL="2378560" indent="-216233" eaLnBrk="0" fontAlgn="base" hangingPunct="0">
              <a:spcBef>
                <a:spcPct val="0"/>
              </a:spcBef>
              <a:spcAft>
                <a:spcPct val="0"/>
              </a:spcAft>
              <a:defRPr sz="2300">
                <a:solidFill>
                  <a:schemeClr val="tx1"/>
                </a:solidFill>
                <a:latin typeface="Times" pitchFamily="1" charset="0"/>
                <a:ea typeface="ＭＳ Ｐゴシック" charset="-128"/>
              </a:defRPr>
            </a:lvl6pPr>
            <a:lvl7pPr marL="2811026" indent="-216233" eaLnBrk="0" fontAlgn="base" hangingPunct="0">
              <a:spcBef>
                <a:spcPct val="0"/>
              </a:spcBef>
              <a:spcAft>
                <a:spcPct val="0"/>
              </a:spcAft>
              <a:defRPr sz="2300">
                <a:solidFill>
                  <a:schemeClr val="tx1"/>
                </a:solidFill>
                <a:latin typeface="Times" pitchFamily="1" charset="0"/>
                <a:ea typeface="ＭＳ Ｐゴシック" charset="-128"/>
              </a:defRPr>
            </a:lvl7pPr>
            <a:lvl8pPr marL="3243491" indent="-216233" eaLnBrk="0" fontAlgn="base" hangingPunct="0">
              <a:spcBef>
                <a:spcPct val="0"/>
              </a:spcBef>
              <a:spcAft>
                <a:spcPct val="0"/>
              </a:spcAft>
              <a:defRPr sz="2300">
                <a:solidFill>
                  <a:schemeClr val="tx1"/>
                </a:solidFill>
                <a:latin typeface="Times" pitchFamily="1" charset="0"/>
                <a:ea typeface="ＭＳ Ｐゴシック" charset="-128"/>
              </a:defRPr>
            </a:lvl8pPr>
            <a:lvl9pPr marL="3675957" indent="-216233" eaLnBrk="0" fontAlgn="base" hangingPunct="0">
              <a:spcBef>
                <a:spcPct val="0"/>
              </a:spcBef>
              <a:spcAft>
                <a:spcPct val="0"/>
              </a:spcAft>
              <a:defRPr sz="2300">
                <a:solidFill>
                  <a:schemeClr val="tx1"/>
                </a:solidFill>
                <a:latin typeface="Times" pitchFamily="1" charset="0"/>
                <a:ea typeface="ＭＳ Ｐゴシック" charset="-128"/>
              </a:defRPr>
            </a:lvl9pPr>
          </a:lstStyle>
          <a:p>
            <a:fld id="{62431F7F-6E4C-4232-A246-149E6C297194}" type="slidenum">
              <a:rPr lang="en-US" sz="1100"/>
              <a:pPr/>
              <a:t>18</a:t>
            </a:fld>
            <a:endParaRPr lang="en-US" sz="1100"/>
          </a:p>
        </p:txBody>
      </p:sp>
      <p:sp>
        <p:nvSpPr>
          <p:cNvPr id="90115" name="Rectangle 2"/>
          <p:cNvSpPr>
            <a:spLocks noGrp="1" noRot="1" noChangeAspect="1" noChangeArrowheads="1" noTextEdit="1"/>
          </p:cNvSpPr>
          <p:nvPr>
            <p:ph type="sldImg"/>
          </p:nvPr>
        </p:nvSpPr>
        <p:spPr>
          <a:xfrm>
            <a:off x="382588" y="685800"/>
            <a:ext cx="6094412" cy="3429000"/>
          </a:xfrm>
          <a:ln/>
        </p:spPr>
      </p:sp>
      <p:sp>
        <p:nvSpPr>
          <p:cNvPr id="90116" name="Rectangle 3"/>
          <p:cNvSpPr>
            <a:spLocks noGrp="1" noChangeArrowheads="1"/>
          </p:cNvSpPr>
          <p:nvPr>
            <p:ph type="body" idx="1"/>
          </p:nvPr>
        </p:nvSpPr>
        <p:spPr>
          <a:xfrm>
            <a:off x="913805" y="4343704"/>
            <a:ext cx="5030391" cy="41138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dirty="0">
                <a:latin typeface="Times" pitchFamily="1" charset="0"/>
              </a:rPr>
              <a:t>FIGURE 5-8 Dominant interactions between hemoglobin subunits.</a:t>
            </a:r>
            <a:r>
              <a:rPr lang="en-US" dirty="0">
                <a:latin typeface="Times" pitchFamily="1" charset="0"/>
              </a:rPr>
              <a:t> In this representation, </a:t>
            </a:r>
            <a:r>
              <a:rPr lang="en-US" i="1" dirty="0">
                <a:latin typeface="Symbol" pitchFamily="1" charset="2"/>
                <a:sym typeface="Symbol" pitchFamily="1" charset="2"/>
              </a:rPr>
              <a:t>α</a:t>
            </a:r>
            <a:r>
              <a:rPr lang="en-US" dirty="0">
                <a:latin typeface="Times" pitchFamily="1" charset="0"/>
              </a:rPr>
              <a:t> subunits are light and </a:t>
            </a:r>
            <a:r>
              <a:rPr lang="en-US" i="1" dirty="0">
                <a:latin typeface="Symbol" pitchFamily="1" charset="2"/>
                <a:sym typeface="Symbol" pitchFamily="1" charset="2"/>
              </a:rPr>
              <a:t>β</a:t>
            </a:r>
            <a:r>
              <a:rPr lang="en-US" dirty="0">
                <a:latin typeface="Times" pitchFamily="1" charset="0"/>
              </a:rPr>
              <a:t> subunits are dark. The strongest subunit interactions (highlighted) occur between unlike subunits. When oxygen binds, the </a:t>
            </a:r>
            <a:r>
              <a:rPr lang="en-US" i="1" dirty="0">
                <a:latin typeface="Symbol" pitchFamily="1" charset="2"/>
                <a:sym typeface="Symbol" pitchFamily="1" charset="2"/>
              </a:rPr>
              <a:t>α</a:t>
            </a:r>
            <a:r>
              <a:rPr lang="en-US" baseline="-25000" dirty="0">
                <a:latin typeface="Times" pitchFamily="1" charset="0"/>
              </a:rPr>
              <a:t>1</a:t>
            </a:r>
            <a:r>
              <a:rPr lang="en-US" i="1" dirty="0">
                <a:latin typeface="Symbol" pitchFamily="1" charset="2"/>
                <a:sym typeface="Symbol" pitchFamily="1" charset="2"/>
              </a:rPr>
              <a:t>β</a:t>
            </a:r>
            <a:r>
              <a:rPr lang="en-US" baseline="-25000" dirty="0">
                <a:latin typeface="Times" pitchFamily="1" charset="0"/>
              </a:rPr>
              <a:t>1</a:t>
            </a:r>
            <a:r>
              <a:rPr lang="en-US" dirty="0">
                <a:latin typeface="Times" pitchFamily="1" charset="0"/>
              </a:rPr>
              <a:t> contact changes little, but there is a large change at the </a:t>
            </a:r>
            <a:r>
              <a:rPr lang="en-US" i="1" dirty="0">
                <a:latin typeface="Symbol" pitchFamily="1" charset="2"/>
                <a:sym typeface="Symbol" pitchFamily="1" charset="2"/>
              </a:rPr>
              <a:t>α</a:t>
            </a:r>
            <a:r>
              <a:rPr lang="en-US" baseline="-25000" dirty="0">
                <a:latin typeface="Times" pitchFamily="1" charset="0"/>
              </a:rPr>
              <a:t>1</a:t>
            </a:r>
            <a:r>
              <a:rPr lang="en-US" i="1" dirty="0">
                <a:latin typeface="Symbol" pitchFamily="1" charset="2"/>
                <a:sym typeface="Symbol" pitchFamily="1" charset="2"/>
              </a:rPr>
              <a:t>β</a:t>
            </a:r>
            <a:r>
              <a:rPr lang="en-US" baseline="-25000" dirty="0">
                <a:latin typeface="Times" pitchFamily="1" charset="0"/>
              </a:rPr>
              <a:t>2</a:t>
            </a:r>
            <a:r>
              <a:rPr lang="en-US" dirty="0">
                <a:latin typeface="Times" pitchFamily="1" charset="0"/>
              </a:rPr>
              <a:t> contact, with several ion pairs broken (PDB ID 1HGA).</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C18890-67FC-9942-9A4B-7F2A54D89845}" type="slidenum">
              <a:rPr lang="en-US" smtClean="0"/>
              <a:t>21</a:t>
            </a:fld>
            <a:endParaRPr lang="en-US"/>
          </a:p>
        </p:txBody>
      </p:sp>
    </p:spTree>
    <p:extLst>
      <p:ext uri="{BB962C8B-B14F-4D97-AF65-F5344CB8AC3E}">
        <p14:creationId xmlns:p14="http://schemas.microsoft.com/office/powerpoint/2010/main" val="1234729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C18890-67FC-9942-9A4B-7F2A54D89845}" type="slidenum">
              <a:rPr lang="en-US" smtClean="0"/>
              <a:t>25</a:t>
            </a:fld>
            <a:endParaRPr lang="en-US"/>
          </a:p>
        </p:txBody>
      </p:sp>
    </p:spTree>
    <p:extLst>
      <p:ext uri="{BB962C8B-B14F-4D97-AF65-F5344CB8AC3E}">
        <p14:creationId xmlns:p14="http://schemas.microsoft.com/office/powerpoint/2010/main" val="1290707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Times" pitchFamily="1" charset="0"/>
                <a:ea typeface="ＭＳ Ｐゴシック" charset="-128"/>
              </a:defRPr>
            </a:lvl1pPr>
            <a:lvl2pPr marL="702756" indent="-270291">
              <a:defRPr sz="2300">
                <a:solidFill>
                  <a:schemeClr val="tx1"/>
                </a:solidFill>
                <a:latin typeface="Times" pitchFamily="1" charset="0"/>
                <a:ea typeface="ＭＳ Ｐゴシック" charset="-128"/>
              </a:defRPr>
            </a:lvl2pPr>
            <a:lvl3pPr marL="1081164" indent="-216233">
              <a:defRPr sz="2300">
                <a:solidFill>
                  <a:schemeClr val="tx1"/>
                </a:solidFill>
                <a:latin typeface="Times" pitchFamily="1" charset="0"/>
                <a:ea typeface="ＭＳ Ｐゴシック" charset="-128"/>
              </a:defRPr>
            </a:lvl3pPr>
            <a:lvl4pPr marL="1513629" indent="-216233">
              <a:defRPr sz="2300">
                <a:solidFill>
                  <a:schemeClr val="tx1"/>
                </a:solidFill>
                <a:latin typeface="Times" pitchFamily="1" charset="0"/>
                <a:ea typeface="ＭＳ Ｐゴシック" charset="-128"/>
              </a:defRPr>
            </a:lvl4pPr>
            <a:lvl5pPr marL="1946095" indent="-216233">
              <a:defRPr sz="2300">
                <a:solidFill>
                  <a:schemeClr val="tx1"/>
                </a:solidFill>
                <a:latin typeface="Times" pitchFamily="1" charset="0"/>
                <a:ea typeface="ＭＳ Ｐゴシック" charset="-128"/>
              </a:defRPr>
            </a:lvl5pPr>
            <a:lvl6pPr marL="2378560" indent="-216233" eaLnBrk="0" fontAlgn="base" hangingPunct="0">
              <a:spcBef>
                <a:spcPct val="0"/>
              </a:spcBef>
              <a:spcAft>
                <a:spcPct val="0"/>
              </a:spcAft>
              <a:defRPr sz="2300">
                <a:solidFill>
                  <a:schemeClr val="tx1"/>
                </a:solidFill>
                <a:latin typeface="Times" pitchFamily="1" charset="0"/>
                <a:ea typeface="ＭＳ Ｐゴシック" charset="-128"/>
              </a:defRPr>
            </a:lvl6pPr>
            <a:lvl7pPr marL="2811026" indent="-216233" eaLnBrk="0" fontAlgn="base" hangingPunct="0">
              <a:spcBef>
                <a:spcPct val="0"/>
              </a:spcBef>
              <a:spcAft>
                <a:spcPct val="0"/>
              </a:spcAft>
              <a:defRPr sz="2300">
                <a:solidFill>
                  <a:schemeClr val="tx1"/>
                </a:solidFill>
                <a:latin typeface="Times" pitchFamily="1" charset="0"/>
                <a:ea typeface="ＭＳ Ｐゴシック" charset="-128"/>
              </a:defRPr>
            </a:lvl7pPr>
            <a:lvl8pPr marL="3243491" indent="-216233" eaLnBrk="0" fontAlgn="base" hangingPunct="0">
              <a:spcBef>
                <a:spcPct val="0"/>
              </a:spcBef>
              <a:spcAft>
                <a:spcPct val="0"/>
              </a:spcAft>
              <a:defRPr sz="2300">
                <a:solidFill>
                  <a:schemeClr val="tx1"/>
                </a:solidFill>
                <a:latin typeface="Times" pitchFamily="1" charset="0"/>
                <a:ea typeface="ＭＳ Ｐゴシック" charset="-128"/>
              </a:defRPr>
            </a:lvl8pPr>
            <a:lvl9pPr marL="3675957" indent="-216233" eaLnBrk="0" fontAlgn="base" hangingPunct="0">
              <a:spcBef>
                <a:spcPct val="0"/>
              </a:spcBef>
              <a:spcAft>
                <a:spcPct val="0"/>
              </a:spcAft>
              <a:defRPr sz="2300">
                <a:solidFill>
                  <a:schemeClr val="tx1"/>
                </a:solidFill>
                <a:latin typeface="Times" pitchFamily="1" charset="0"/>
                <a:ea typeface="ＭＳ Ｐゴシック" charset="-128"/>
              </a:defRPr>
            </a:lvl9pPr>
          </a:lstStyle>
          <a:p>
            <a:fld id="{BBCB4F30-14C6-4783-98EB-BE298BEB8591}" type="slidenum">
              <a:rPr lang="en-US" sz="1100"/>
              <a:pPr/>
              <a:t>26</a:t>
            </a:fld>
            <a:endParaRPr lang="en-US" sz="1100"/>
          </a:p>
        </p:txBody>
      </p:sp>
      <p:sp>
        <p:nvSpPr>
          <p:cNvPr id="94211" name="Rectangle 2"/>
          <p:cNvSpPr>
            <a:spLocks noGrp="1" noRot="1" noChangeAspect="1" noChangeArrowheads="1" noTextEdit="1"/>
          </p:cNvSpPr>
          <p:nvPr>
            <p:ph type="sldImg"/>
          </p:nvPr>
        </p:nvSpPr>
        <p:spPr>
          <a:xfrm>
            <a:off x="382588" y="685800"/>
            <a:ext cx="6094412" cy="3429000"/>
          </a:xfrm>
          <a:ln/>
        </p:spPr>
      </p:sp>
      <p:sp>
        <p:nvSpPr>
          <p:cNvPr id="94212" name="Rectangle 3"/>
          <p:cNvSpPr>
            <a:spLocks noGrp="1" noChangeArrowheads="1"/>
          </p:cNvSpPr>
          <p:nvPr>
            <p:ph type="body" idx="1"/>
          </p:nvPr>
        </p:nvSpPr>
        <p:spPr>
          <a:xfrm>
            <a:off x="913805" y="4343704"/>
            <a:ext cx="5030391" cy="41138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dirty="0">
                <a:latin typeface="Times" pitchFamily="1" charset="0"/>
              </a:rPr>
              <a:t>FIGURE 5-16 Effect of pH on oxygen binding to hemoglobin.</a:t>
            </a:r>
            <a:r>
              <a:rPr lang="en-US" dirty="0">
                <a:latin typeface="Times" pitchFamily="1" charset="0"/>
              </a:rPr>
              <a:t> The pH of blood is 7.6 in the lungs and 7.2 in the tissues. Experimental measurements on hemoglobin binding are often performed at pH 7.4</a:t>
            </a:r>
            <a:r>
              <a:rPr lang="en-US" u="sng" dirty="0">
                <a:solidFill>
                  <a:srgbClr val="C00000"/>
                </a:solidFill>
                <a:latin typeface="Times" pitchFamily="1" charset="0"/>
              </a:rPr>
              <a:t>.**This is what the books says, but I think this is incorrect.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BBAA5-6045-DFDE-2E9F-93B4072F40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485F52D-AE29-BB38-627C-4D1A1EF1FD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B76480-4C6F-6733-290C-9AFECC9377C0}"/>
              </a:ext>
            </a:extLst>
          </p:cNvPr>
          <p:cNvSpPr>
            <a:spLocks noGrp="1"/>
          </p:cNvSpPr>
          <p:nvPr>
            <p:ph type="dt" sz="half" idx="10"/>
          </p:nvPr>
        </p:nvSpPr>
        <p:spPr/>
        <p:txBody>
          <a:bodyPr/>
          <a:lstStyle/>
          <a:p>
            <a:fld id="{D4D85ED0-2429-4B4C-A5AD-9E5D6E9143C6}" type="datetimeFigureOut">
              <a:rPr lang="en-US" smtClean="0"/>
              <a:t>9/10/24</a:t>
            </a:fld>
            <a:endParaRPr lang="en-US"/>
          </a:p>
        </p:txBody>
      </p:sp>
      <p:sp>
        <p:nvSpPr>
          <p:cNvPr id="5" name="Footer Placeholder 4">
            <a:extLst>
              <a:ext uri="{FF2B5EF4-FFF2-40B4-BE49-F238E27FC236}">
                <a16:creationId xmlns:a16="http://schemas.microsoft.com/office/drawing/2014/main" id="{1AD61BAC-24B9-AADF-7E2E-354112D2CC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3D4916-25E6-981B-7E90-9D098D9DFB75}"/>
              </a:ext>
            </a:extLst>
          </p:cNvPr>
          <p:cNvSpPr>
            <a:spLocks noGrp="1"/>
          </p:cNvSpPr>
          <p:nvPr>
            <p:ph type="sldNum" sz="quarter" idx="12"/>
          </p:nvPr>
        </p:nvSpPr>
        <p:spPr/>
        <p:txBody>
          <a:bodyPr/>
          <a:lstStyle/>
          <a:p>
            <a:fld id="{95FC45D8-A0C1-C74A-8D11-F82CDD60D1CF}" type="slidenum">
              <a:rPr lang="en-US" smtClean="0"/>
              <a:t>‹#›</a:t>
            </a:fld>
            <a:endParaRPr lang="en-US"/>
          </a:p>
        </p:txBody>
      </p:sp>
    </p:spTree>
    <p:extLst>
      <p:ext uri="{BB962C8B-B14F-4D97-AF65-F5344CB8AC3E}">
        <p14:creationId xmlns:p14="http://schemas.microsoft.com/office/powerpoint/2010/main" val="1881019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ADCCB-0368-3FC2-09AC-35F3FBFCE21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7D7B57A-0232-E468-56B6-94FF467DE6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C2246B-17F8-F580-9D00-57F99F72C92B}"/>
              </a:ext>
            </a:extLst>
          </p:cNvPr>
          <p:cNvSpPr>
            <a:spLocks noGrp="1"/>
          </p:cNvSpPr>
          <p:nvPr>
            <p:ph type="dt" sz="half" idx="10"/>
          </p:nvPr>
        </p:nvSpPr>
        <p:spPr/>
        <p:txBody>
          <a:bodyPr/>
          <a:lstStyle/>
          <a:p>
            <a:fld id="{D4D85ED0-2429-4B4C-A5AD-9E5D6E9143C6}" type="datetimeFigureOut">
              <a:rPr lang="en-US" smtClean="0"/>
              <a:t>9/10/24</a:t>
            </a:fld>
            <a:endParaRPr lang="en-US"/>
          </a:p>
        </p:txBody>
      </p:sp>
      <p:sp>
        <p:nvSpPr>
          <p:cNvPr id="5" name="Footer Placeholder 4">
            <a:extLst>
              <a:ext uri="{FF2B5EF4-FFF2-40B4-BE49-F238E27FC236}">
                <a16:creationId xmlns:a16="http://schemas.microsoft.com/office/drawing/2014/main" id="{836BA362-FA25-EE53-71C9-B76FA4255D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3BE4FD-A2D3-7967-1AE2-70A1F1C61477}"/>
              </a:ext>
            </a:extLst>
          </p:cNvPr>
          <p:cNvSpPr>
            <a:spLocks noGrp="1"/>
          </p:cNvSpPr>
          <p:nvPr>
            <p:ph type="sldNum" sz="quarter" idx="12"/>
          </p:nvPr>
        </p:nvSpPr>
        <p:spPr/>
        <p:txBody>
          <a:bodyPr/>
          <a:lstStyle/>
          <a:p>
            <a:fld id="{95FC45D8-A0C1-C74A-8D11-F82CDD60D1CF}" type="slidenum">
              <a:rPr lang="en-US" smtClean="0"/>
              <a:t>‹#›</a:t>
            </a:fld>
            <a:endParaRPr lang="en-US"/>
          </a:p>
        </p:txBody>
      </p:sp>
    </p:spTree>
    <p:extLst>
      <p:ext uri="{BB962C8B-B14F-4D97-AF65-F5344CB8AC3E}">
        <p14:creationId xmlns:p14="http://schemas.microsoft.com/office/powerpoint/2010/main" val="800006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4D3938-3743-2FDC-6755-D25F732F6D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6E2719-B5C3-76D9-BFB8-C6D920E3AC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572497-9037-944C-5319-197CAF171BEE}"/>
              </a:ext>
            </a:extLst>
          </p:cNvPr>
          <p:cNvSpPr>
            <a:spLocks noGrp="1"/>
          </p:cNvSpPr>
          <p:nvPr>
            <p:ph type="dt" sz="half" idx="10"/>
          </p:nvPr>
        </p:nvSpPr>
        <p:spPr/>
        <p:txBody>
          <a:bodyPr/>
          <a:lstStyle/>
          <a:p>
            <a:fld id="{D4D85ED0-2429-4B4C-A5AD-9E5D6E9143C6}" type="datetimeFigureOut">
              <a:rPr lang="en-US" smtClean="0"/>
              <a:t>9/10/24</a:t>
            </a:fld>
            <a:endParaRPr lang="en-US"/>
          </a:p>
        </p:txBody>
      </p:sp>
      <p:sp>
        <p:nvSpPr>
          <p:cNvPr id="5" name="Footer Placeholder 4">
            <a:extLst>
              <a:ext uri="{FF2B5EF4-FFF2-40B4-BE49-F238E27FC236}">
                <a16:creationId xmlns:a16="http://schemas.microsoft.com/office/drawing/2014/main" id="{0478B360-6389-469F-1111-7C475A919A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B1E102-D793-527D-100E-FAD41F5A65A1}"/>
              </a:ext>
            </a:extLst>
          </p:cNvPr>
          <p:cNvSpPr>
            <a:spLocks noGrp="1"/>
          </p:cNvSpPr>
          <p:nvPr>
            <p:ph type="sldNum" sz="quarter" idx="12"/>
          </p:nvPr>
        </p:nvSpPr>
        <p:spPr/>
        <p:txBody>
          <a:bodyPr/>
          <a:lstStyle/>
          <a:p>
            <a:fld id="{95FC45D8-A0C1-C74A-8D11-F82CDD60D1CF}" type="slidenum">
              <a:rPr lang="en-US" smtClean="0"/>
              <a:t>‹#›</a:t>
            </a:fld>
            <a:endParaRPr lang="en-US"/>
          </a:p>
        </p:txBody>
      </p:sp>
    </p:spTree>
    <p:extLst>
      <p:ext uri="{BB962C8B-B14F-4D97-AF65-F5344CB8AC3E}">
        <p14:creationId xmlns:p14="http://schemas.microsoft.com/office/powerpoint/2010/main" val="3275163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851F5-E5F9-A11A-5D4E-2C5ECFAF65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373E79-0CE6-201A-B45D-10B174C770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EA8770-CAEB-8E05-2CBB-A93162959737}"/>
              </a:ext>
            </a:extLst>
          </p:cNvPr>
          <p:cNvSpPr>
            <a:spLocks noGrp="1"/>
          </p:cNvSpPr>
          <p:nvPr>
            <p:ph type="dt" sz="half" idx="10"/>
          </p:nvPr>
        </p:nvSpPr>
        <p:spPr/>
        <p:txBody>
          <a:bodyPr/>
          <a:lstStyle/>
          <a:p>
            <a:fld id="{D4D85ED0-2429-4B4C-A5AD-9E5D6E9143C6}" type="datetimeFigureOut">
              <a:rPr lang="en-US" smtClean="0"/>
              <a:t>9/10/24</a:t>
            </a:fld>
            <a:endParaRPr lang="en-US"/>
          </a:p>
        </p:txBody>
      </p:sp>
      <p:sp>
        <p:nvSpPr>
          <p:cNvPr id="5" name="Footer Placeholder 4">
            <a:extLst>
              <a:ext uri="{FF2B5EF4-FFF2-40B4-BE49-F238E27FC236}">
                <a16:creationId xmlns:a16="http://schemas.microsoft.com/office/drawing/2014/main" id="{21B225C9-1B3A-31E7-EF79-3492673EB4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1957DD-D142-7D9E-AC73-D1733843A4FB}"/>
              </a:ext>
            </a:extLst>
          </p:cNvPr>
          <p:cNvSpPr>
            <a:spLocks noGrp="1"/>
          </p:cNvSpPr>
          <p:nvPr>
            <p:ph type="sldNum" sz="quarter" idx="12"/>
          </p:nvPr>
        </p:nvSpPr>
        <p:spPr/>
        <p:txBody>
          <a:bodyPr/>
          <a:lstStyle/>
          <a:p>
            <a:fld id="{95FC45D8-A0C1-C74A-8D11-F82CDD60D1CF}" type="slidenum">
              <a:rPr lang="en-US" smtClean="0"/>
              <a:t>‹#›</a:t>
            </a:fld>
            <a:endParaRPr lang="en-US"/>
          </a:p>
        </p:txBody>
      </p:sp>
    </p:spTree>
    <p:extLst>
      <p:ext uri="{BB962C8B-B14F-4D97-AF65-F5344CB8AC3E}">
        <p14:creationId xmlns:p14="http://schemas.microsoft.com/office/powerpoint/2010/main" val="2397587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BDB7D-DCA0-5772-738F-82CC7E7812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8584F19-EE07-CC8C-5154-CA5E2F08B9E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3E43EB-71F3-BE43-0B67-DAC636F43819}"/>
              </a:ext>
            </a:extLst>
          </p:cNvPr>
          <p:cNvSpPr>
            <a:spLocks noGrp="1"/>
          </p:cNvSpPr>
          <p:nvPr>
            <p:ph type="dt" sz="half" idx="10"/>
          </p:nvPr>
        </p:nvSpPr>
        <p:spPr/>
        <p:txBody>
          <a:bodyPr/>
          <a:lstStyle/>
          <a:p>
            <a:fld id="{D4D85ED0-2429-4B4C-A5AD-9E5D6E9143C6}" type="datetimeFigureOut">
              <a:rPr lang="en-US" smtClean="0"/>
              <a:t>9/10/24</a:t>
            </a:fld>
            <a:endParaRPr lang="en-US"/>
          </a:p>
        </p:txBody>
      </p:sp>
      <p:sp>
        <p:nvSpPr>
          <p:cNvPr id="5" name="Footer Placeholder 4">
            <a:extLst>
              <a:ext uri="{FF2B5EF4-FFF2-40B4-BE49-F238E27FC236}">
                <a16:creationId xmlns:a16="http://schemas.microsoft.com/office/drawing/2014/main" id="{6B924AE1-5457-09D0-D78A-4CAB988AB3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AF0BA9-FF11-DAEB-6D38-7575DD9760CA}"/>
              </a:ext>
            </a:extLst>
          </p:cNvPr>
          <p:cNvSpPr>
            <a:spLocks noGrp="1"/>
          </p:cNvSpPr>
          <p:nvPr>
            <p:ph type="sldNum" sz="quarter" idx="12"/>
          </p:nvPr>
        </p:nvSpPr>
        <p:spPr/>
        <p:txBody>
          <a:bodyPr/>
          <a:lstStyle/>
          <a:p>
            <a:fld id="{95FC45D8-A0C1-C74A-8D11-F82CDD60D1CF}" type="slidenum">
              <a:rPr lang="en-US" smtClean="0"/>
              <a:t>‹#›</a:t>
            </a:fld>
            <a:endParaRPr lang="en-US"/>
          </a:p>
        </p:txBody>
      </p:sp>
    </p:spTree>
    <p:extLst>
      <p:ext uri="{BB962C8B-B14F-4D97-AF65-F5344CB8AC3E}">
        <p14:creationId xmlns:p14="http://schemas.microsoft.com/office/powerpoint/2010/main" val="347008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2E989-5A79-F494-F7C2-CD7129682A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EA087D-48A7-5B6A-AF99-420E97A20F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36DB010-7218-E50B-B2D1-48095F6DE2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1A786F-52EA-1883-2B5E-3EC2D95B00D9}"/>
              </a:ext>
            </a:extLst>
          </p:cNvPr>
          <p:cNvSpPr>
            <a:spLocks noGrp="1"/>
          </p:cNvSpPr>
          <p:nvPr>
            <p:ph type="dt" sz="half" idx="10"/>
          </p:nvPr>
        </p:nvSpPr>
        <p:spPr/>
        <p:txBody>
          <a:bodyPr/>
          <a:lstStyle/>
          <a:p>
            <a:fld id="{D4D85ED0-2429-4B4C-A5AD-9E5D6E9143C6}" type="datetimeFigureOut">
              <a:rPr lang="en-US" smtClean="0"/>
              <a:t>9/10/24</a:t>
            </a:fld>
            <a:endParaRPr lang="en-US"/>
          </a:p>
        </p:txBody>
      </p:sp>
      <p:sp>
        <p:nvSpPr>
          <p:cNvPr id="6" name="Footer Placeholder 5">
            <a:extLst>
              <a:ext uri="{FF2B5EF4-FFF2-40B4-BE49-F238E27FC236}">
                <a16:creationId xmlns:a16="http://schemas.microsoft.com/office/drawing/2014/main" id="{91FA03E9-F995-721F-F1E0-8838FCE905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E48603-9911-7397-3991-6827E51B4F9B}"/>
              </a:ext>
            </a:extLst>
          </p:cNvPr>
          <p:cNvSpPr>
            <a:spLocks noGrp="1"/>
          </p:cNvSpPr>
          <p:nvPr>
            <p:ph type="sldNum" sz="quarter" idx="12"/>
          </p:nvPr>
        </p:nvSpPr>
        <p:spPr/>
        <p:txBody>
          <a:bodyPr/>
          <a:lstStyle/>
          <a:p>
            <a:fld id="{95FC45D8-A0C1-C74A-8D11-F82CDD60D1CF}" type="slidenum">
              <a:rPr lang="en-US" smtClean="0"/>
              <a:t>‹#›</a:t>
            </a:fld>
            <a:endParaRPr lang="en-US"/>
          </a:p>
        </p:txBody>
      </p:sp>
    </p:spTree>
    <p:extLst>
      <p:ext uri="{BB962C8B-B14F-4D97-AF65-F5344CB8AC3E}">
        <p14:creationId xmlns:p14="http://schemas.microsoft.com/office/powerpoint/2010/main" val="1555247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D8DE0-B564-F954-F35A-BE68284097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97CD7AA-7B08-F25C-32B4-9A78EFA048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84E2C0-2661-4BD5-49A7-E18E7DB2486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2598B7-67FB-0789-ED9D-BB406EF1C7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1965DC-CE97-009E-A8F4-CC167C34B0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8E46A8B-9FD0-3F21-3DC7-7C5F3B4CB929}"/>
              </a:ext>
            </a:extLst>
          </p:cNvPr>
          <p:cNvSpPr>
            <a:spLocks noGrp="1"/>
          </p:cNvSpPr>
          <p:nvPr>
            <p:ph type="dt" sz="half" idx="10"/>
          </p:nvPr>
        </p:nvSpPr>
        <p:spPr/>
        <p:txBody>
          <a:bodyPr/>
          <a:lstStyle/>
          <a:p>
            <a:fld id="{D4D85ED0-2429-4B4C-A5AD-9E5D6E9143C6}" type="datetimeFigureOut">
              <a:rPr lang="en-US" smtClean="0"/>
              <a:t>9/10/24</a:t>
            </a:fld>
            <a:endParaRPr lang="en-US"/>
          </a:p>
        </p:txBody>
      </p:sp>
      <p:sp>
        <p:nvSpPr>
          <p:cNvPr id="8" name="Footer Placeholder 7">
            <a:extLst>
              <a:ext uri="{FF2B5EF4-FFF2-40B4-BE49-F238E27FC236}">
                <a16:creationId xmlns:a16="http://schemas.microsoft.com/office/drawing/2014/main" id="{6CB5BD4A-CBB6-717C-8DCD-D8CAC45B48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8CD54D-467E-44B1-C3EB-0F6287EBCC57}"/>
              </a:ext>
            </a:extLst>
          </p:cNvPr>
          <p:cNvSpPr>
            <a:spLocks noGrp="1"/>
          </p:cNvSpPr>
          <p:nvPr>
            <p:ph type="sldNum" sz="quarter" idx="12"/>
          </p:nvPr>
        </p:nvSpPr>
        <p:spPr/>
        <p:txBody>
          <a:bodyPr/>
          <a:lstStyle/>
          <a:p>
            <a:fld id="{95FC45D8-A0C1-C74A-8D11-F82CDD60D1CF}" type="slidenum">
              <a:rPr lang="en-US" smtClean="0"/>
              <a:t>‹#›</a:t>
            </a:fld>
            <a:endParaRPr lang="en-US"/>
          </a:p>
        </p:txBody>
      </p:sp>
    </p:spTree>
    <p:extLst>
      <p:ext uri="{BB962C8B-B14F-4D97-AF65-F5344CB8AC3E}">
        <p14:creationId xmlns:p14="http://schemas.microsoft.com/office/powerpoint/2010/main" val="559238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46CA5-F042-406D-8117-A3D6ED1237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CD7E2B-468A-5394-6811-BE537853683E}"/>
              </a:ext>
            </a:extLst>
          </p:cNvPr>
          <p:cNvSpPr>
            <a:spLocks noGrp="1"/>
          </p:cNvSpPr>
          <p:nvPr>
            <p:ph type="dt" sz="half" idx="10"/>
          </p:nvPr>
        </p:nvSpPr>
        <p:spPr/>
        <p:txBody>
          <a:bodyPr/>
          <a:lstStyle/>
          <a:p>
            <a:fld id="{D4D85ED0-2429-4B4C-A5AD-9E5D6E9143C6}" type="datetimeFigureOut">
              <a:rPr lang="en-US" smtClean="0"/>
              <a:t>9/10/24</a:t>
            </a:fld>
            <a:endParaRPr lang="en-US"/>
          </a:p>
        </p:txBody>
      </p:sp>
      <p:sp>
        <p:nvSpPr>
          <p:cNvPr id="4" name="Footer Placeholder 3">
            <a:extLst>
              <a:ext uri="{FF2B5EF4-FFF2-40B4-BE49-F238E27FC236}">
                <a16:creationId xmlns:a16="http://schemas.microsoft.com/office/drawing/2014/main" id="{2A172626-FCAF-96BB-4639-B846C96AAD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201F55A-7220-4CE5-E40A-9E65EFAFAF2E}"/>
              </a:ext>
            </a:extLst>
          </p:cNvPr>
          <p:cNvSpPr>
            <a:spLocks noGrp="1"/>
          </p:cNvSpPr>
          <p:nvPr>
            <p:ph type="sldNum" sz="quarter" idx="12"/>
          </p:nvPr>
        </p:nvSpPr>
        <p:spPr/>
        <p:txBody>
          <a:bodyPr/>
          <a:lstStyle/>
          <a:p>
            <a:fld id="{95FC45D8-A0C1-C74A-8D11-F82CDD60D1CF}" type="slidenum">
              <a:rPr lang="en-US" smtClean="0"/>
              <a:t>‹#›</a:t>
            </a:fld>
            <a:endParaRPr lang="en-US"/>
          </a:p>
        </p:txBody>
      </p:sp>
    </p:spTree>
    <p:extLst>
      <p:ext uri="{BB962C8B-B14F-4D97-AF65-F5344CB8AC3E}">
        <p14:creationId xmlns:p14="http://schemas.microsoft.com/office/powerpoint/2010/main" val="1842023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DC80C8-EA79-3CBF-EF47-3E1B06FB293E}"/>
              </a:ext>
            </a:extLst>
          </p:cNvPr>
          <p:cNvSpPr>
            <a:spLocks noGrp="1"/>
          </p:cNvSpPr>
          <p:nvPr>
            <p:ph type="dt" sz="half" idx="10"/>
          </p:nvPr>
        </p:nvSpPr>
        <p:spPr/>
        <p:txBody>
          <a:bodyPr/>
          <a:lstStyle/>
          <a:p>
            <a:fld id="{D4D85ED0-2429-4B4C-A5AD-9E5D6E9143C6}" type="datetimeFigureOut">
              <a:rPr lang="en-US" smtClean="0"/>
              <a:t>9/10/24</a:t>
            </a:fld>
            <a:endParaRPr lang="en-US"/>
          </a:p>
        </p:txBody>
      </p:sp>
      <p:sp>
        <p:nvSpPr>
          <p:cNvPr id="3" name="Footer Placeholder 2">
            <a:extLst>
              <a:ext uri="{FF2B5EF4-FFF2-40B4-BE49-F238E27FC236}">
                <a16:creationId xmlns:a16="http://schemas.microsoft.com/office/drawing/2014/main" id="{F051EB74-DF76-0820-76E9-3ECFD00B98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A5A1C22-6A0C-22B1-FCF4-2CF29AA41A28}"/>
              </a:ext>
            </a:extLst>
          </p:cNvPr>
          <p:cNvSpPr>
            <a:spLocks noGrp="1"/>
          </p:cNvSpPr>
          <p:nvPr>
            <p:ph type="sldNum" sz="quarter" idx="12"/>
          </p:nvPr>
        </p:nvSpPr>
        <p:spPr/>
        <p:txBody>
          <a:bodyPr/>
          <a:lstStyle/>
          <a:p>
            <a:fld id="{95FC45D8-A0C1-C74A-8D11-F82CDD60D1CF}" type="slidenum">
              <a:rPr lang="en-US" smtClean="0"/>
              <a:t>‹#›</a:t>
            </a:fld>
            <a:endParaRPr lang="en-US"/>
          </a:p>
        </p:txBody>
      </p:sp>
    </p:spTree>
    <p:extLst>
      <p:ext uri="{BB962C8B-B14F-4D97-AF65-F5344CB8AC3E}">
        <p14:creationId xmlns:p14="http://schemas.microsoft.com/office/powerpoint/2010/main" val="3936882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B0341-055C-32A9-DD65-83B63CA183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18CA8D-7DB6-2342-A643-8F6DADB1FB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D1355B-5EB7-384E-E822-29FD6407FE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B28215-5AED-A731-3C39-F21D88E18860}"/>
              </a:ext>
            </a:extLst>
          </p:cNvPr>
          <p:cNvSpPr>
            <a:spLocks noGrp="1"/>
          </p:cNvSpPr>
          <p:nvPr>
            <p:ph type="dt" sz="half" idx="10"/>
          </p:nvPr>
        </p:nvSpPr>
        <p:spPr/>
        <p:txBody>
          <a:bodyPr/>
          <a:lstStyle/>
          <a:p>
            <a:fld id="{D4D85ED0-2429-4B4C-A5AD-9E5D6E9143C6}" type="datetimeFigureOut">
              <a:rPr lang="en-US" smtClean="0"/>
              <a:t>9/10/24</a:t>
            </a:fld>
            <a:endParaRPr lang="en-US"/>
          </a:p>
        </p:txBody>
      </p:sp>
      <p:sp>
        <p:nvSpPr>
          <p:cNvPr id="6" name="Footer Placeholder 5">
            <a:extLst>
              <a:ext uri="{FF2B5EF4-FFF2-40B4-BE49-F238E27FC236}">
                <a16:creationId xmlns:a16="http://schemas.microsoft.com/office/drawing/2014/main" id="{5B188B23-94F6-B434-FDCD-EE7E7B5D11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C2F04F-B1AB-2DB9-0F3C-F8B00868BF9C}"/>
              </a:ext>
            </a:extLst>
          </p:cNvPr>
          <p:cNvSpPr>
            <a:spLocks noGrp="1"/>
          </p:cNvSpPr>
          <p:nvPr>
            <p:ph type="sldNum" sz="quarter" idx="12"/>
          </p:nvPr>
        </p:nvSpPr>
        <p:spPr/>
        <p:txBody>
          <a:bodyPr/>
          <a:lstStyle/>
          <a:p>
            <a:fld id="{95FC45D8-A0C1-C74A-8D11-F82CDD60D1CF}" type="slidenum">
              <a:rPr lang="en-US" smtClean="0"/>
              <a:t>‹#›</a:t>
            </a:fld>
            <a:endParaRPr lang="en-US"/>
          </a:p>
        </p:txBody>
      </p:sp>
    </p:spTree>
    <p:extLst>
      <p:ext uri="{BB962C8B-B14F-4D97-AF65-F5344CB8AC3E}">
        <p14:creationId xmlns:p14="http://schemas.microsoft.com/office/powerpoint/2010/main" val="966429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C8A52-752C-720A-ECDD-C831284509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B38A6AC-D1D2-8796-9438-589E1A008E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A90AEF1-B6AB-D389-FDEB-FABAF42937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4912EF-3383-22AD-EA2A-91DE820ABEF5}"/>
              </a:ext>
            </a:extLst>
          </p:cNvPr>
          <p:cNvSpPr>
            <a:spLocks noGrp="1"/>
          </p:cNvSpPr>
          <p:nvPr>
            <p:ph type="dt" sz="half" idx="10"/>
          </p:nvPr>
        </p:nvSpPr>
        <p:spPr/>
        <p:txBody>
          <a:bodyPr/>
          <a:lstStyle/>
          <a:p>
            <a:fld id="{D4D85ED0-2429-4B4C-A5AD-9E5D6E9143C6}" type="datetimeFigureOut">
              <a:rPr lang="en-US" smtClean="0"/>
              <a:t>9/10/24</a:t>
            </a:fld>
            <a:endParaRPr lang="en-US"/>
          </a:p>
        </p:txBody>
      </p:sp>
      <p:sp>
        <p:nvSpPr>
          <p:cNvPr id="6" name="Footer Placeholder 5">
            <a:extLst>
              <a:ext uri="{FF2B5EF4-FFF2-40B4-BE49-F238E27FC236}">
                <a16:creationId xmlns:a16="http://schemas.microsoft.com/office/drawing/2014/main" id="{514D578B-58FC-6D33-BEF9-2CA886AF78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204F09-6A7D-D540-F698-A04F0CEB64EC}"/>
              </a:ext>
            </a:extLst>
          </p:cNvPr>
          <p:cNvSpPr>
            <a:spLocks noGrp="1"/>
          </p:cNvSpPr>
          <p:nvPr>
            <p:ph type="sldNum" sz="quarter" idx="12"/>
          </p:nvPr>
        </p:nvSpPr>
        <p:spPr/>
        <p:txBody>
          <a:bodyPr/>
          <a:lstStyle/>
          <a:p>
            <a:fld id="{95FC45D8-A0C1-C74A-8D11-F82CDD60D1CF}" type="slidenum">
              <a:rPr lang="en-US" smtClean="0"/>
              <a:t>‹#›</a:t>
            </a:fld>
            <a:endParaRPr lang="en-US"/>
          </a:p>
        </p:txBody>
      </p:sp>
    </p:spTree>
    <p:extLst>
      <p:ext uri="{BB962C8B-B14F-4D97-AF65-F5344CB8AC3E}">
        <p14:creationId xmlns:p14="http://schemas.microsoft.com/office/powerpoint/2010/main" val="3557301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26C1E2-0C61-6CC3-DAB5-589A10F514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777685-8937-F56D-5298-67A97E6B06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07B142-13E9-2B28-FC4B-7EE4EE6561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4D85ED0-2429-4B4C-A5AD-9E5D6E9143C6}" type="datetimeFigureOut">
              <a:rPr lang="en-US" smtClean="0"/>
              <a:t>9/10/24</a:t>
            </a:fld>
            <a:endParaRPr lang="en-US"/>
          </a:p>
        </p:txBody>
      </p:sp>
      <p:sp>
        <p:nvSpPr>
          <p:cNvPr id="5" name="Footer Placeholder 4">
            <a:extLst>
              <a:ext uri="{FF2B5EF4-FFF2-40B4-BE49-F238E27FC236}">
                <a16:creationId xmlns:a16="http://schemas.microsoft.com/office/drawing/2014/main" id="{38C9836A-FFC4-D510-B68F-24803C5803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2BA1DAA-1144-A1EE-FF0D-86B0E55821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5FC45D8-A0C1-C74A-8D11-F82CDD60D1CF}" type="slidenum">
              <a:rPr lang="en-US" smtClean="0"/>
              <a:t>‹#›</a:t>
            </a:fld>
            <a:endParaRPr lang="en-US"/>
          </a:p>
        </p:txBody>
      </p:sp>
    </p:spTree>
    <p:extLst>
      <p:ext uri="{BB962C8B-B14F-4D97-AF65-F5344CB8AC3E}">
        <p14:creationId xmlns:p14="http://schemas.microsoft.com/office/powerpoint/2010/main" val="1913493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20900" y="3806167"/>
            <a:ext cx="8572500" cy="1470025"/>
          </a:xfrm>
        </p:spPr>
        <p:txBody>
          <a:bodyPr>
            <a:normAutofit fontScale="90000"/>
          </a:bodyPr>
          <a:lstStyle/>
          <a:p>
            <a:r>
              <a:rPr lang="en-US" dirty="0"/>
              <a:t>Protein structure and function</a:t>
            </a:r>
          </a:p>
        </p:txBody>
      </p:sp>
      <p:pic>
        <p:nvPicPr>
          <p:cNvPr id="1026" name="Picture 2" descr="http://upload.wikimedia.org/wikipedia/commons/b/ba/Hemoglobin_t-r_state_ani.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440330" y="381001"/>
            <a:ext cx="5311339" cy="3996782"/>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4">
            <a:extLst>
              <a:ext uri="{FF2B5EF4-FFF2-40B4-BE49-F238E27FC236}">
                <a16:creationId xmlns:a16="http://schemas.microsoft.com/office/drawing/2014/main" id="{033BAA6E-27D5-9DE3-DAA6-84ED2F52084B}"/>
              </a:ext>
            </a:extLst>
          </p:cNvPr>
          <p:cNvSpPr>
            <a:spLocks noGrp="1"/>
          </p:cNvSpPr>
          <p:nvPr>
            <p:ph type="subTitle" idx="1"/>
          </p:nvPr>
        </p:nvSpPr>
        <p:spPr>
          <a:xfrm>
            <a:off x="2819399" y="5276192"/>
            <a:ext cx="6400800" cy="1200807"/>
          </a:xfrm>
        </p:spPr>
        <p:txBody>
          <a:bodyPr/>
          <a:lstStyle/>
          <a:p>
            <a:r>
              <a:rPr lang="en-US" dirty="0"/>
              <a:t>Protein-ligand interactions</a:t>
            </a:r>
          </a:p>
          <a:p>
            <a:r>
              <a:rPr lang="en-US" dirty="0"/>
              <a:t>Myoglobin and hemoglobin</a:t>
            </a:r>
          </a:p>
        </p:txBody>
      </p:sp>
    </p:spTree>
    <p:extLst>
      <p:ext uri="{BB962C8B-B14F-4D97-AF65-F5344CB8AC3E}">
        <p14:creationId xmlns:p14="http://schemas.microsoft.com/office/powerpoint/2010/main" val="3716725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2"/>
          <p:cNvSpPr>
            <a:spLocks noGrp="1"/>
          </p:cNvSpPr>
          <p:nvPr>
            <p:ph type="title"/>
          </p:nvPr>
        </p:nvSpPr>
        <p:spPr>
          <a:xfrm>
            <a:off x="1981200" y="0"/>
            <a:ext cx="8229600" cy="1143000"/>
          </a:xfrm>
        </p:spPr>
        <p:txBody>
          <a:bodyPr/>
          <a:lstStyle/>
          <a:p>
            <a:pPr eaLnBrk="1" hangingPunct="1"/>
            <a:r>
              <a:rPr lang="en-US" dirty="0">
                <a:solidFill>
                  <a:srgbClr val="2FB0DC"/>
                </a:solidFill>
              </a:rPr>
              <a:t>Myoglobin vs. Hemoglobin</a:t>
            </a:r>
            <a:endParaRPr lang="en-US" dirty="0"/>
          </a:p>
        </p:txBody>
      </p:sp>
      <p:sp>
        <p:nvSpPr>
          <p:cNvPr id="12292" name="TextBox 3"/>
          <p:cNvSpPr txBox="1">
            <a:spLocks noChangeArrowheads="1"/>
          </p:cNvSpPr>
          <p:nvPr/>
        </p:nvSpPr>
        <p:spPr bwMode="auto">
          <a:xfrm>
            <a:off x="2190751" y="5759099"/>
            <a:ext cx="763996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itchFamily="1" charset="0"/>
                <a:ea typeface="ＭＳ Ｐゴシック" charset="-128"/>
              </a:defRPr>
            </a:lvl1pPr>
            <a:lvl2pPr marL="742950" indent="-285750">
              <a:defRPr sz="2400">
                <a:solidFill>
                  <a:schemeClr val="tx1"/>
                </a:solidFill>
                <a:latin typeface="Times" pitchFamily="1" charset="0"/>
                <a:ea typeface="ＭＳ Ｐゴシック" charset="-128"/>
              </a:defRPr>
            </a:lvl2pPr>
            <a:lvl3pPr marL="1143000" indent="-228600">
              <a:defRPr sz="2400">
                <a:solidFill>
                  <a:schemeClr val="tx1"/>
                </a:solidFill>
                <a:latin typeface="Times" pitchFamily="1" charset="0"/>
                <a:ea typeface="ＭＳ Ｐゴシック" charset="-128"/>
              </a:defRPr>
            </a:lvl3pPr>
            <a:lvl4pPr marL="1600200" indent="-228600">
              <a:defRPr sz="2400">
                <a:solidFill>
                  <a:schemeClr val="tx1"/>
                </a:solidFill>
                <a:latin typeface="Times" pitchFamily="1" charset="0"/>
                <a:ea typeface="ＭＳ Ｐゴシック" charset="-128"/>
              </a:defRPr>
            </a:lvl4pPr>
            <a:lvl5pPr marL="2057400" indent="-228600">
              <a:defRPr sz="2400">
                <a:solidFill>
                  <a:schemeClr val="tx1"/>
                </a:solidFill>
                <a:latin typeface="Times" pitchFamily="1" charset="0"/>
                <a:ea typeface="ＭＳ Ｐゴシック" charset="-128"/>
              </a:defRPr>
            </a:lvl5pPr>
            <a:lvl6pPr marL="2514600" indent="-228600" eaLnBrk="0" fontAlgn="base" hangingPunct="0">
              <a:spcBef>
                <a:spcPct val="0"/>
              </a:spcBef>
              <a:spcAft>
                <a:spcPct val="0"/>
              </a:spcAft>
              <a:defRPr sz="2400">
                <a:solidFill>
                  <a:schemeClr val="tx1"/>
                </a:solidFill>
                <a:latin typeface="Times" pitchFamily="1" charset="0"/>
                <a:ea typeface="ＭＳ Ｐゴシック" charset="-128"/>
              </a:defRPr>
            </a:lvl6pPr>
            <a:lvl7pPr marL="2971800" indent="-228600" eaLnBrk="0" fontAlgn="base" hangingPunct="0">
              <a:spcBef>
                <a:spcPct val="0"/>
              </a:spcBef>
              <a:spcAft>
                <a:spcPct val="0"/>
              </a:spcAft>
              <a:defRPr sz="2400">
                <a:solidFill>
                  <a:schemeClr val="tx1"/>
                </a:solidFill>
                <a:latin typeface="Times" pitchFamily="1" charset="0"/>
                <a:ea typeface="ＭＳ Ｐゴシック" charset="-128"/>
              </a:defRPr>
            </a:lvl7pPr>
            <a:lvl8pPr marL="3429000" indent="-228600" eaLnBrk="0" fontAlgn="base" hangingPunct="0">
              <a:spcBef>
                <a:spcPct val="0"/>
              </a:spcBef>
              <a:spcAft>
                <a:spcPct val="0"/>
              </a:spcAft>
              <a:defRPr sz="2400">
                <a:solidFill>
                  <a:schemeClr val="tx1"/>
                </a:solidFill>
                <a:latin typeface="Times" pitchFamily="1" charset="0"/>
                <a:ea typeface="ＭＳ Ｐゴシック" charset="-128"/>
              </a:defRPr>
            </a:lvl8pPr>
            <a:lvl9pPr marL="3886200" indent="-228600" eaLnBrk="0" fontAlgn="base" hangingPunct="0">
              <a:spcBef>
                <a:spcPct val="0"/>
              </a:spcBef>
              <a:spcAft>
                <a:spcPct val="0"/>
              </a:spcAft>
              <a:defRPr sz="2400">
                <a:solidFill>
                  <a:schemeClr val="tx1"/>
                </a:solidFill>
                <a:latin typeface="Times" pitchFamily="1" charset="0"/>
                <a:ea typeface="ＭＳ Ｐゴシック" charset="-128"/>
              </a:defRPr>
            </a:lvl9pPr>
          </a:lstStyle>
          <a:p>
            <a:r>
              <a:rPr lang="en-US" dirty="0">
                <a:latin typeface="Calibri" pitchFamily="34" charset="0"/>
              </a:rPr>
              <a:t>Hemoglobin is a tetramer of 2</a:t>
            </a:r>
            <a:r>
              <a:rPr lang="en-US" dirty="0">
                <a:latin typeface="Symbol" pitchFamily="1" charset="2"/>
              </a:rPr>
              <a:t>a</a:t>
            </a:r>
            <a:r>
              <a:rPr lang="en-US" dirty="0">
                <a:latin typeface="Calibri" pitchFamily="34" charset="0"/>
              </a:rPr>
              <a:t> and 2</a:t>
            </a:r>
            <a:r>
              <a:rPr lang="en-US" dirty="0">
                <a:latin typeface="Symbol" pitchFamily="1" charset="2"/>
              </a:rPr>
              <a:t>b</a:t>
            </a:r>
            <a:r>
              <a:rPr lang="en-US" dirty="0">
                <a:latin typeface="Calibri" pitchFamily="34" charset="0"/>
              </a:rPr>
              <a:t> subunits (</a:t>
            </a:r>
            <a:r>
              <a:rPr lang="en-US" dirty="0">
                <a:latin typeface="Symbol" pitchFamily="1" charset="2"/>
              </a:rPr>
              <a:t>a</a:t>
            </a:r>
            <a:r>
              <a:rPr lang="en-US" baseline="-25000" dirty="0">
                <a:latin typeface="Calibri" pitchFamily="34" charset="0"/>
              </a:rPr>
              <a:t>2</a:t>
            </a:r>
            <a:r>
              <a:rPr lang="en-US" dirty="0">
                <a:latin typeface="Symbol" pitchFamily="1" charset="2"/>
              </a:rPr>
              <a:t>b</a:t>
            </a:r>
            <a:r>
              <a:rPr lang="en-US" baseline="-25000" dirty="0">
                <a:latin typeface="Calibri" pitchFamily="34" charset="0"/>
              </a:rPr>
              <a:t>2</a:t>
            </a:r>
            <a:r>
              <a:rPr lang="en-US" dirty="0">
                <a:latin typeface="Calibri" pitchFamily="34" charset="0"/>
              </a:rPr>
              <a:t>).</a:t>
            </a:r>
          </a:p>
          <a:p>
            <a:r>
              <a:rPr lang="en-US" dirty="0">
                <a:latin typeface="Calibri" pitchFamily="34" charset="0"/>
              </a:rPr>
              <a:t>Each subunit is structurally similar to myoglobin.</a:t>
            </a:r>
          </a:p>
          <a:p>
            <a:endParaRPr lang="en-US" dirty="0">
              <a:latin typeface="Calibri" pitchFamily="34" charset="0"/>
            </a:endParaRPr>
          </a:p>
        </p:txBody>
      </p:sp>
      <p:pic>
        <p:nvPicPr>
          <p:cNvPr id="2" name="Picture Placeholder 3" descr="The ribbon structures of myoglobin and the beta subunit of hemoglobin are compared. On the left, myoglobin has a bottom helix that extends diagonally upward toward the right, where it connects by a small strand to a helix that extends in diagonally upward toward the left to form a V shape. The top of the second strand is connected to the upper end of a short helix that extends diagonally to the right before connecting to a longer helix that extends diagonally to the lower left and meets a helix that extends diagonally to the upper right. The latter helix is crossed by a short, almost vertical helix that connects to a helix that runs diagonally down to the lower right behind the other helices, where it connects to the bottom helix. A red ball-and-stick structure with a large sphere in the center is found in the middle of these helices and is labeled heme group. The beta subunit of hemoglobin has a very similar structure and also contains a heme group.">
            <a:extLst>
              <a:ext uri="{FF2B5EF4-FFF2-40B4-BE49-F238E27FC236}">
                <a16:creationId xmlns:a16="http://schemas.microsoft.com/office/drawing/2014/main" id="{8CBF85AD-0880-109C-FD82-19C4C23392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1290" y="1112408"/>
            <a:ext cx="7469420" cy="4633187"/>
          </a:xfrm>
          <a:prstGeom prst="rect">
            <a:avLst/>
          </a:prstGeom>
        </p:spPr>
      </p:pic>
    </p:spTree>
    <p:extLst>
      <p:ext uri="{BB962C8B-B14F-4D97-AF65-F5344CB8AC3E}">
        <p14:creationId xmlns:p14="http://schemas.microsoft.com/office/powerpoint/2010/main" val="2897121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71413-32C1-A9D9-324A-C0A2A3088502}"/>
              </a:ext>
            </a:extLst>
          </p:cNvPr>
          <p:cNvSpPr>
            <a:spLocks noGrp="1"/>
          </p:cNvSpPr>
          <p:nvPr>
            <p:ph type="title"/>
          </p:nvPr>
        </p:nvSpPr>
        <p:spPr/>
        <p:txBody>
          <a:bodyPr>
            <a:normAutofit/>
          </a:bodyPr>
          <a:lstStyle/>
          <a:p>
            <a:r>
              <a:rPr lang="en-US" dirty="0"/>
              <a:t>What can we learn from the oxygen binding curve of myoglobin?</a:t>
            </a:r>
          </a:p>
        </p:txBody>
      </p:sp>
      <p:pic>
        <p:nvPicPr>
          <p:cNvPr id="3" name="Picture Placeholder 4" descr="A figure shows a hypothetical binding curve  for binding of oxygen to myoglobin. A graph with p O 2 in k P a ranging from 0 to 10 on the horizontal axis, labeled in increments of 5, and with Y on the vertical axis ranging from 0 to 1.0, labeled in increments of 0.5. The curve begins at (0, 0) and rises almost vertically, then begins to curve at (0.03, 0.8) before rapidly leveling off at about (0.2, 8) and ending at (10, 9.5). On the horizontal axis, point P 50 is labeled at 0.03 and a dotted line extends from this point to point (0.3, 0.45) on the curve. Another dotted line extends from this point on the curve to the vertical axis.">
            <a:extLst>
              <a:ext uri="{FF2B5EF4-FFF2-40B4-BE49-F238E27FC236}">
                <a16:creationId xmlns:a16="http://schemas.microsoft.com/office/drawing/2014/main" id="{8CCADDB7-959C-4D9C-3EE5-2DB130AC05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1905001"/>
            <a:ext cx="6827504" cy="4130979"/>
          </a:xfrm>
          <a:prstGeom prst="rect">
            <a:avLst/>
          </a:prstGeom>
        </p:spPr>
      </p:pic>
    </p:spTree>
    <p:extLst>
      <p:ext uri="{BB962C8B-B14F-4D97-AF65-F5344CB8AC3E}">
        <p14:creationId xmlns:p14="http://schemas.microsoft.com/office/powerpoint/2010/main" val="2862695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3" name="Title 2"/>
          <p:cNvSpPr>
            <a:spLocks noGrp="1"/>
          </p:cNvSpPr>
          <p:nvPr>
            <p:ph type="title"/>
          </p:nvPr>
        </p:nvSpPr>
        <p:spPr>
          <a:xfrm>
            <a:off x="1028700" y="1967266"/>
            <a:ext cx="2628900" cy="2547257"/>
          </a:xfrm>
          <a:noFill/>
        </p:spPr>
        <p:txBody>
          <a:bodyPr anchor="ctr">
            <a:normAutofit/>
          </a:bodyPr>
          <a:lstStyle/>
          <a:p>
            <a:pPr algn="ctr" eaLnBrk="1" hangingPunct="1"/>
            <a:r>
              <a:rPr lang="en-US" sz="3600">
                <a:solidFill>
                  <a:srgbClr val="FFFFFF"/>
                </a:solidFill>
              </a:rPr>
              <a:t>What kinds of binding can we observe?</a:t>
            </a:r>
          </a:p>
        </p:txBody>
      </p:sp>
      <p:pic>
        <p:nvPicPr>
          <p:cNvPr id="2" name="Picture Placeholder 4" descr="A graph plotting Y against p O 2 shows the binding curve for oxygen for different states of hemoglobin. The graph plots p O 2 in k P a on its horizontal axis ranging from 0 to 16, labeled in increments of 4, and plots Y on its vertical axis ranging from 0 to 1.0, labeled in increments of 0.2. Three curves are shown. On the left, a vertical bar with its center located at 4 on the horizontal axis is labeled p O 2 in tissues. A similar vertical bar located at 13 is labeled p O 2 in lungs. All of the curves begin at (0, 0). The first curve, high-affinity state, is almost vertical until (0.5, 0.9), when it curves rapidly and runs along the top of the graph beginning at (1, 1.0) until (16, 1.0). It is at 1.0 on the vertical axis in both the p O 2 in tissues and p O 2 in lungs bars. The second curve, transition from low- to high-affinity state, moves gradually upward from (0, 0) to (3, 0.21), moves up more rapidly to (4, 0.6) in the p O 2 in tissues bar, curves more slowly and starts to level off beginning at (6, 0.8), and ends at (16, 1.0). It crosses (13, 0.98) at the bar labeled p O 2 in lungs. The third curve, low-affinity state begins diagonal and curves very gradually toward horizontal before ending at (0.5, 16). It crosses the p O 2 in tissues bar at (4, 0.2) and the p O 2 in lungs bar at (13, 0.5). All data are approximate. ">
            <a:extLst>
              <a:ext uri="{FF2B5EF4-FFF2-40B4-BE49-F238E27FC236}">
                <a16:creationId xmlns:a16="http://schemas.microsoft.com/office/drawing/2014/main" id="{4F389E94-9DD7-DE31-1898-200CCEB8FA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1191" y="529703"/>
            <a:ext cx="5499966" cy="5729132"/>
          </a:xfrm>
          <a:prstGeom prst="rect">
            <a:avLst/>
          </a:prstGeom>
        </p:spPr>
      </p:pic>
      <p:sp>
        <p:nvSpPr>
          <p:cNvPr id="4" name="TextBox 3">
            <a:extLst>
              <a:ext uri="{FF2B5EF4-FFF2-40B4-BE49-F238E27FC236}">
                <a16:creationId xmlns:a16="http://schemas.microsoft.com/office/drawing/2014/main" id="{022E0671-DF23-509E-4C6A-DB321E061E8D}"/>
              </a:ext>
            </a:extLst>
          </p:cNvPr>
          <p:cNvSpPr txBox="1"/>
          <p:nvPr/>
        </p:nvSpPr>
        <p:spPr>
          <a:xfrm>
            <a:off x="590844" y="5134709"/>
            <a:ext cx="4853354" cy="923330"/>
          </a:xfrm>
          <a:prstGeom prst="rect">
            <a:avLst/>
          </a:prstGeom>
          <a:noFill/>
        </p:spPr>
        <p:txBody>
          <a:bodyPr wrap="square" rtlCol="0">
            <a:spAutoFit/>
          </a:bodyPr>
          <a:lstStyle/>
          <a:p>
            <a:r>
              <a:rPr lang="en-US" dirty="0"/>
              <a:t>An important thing here is that hemoglobin, via the RBC, travels to and from two very different environments.</a:t>
            </a:r>
          </a:p>
        </p:txBody>
      </p:sp>
    </p:spTree>
    <p:extLst>
      <p:ext uri="{BB962C8B-B14F-4D97-AF65-F5344CB8AC3E}">
        <p14:creationId xmlns:p14="http://schemas.microsoft.com/office/powerpoint/2010/main" val="2457885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F0F39-0188-19C4-97D9-BF741C760A11}"/>
              </a:ext>
            </a:extLst>
          </p:cNvPr>
          <p:cNvSpPr>
            <a:spLocks noGrp="1"/>
          </p:cNvSpPr>
          <p:nvPr>
            <p:ph type="title"/>
          </p:nvPr>
        </p:nvSpPr>
        <p:spPr/>
        <p:txBody>
          <a:bodyPr/>
          <a:lstStyle/>
          <a:p>
            <a:r>
              <a:rPr lang="en-US" dirty="0"/>
              <a:t>The Hb binding curve is a mash-up of the R and T state curves</a:t>
            </a:r>
          </a:p>
        </p:txBody>
      </p:sp>
      <p:pic>
        <p:nvPicPr>
          <p:cNvPr id="4" name="Picture 3">
            <a:extLst>
              <a:ext uri="{FF2B5EF4-FFF2-40B4-BE49-F238E27FC236}">
                <a16:creationId xmlns:a16="http://schemas.microsoft.com/office/drawing/2014/main" id="{B349526B-F1C7-ED5A-DE8F-30F58187A3A8}"/>
              </a:ext>
            </a:extLst>
          </p:cNvPr>
          <p:cNvPicPr>
            <a:picLocks noChangeAspect="1"/>
          </p:cNvPicPr>
          <p:nvPr/>
        </p:nvPicPr>
        <p:blipFill>
          <a:blip r:embed="rId2"/>
          <a:stretch>
            <a:fillRect/>
          </a:stretch>
        </p:blipFill>
        <p:spPr>
          <a:xfrm>
            <a:off x="3562350" y="2159000"/>
            <a:ext cx="4660900" cy="3962400"/>
          </a:xfrm>
          <a:prstGeom prst="rect">
            <a:avLst/>
          </a:prstGeom>
        </p:spPr>
      </p:pic>
      <p:sp>
        <p:nvSpPr>
          <p:cNvPr id="3" name="TextBox 2">
            <a:extLst>
              <a:ext uri="{FF2B5EF4-FFF2-40B4-BE49-F238E27FC236}">
                <a16:creationId xmlns:a16="http://schemas.microsoft.com/office/drawing/2014/main" id="{081EC29F-5E71-11C3-2ED9-1C286F155B15}"/>
              </a:ext>
            </a:extLst>
          </p:cNvPr>
          <p:cNvSpPr txBox="1"/>
          <p:nvPr/>
        </p:nvSpPr>
        <p:spPr>
          <a:xfrm>
            <a:off x="8634714" y="2720051"/>
            <a:ext cx="3286797" cy="923330"/>
          </a:xfrm>
          <a:prstGeom prst="rect">
            <a:avLst/>
          </a:prstGeom>
          <a:noFill/>
        </p:spPr>
        <p:txBody>
          <a:bodyPr wrap="none" rtlCol="0">
            <a:spAutoFit/>
          </a:bodyPr>
          <a:lstStyle/>
          <a:p>
            <a:r>
              <a:rPr lang="en-US" dirty="0"/>
              <a:t>R-state is a _____affinity state</a:t>
            </a:r>
          </a:p>
          <a:p>
            <a:endParaRPr lang="en-US" dirty="0"/>
          </a:p>
          <a:p>
            <a:r>
              <a:rPr lang="en-US" dirty="0"/>
              <a:t>T state is a _______ affinity state</a:t>
            </a:r>
          </a:p>
        </p:txBody>
      </p:sp>
    </p:spTree>
    <p:extLst>
      <p:ext uri="{BB962C8B-B14F-4D97-AF65-F5344CB8AC3E}">
        <p14:creationId xmlns:p14="http://schemas.microsoft.com/office/powerpoint/2010/main" val="3285042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5B9F4C9-7A60-C77C-5BE5-B756E618BA1C}"/>
              </a:ext>
            </a:extLst>
          </p:cNvPr>
          <p:cNvSpPr txBox="1"/>
          <p:nvPr/>
        </p:nvSpPr>
        <p:spPr>
          <a:xfrm>
            <a:off x="1028869" y="2809270"/>
            <a:ext cx="6089384" cy="2308324"/>
          </a:xfrm>
          <a:prstGeom prst="rect">
            <a:avLst/>
          </a:prstGeom>
          <a:noFill/>
        </p:spPr>
        <p:txBody>
          <a:bodyPr wrap="square" rtlCol="0">
            <a:spAutoFit/>
          </a:bodyPr>
          <a:lstStyle/>
          <a:p>
            <a:r>
              <a:rPr lang="en-US" sz="2400" dirty="0"/>
              <a:t>Shading key:</a:t>
            </a:r>
          </a:p>
          <a:p>
            <a:endParaRPr lang="en-US" sz="2400" dirty="0"/>
          </a:p>
          <a:p>
            <a:r>
              <a:rPr lang="en-US" sz="2400" b="1" dirty="0"/>
              <a:t>Black</a:t>
            </a:r>
            <a:r>
              <a:rPr lang="en-US" sz="2400" dirty="0"/>
              <a:t> conserved in </a:t>
            </a:r>
            <a:r>
              <a:rPr lang="en-US" sz="2400" u="sng" dirty="0"/>
              <a:t>all</a:t>
            </a:r>
            <a:r>
              <a:rPr lang="en-US" sz="2400" dirty="0"/>
              <a:t> known </a:t>
            </a:r>
            <a:r>
              <a:rPr lang="en-US" sz="2400" dirty="0" err="1"/>
              <a:t>globins</a:t>
            </a:r>
            <a:endParaRPr lang="en-US" sz="2400" dirty="0"/>
          </a:p>
          <a:p>
            <a:r>
              <a:rPr lang="en-US" sz="2400" dirty="0">
                <a:solidFill>
                  <a:schemeClr val="tx2"/>
                </a:solidFill>
              </a:rPr>
              <a:t>Darker blue</a:t>
            </a:r>
            <a:r>
              <a:rPr lang="en-US" sz="2400" dirty="0"/>
              <a:t>: conserved in these sequences</a:t>
            </a:r>
          </a:p>
          <a:p>
            <a:r>
              <a:rPr lang="en-US" sz="2400" dirty="0">
                <a:solidFill>
                  <a:schemeClr val="tx2">
                    <a:lumMod val="40000"/>
                    <a:lumOff val="60000"/>
                  </a:schemeClr>
                </a:solidFill>
              </a:rPr>
              <a:t>Lighter blue</a:t>
            </a:r>
            <a:r>
              <a:rPr lang="en-US" sz="2400" dirty="0"/>
              <a:t>: conservative substitutions (what does this mean?)</a:t>
            </a:r>
          </a:p>
        </p:txBody>
      </p:sp>
      <p:pic>
        <p:nvPicPr>
          <p:cNvPr id="5" name="Picture Placeholder 5" descr="A figure shows the amino acid sequences of whale myoglobin and the alpha and beta chains of human hemoglobin. The figure shows two vertical strips that each contain three columns: Mb, H b alpha, and H b beta. The values are given by row for these three columns. In some cases, a label precedes the three columns. Some of the rows are colored and this is specified before the values. First column: N A 1 – blue 1V, 1 V, 1 V; dash, dash, H; blue L, L, L; A 1 --- gray S, S, T; E, P ,P; G, A, E; gray E, D, E; W, K, K; gray Q, T, S; L, N, A; blue V, V, V; L, K, T; H, A, A; V, A L; blue W, W, W; gray A, G, G; blue K, K, K; blue V, V, V; A 1 space 6 --- E, G, dash ; A, A, dash; B 1 --- gray 20 D, 20 H, N ---; gray V, A, 20 V; A, G, D; G, E, E; H, Y, V; black G, G, G; Q, A, G; gray D, E, E; I, A, A; blue L, L, L; I, E, G; blue R, R, R; L, M, L; F, gray F, F, L; K, L, V; B 16 --- S, S, V; C 1 --- H, F, Y; black P, P, P; E, T, W; black T, T, T; 40 L, 40 K, Q; E, T, 40 R; C 7 --- K, Y, F; black F, F, F; D, P E; gray R H S; black F, F, F; K, dash, G; gray H, D, D; blue L, L, L; gray K, S, S; D 1 --- gray T, H, T ---; E dash P; A dash D; E dash A; M dash V; K dash M; D7 --- gray A, G, G; E 1 --- gray S, S, N; E, A P; gray 60 D, Q, K; L, V, 60 V; blue K, K, K; gray K, G, A; distal H i s E 7 black H, H, H; blue G, G, G; V, 60 K, K; gray T, K, K; blue V, V, V; L, A, L; gray T, D, G; blue A, A, A; gray L, L, F; gray G, T, S; gray A, N, D; I, A, G; E 19 --- gray L, V, L. Second column: K, A, A; gray K, H, H; K, V, L; 80 G, D, D; gray H, D, 80 N; H, M, L; E, P, K; gray A, N, G; E, A, T; F 1 --- gray L, 80 L, F; gray K, S, A; gray P, A, T; black L, L, L; gray A, S, S; gray Q, D, E; S, L, L; proximal H i s F 8 black H, H, H; F 9 --- A, A, C; T, H, D; blue K, K, K; H, L, L; gray K, R, H; gray I, V, V; G 1 --- 100 P, D, D; gray I, P, 100 P; K, V, E; Y, N, N; gray L, F, F; gray E, K, R; gray F, 100 L, L; gray I, L, L; gray S, S, G; gray E, H, N; gray A, C, V; gray I, L, L; gray I, L, V; H, V, C; V, T, V; blue L, L, L; H, A, A; S, A, H; G 19 --- gray R, H, H; H, L, F; gray 120 P, P, G; gray G, A, 120 K; gray D, E, E; blue F, F, F; H 1 --- gray G, T, T; gray A, P, P; D, 120 A, P; gray A, V, V; gray Q, H, Q; gray G, A, A; A, S, A; M, L, Y; gray N, D, Q; black K, K, K; A, F, V; L, L, V; E, A, A; L, S, G; F, V, V; gray R, S, A; gray 140 K, T, N; D, V 140 A; gray I, L, L; gray A, T, A; H 21 --- A, S, H; blue K, K, K ---H C 1 for H b alpha and H b beta only; black Y, 140 Y, Y --- H C 2 for H b alpha and H b beta only; gray K, 141 R, 146 H --- H C 3 for H b alpha and H b beta only; E space space; H 26 --- L ---------; G space space; Y space space; Q space space, 153 G space space. ">
            <a:extLst>
              <a:ext uri="{FF2B5EF4-FFF2-40B4-BE49-F238E27FC236}">
                <a16:creationId xmlns:a16="http://schemas.microsoft.com/office/drawing/2014/main" id="{E6CF77EC-0756-ED21-48F0-2167C8983B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0765" y="179385"/>
            <a:ext cx="2971799" cy="6499229"/>
          </a:xfrm>
          <a:prstGeom prst="rect">
            <a:avLst/>
          </a:prstGeom>
        </p:spPr>
      </p:pic>
      <p:sp>
        <p:nvSpPr>
          <p:cNvPr id="6" name="TextBox 5">
            <a:extLst>
              <a:ext uri="{FF2B5EF4-FFF2-40B4-BE49-F238E27FC236}">
                <a16:creationId xmlns:a16="http://schemas.microsoft.com/office/drawing/2014/main" id="{CFB74B21-628D-514D-F08E-A5175EE8B1A0}"/>
              </a:ext>
            </a:extLst>
          </p:cNvPr>
          <p:cNvSpPr txBox="1"/>
          <p:nvPr/>
        </p:nvSpPr>
        <p:spPr>
          <a:xfrm>
            <a:off x="1611776" y="5867400"/>
            <a:ext cx="5634876" cy="400110"/>
          </a:xfrm>
          <a:prstGeom prst="rect">
            <a:avLst/>
          </a:prstGeom>
          <a:noFill/>
        </p:spPr>
        <p:txBody>
          <a:bodyPr wrap="none" rtlCol="0">
            <a:spAutoFit/>
          </a:bodyPr>
          <a:lstStyle/>
          <a:p>
            <a:r>
              <a:rPr lang="en-US" sz="2000" dirty="0"/>
              <a:t>Which parts of the structure are most conserved?</a:t>
            </a:r>
          </a:p>
        </p:txBody>
      </p:sp>
      <p:sp>
        <p:nvSpPr>
          <p:cNvPr id="3" name="Title 2">
            <a:extLst>
              <a:ext uri="{FF2B5EF4-FFF2-40B4-BE49-F238E27FC236}">
                <a16:creationId xmlns:a16="http://schemas.microsoft.com/office/drawing/2014/main" id="{730A7E63-99EB-FED5-2E3E-46B3BC3EDE91}"/>
              </a:ext>
            </a:extLst>
          </p:cNvPr>
          <p:cNvSpPr>
            <a:spLocks noGrp="1"/>
          </p:cNvSpPr>
          <p:nvPr>
            <p:ph type="title"/>
          </p:nvPr>
        </p:nvSpPr>
        <p:spPr>
          <a:xfrm>
            <a:off x="838200" y="365125"/>
            <a:ext cx="7011572" cy="2031325"/>
          </a:xfrm>
        </p:spPr>
        <p:txBody>
          <a:bodyPr/>
          <a:lstStyle/>
          <a:p>
            <a:r>
              <a:rPr lang="en-US" sz="4400" dirty="0"/>
              <a:t>Amino Acid sequence comparison of myoglobin and hemoglobin</a:t>
            </a:r>
            <a:endParaRPr lang="en-US" dirty="0"/>
          </a:p>
        </p:txBody>
      </p:sp>
    </p:spTree>
    <p:extLst>
      <p:ext uri="{BB962C8B-B14F-4D97-AF65-F5344CB8AC3E}">
        <p14:creationId xmlns:p14="http://schemas.microsoft.com/office/powerpoint/2010/main" val="4021908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C21B7-6AB6-CFC4-5578-14FFA186E668}"/>
              </a:ext>
            </a:extLst>
          </p:cNvPr>
          <p:cNvSpPr>
            <a:spLocks noGrp="1"/>
          </p:cNvSpPr>
          <p:nvPr>
            <p:ph type="title"/>
          </p:nvPr>
        </p:nvSpPr>
        <p:spPr/>
        <p:txBody>
          <a:bodyPr>
            <a:normAutofit/>
          </a:bodyPr>
          <a:lstStyle/>
          <a:p>
            <a:r>
              <a:rPr lang="en-US" dirty="0"/>
              <a:t>Hemoglobin has quaternary structure</a:t>
            </a:r>
          </a:p>
        </p:txBody>
      </p:sp>
      <p:sp>
        <p:nvSpPr>
          <p:cNvPr id="3" name="TextBox 2">
            <a:extLst>
              <a:ext uri="{FF2B5EF4-FFF2-40B4-BE49-F238E27FC236}">
                <a16:creationId xmlns:a16="http://schemas.microsoft.com/office/drawing/2014/main" id="{AB3773E3-B4FD-EC50-5610-F548516411B5}"/>
              </a:ext>
            </a:extLst>
          </p:cNvPr>
          <p:cNvSpPr txBox="1"/>
          <p:nvPr/>
        </p:nvSpPr>
        <p:spPr>
          <a:xfrm>
            <a:off x="1737360" y="6023610"/>
            <a:ext cx="8796939" cy="646331"/>
          </a:xfrm>
          <a:prstGeom prst="rect">
            <a:avLst/>
          </a:prstGeom>
          <a:noFill/>
        </p:spPr>
        <p:txBody>
          <a:bodyPr wrap="square" rtlCol="0">
            <a:spAutoFit/>
          </a:bodyPr>
          <a:lstStyle/>
          <a:p>
            <a:r>
              <a:rPr lang="en-US" dirty="0"/>
              <a:t>Proteins with quaternary structure may/often demonstrate </a:t>
            </a:r>
            <a:r>
              <a:rPr lang="en-US" b="1" dirty="0"/>
              <a:t>cooperative</a:t>
            </a:r>
            <a:r>
              <a:rPr lang="en-US" dirty="0"/>
              <a:t> binding.</a:t>
            </a:r>
          </a:p>
          <a:p>
            <a:r>
              <a:rPr lang="en-US" dirty="0"/>
              <a:t>What is the consequence of the structural change we see here?</a:t>
            </a:r>
          </a:p>
        </p:txBody>
      </p:sp>
      <p:pic>
        <p:nvPicPr>
          <p:cNvPr id="4" name="Picture 2" descr="http://upload.wikimedia.org/wikipedia/commons/b/ba/Hemoglobin_t-r_state_ani.gif">
            <a:extLst>
              <a:ext uri="{FF2B5EF4-FFF2-40B4-BE49-F238E27FC236}">
                <a16:creationId xmlns:a16="http://schemas.microsoft.com/office/drawing/2014/main" id="{41430D2A-E7A8-661A-28A5-A5C1A0220F2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78480" y="1589088"/>
            <a:ext cx="5508256" cy="41449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DADD2EB-387F-3F19-1D0D-FD23E45F5D9F}"/>
              </a:ext>
            </a:extLst>
          </p:cNvPr>
          <p:cNvSpPr txBox="1"/>
          <p:nvPr/>
        </p:nvSpPr>
        <p:spPr>
          <a:xfrm>
            <a:off x="9580098" y="2461846"/>
            <a:ext cx="1031180" cy="646331"/>
          </a:xfrm>
          <a:prstGeom prst="rect">
            <a:avLst/>
          </a:prstGeom>
          <a:noFill/>
        </p:spPr>
        <p:txBody>
          <a:bodyPr wrap="none" rtlCol="0">
            <a:spAutoFit/>
          </a:bodyPr>
          <a:lstStyle/>
          <a:p>
            <a:r>
              <a:rPr lang="en-US" dirty="0"/>
              <a:t>Deoxy=T</a:t>
            </a:r>
          </a:p>
          <a:p>
            <a:r>
              <a:rPr lang="en-US" dirty="0"/>
              <a:t>Oxy= R</a:t>
            </a:r>
          </a:p>
        </p:txBody>
      </p:sp>
    </p:spTree>
    <p:extLst>
      <p:ext uri="{BB962C8B-B14F-4D97-AF65-F5344CB8AC3E}">
        <p14:creationId xmlns:p14="http://schemas.microsoft.com/office/powerpoint/2010/main" val="3152182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dirty="0"/>
              <a:t>R and T States of Hemoglobin </a:t>
            </a:r>
          </a:p>
        </p:txBody>
      </p:sp>
      <p:sp>
        <p:nvSpPr>
          <p:cNvPr id="2" name="Content Placeholder 1">
            <a:extLst>
              <a:ext uri="{FF2B5EF4-FFF2-40B4-BE49-F238E27FC236}">
                <a16:creationId xmlns:a16="http://schemas.microsoft.com/office/drawing/2014/main" id="{9ECFC8F0-1D61-4253-3E5E-BD1712B3AC1A}"/>
              </a:ext>
            </a:extLst>
          </p:cNvPr>
          <p:cNvSpPr>
            <a:spLocks noGrp="1"/>
          </p:cNvSpPr>
          <p:nvPr>
            <p:ph idx="1"/>
          </p:nvPr>
        </p:nvSpPr>
        <p:spPr>
          <a:xfrm>
            <a:off x="838200" y="1825625"/>
            <a:ext cx="10697308" cy="4667250"/>
          </a:xfrm>
        </p:spPr>
        <p:txBody>
          <a:bodyPr/>
          <a:lstStyle/>
          <a:p>
            <a:pPr eaLnBrk="1" hangingPunct="1">
              <a:lnSpc>
                <a:spcPct val="110000"/>
              </a:lnSpc>
            </a:pPr>
            <a:r>
              <a:rPr lang="en-US" dirty="0"/>
              <a:t>T = </a:t>
            </a:r>
            <a:r>
              <a:rPr lang="en-US" dirty="0">
                <a:solidFill>
                  <a:srgbClr val="FB0906"/>
                </a:solidFill>
              </a:rPr>
              <a:t>Tense</a:t>
            </a:r>
            <a:r>
              <a:rPr lang="en-US" dirty="0"/>
              <a:t> state, </a:t>
            </a:r>
            <a:r>
              <a:rPr lang="en-US" dirty="0">
                <a:solidFill>
                  <a:srgbClr val="FB0906"/>
                </a:solidFill>
              </a:rPr>
              <a:t>O</a:t>
            </a:r>
            <a:r>
              <a:rPr lang="en-US" baseline="-25000" dirty="0">
                <a:solidFill>
                  <a:srgbClr val="FB0906"/>
                </a:solidFill>
              </a:rPr>
              <a:t>2</a:t>
            </a:r>
            <a:r>
              <a:rPr lang="en-US" dirty="0">
                <a:solidFill>
                  <a:srgbClr val="FB0906"/>
                </a:solidFill>
              </a:rPr>
              <a:t> binding triggers</a:t>
            </a:r>
            <a:r>
              <a:rPr lang="en-US" dirty="0"/>
              <a:t> a T        R conformational change. </a:t>
            </a:r>
          </a:p>
          <a:p>
            <a:pPr eaLnBrk="1" hangingPunct="1">
              <a:lnSpc>
                <a:spcPct val="110000"/>
              </a:lnSpc>
            </a:pPr>
            <a:r>
              <a:rPr lang="en-US" dirty="0"/>
              <a:t>R = </a:t>
            </a:r>
            <a:r>
              <a:rPr lang="en-US" dirty="0">
                <a:solidFill>
                  <a:srgbClr val="0F1AFF"/>
                </a:solidFill>
              </a:rPr>
              <a:t>Relaxed</a:t>
            </a:r>
            <a:r>
              <a:rPr lang="en-US" dirty="0"/>
              <a:t> state, this state has </a:t>
            </a:r>
            <a:r>
              <a:rPr lang="en-US" dirty="0">
                <a:solidFill>
                  <a:srgbClr val="0F1AFF"/>
                </a:solidFill>
              </a:rPr>
              <a:t>higher affinity</a:t>
            </a:r>
            <a:r>
              <a:rPr lang="en-US" dirty="0"/>
              <a:t> for O</a:t>
            </a:r>
            <a:r>
              <a:rPr lang="en-US" baseline="-25000" dirty="0"/>
              <a:t>2</a:t>
            </a:r>
            <a:r>
              <a:rPr lang="en-US" dirty="0"/>
              <a:t> than the T state.</a:t>
            </a:r>
          </a:p>
          <a:p>
            <a:pPr eaLnBrk="1" hangingPunct="1">
              <a:lnSpc>
                <a:spcPct val="110000"/>
              </a:lnSpc>
            </a:pPr>
            <a:r>
              <a:rPr lang="en-US" dirty="0"/>
              <a:t>Deoxyhemoglobin subunits are more stable in the T state, hence the designation “tense”.</a:t>
            </a:r>
          </a:p>
          <a:p>
            <a:pPr eaLnBrk="1" hangingPunct="1">
              <a:lnSpc>
                <a:spcPct val="110000"/>
              </a:lnSpc>
            </a:pPr>
            <a:r>
              <a:rPr lang="en-US" dirty="0"/>
              <a:t>Conformational change from the T state to the R state involves </a:t>
            </a:r>
            <a:r>
              <a:rPr lang="en-US" dirty="0">
                <a:solidFill>
                  <a:srgbClr val="0F1AFF"/>
                </a:solidFill>
              </a:rPr>
              <a:t>breaking ion pairs</a:t>
            </a:r>
            <a:r>
              <a:rPr lang="en-US" dirty="0"/>
              <a:t> between the </a:t>
            </a:r>
            <a:r>
              <a:rPr lang="en-US" dirty="0">
                <a:latin typeface="Symbol" pitchFamily="1" charset="2"/>
              </a:rPr>
              <a:t>a</a:t>
            </a:r>
            <a:r>
              <a:rPr lang="en-US" dirty="0"/>
              <a:t>1-</a:t>
            </a:r>
            <a:r>
              <a:rPr lang="en-US" dirty="0">
                <a:latin typeface="Symbol" pitchFamily="1" charset="2"/>
              </a:rPr>
              <a:t>b</a:t>
            </a:r>
            <a:r>
              <a:rPr lang="en-US" dirty="0"/>
              <a:t>2 interface.   </a:t>
            </a:r>
          </a:p>
        </p:txBody>
      </p:sp>
      <p:sp>
        <p:nvSpPr>
          <p:cNvPr id="18436" name="Line 4"/>
          <p:cNvSpPr>
            <a:spLocks noChangeShapeType="1"/>
          </p:cNvSpPr>
          <p:nvPr/>
        </p:nvSpPr>
        <p:spPr bwMode="auto">
          <a:xfrm>
            <a:off x="6911927" y="2126566"/>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575700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CA7B6-85B8-69C0-E584-44596A04AEE6}"/>
              </a:ext>
            </a:extLst>
          </p:cNvPr>
          <p:cNvSpPr>
            <a:spLocks noGrp="1"/>
          </p:cNvSpPr>
          <p:nvPr>
            <p:ph type="title"/>
          </p:nvPr>
        </p:nvSpPr>
        <p:spPr/>
        <p:txBody>
          <a:bodyPr/>
          <a:lstStyle/>
          <a:p>
            <a:r>
              <a:rPr lang="en-US" dirty="0"/>
              <a:t>T vs R state of hemoglobin</a:t>
            </a:r>
          </a:p>
        </p:txBody>
      </p:sp>
      <p:pic>
        <p:nvPicPr>
          <p:cNvPr id="3" name="Picture Placeholder 3" descr="Models are used to show the T to R state transition in deoxyhemoglobin. Clockwise from the top right, the T state has the beta 1 subunit (dark), alpha 1 subunit (light), beta 2 subunit (dark), and alpha 2 subunit (light). Ball-and stick models are shown near the heme on each subunit, and the center of the structure is open. A ball-and-stick model of H i s H C 3 is shown extending from a strand on the left side of the beta 1 subunit. Another ball-and-stick model extends from the beta 1 subunit cylinder above it. A second ball-and-stick model labeled H i s H C 3 is shown near heme of alpha 1 and bonded to a strand extending from a cylinder of subunit beta 2. In the R state, the two H i s H C 3 structures move closer together in the region than had previously been open. The open region is now smaller.">
            <a:extLst>
              <a:ext uri="{FF2B5EF4-FFF2-40B4-BE49-F238E27FC236}">
                <a16:creationId xmlns:a16="http://schemas.microsoft.com/office/drawing/2014/main" id="{E175B4B3-DB2E-7E7D-28E0-636BD9AA14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0537" y="1848730"/>
            <a:ext cx="8481668" cy="3505061"/>
          </a:xfrm>
          <a:prstGeom prst="rect">
            <a:avLst/>
          </a:prstGeom>
        </p:spPr>
      </p:pic>
      <p:cxnSp>
        <p:nvCxnSpPr>
          <p:cNvPr id="5" name="Straight Arrow Connector 4">
            <a:extLst>
              <a:ext uri="{FF2B5EF4-FFF2-40B4-BE49-F238E27FC236}">
                <a16:creationId xmlns:a16="http://schemas.microsoft.com/office/drawing/2014/main" id="{F1604302-24B5-586F-6B08-248726C665F8}"/>
              </a:ext>
            </a:extLst>
          </p:cNvPr>
          <p:cNvCxnSpPr/>
          <p:nvPr/>
        </p:nvCxnSpPr>
        <p:spPr>
          <a:xfrm>
            <a:off x="8264324" y="1690687"/>
            <a:ext cx="0" cy="6473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998E7500-39D4-7410-B9C1-7021D9C8AA1E}"/>
              </a:ext>
            </a:extLst>
          </p:cNvPr>
          <p:cNvCxnSpPr>
            <a:cxnSpLocks/>
          </p:cNvCxnSpPr>
          <p:nvPr/>
        </p:nvCxnSpPr>
        <p:spPr>
          <a:xfrm>
            <a:off x="3981691" y="1450067"/>
            <a:ext cx="0" cy="48124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226E9A50-7F7F-B05B-5070-039157377EF2}"/>
              </a:ext>
            </a:extLst>
          </p:cNvPr>
          <p:cNvSpPr txBox="1"/>
          <p:nvPr/>
        </p:nvSpPr>
        <p:spPr>
          <a:xfrm>
            <a:off x="2187615" y="5567422"/>
            <a:ext cx="6782765" cy="646331"/>
          </a:xfrm>
          <a:prstGeom prst="rect">
            <a:avLst/>
          </a:prstGeom>
          <a:noFill/>
        </p:spPr>
        <p:txBody>
          <a:bodyPr wrap="square" rtlCol="0">
            <a:spAutoFit/>
          </a:bodyPr>
          <a:lstStyle/>
          <a:p>
            <a:r>
              <a:rPr lang="en-US" dirty="0"/>
              <a:t>The transition from T to are is driven by the binding of oxygen and involves the breaking of ionic bonds</a:t>
            </a:r>
          </a:p>
        </p:txBody>
      </p:sp>
    </p:spTree>
    <p:extLst>
      <p:ext uri="{BB962C8B-B14F-4D97-AF65-F5344CB8AC3E}">
        <p14:creationId xmlns:p14="http://schemas.microsoft.com/office/powerpoint/2010/main" val="2113318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figure 5-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0311" y="1531937"/>
            <a:ext cx="5842000" cy="532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2"/>
          <p:cNvSpPr>
            <a:spLocks noGrp="1"/>
          </p:cNvSpPr>
          <p:nvPr>
            <p:ph type="title"/>
          </p:nvPr>
        </p:nvSpPr>
        <p:spPr/>
        <p:txBody>
          <a:bodyPr/>
          <a:lstStyle/>
          <a:p>
            <a:pPr eaLnBrk="1" hangingPunct="1"/>
            <a:r>
              <a:rPr lang="en-US" dirty="0"/>
              <a:t>The highest affinity interactions in Hemoglobin are between 𝛼</a:t>
            </a:r>
            <a:r>
              <a:rPr lang="en-US" baseline="-25000" dirty="0"/>
              <a:t>1</a:t>
            </a:r>
            <a:r>
              <a:rPr lang="en-US" dirty="0"/>
              <a:t> and 𝛽</a:t>
            </a:r>
            <a:r>
              <a:rPr lang="en-US" baseline="-25000" dirty="0"/>
              <a:t>1</a:t>
            </a:r>
            <a:r>
              <a:rPr lang="en-US" dirty="0"/>
              <a:t> (𝛼</a:t>
            </a:r>
            <a:r>
              <a:rPr lang="en-US" baseline="-25000" dirty="0"/>
              <a:t>2</a:t>
            </a:r>
            <a:r>
              <a:rPr lang="en-US" dirty="0"/>
              <a:t>𝛽</a:t>
            </a:r>
            <a:r>
              <a:rPr lang="en-US" baseline="-25000" dirty="0"/>
              <a:t>2</a:t>
            </a:r>
            <a:r>
              <a:rPr lang="en-US" dirty="0"/>
              <a:t>)</a:t>
            </a:r>
          </a:p>
        </p:txBody>
      </p:sp>
      <p:sp>
        <p:nvSpPr>
          <p:cNvPr id="2" name="TextBox 1">
            <a:extLst>
              <a:ext uri="{FF2B5EF4-FFF2-40B4-BE49-F238E27FC236}">
                <a16:creationId xmlns:a16="http://schemas.microsoft.com/office/drawing/2014/main" id="{4C028CC1-7125-1C63-26B4-126245F21ACD}"/>
              </a:ext>
            </a:extLst>
          </p:cNvPr>
          <p:cNvSpPr txBox="1"/>
          <p:nvPr/>
        </p:nvSpPr>
        <p:spPr>
          <a:xfrm>
            <a:off x="703385" y="3052689"/>
            <a:ext cx="4431323" cy="1200329"/>
          </a:xfrm>
          <a:prstGeom prst="rect">
            <a:avLst/>
          </a:prstGeom>
          <a:noFill/>
        </p:spPr>
        <p:txBody>
          <a:bodyPr wrap="square" rtlCol="0">
            <a:spAutoFit/>
          </a:bodyPr>
          <a:lstStyle/>
          <a:p>
            <a:r>
              <a:rPr lang="en-US" dirty="0"/>
              <a:t>𝛼</a:t>
            </a:r>
            <a:r>
              <a:rPr lang="en-US" baseline="-25000" dirty="0"/>
              <a:t>1</a:t>
            </a:r>
            <a:r>
              <a:rPr lang="en-US" dirty="0"/>
              <a:t>𝛽</a:t>
            </a:r>
            <a:r>
              <a:rPr lang="en-US" baseline="-25000" dirty="0"/>
              <a:t>1 </a:t>
            </a:r>
            <a:r>
              <a:rPr lang="en-US" dirty="0"/>
              <a:t> interactions change a bit in presence and absence of oxygen.</a:t>
            </a:r>
          </a:p>
          <a:p>
            <a:r>
              <a:rPr lang="en-US" dirty="0"/>
              <a:t>This perturbation drives larger changes at the 𝛼</a:t>
            </a:r>
            <a:r>
              <a:rPr lang="en-US" baseline="-25000" dirty="0"/>
              <a:t>1</a:t>
            </a:r>
            <a:r>
              <a:rPr lang="en-US" dirty="0"/>
              <a:t>𝛽</a:t>
            </a:r>
            <a:r>
              <a:rPr lang="en-US" baseline="-25000" dirty="0"/>
              <a:t>2 </a:t>
            </a:r>
            <a:r>
              <a:rPr lang="en-US" dirty="0"/>
              <a:t>interfaces.</a:t>
            </a:r>
          </a:p>
        </p:txBody>
      </p:sp>
    </p:spTree>
    <p:extLst>
      <p:ext uri="{BB962C8B-B14F-4D97-AF65-F5344CB8AC3E}">
        <p14:creationId xmlns:p14="http://schemas.microsoft.com/office/powerpoint/2010/main" val="1021537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How does oxygen binding drive a conformational change?</a:t>
            </a:r>
          </a:p>
        </p:txBody>
      </p:sp>
      <p:pic>
        <p:nvPicPr>
          <p:cNvPr id="6" name="Picture Placeholder 5" descr="A figure shows a change in structure that occurs when heme binds to O 2. The T state shows helix F, which is almost vertical with ball-and-stick models extending toward the right. From top to bottom, the ball-and-stick models represent V a l F G 5, L e u F G 3, H i s F 2, and L e u F 4. A heme molecule is positioned just to the right of these, positioned with the ring perpendicular to the page and vertical. After a transition to the R state, a ring on the right end of H i s F 8 is adjacent to F e of the heme, which has O 2 shown as a barbell-shaped structure bonded to its right side.">
            <a:extLst>
              <a:ext uri="{FF2B5EF4-FFF2-40B4-BE49-F238E27FC236}">
                <a16:creationId xmlns:a16="http://schemas.microsoft.com/office/drawing/2014/main" id="{F83EC024-B050-60E8-0991-635B9CEC6B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1655" y="1763030"/>
            <a:ext cx="8201611" cy="4174562"/>
          </a:xfrm>
          <a:prstGeom prst="rect">
            <a:avLst/>
          </a:prstGeom>
        </p:spPr>
      </p:pic>
      <p:sp>
        <p:nvSpPr>
          <p:cNvPr id="3" name="Right Arrow 2">
            <a:extLst>
              <a:ext uri="{FF2B5EF4-FFF2-40B4-BE49-F238E27FC236}">
                <a16:creationId xmlns:a16="http://schemas.microsoft.com/office/drawing/2014/main" id="{659BFB78-5191-7B09-71EA-EFD1A40276C6}"/>
              </a:ext>
            </a:extLst>
          </p:cNvPr>
          <p:cNvSpPr/>
          <p:nvPr/>
        </p:nvSpPr>
        <p:spPr>
          <a:xfrm>
            <a:off x="7465672" y="5289630"/>
            <a:ext cx="1319513" cy="30041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10F9197-FD2B-3AE0-5034-4B0B4A8CCAC8}"/>
              </a:ext>
            </a:extLst>
          </p:cNvPr>
          <p:cNvSpPr txBox="1"/>
          <p:nvPr/>
        </p:nvSpPr>
        <p:spPr>
          <a:xfrm>
            <a:off x="6967959" y="5987229"/>
            <a:ext cx="4845295" cy="923330"/>
          </a:xfrm>
          <a:prstGeom prst="rect">
            <a:avLst/>
          </a:prstGeom>
          <a:noFill/>
        </p:spPr>
        <p:txBody>
          <a:bodyPr wrap="square" rtlCol="0">
            <a:spAutoFit/>
          </a:bodyPr>
          <a:lstStyle/>
          <a:p>
            <a:r>
              <a:rPr lang="en-US" dirty="0"/>
              <a:t>Helix F shifts towards the heme group in the presence of oxygen, as Fe moves more into the plane of the heme</a:t>
            </a:r>
          </a:p>
        </p:txBody>
      </p:sp>
    </p:spTree>
    <p:extLst>
      <p:ext uri="{BB962C8B-B14F-4D97-AF65-F5344CB8AC3E}">
        <p14:creationId xmlns:p14="http://schemas.microsoft.com/office/powerpoint/2010/main" val="899657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9DF9A-9728-EFE0-DF1F-954FC951D13E}"/>
              </a:ext>
            </a:extLst>
          </p:cNvPr>
          <p:cNvSpPr>
            <a:spLocks noGrp="1"/>
          </p:cNvSpPr>
          <p:nvPr>
            <p:ph type="title"/>
          </p:nvPr>
        </p:nvSpPr>
        <p:spPr/>
        <p:txBody>
          <a:bodyPr/>
          <a:lstStyle/>
          <a:p>
            <a:r>
              <a:rPr lang="en-US" dirty="0"/>
              <a:t>What do proteins do?</a:t>
            </a:r>
          </a:p>
        </p:txBody>
      </p:sp>
      <p:sp>
        <p:nvSpPr>
          <p:cNvPr id="3" name="Content Placeholder 2">
            <a:extLst>
              <a:ext uri="{FF2B5EF4-FFF2-40B4-BE49-F238E27FC236}">
                <a16:creationId xmlns:a16="http://schemas.microsoft.com/office/drawing/2014/main" id="{1B0FA422-DDDC-3366-10E3-522186DF10AC}"/>
              </a:ext>
            </a:extLst>
          </p:cNvPr>
          <p:cNvSpPr>
            <a:spLocks noGrp="1"/>
          </p:cNvSpPr>
          <p:nvPr>
            <p:ph idx="1"/>
          </p:nvPr>
        </p:nvSpPr>
        <p:spPr/>
        <p:txBody>
          <a:bodyPr/>
          <a:lstStyle/>
          <a:p>
            <a:r>
              <a:rPr lang="en-US" dirty="0"/>
              <a:t>Bind other proteins and/or small molecules</a:t>
            </a:r>
          </a:p>
          <a:p>
            <a:pPr lvl="1"/>
            <a:r>
              <a:rPr lang="en-US" dirty="0"/>
              <a:t>This is why we will start with an examination of ligand binding.</a:t>
            </a:r>
          </a:p>
          <a:p>
            <a:r>
              <a:rPr lang="en-US" dirty="0"/>
              <a:t>Catalyze reactions</a:t>
            </a:r>
          </a:p>
          <a:p>
            <a:r>
              <a:rPr lang="en-US" dirty="0"/>
              <a:t>Build structures</a:t>
            </a:r>
          </a:p>
          <a:p>
            <a:r>
              <a:rPr lang="en-US" dirty="0"/>
              <a:t>Facilitate membrane transport</a:t>
            </a:r>
          </a:p>
          <a:p>
            <a:r>
              <a:rPr lang="en-US" dirty="0"/>
              <a:t>Make up molecular motors</a:t>
            </a:r>
          </a:p>
          <a:p>
            <a:r>
              <a:rPr lang="en-US" dirty="0"/>
              <a:t>Organize things within the cell</a:t>
            </a:r>
          </a:p>
          <a:p>
            <a:pPr marL="457200" lvl="1" indent="0">
              <a:buNone/>
            </a:pPr>
            <a:endParaRPr lang="en-US" dirty="0"/>
          </a:p>
        </p:txBody>
      </p:sp>
    </p:spTree>
    <p:extLst>
      <p:ext uri="{BB962C8B-B14F-4D97-AF65-F5344CB8AC3E}">
        <p14:creationId xmlns:p14="http://schemas.microsoft.com/office/powerpoint/2010/main" val="819706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AD343-BECB-048D-92D4-53F8E0349A6E}"/>
              </a:ext>
            </a:extLst>
          </p:cNvPr>
          <p:cNvSpPr>
            <a:spLocks noGrp="1"/>
          </p:cNvSpPr>
          <p:nvPr>
            <p:ph type="title"/>
          </p:nvPr>
        </p:nvSpPr>
        <p:spPr/>
        <p:txBody>
          <a:bodyPr/>
          <a:lstStyle/>
          <a:p>
            <a:r>
              <a:rPr lang="en-US" dirty="0"/>
              <a:t>Upon O2 binding, the helix shifts to the red position and perturbs the 𝛼</a:t>
            </a:r>
            <a:r>
              <a:rPr lang="en-US" baseline="-25000" dirty="0"/>
              <a:t>1</a:t>
            </a:r>
            <a:r>
              <a:rPr lang="en-US" dirty="0"/>
              <a:t> -𝛽</a:t>
            </a:r>
            <a:r>
              <a:rPr lang="en-US" baseline="-25000" dirty="0"/>
              <a:t>1</a:t>
            </a:r>
            <a:r>
              <a:rPr lang="en-US" dirty="0"/>
              <a:t> interface</a:t>
            </a:r>
          </a:p>
        </p:txBody>
      </p:sp>
      <p:pic>
        <p:nvPicPr>
          <p:cNvPr id="4" name="Picture 3">
            <a:extLst>
              <a:ext uri="{FF2B5EF4-FFF2-40B4-BE49-F238E27FC236}">
                <a16:creationId xmlns:a16="http://schemas.microsoft.com/office/drawing/2014/main" id="{136FCAAB-2C41-18A7-2D8C-6A7C9D94D9B6}"/>
              </a:ext>
            </a:extLst>
          </p:cNvPr>
          <p:cNvPicPr>
            <a:picLocks noChangeAspect="1"/>
          </p:cNvPicPr>
          <p:nvPr/>
        </p:nvPicPr>
        <p:blipFill>
          <a:blip r:embed="rId2"/>
          <a:stretch>
            <a:fillRect/>
          </a:stretch>
        </p:blipFill>
        <p:spPr>
          <a:xfrm>
            <a:off x="3581400" y="2101850"/>
            <a:ext cx="4673600" cy="4152900"/>
          </a:xfrm>
          <a:prstGeom prst="rect">
            <a:avLst/>
          </a:prstGeom>
        </p:spPr>
      </p:pic>
    </p:spTree>
    <p:extLst>
      <p:ext uri="{BB962C8B-B14F-4D97-AF65-F5344CB8AC3E}">
        <p14:creationId xmlns:p14="http://schemas.microsoft.com/office/powerpoint/2010/main" val="4014476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D045A-A1E6-9020-87EB-F2D4E85A96C7}"/>
              </a:ext>
            </a:extLst>
          </p:cNvPr>
          <p:cNvSpPr>
            <a:spLocks noGrp="1"/>
          </p:cNvSpPr>
          <p:nvPr>
            <p:ph type="title"/>
          </p:nvPr>
        </p:nvSpPr>
        <p:spPr/>
        <p:txBody>
          <a:bodyPr/>
          <a:lstStyle/>
          <a:p>
            <a:r>
              <a:rPr lang="en-US" dirty="0"/>
              <a:t>How did scientists show the key role for the proximal histidine?</a:t>
            </a:r>
          </a:p>
        </p:txBody>
      </p:sp>
      <p:pic>
        <p:nvPicPr>
          <p:cNvPr id="4" name="Picture 3">
            <a:extLst>
              <a:ext uri="{FF2B5EF4-FFF2-40B4-BE49-F238E27FC236}">
                <a16:creationId xmlns:a16="http://schemas.microsoft.com/office/drawing/2014/main" id="{AF69A9B9-5136-463D-48D0-33EAB4F23871}"/>
              </a:ext>
            </a:extLst>
          </p:cNvPr>
          <p:cNvPicPr>
            <a:picLocks noChangeAspect="1"/>
          </p:cNvPicPr>
          <p:nvPr/>
        </p:nvPicPr>
        <p:blipFill>
          <a:blip r:embed="rId3"/>
          <a:stretch>
            <a:fillRect/>
          </a:stretch>
        </p:blipFill>
        <p:spPr>
          <a:xfrm>
            <a:off x="1085569" y="1908175"/>
            <a:ext cx="10020861" cy="3346450"/>
          </a:xfrm>
          <a:prstGeom prst="rect">
            <a:avLst/>
          </a:prstGeom>
        </p:spPr>
      </p:pic>
      <p:sp>
        <p:nvSpPr>
          <p:cNvPr id="5" name="AutoShape 4" descr="The figure illustrates a diagram showing the movement of the iron atom into the porphyrin ring upon oxygen binding by hemoglobin and the concomitant pulling of proximal histidine and its associated helix.">
            <a:extLst>
              <a:ext uri="{FF2B5EF4-FFF2-40B4-BE49-F238E27FC236}">
                <a16:creationId xmlns:a16="http://schemas.microsoft.com/office/drawing/2014/main" id="{7BE42090-51CF-4676-A32E-62D15D18C5E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The figure illustrates a diagram showing the movement of the iron atom into the porphyrin ring upon oxygen binding by hemoglobin and the concomitant pulling of proximal histidine and its associated helix.">
            <a:extLst>
              <a:ext uri="{FF2B5EF4-FFF2-40B4-BE49-F238E27FC236}">
                <a16:creationId xmlns:a16="http://schemas.microsoft.com/office/drawing/2014/main" id="{685185AC-9F98-809D-A6A5-BA6776F2B952}"/>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The figure illustrates a diagram showing the movement of the iron atom into the porphyrin ring upon oxygen binding by hemoglobin and the concomitant pulling of proximal histidine and its associated helix.">
            <a:extLst>
              <a:ext uri="{FF2B5EF4-FFF2-40B4-BE49-F238E27FC236}">
                <a16:creationId xmlns:a16="http://schemas.microsoft.com/office/drawing/2014/main" id="{36364C79-9317-D75C-45DF-B2D4741FBBAA}"/>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0" descr="The figure illustrates a diagram showing the movement of the iron atom into the porphyrin ring upon oxygen binding by hemoglobin and the concomitant pulling of proximal histidine and its associated helix.">
            <a:extLst>
              <a:ext uri="{FF2B5EF4-FFF2-40B4-BE49-F238E27FC236}">
                <a16:creationId xmlns:a16="http://schemas.microsoft.com/office/drawing/2014/main" id="{2FC3AE08-F6F6-B56C-A725-4257E03849DE}"/>
              </a:ext>
            </a:extLst>
          </p:cNvPr>
          <p:cNvSpPr>
            <a:spLocks noChangeAspect="1" noChangeArrowheads="1"/>
          </p:cNvSpPr>
          <p:nvPr/>
        </p:nvSpPr>
        <p:spPr bwMode="auto">
          <a:xfrm>
            <a:off x="6400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extBox 11">
            <a:extLst>
              <a:ext uri="{FF2B5EF4-FFF2-40B4-BE49-F238E27FC236}">
                <a16:creationId xmlns:a16="http://schemas.microsoft.com/office/drawing/2014/main" id="{3D045214-B348-8C01-9C9F-6505B1A03130}"/>
              </a:ext>
            </a:extLst>
          </p:cNvPr>
          <p:cNvSpPr txBox="1"/>
          <p:nvPr/>
        </p:nvSpPr>
        <p:spPr>
          <a:xfrm>
            <a:off x="3771901" y="5784850"/>
            <a:ext cx="8191500" cy="646331"/>
          </a:xfrm>
          <a:prstGeom prst="rect">
            <a:avLst/>
          </a:prstGeom>
          <a:noFill/>
        </p:spPr>
        <p:txBody>
          <a:bodyPr wrap="square" rtlCol="0">
            <a:spAutoFit/>
          </a:bodyPr>
          <a:lstStyle/>
          <a:p>
            <a:r>
              <a:rPr lang="en-US" dirty="0"/>
              <a:t>In the experiment (B), the proximal histidine was replaced with an alanine, and imidazole was added to mimic the R-group of histidine unattached to the helix.</a:t>
            </a:r>
          </a:p>
        </p:txBody>
      </p:sp>
      <p:sp>
        <p:nvSpPr>
          <p:cNvPr id="3" name="TextBox 2">
            <a:extLst>
              <a:ext uri="{FF2B5EF4-FFF2-40B4-BE49-F238E27FC236}">
                <a16:creationId xmlns:a16="http://schemas.microsoft.com/office/drawing/2014/main" id="{90AAC29A-2D7A-CA66-711E-F8F58B7C1261}"/>
              </a:ext>
            </a:extLst>
          </p:cNvPr>
          <p:cNvSpPr txBox="1"/>
          <p:nvPr/>
        </p:nvSpPr>
        <p:spPr>
          <a:xfrm>
            <a:off x="1585732" y="1642562"/>
            <a:ext cx="1064715" cy="646331"/>
          </a:xfrm>
          <a:prstGeom prst="rect">
            <a:avLst/>
          </a:prstGeom>
          <a:noFill/>
        </p:spPr>
        <p:txBody>
          <a:bodyPr wrap="none" rtlCol="0">
            <a:spAutoFit/>
          </a:bodyPr>
          <a:lstStyle/>
          <a:p>
            <a:br>
              <a:rPr lang="en-US" dirty="0"/>
            </a:br>
            <a:r>
              <a:rPr lang="en-US" dirty="0"/>
              <a:t>Wildtype</a:t>
            </a:r>
          </a:p>
        </p:txBody>
      </p:sp>
      <p:cxnSp>
        <p:nvCxnSpPr>
          <p:cNvPr id="10" name="Straight Arrow Connector 9">
            <a:extLst>
              <a:ext uri="{FF2B5EF4-FFF2-40B4-BE49-F238E27FC236}">
                <a16:creationId xmlns:a16="http://schemas.microsoft.com/office/drawing/2014/main" id="{EEB58D91-E139-F5A5-1721-D69D6F0783B7}"/>
              </a:ext>
            </a:extLst>
          </p:cNvPr>
          <p:cNvCxnSpPr/>
          <p:nvPr/>
        </p:nvCxnSpPr>
        <p:spPr>
          <a:xfrm flipH="1" flipV="1">
            <a:off x="10446151" y="4671161"/>
            <a:ext cx="659757" cy="4282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F00C11E0-7C19-9826-1565-80FF81342C9D}"/>
              </a:ext>
            </a:extLst>
          </p:cNvPr>
          <p:cNvSpPr txBox="1"/>
          <p:nvPr/>
        </p:nvSpPr>
        <p:spPr>
          <a:xfrm>
            <a:off x="10619990" y="5219620"/>
            <a:ext cx="960263" cy="369332"/>
          </a:xfrm>
          <a:prstGeom prst="rect">
            <a:avLst/>
          </a:prstGeom>
          <a:noFill/>
        </p:spPr>
        <p:txBody>
          <a:bodyPr wrap="none" rtlCol="0">
            <a:spAutoFit/>
          </a:bodyPr>
          <a:lstStyle/>
          <a:p>
            <a:r>
              <a:rPr lang="en-US" dirty="0"/>
              <a:t>No shift</a:t>
            </a:r>
          </a:p>
        </p:txBody>
      </p:sp>
    </p:spTree>
    <p:extLst>
      <p:ext uri="{BB962C8B-B14F-4D97-AF65-F5344CB8AC3E}">
        <p14:creationId xmlns:p14="http://schemas.microsoft.com/office/powerpoint/2010/main" val="3202978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a:t>How can binding be “cooperative”?</a:t>
            </a:r>
          </a:p>
        </p:txBody>
      </p:sp>
      <p:sp>
        <p:nvSpPr>
          <p:cNvPr id="2" name="Content Placeholder 1">
            <a:extLst>
              <a:ext uri="{FF2B5EF4-FFF2-40B4-BE49-F238E27FC236}">
                <a16:creationId xmlns:a16="http://schemas.microsoft.com/office/drawing/2014/main" id="{7FD6D988-2958-2AFF-C975-C98D503DC382}"/>
              </a:ext>
            </a:extLst>
          </p:cNvPr>
          <p:cNvSpPr>
            <a:spLocks noGrp="1"/>
          </p:cNvSpPr>
          <p:nvPr>
            <p:ph idx="1"/>
          </p:nvPr>
        </p:nvSpPr>
        <p:spPr/>
        <p:txBody>
          <a:bodyPr/>
          <a:lstStyle/>
          <a:p>
            <a:pPr eaLnBrk="1" hangingPunct="1">
              <a:lnSpc>
                <a:spcPct val="120000"/>
              </a:lnSpc>
            </a:pPr>
            <a:r>
              <a:rPr lang="en-US" sz="2400" dirty="0"/>
              <a:t>Must be a protein with </a:t>
            </a:r>
            <a:r>
              <a:rPr lang="en-US" sz="2400" dirty="0">
                <a:solidFill>
                  <a:srgbClr val="0F1AFF"/>
                </a:solidFill>
              </a:rPr>
              <a:t>multiple binding sites </a:t>
            </a:r>
            <a:r>
              <a:rPr lang="en-US" sz="2400" dirty="0"/>
              <a:t>(the protein is usually but not always multi-subunit).</a:t>
            </a:r>
          </a:p>
          <a:p>
            <a:pPr eaLnBrk="1" hangingPunct="1">
              <a:lnSpc>
                <a:spcPct val="120000"/>
              </a:lnSpc>
            </a:pPr>
            <a:r>
              <a:rPr lang="en-US" sz="2400" dirty="0"/>
              <a:t>Binding sites must be able to </a:t>
            </a:r>
            <a:r>
              <a:rPr lang="en-US" sz="2400" dirty="0">
                <a:solidFill>
                  <a:srgbClr val="0F1AFF"/>
                </a:solidFill>
              </a:rPr>
              <a:t>interact with each other.</a:t>
            </a:r>
          </a:p>
          <a:p>
            <a:pPr eaLnBrk="1" hangingPunct="1">
              <a:lnSpc>
                <a:spcPct val="120000"/>
              </a:lnSpc>
            </a:pPr>
            <a:r>
              <a:rPr lang="en-US" sz="2400" dirty="0"/>
              <a:t>This phenomenon is called cooperativity.</a:t>
            </a:r>
          </a:p>
          <a:p>
            <a:pPr lvl="1" eaLnBrk="1" hangingPunct="1">
              <a:lnSpc>
                <a:spcPct val="120000"/>
              </a:lnSpc>
            </a:pPr>
            <a:r>
              <a:rPr lang="en-US" sz="2000" dirty="0"/>
              <a:t>Positive cooperativity: first binding event </a:t>
            </a:r>
          </a:p>
          <a:p>
            <a:pPr lvl="1" eaLnBrk="1" hangingPunct="1">
              <a:lnSpc>
                <a:spcPct val="120000"/>
              </a:lnSpc>
              <a:buFontTx/>
              <a:buNone/>
            </a:pPr>
            <a:r>
              <a:rPr lang="en-US" sz="2000" dirty="0"/>
              <a:t>    </a:t>
            </a:r>
            <a:r>
              <a:rPr lang="en-US" sz="2000" u="sng" dirty="0"/>
              <a:t>increases</a:t>
            </a:r>
            <a:r>
              <a:rPr lang="en-US" sz="2000" dirty="0"/>
              <a:t> affinity at remaining sites</a:t>
            </a:r>
          </a:p>
          <a:p>
            <a:pPr lvl="1" eaLnBrk="1" hangingPunct="1">
              <a:lnSpc>
                <a:spcPct val="120000"/>
              </a:lnSpc>
            </a:pPr>
            <a:r>
              <a:rPr lang="en-US" sz="2000" dirty="0"/>
              <a:t>Negative cooperativity: first binding event </a:t>
            </a:r>
          </a:p>
          <a:p>
            <a:pPr lvl="1" eaLnBrk="1" hangingPunct="1">
              <a:lnSpc>
                <a:spcPct val="120000"/>
              </a:lnSpc>
              <a:buFontTx/>
              <a:buNone/>
            </a:pPr>
            <a:r>
              <a:rPr lang="en-US" sz="2000" dirty="0"/>
              <a:t>    </a:t>
            </a:r>
            <a:r>
              <a:rPr lang="en-US" sz="2000" u="sng" dirty="0"/>
              <a:t>reduces</a:t>
            </a:r>
            <a:r>
              <a:rPr lang="en-US" sz="2000" dirty="0"/>
              <a:t> affinity at remaining sites</a:t>
            </a:r>
          </a:p>
          <a:p>
            <a:endParaRPr lang="en-US" dirty="0"/>
          </a:p>
        </p:txBody>
      </p:sp>
      <p:sp>
        <p:nvSpPr>
          <p:cNvPr id="11268" name="Text Box 5"/>
          <p:cNvSpPr txBox="1">
            <a:spLocks noChangeArrowheads="1"/>
          </p:cNvSpPr>
          <p:nvPr/>
        </p:nvSpPr>
        <p:spPr bwMode="auto">
          <a:xfrm>
            <a:off x="6427808" y="5305425"/>
            <a:ext cx="3962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 charset="0"/>
                <a:ea typeface="ＭＳ Ｐゴシック" charset="-128"/>
              </a:defRPr>
            </a:lvl1pPr>
            <a:lvl2pPr marL="742950" indent="-285750">
              <a:defRPr sz="2400">
                <a:solidFill>
                  <a:schemeClr val="tx1"/>
                </a:solidFill>
                <a:latin typeface="Times" pitchFamily="1" charset="0"/>
                <a:ea typeface="ＭＳ Ｐゴシック" charset="-128"/>
              </a:defRPr>
            </a:lvl2pPr>
            <a:lvl3pPr marL="1143000" indent="-228600">
              <a:defRPr sz="2400">
                <a:solidFill>
                  <a:schemeClr val="tx1"/>
                </a:solidFill>
                <a:latin typeface="Times" pitchFamily="1" charset="0"/>
                <a:ea typeface="ＭＳ Ｐゴシック" charset="-128"/>
              </a:defRPr>
            </a:lvl3pPr>
            <a:lvl4pPr marL="1600200" indent="-228600">
              <a:defRPr sz="2400">
                <a:solidFill>
                  <a:schemeClr val="tx1"/>
                </a:solidFill>
                <a:latin typeface="Times" pitchFamily="1" charset="0"/>
                <a:ea typeface="ＭＳ Ｐゴシック" charset="-128"/>
              </a:defRPr>
            </a:lvl4pPr>
            <a:lvl5pPr marL="2057400" indent="-228600">
              <a:defRPr sz="2400">
                <a:solidFill>
                  <a:schemeClr val="tx1"/>
                </a:solidFill>
                <a:latin typeface="Times" pitchFamily="1" charset="0"/>
                <a:ea typeface="ＭＳ Ｐゴシック" charset="-128"/>
              </a:defRPr>
            </a:lvl5pPr>
            <a:lvl6pPr marL="2514600" indent="-228600" eaLnBrk="0" fontAlgn="base" hangingPunct="0">
              <a:spcBef>
                <a:spcPct val="0"/>
              </a:spcBef>
              <a:spcAft>
                <a:spcPct val="0"/>
              </a:spcAft>
              <a:defRPr sz="2400">
                <a:solidFill>
                  <a:schemeClr val="tx1"/>
                </a:solidFill>
                <a:latin typeface="Times" pitchFamily="1" charset="0"/>
                <a:ea typeface="ＭＳ Ｐゴシック" charset="-128"/>
              </a:defRPr>
            </a:lvl6pPr>
            <a:lvl7pPr marL="2971800" indent="-228600" eaLnBrk="0" fontAlgn="base" hangingPunct="0">
              <a:spcBef>
                <a:spcPct val="0"/>
              </a:spcBef>
              <a:spcAft>
                <a:spcPct val="0"/>
              </a:spcAft>
              <a:defRPr sz="2400">
                <a:solidFill>
                  <a:schemeClr val="tx1"/>
                </a:solidFill>
                <a:latin typeface="Times" pitchFamily="1" charset="0"/>
                <a:ea typeface="ＭＳ Ｐゴシック" charset="-128"/>
              </a:defRPr>
            </a:lvl7pPr>
            <a:lvl8pPr marL="3429000" indent="-228600" eaLnBrk="0" fontAlgn="base" hangingPunct="0">
              <a:spcBef>
                <a:spcPct val="0"/>
              </a:spcBef>
              <a:spcAft>
                <a:spcPct val="0"/>
              </a:spcAft>
              <a:defRPr sz="2400">
                <a:solidFill>
                  <a:schemeClr val="tx1"/>
                </a:solidFill>
                <a:latin typeface="Times" pitchFamily="1" charset="0"/>
                <a:ea typeface="ＭＳ Ｐゴシック" charset="-128"/>
              </a:defRPr>
            </a:lvl8pPr>
            <a:lvl9pPr marL="3886200" indent="-228600" eaLnBrk="0" fontAlgn="base" hangingPunct="0">
              <a:spcBef>
                <a:spcPct val="0"/>
              </a:spcBef>
              <a:spcAft>
                <a:spcPct val="0"/>
              </a:spcAft>
              <a:defRPr sz="2400">
                <a:solidFill>
                  <a:schemeClr val="tx1"/>
                </a:solidFill>
                <a:latin typeface="Times" pitchFamily="1" charset="0"/>
                <a:ea typeface="ＭＳ Ｐゴシック" charset="-128"/>
              </a:defRPr>
            </a:lvl9pPr>
          </a:lstStyle>
          <a:p>
            <a:r>
              <a:rPr lang="en-US" sz="2000" dirty="0">
                <a:solidFill>
                  <a:srgbClr val="0F1AFF"/>
                </a:solidFill>
              </a:rPr>
              <a:t>Positive cooperativity can be recognized by </a:t>
            </a:r>
            <a:r>
              <a:rPr lang="en-US" sz="2000" u="sng" dirty="0">
                <a:solidFill>
                  <a:srgbClr val="0F1AFF"/>
                </a:solidFill>
              </a:rPr>
              <a:t>sigmoidal</a:t>
            </a:r>
            <a:r>
              <a:rPr lang="en-US" sz="2000" dirty="0">
                <a:solidFill>
                  <a:srgbClr val="0F1AFF"/>
                </a:solidFill>
              </a:rPr>
              <a:t> binding curves</a:t>
            </a:r>
          </a:p>
        </p:txBody>
      </p:sp>
    </p:spTree>
    <p:extLst>
      <p:ext uri="{BB962C8B-B14F-4D97-AF65-F5344CB8AC3E}">
        <p14:creationId xmlns:p14="http://schemas.microsoft.com/office/powerpoint/2010/main" val="25233520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471E39-70FB-8BB4-B967-469B89C01781}"/>
              </a:ext>
            </a:extLst>
          </p:cNvPr>
          <p:cNvSpPr>
            <a:spLocks noGrp="1"/>
          </p:cNvSpPr>
          <p:nvPr>
            <p:ph type="title"/>
          </p:nvPr>
        </p:nvSpPr>
        <p:spPr/>
        <p:txBody>
          <a:bodyPr>
            <a:normAutofit/>
          </a:bodyPr>
          <a:lstStyle/>
          <a:p>
            <a:r>
              <a:rPr lang="en-US" dirty="0"/>
              <a:t>Hill coefficient is a measure of cooperativity</a:t>
            </a:r>
          </a:p>
        </p:txBody>
      </p:sp>
      <p:pic>
        <p:nvPicPr>
          <p:cNvPr id="1026" name="Picture 2" descr="Hill Coefficient: MCAT Test Prep (Simple + Key Info)">
            <a:extLst>
              <a:ext uri="{FF2B5EF4-FFF2-40B4-BE49-F238E27FC236}">
                <a16:creationId xmlns:a16="http://schemas.microsoft.com/office/drawing/2014/main" id="{B42F547C-E53A-C09D-D967-8B966458A5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439823"/>
            <a:ext cx="5776666" cy="5105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A82519C-DB49-D0E4-D0A3-D92CA823EA3C}"/>
              </a:ext>
            </a:extLst>
          </p:cNvPr>
          <p:cNvSpPr txBox="1"/>
          <p:nvPr/>
        </p:nvSpPr>
        <p:spPr>
          <a:xfrm>
            <a:off x="3810000" y="6583362"/>
            <a:ext cx="5014514" cy="261610"/>
          </a:xfrm>
          <a:prstGeom prst="rect">
            <a:avLst/>
          </a:prstGeom>
          <a:noFill/>
        </p:spPr>
        <p:txBody>
          <a:bodyPr wrap="none" rtlCol="0">
            <a:spAutoFit/>
          </a:bodyPr>
          <a:lstStyle/>
          <a:p>
            <a:r>
              <a:rPr lang="en-US" sz="1100" dirty="0"/>
              <a:t>https://</a:t>
            </a:r>
            <a:r>
              <a:rPr lang="en-US" sz="1100" dirty="0" err="1"/>
              <a:t>www.inspiraadvantage.com</a:t>
            </a:r>
            <a:r>
              <a:rPr lang="en-US" sz="1100" dirty="0"/>
              <a:t>/blog/hill-coefficient-</a:t>
            </a:r>
            <a:r>
              <a:rPr lang="en-US" sz="1100" dirty="0" err="1"/>
              <a:t>mcat</a:t>
            </a:r>
            <a:r>
              <a:rPr lang="en-US" sz="1100" dirty="0"/>
              <a:t>-test-prep-simple</a:t>
            </a:r>
          </a:p>
        </p:txBody>
      </p:sp>
      <p:sp>
        <p:nvSpPr>
          <p:cNvPr id="6" name="TextBox 5">
            <a:extLst>
              <a:ext uri="{FF2B5EF4-FFF2-40B4-BE49-F238E27FC236}">
                <a16:creationId xmlns:a16="http://schemas.microsoft.com/office/drawing/2014/main" id="{44DB03BC-D4EF-A0B9-1591-81B9CE63BA96}"/>
              </a:ext>
            </a:extLst>
          </p:cNvPr>
          <p:cNvSpPr txBox="1"/>
          <p:nvPr/>
        </p:nvSpPr>
        <p:spPr>
          <a:xfrm>
            <a:off x="8229601" y="2667000"/>
            <a:ext cx="1877437" cy="369332"/>
          </a:xfrm>
          <a:prstGeom prst="rect">
            <a:avLst/>
          </a:prstGeom>
          <a:noFill/>
        </p:spPr>
        <p:txBody>
          <a:bodyPr wrap="none" rtlCol="0">
            <a:spAutoFit/>
          </a:bodyPr>
          <a:lstStyle/>
          <a:p>
            <a:r>
              <a:rPr lang="en-US" dirty="0"/>
              <a:t>Hill coefficient=1</a:t>
            </a:r>
          </a:p>
        </p:txBody>
      </p:sp>
      <p:sp>
        <p:nvSpPr>
          <p:cNvPr id="7" name="TextBox 6">
            <a:extLst>
              <a:ext uri="{FF2B5EF4-FFF2-40B4-BE49-F238E27FC236}">
                <a16:creationId xmlns:a16="http://schemas.microsoft.com/office/drawing/2014/main" id="{1EC3A3D2-7CC7-6651-17C8-E9A8EF044EF9}"/>
              </a:ext>
            </a:extLst>
          </p:cNvPr>
          <p:cNvSpPr txBox="1"/>
          <p:nvPr/>
        </p:nvSpPr>
        <p:spPr>
          <a:xfrm>
            <a:off x="8436135" y="1857653"/>
            <a:ext cx="1970411" cy="369332"/>
          </a:xfrm>
          <a:prstGeom prst="rect">
            <a:avLst/>
          </a:prstGeom>
          <a:noFill/>
        </p:spPr>
        <p:txBody>
          <a:bodyPr wrap="none" rtlCol="0">
            <a:spAutoFit/>
          </a:bodyPr>
          <a:lstStyle/>
          <a:p>
            <a:r>
              <a:rPr lang="en-US" dirty="0"/>
              <a:t>Hill coefficient &gt; 1</a:t>
            </a:r>
          </a:p>
        </p:txBody>
      </p:sp>
      <p:sp>
        <p:nvSpPr>
          <p:cNvPr id="8" name="TextBox 7">
            <a:extLst>
              <a:ext uri="{FF2B5EF4-FFF2-40B4-BE49-F238E27FC236}">
                <a16:creationId xmlns:a16="http://schemas.microsoft.com/office/drawing/2014/main" id="{7A1B111A-AB3A-11F3-54C5-20C9D7ABAD78}"/>
              </a:ext>
            </a:extLst>
          </p:cNvPr>
          <p:cNvSpPr txBox="1"/>
          <p:nvPr/>
        </p:nvSpPr>
        <p:spPr>
          <a:xfrm>
            <a:off x="8526357" y="3244334"/>
            <a:ext cx="1970411" cy="369332"/>
          </a:xfrm>
          <a:prstGeom prst="rect">
            <a:avLst/>
          </a:prstGeom>
          <a:noFill/>
        </p:spPr>
        <p:txBody>
          <a:bodyPr wrap="none" rtlCol="0">
            <a:spAutoFit/>
          </a:bodyPr>
          <a:lstStyle/>
          <a:p>
            <a:r>
              <a:rPr lang="en-US" dirty="0"/>
              <a:t>Hill coefficient &lt; 1</a:t>
            </a:r>
          </a:p>
        </p:txBody>
      </p:sp>
      <p:sp>
        <p:nvSpPr>
          <p:cNvPr id="9" name="TextBox 8">
            <a:extLst>
              <a:ext uri="{FF2B5EF4-FFF2-40B4-BE49-F238E27FC236}">
                <a16:creationId xmlns:a16="http://schemas.microsoft.com/office/drawing/2014/main" id="{CEB243EC-1CC6-A413-A062-D07A855E97B0}"/>
              </a:ext>
            </a:extLst>
          </p:cNvPr>
          <p:cNvSpPr txBox="1"/>
          <p:nvPr/>
        </p:nvSpPr>
        <p:spPr>
          <a:xfrm>
            <a:off x="6781801" y="4387335"/>
            <a:ext cx="2971800" cy="646331"/>
          </a:xfrm>
          <a:prstGeom prst="rect">
            <a:avLst/>
          </a:prstGeom>
          <a:noFill/>
        </p:spPr>
        <p:txBody>
          <a:bodyPr wrap="square" rtlCol="0">
            <a:spAutoFit/>
          </a:bodyPr>
          <a:lstStyle/>
          <a:p>
            <a:r>
              <a:rPr lang="en-US" dirty="0"/>
              <a:t>How can we interpret the shape of each curve?</a:t>
            </a:r>
          </a:p>
        </p:txBody>
      </p:sp>
    </p:spTree>
    <p:extLst>
      <p:ext uri="{BB962C8B-B14F-4D97-AF65-F5344CB8AC3E}">
        <p14:creationId xmlns:p14="http://schemas.microsoft.com/office/powerpoint/2010/main" val="37632880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p:cNvSpPr>
            <a:spLocks noGrp="1"/>
          </p:cNvSpPr>
          <p:nvPr>
            <p:ph type="title"/>
          </p:nvPr>
        </p:nvSpPr>
        <p:spPr/>
        <p:txBody>
          <a:bodyPr>
            <a:normAutofit/>
          </a:bodyPr>
          <a:lstStyle/>
          <a:p>
            <a:r>
              <a:rPr lang="en-US" dirty="0"/>
              <a:t>What factors impact the interaction between Hb and oxygen?</a:t>
            </a:r>
          </a:p>
        </p:txBody>
      </p:sp>
      <p:sp>
        <p:nvSpPr>
          <p:cNvPr id="14339" name="Content Placeholder 3"/>
          <p:cNvSpPr>
            <a:spLocks noGrp="1"/>
          </p:cNvSpPr>
          <p:nvPr>
            <p:ph idx="1"/>
          </p:nvPr>
        </p:nvSpPr>
        <p:spPr/>
        <p:txBody>
          <a:bodyPr/>
          <a:lstStyle/>
          <a:p>
            <a:r>
              <a:rPr lang="en-US" dirty="0"/>
              <a:t>pH</a:t>
            </a:r>
          </a:p>
          <a:p>
            <a:r>
              <a:rPr lang="en-US" dirty="0"/>
              <a:t>CO</a:t>
            </a:r>
            <a:r>
              <a:rPr lang="en-US" baseline="-25000" dirty="0"/>
              <a:t>2</a:t>
            </a:r>
          </a:p>
          <a:p>
            <a:r>
              <a:rPr lang="en-US" dirty="0"/>
              <a:t>CO (carbon monoxide)</a:t>
            </a:r>
          </a:p>
          <a:p>
            <a:r>
              <a:rPr lang="en-US" dirty="0"/>
              <a:t>Temperature</a:t>
            </a:r>
          </a:p>
          <a:p>
            <a:r>
              <a:rPr lang="en-US" dirty="0"/>
              <a:t>BPG</a:t>
            </a:r>
          </a:p>
          <a:p>
            <a:endParaRPr lang="en-US" dirty="0"/>
          </a:p>
        </p:txBody>
      </p:sp>
    </p:spTree>
    <p:extLst>
      <p:ext uri="{BB962C8B-B14F-4D97-AF65-F5344CB8AC3E}">
        <p14:creationId xmlns:p14="http://schemas.microsoft.com/office/powerpoint/2010/main" val="15861810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rtlCol="0">
            <a:normAutofit/>
          </a:bodyPr>
          <a:lstStyle/>
          <a:p>
            <a:pPr>
              <a:lnSpc>
                <a:spcPct val="110000"/>
              </a:lnSpc>
              <a:defRPr/>
            </a:pPr>
            <a:r>
              <a:rPr lang="en-US" dirty="0"/>
              <a:t>pH Effect on O</a:t>
            </a:r>
            <a:r>
              <a:rPr lang="en-US" baseline="-25000" dirty="0"/>
              <a:t>2</a:t>
            </a:r>
            <a:r>
              <a:rPr lang="en-US" dirty="0"/>
              <a:t> binding to Hemoglobin</a:t>
            </a:r>
          </a:p>
        </p:txBody>
      </p:sp>
      <p:sp>
        <p:nvSpPr>
          <p:cNvPr id="2" name="Content Placeholder 1">
            <a:extLst>
              <a:ext uri="{FF2B5EF4-FFF2-40B4-BE49-F238E27FC236}">
                <a16:creationId xmlns:a16="http://schemas.microsoft.com/office/drawing/2014/main" id="{14DFFE9C-7C01-458C-1140-4D0FB90C801D}"/>
              </a:ext>
            </a:extLst>
          </p:cNvPr>
          <p:cNvSpPr>
            <a:spLocks noGrp="1"/>
          </p:cNvSpPr>
          <p:nvPr>
            <p:ph idx="1"/>
          </p:nvPr>
        </p:nvSpPr>
        <p:spPr/>
        <p:txBody>
          <a:bodyPr>
            <a:normAutofit fontScale="92500" lnSpcReduction="10000"/>
          </a:bodyPr>
          <a:lstStyle/>
          <a:p>
            <a:pPr marL="174625" indent="-174625">
              <a:lnSpc>
                <a:spcPct val="110000"/>
              </a:lnSpc>
              <a:spcBef>
                <a:spcPct val="50000"/>
              </a:spcBef>
            </a:pPr>
            <a:r>
              <a:rPr lang="en-US" dirty="0"/>
              <a:t>Blood in tissues has slightly lower pH than blood in the lungs.</a:t>
            </a:r>
          </a:p>
          <a:p>
            <a:pPr marL="631825" lvl="1" indent="-174625">
              <a:lnSpc>
                <a:spcPct val="110000"/>
              </a:lnSpc>
              <a:spcBef>
                <a:spcPct val="50000"/>
              </a:spcBef>
            </a:pPr>
            <a:r>
              <a:rPr lang="en-US" dirty="0"/>
              <a:t>Metabolism results in the presence of some acidic compounds </a:t>
            </a:r>
          </a:p>
          <a:p>
            <a:pPr marL="174625" indent="-174625">
              <a:lnSpc>
                <a:spcPct val="110000"/>
              </a:lnSpc>
              <a:spcBef>
                <a:spcPct val="50000"/>
              </a:spcBef>
            </a:pPr>
            <a:r>
              <a:rPr lang="en-US" dirty="0"/>
              <a:t>Affinity for oxygen depends on the pH</a:t>
            </a:r>
          </a:p>
          <a:p>
            <a:pPr lvl="1" eaLnBrk="1" hangingPunct="1">
              <a:lnSpc>
                <a:spcPct val="110000"/>
              </a:lnSpc>
              <a:spcBef>
                <a:spcPct val="50000"/>
              </a:spcBef>
            </a:pPr>
            <a:r>
              <a:rPr lang="en-US" dirty="0"/>
              <a:t>Oxygen binds well at higher pH </a:t>
            </a:r>
          </a:p>
          <a:p>
            <a:pPr lvl="1" eaLnBrk="1" hangingPunct="1">
              <a:lnSpc>
                <a:spcPct val="110000"/>
              </a:lnSpc>
              <a:spcBef>
                <a:spcPct val="50000"/>
              </a:spcBef>
            </a:pPr>
            <a:r>
              <a:rPr lang="en-US" dirty="0"/>
              <a:t>Oxygen is released well at lower pH</a:t>
            </a:r>
          </a:p>
          <a:p>
            <a:pPr marL="174625" indent="-174625">
              <a:lnSpc>
                <a:spcPct val="110000"/>
              </a:lnSpc>
              <a:spcBef>
                <a:spcPct val="50000"/>
              </a:spcBef>
            </a:pPr>
            <a:r>
              <a:rPr lang="en-US" dirty="0">
                <a:solidFill>
                  <a:srgbClr val="0F1AFF"/>
                </a:solidFill>
              </a:rPr>
              <a:t>The pH difference between lungs and metabolic tissues increases the O</a:t>
            </a:r>
            <a:r>
              <a:rPr lang="en-US" baseline="-25000" dirty="0">
                <a:solidFill>
                  <a:srgbClr val="0F1AFF"/>
                </a:solidFill>
              </a:rPr>
              <a:t>2</a:t>
            </a:r>
            <a:r>
              <a:rPr lang="en-US" dirty="0">
                <a:solidFill>
                  <a:srgbClr val="0F1AFF"/>
                </a:solidFill>
              </a:rPr>
              <a:t> transfer efficiency.</a:t>
            </a:r>
          </a:p>
          <a:p>
            <a:pPr marL="174625" indent="-174625">
              <a:lnSpc>
                <a:spcPct val="110000"/>
              </a:lnSpc>
              <a:spcBef>
                <a:spcPct val="50000"/>
              </a:spcBef>
            </a:pPr>
            <a:r>
              <a:rPr lang="en-US" dirty="0"/>
              <a:t>This is known as the </a:t>
            </a:r>
            <a:r>
              <a:rPr lang="en-US" dirty="0">
                <a:solidFill>
                  <a:srgbClr val="FB0906"/>
                </a:solidFill>
              </a:rPr>
              <a:t>Bohr effect.</a:t>
            </a:r>
          </a:p>
          <a:p>
            <a:endParaRPr lang="en-US" dirty="0"/>
          </a:p>
        </p:txBody>
      </p:sp>
    </p:spTree>
    <p:extLst>
      <p:ext uri="{BB962C8B-B14F-4D97-AF65-F5344CB8AC3E}">
        <p14:creationId xmlns:p14="http://schemas.microsoft.com/office/powerpoint/2010/main" val="35654099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figure 5-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524001"/>
            <a:ext cx="4819650" cy="502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itle 2"/>
          <p:cNvSpPr>
            <a:spLocks noGrp="1"/>
          </p:cNvSpPr>
          <p:nvPr>
            <p:ph type="title"/>
          </p:nvPr>
        </p:nvSpPr>
        <p:spPr/>
        <p:txBody>
          <a:bodyPr/>
          <a:lstStyle/>
          <a:p>
            <a:pPr eaLnBrk="1" hangingPunct="1"/>
            <a:r>
              <a:rPr lang="en-US"/>
              <a:t>Bohr (pH) effect</a:t>
            </a:r>
          </a:p>
        </p:txBody>
      </p:sp>
      <p:sp>
        <p:nvSpPr>
          <p:cNvPr id="24580" name="TextBox 3"/>
          <p:cNvSpPr txBox="1">
            <a:spLocks noChangeArrowheads="1"/>
          </p:cNvSpPr>
          <p:nvPr/>
        </p:nvSpPr>
        <p:spPr bwMode="auto">
          <a:xfrm>
            <a:off x="7543799" y="1828800"/>
            <a:ext cx="3579471"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itchFamily="1" charset="0"/>
                <a:ea typeface="ＭＳ Ｐゴシック" charset="-128"/>
              </a:defRPr>
            </a:lvl1pPr>
            <a:lvl2pPr marL="742950" indent="-285750">
              <a:defRPr sz="2400">
                <a:solidFill>
                  <a:schemeClr val="tx1"/>
                </a:solidFill>
                <a:latin typeface="Times" pitchFamily="1" charset="0"/>
                <a:ea typeface="ＭＳ Ｐゴシック" charset="-128"/>
              </a:defRPr>
            </a:lvl2pPr>
            <a:lvl3pPr marL="1143000" indent="-228600">
              <a:defRPr sz="2400">
                <a:solidFill>
                  <a:schemeClr val="tx1"/>
                </a:solidFill>
                <a:latin typeface="Times" pitchFamily="1" charset="0"/>
                <a:ea typeface="ＭＳ Ｐゴシック" charset="-128"/>
              </a:defRPr>
            </a:lvl3pPr>
            <a:lvl4pPr marL="1600200" indent="-228600">
              <a:defRPr sz="2400">
                <a:solidFill>
                  <a:schemeClr val="tx1"/>
                </a:solidFill>
                <a:latin typeface="Times" pitchFamily="1" charset="0"/>
                <a:ea typeface="ＭＳ Ｐゴシック" charset="-128"/>
              </a:defRPr>
            </a:lvl4pPr>
            <a:lvl5pPr marL="2057400" indent="-228600">
              <a:defRPr sz="2400">
                <a:solidFill>
                  <a:schemeClr val="tx1"/>
                </a:solidFill>
                <a:latin typeface="Times" pitchFamily="1" charset="0"/>
                <a:ea typeface="ＭＳ Ｐゴシック" charset="-128"/>
              </a:defRPr>
            </a:lvl5pPr>
            <a:lvl6pPr marL="2514600" indent="-228600" eaLnBrk="0" fontAlgn="base" hangingPunct="0">
              <a:spcBef>
                <a:spcPct val="0"/>
              </a:spcBef>
              <a:spcAft>
                <a:spcPct val="0"/>
              </a:spcAft>
              <a:defRPr sz="2400">
                <a:solidFill>
                  <a:schemeClr val="tx1"/>
                </a:solidFill>
                <a:latin typeface="Times" pitchFamily="1" charset="0"/>
                <a:ea typeface="ＭＳ Ｐゴシック" charset="-128"/>
              </a:defRPr>
            </a:lvl6pPr>
            <a:lvl7pPr marL="2971800" indent="-228600" eaLnBrk="0" fontAlgn="base" hangingPunct="0">
              <a:spcBef>
                <a:spcPct val="0"/>
              </a:spcBef>
              <a:spcAft>
                <a:spcPct val="0"/>
              </a:spcAft>
              <a:defRPr sz="2400">
                <a:solidFill>
                  <a:schemeClr val="tx1"/>
                </a:solidFill>
                <a:latin typeface="Times" pitchFamily="1" charset="0"/>
                <a:ea typeface="ＭＳ Ｐゴシック" charset="-128"/>
              </a:defRPr>
            </a:lvl7pPr>
            <a:lvl8pPr marL="3429000" indent="-228600" eaLnBrk="0" fontAlgn="base" hangingPunct="0">
              <a:spcBef>
                <a:spcPct val="0"/>
              </a:spcBef>
              <a:spcAft>
                <a:spcPct val="0"/>
              </a:spcAft>
              <a:defRPr sz="2400">
                <a:solidFill>
                  <a:schemeClr val="tx1"/>
                </a:solidFill>
                <a:latin typeface="Times" pitchFamily="1" charset="0"/>
                <a:ea typeface="ＭＳ Ｐゴシック" charset="-128"/>
              </a:defRPr>
            </a:lvl8pPr>
            <a:lvl9pPr marL="3886200" indent="-228600" eaLnBrk="0" fontAlgn="base" hangingPunct="0">
              <a:spcBef>
                <a:spcPct val="0"/>
              </a:spcBef>
              <a:spcAft>
                <a:spcPct val="0"/>
              </a:spcAft>
              <a:defRPr sz="2400">
                <a:solidFill>
                  <a:schemeClr val="tx1"/>
                </a:solidFill>
                <a:latin typeface="Times" pitchFamily="1" charset="0"/>
                <a:ea typeface="ＭＳ Ｐゴシック" charset="-128"/>
              </a:defRPr>
            </a:lvl9pPr>
          </a:lstStyle>
          <a:p>
            <a:r>
              <a:rPr lang="en-US" dirty="0"/>
              <a:t>Venous blood is generally reported to be about pH 7.2 and </a:t>
            </a:r>
            <a:r>
              <a:rPr lang="en-US" dirty="0">
                <a:highlight>
                  <a:srgbClr val="FFFF00"/>
                </a:highlight>
              </a:rPr>
              <a:t>arterial blood 7.38-7.42</a:t>
            </a:r>
            <a:r>
              <a:rPr lang="en-US" dirty="0"/>
              <a:t>.</a:t>
            </a:r>
          </a:p>
          <a:p>
            <a:endParaRPr lang="en-US" dirty="0"/>
          </a:p>
          <a:p>
            <a:r>
              <a:rPr lang="en-US" dirty="0"/>
              <a:t>Venous blood pH may drop even lower in muscle tissue during exercise.</a:t>
            </a:r>
          </a:p>
        </p:txBody>
      </p:sp>
    </p:spTree>
    <p:extLst>
      <p:ext uri="{BB962C8B-B14F-4D97-AF65-F5344CB8AC3E}">
        <p14:creationId xmlns:p14="http://schemas.microsoft.com/office/powerpoint/2010/main" val="30686607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lnSpc>
                <a:spcPct val="110000"/>
              </a:lnSpc>
            </a:pPr>
            <a:r>
              <a:rPr lang="en-US" dirty="0"/>
              <a:t>Hemoglobin and CO</a:t>
            </a:r>
            <a:r>
              <a:rPr lang="en-US" baseline="-25000" dirty="0"/>
              <a:t>2 </a:t>
            </a:r>
            <a:r>
              <a:rPr lang="en-US" dirty="0"/>
              <a:t>Export</a:t>
            </a:r>
          </a:p>
        </p:txBody>
      </p:sp>
      <p:sp>
        <p:nvSpPr>
          <p:cNvPr id="25603" name="Rectangle 3"/>
          <p:cNvSpPr>
            <a:spLocks noGrp="1" noChangeArrowheads="1"/>
          </p:cNvSpPr>
          <p:nvPr>
            <p:ph idx="1"/>
          </p:nvPr>
        </p:nvSpPr>
        <p:spPr/>
        <p:txBody>
          <a:bodyPr>
            <a:noAutofit/>
          </a:bodyPr>
          <a:lstStyle/>
          <a:p>
            <a:pPr eaLnBrk="1" hangingPunct="1">
              <a:lnSpc>
                <a:spcPct val="120000"/>
              </a:lnSpc>
            </a:pPr>
            <a:r>
              <a:rPr lang="en-US" sz="2400" dirty="0"/>
              <a:t>CO</a:t>
            </a:r>
            <a:r>
              <a:rPr lang="en-US" sz="2400" baseline="-25000" dirty="0"/>
              <a:t>2</a:t>
            </a:r>
            <a:r>
              <a:rPr lang="en-US" sz="2400" dirty="0"/>
              <a:t> is produced by metabolism in tissues and must be exported to the lungs.</a:t>
            </a:r>
          </a:p>
          <a:p>
            <a:pPr eaLnBrk="1" hangingPunct="1">
              <a:lnSpc>
                <a:spcPct val="120000"/>
              </a:lnSpc>
            </a:pPr>
            <a:r>
              <a:rPr lang="en-US" sz="2400" dirty="0"/>
              <a:t>Some CO</a:t>
            </a:r>
            <a:r>
              <a:rPr lang="en-US" sz="2400" baseline="-25000" dirty="0"/>
              <a:t>2</a:t>
            </a:r>
            <a:r>
              <a:rPr lang="en-US" sz="2400" dirty="0"/>
              <a:t> exported is dissolved in the blood plasma and most CO2 is converted to bicarbonate in the blood. </a:t>
            </a:r>
          </a:p>
          <a:p>
            <a:pPr eaLnBrk="1" hangingPunct="1">
              <a:lnSpc>
                <a:spcPct val="120000"/>
              </a:lnSpc>
            </a:pPr>
            <a:r>
              <a:rPr lang="en-US" sz="2400" dirty="0"/>
              <a:t>Some CO</a:t>
            </a:r>
            <a:r>
              <a:rPr lang="en-US" sz="2400" baseline="-25000" dirty="0"/>
              <a:t>2</a:t>
            </a:r>
            <a:r>
              <a:rPr lang="en-US" sz="2400" dirty="0"/>
              <a:t> is exported in the form of a carbamate on the </a:t>
            </a:r>
            <a:r>
              <a:rPr lang="en-US" sz="2400" dirty="0">
                <a:solidFill>
                  <a:srgbClr val="0F1AFF"/>
                </a:solidFill>
              </a:rPr>
              <a:t>amino terminal residues</a:t>
            </a:r>
            <a:r>
              <a:rPr lang="en-US" sz="2400" dirty="0"/>
              <a:t> of each of the polypeptide subunits.  </a:t>
            </a:r>
          </a:p>
          <a:p>
            <a:pPr eaLnBrk="1" hangingPunct="1">
              <a:lnSpc>
                <a:spcPct val="120000"/>
              </a:lnSpc>
            </a:pPr>
            <a:r>
              <a:rPr lang="en-US" sz="2400" dirty="0">
                <a:solidFill>
                  <a:srgbClr val="FB0906"/>
                </a:solidFill>
              </a:rPr>
              <a:t>Notice that the formation of a carbamate yields a proton which can bind to hemoglobin and promote oxygen dissociation</a:t>
            </a:r>
          </a:p>
        </p:txBody>
      </p:sp>
    </p:spTree>
    <p:extLst>
      <p:ext uri="{BB962C8B-B14F-4D97-AF65-F5344CB8AC3E}">
        <p14:creationId xmlns:p14="http://schemas.microsoft.com/office/powerpoint/2010/main" val="39863395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unnumbered 5 p1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1" y="2438400"/>
            <a:ext cx="8531225" cy="358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itle 2"/>
          <p:cNvSpPr>
            <a:spLocks noGrp="1"/>
          </p:cNvSpPr>
          <p:nvPr>
            <p:ph type="title"/>
          </p:nvPr>
        </p:nvSpPr>
        <p:spPr/>
        <p:txBody>
          <a:bodyPr>
            <a:normAutofit/>
          </a:bodyPr>
          <a:lstStyle/>
          <a:p>
            <a:r>
              <a:rPr lang="en-US" dirty="0"/>
              <a:t>Some CO</a:t>
            </a:r>
            <a:r>
              <a:rPr lang="en-US" baseline="-25000" dirty="0"/>
              <a:t>2</a:t>
            </a:r>
            <a:r>
              <a:rPr lang="en-US" dirty="0"/>
              <a:t> is carried covalently attached to the N terminus</a:t>
            </a:r>
          </a:p>
        </p:txBody>
      </p:sp>
    </p:spTree>
    <p:extLst>
      <p:ext uri="{BB962C8B-B14F-4D97-AF65-F5344CB8AC3E}">
        <p14:creationId xmlns:p14="http://schemas.microsoft.com/office/powerpoint/2010/main" val="11237537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a:t>Binding of Carbon Monoxide</a:t>
            </a:r>
          </a:p>
        </p:txBody>
      </p:sp>
      <p:sp>
        <p:nvSpPr>
          <p:cNvPr id="8195" name="Rectangle 3"/>
          <p:cNvSpPr>
            <a:spLocks noGrp="1" noChangeArrowheads="1"/>
          </p:cNvSpPr>
          <p:nvPr>
            <p:ph idx="1"/>
          </p:nvPr>
        </p:nvSpPr>
        <p:spPr/>
        <p:txBody>
          <a:bodyPr/>
          <a:lstStyle/>
          <a:p>
            <a:pPr eaLnBrk="1" hangingPunct="1">
              <a:spcBef>
                <a:spcPct val="0"/>
              </a:spcBef>
            </a:pPr>
            <a:r>
              <a:rPr lang="en-US" dirty="0"/>
              <a:t>CO has similar size and shape to O</a:t>
            </a:r>
            <a:r>
              <a:rPr lang="en-US" baseline="-25000" dirty="0"/>
              <a:t>2</a:t>
            </a:r>
            <a:r>
              <a:rPr lang="en-US" dirty="0"/>
              <a:t>; it can fit to the same binding site</a:t>
            </a:r>
          </a:p>
          <a:p>
            <a:pPr eaLnBrk="1" hangingPunct="1">
              <a:spcBef>
                <a:spcPct val="0"/>
              </a:spcBef>
              <a:buFontTx/>
              <a:buNone/>
            </a:pPr>
            <a:endParaRPr lang="en-US" dirty="0"/>
          </a:p>
          <a:p>
            <a:pPr eaLnBrk="1" hangingPunct="1">
              <a:spcBef>
                <a:spcPct val="0"/>
              </a:spcBef>
            </a:pPr>
            <a:r>
              <a:rPr lang="en-US" dirty="0">
                <a:solidFill>
                  <a:srgbClr val="0F1AFF"/>
                </a:solidFill>
              </a:rPr>
              <a:t>CO binds</a:t>
            </a:r>
            <a:r>
              <a:rPr lang="en-US" dirty="0"/>
              <a:t> over 20,000 times </a:t>
            </a:r>
            <a:r>
              <a:rPr lang="en-US" dirty="0">
                <a:solidFill>
                  <a:srgbClr val="0F1AFF"/>
                </a:solidFill>
              </a:rPr>
              <a:t>better</a:t>
            </a:r>
            <a:r>
              <a:rPr lang="en-US" dirty="0"/>
              <a:t> than O</a:t>
            </a:r>
            <a:r>
              <a:rPr lang="en-US" baseline="-25000" dirty="0"/>
              <a:t>2</a:t>
            </a:r>
            <a:r>
              <a:rPr lang="en-US" dirty="0"/>
              <a:t> because the carbon in CO has a filled lone electron pair that can be donated to vacant d-orbitals on the Fe</a:t>
            </a:r>
            <a:r>
              <a:rPr lang="en-US" baseline="30000" dirty="0"/>
              <a:t>2+</a:t>
            </a:r>
          </a:p>
          <a:p>
            <a:pPr eaLnBrk="1" hangingPunct="1">
              <a:spcBef>
                <a:spcPct val="0"/>
              </a:spcBef>
              <a:buFontTx/>
              <a:buNone/>
            </a:pPr>
            <a:endParaRPr lang="en-US" baseline="30000" dirty="0"/>
          </a:p>
          <a:p>
            <a:pPr eaLnBrk="1" hangingPunct="1">
              <a:spcBef>
                <a:spcPct val="0"/>
              </a:spcBef>
            </a:pPr>
            <a:r>
              <a:rPr lang="en-US" dirty="0">
                <a:sym typeface="Wingdings" pitchFamily="2" charset="2"/>
              </a:rPr>
              <a:t>CO is highly toxic as it competes with oxygen. It blocks the function of </a:t>
            </a:r>
            <a:r>
              <a:rPr lang="en-US" dirty="0">
                <a:solidFill>
                  <a:srgbClr val="0F1AFF"/>
                </a:solidFill>
                <a:sym typeface="Wingdings" pitchFamily="2" charset="2"/>
              </a:rPr>
              <a:t>myoglobin, hemoglobin, and mitochondrial cytochromes</a:t>
            </a:r>
            <a:r>
              <a:rPr lang="en-US" dirty="0">
                <a:sym typeface="Wingdings" pitchFamily="2" charset="2"/>
              </a:rPr>
              <a:t> that are involved in oxidative phosphorylation</a:t>
            </a:r>
            <a:endParaRPr lang="en-US" dirty="0"/>
          </a:p>
          <a:p>
            <a:pPr marL="0" indent="0">
              <a:buNone/>
            </a:pPr>
            <a:endParaRPr lang="en-US" sz="3600" dirty="0"/>
          </a:p>
        </p:txBody>
      </p:sp>
    </p:spTree>
    <p:extLst>
      <p:ext uri="{BB962C8B-B14F-4D97-AF65-F5344CB8AC3E}">
        <p14:creationId xmlns:p14="http://schemas.microsoft.com/office/powerpoint/2010/main" val="2102166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0164ACE-A4C7-BCC6-24A9-AFE7F366FEC9}"/>
              </a:ext>
            </a:extLst>
          </p:cNvPr>
          <p:cNvSpPr>
            <a:spLocks noGrp="1"/>
          </p:cNvSpPr>
          <p:nvPr>
            <p:ph type="title"/>
          </p:nvPr>
        </p:nvSpPr>
        <p:spPr/>
        <p:txBody>
          <a:bodyPr>
            <a:normAutofit/>
          </a:bodyPr>
          <a:lstStyle/>
          <a:p>
            <a:r>
              <a:rPr lang="en-US" dirty="0"/>
              <a:t>Graphical representation of ligand binding</a:t>
            </a:r>
          </a:p>
        </p:txBody>
      </p:sp>
      <p:pic>
        <p:nvPicPr>
          <p:cNvPr id="4" name="Picture Placeholder 5" descr="A figure shows a hypothetical binding curve for a hypothetical ligand L. A graph with the concentration of L in arbitrary units ranging from 0 to 10 on the horizontal axis, labeled in increments of 5, and with Y on the vertical axis ranging from 0 to 1.0, labeled in increments of 0.5. A curve rises rapidly from (0, 0), then begins to curve at (1, 0.4), then levels off toward horizontal at about (4, 0.75). It continues to (10, 0.9). A point K subscript d is labeled at about 1 on the horizontal axis, and a dotted line extends from this point to point (1, 0.5) on the curve, where a horizontal dotted line extends left to the vertical axis. An equation on the graph reads, Y equals concentration of L divided by the sum of the concentration of L and K subscript d. ">
            <a:extLst>
              <a:ext uri="{FF2B5EF4-FFF2-40B4-BE49-F238E27FC236}">
                <a16:creationId xmlns:a16="http://schemas.microsoft.com/office/drawing/2014/main" id="{866DF525-2F6A-2B45-FBDF-02A6A27704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2080736"/>
            <a:ext cx="5787306" cy="3587606"/>
          </a:xfrm>
          <a:prstGeom prst="rect">
            <a:avLst/>
          </a:prstGeom>
        </p:spPr>
      </p:pic>
      <p:sp>
        <p:nvSpPr>
          <p:cNvPr id="6" name="TextBox 5">
            <a:extLst>
              <a:ext uri="{FF2B5EF4-FFF2-40B4-BE49-F238E27FC236}">
                <a16:creationId xmlns:a16="http://schemas.microsoft.com/office/drawing/2014/main" id="{D779631E-B040-7A55-97FC-A52F90AD1FB0}"/>
              </a:ext>
            </a:extLst>
          </p:cNvPr>
          <p:cNvSpPr txBox="1"/>
          <p:nvPr/>
        </p:nvSpPr>
        <p:spPr>
          <a:xfrm>
            <a:off x="2971800" y="1564521"/>
            <a:ext cx="2751522" cy="369332"/>
          </a:xfrm>
          <a:prstGeom prst="rect">
            <a:avLst/>
          </a:prstGeom>
          <a:noFill/>
        </p:spPr>
        <p:txBody>
          <a:bodyPr wrap="none" rtlCol="0">
            <a:spAutoFit/>
          </a:bodyPr>
          <a:lstStyle/>
          <a:p>
            <a:r>
              <a:rPr lang="en-US" dirty="0"/>
              <a:t>P(protein) + L(ligand)</a:t>
            </a:r>
            <a:r>
              <a:rPr lang="en-US" dirty="0">
                <a:sym typeface="Wingdings" pitchFamily="2" charset="2"/>
              </a:rPr>
              <a:t> PL</a:t>
            </a:r>
            <a:endParaRPr lang="en-US" dirty="0"/>
          </a:p>
        </p:txBody>
      </p:sp>
      <p:sp>
        <p:nvSpPr>
          <p:cNvPr id="7" name="TextBox 6">
            <a:extLst>
              <a:ext uri="{FF2B5EF4-FFF2-40B4-BE49-F238E27FC236}">
                <a16:creationId xmlns:a16="http://schemas.microsoft.com/office/drawing/2014/main" id="{6DD21708-ED16-90F7-0435-5CFD417A4750}"/>
              </a:ext>
            </a:extLst>
          </p:cNvPr>
          <p:cNvSpPr txBox="1"/>
          <p:nvPr/>
        </p:nvSpPr>
        <p:spPr>
          <a:xfrm>
            <a:off x="3200401" y="5836446"/>
            <a:ext cx="4468531" cy="646331"/>
          </a:xfrm>
          <a:prstGeom prst="rect">
            <a:avLst/>
          </a:prstGeom>
          <a:noFill/>
        </p:spPr>
        <p:txBody>
          <a:bodyPr wrap="none" rtlCol="0">
            <a:spAutoFit/>
          </a:bodyPr>
          <a:lstStyle/>
          <a:p>
            <a:r>
              <a:rPr lang="en-US" dirty="0"/>
              <a:t>Association constant  K</a:t>
            </a:r>
            <a:r>
              <a:rPr lang="en-US" baseline="-25000" dirty="0"/>
              <a:t>a</a:t>
            </a:r>
            <a:r>
              <a:rPr lang="en-US" dirty="0"/>
              <a:t> = [PL]/[P][L] = k</a:t>
            </a:r>
            <a:r>
              <a:rPr lang="en-US" baseline="-25000" dirty="0"/>
              <a:t>a</a:t>
            </a:r>
            <a:r>
              <a:rPr lang="en-US" dirty="0"/>
              <a:t>/</a:t>
            </a:r>
            <a:r>
              <a:rPr lang="en-US" dirty="0" err="1"/>
              <a:t>k</a:t>
            </a:r>
            <a:r>
              <a:rPr lang="en-US" baseline="-25000" dirty="0" err="1"/>
              <a:t>d</a:t>
            </a:r>
            <a:endParaRPr lang="en-US" baseline="-25000" dirty="0"/>
          </a:p>
          <a:p>
            <a:r>
              <a:rPr lang="en-US" dirty="0">
                <a:highlight>
                  <a:srgbClr val="FFFF00"/>
                </a:highlight>
              </a:rPr>
              <a:t>Dissociation constant </a:t>
            </a:r>
            <a:r>
              <a:rPr lang="en-US" dirty="0" err="1">
                <a:highlight>
                  <a:srgbClr val="FFFF00"/>
                </a:highlight>
              </a:rPr>
              <a:t>K</a:t>
            </a:r>
            <a:r>
              <a:rPr lang="en-US" baseline="-25000" dirty="0" err="1">
                <a:highlight>
                  <a:srgbClr val="FFFF00"/>
                </a:highlight>
              </a:rPr>
              <a:t>d</a:t>
            </a:r>
            <a:r>
              <a:rPr lang="en-US" dirty="0">
                <a:highlight>
                  <a:srgbClr val="FFFF00"/>
                </a:highlight>
              </a:rPr>
              <a:t> = [P][L]/[PL] =?</a:t>
            </a:r>
          </a:p>
        </p:txBody>
      </p:sp>
      <p:cxnSp>
        <p:nvCxnSpPr>
          <p:cNvPr id="9" name="Straight Arrow Connector 8">
            <a:extLst>
              <a:ext uri="{FF2B5EF4-FFF2-40B4-BE49-F238E27FC236}">
                <a16:creationId xmlns:a16="http://schemas.microsoft.com/office/drawing/2014/main" id="{89B57C45-37EE-B409-0AD3-9C60D53D17C9}"/>
              </a:ext>
            </a:extLst>
          </p:cNvPr>
          <p:cNvCxnSpPr/>
          <p:nvPr/>
        </p:nvCxnSpPr>
        <p:spPr>
          <a:xfrm>
            <a:off x="2514600" y="2971800"/>
            <a:ext cx="685800" cy="457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9E5DC3A-1E70-3D78-DFBC-5A594B630ED6}"/>
              </a:ext>
            </a:extLst>
          </p:cNvPr>
          <p:cNvSpPr txBox="1"/>
          <p:nvPr/>
        </p:nvSpPr>
        <p:spPr>
          <a:xfrm>
            <a:off x="1638302" y="2083360"/>
            <a:ext cx="1447799" cy="923330"/>
          </a:xfrm>
          <a:prstGeom prst="rect">
            <a:avLst/>
          </a:prstGeom>
          <a:noFill/>
        </p:spPr>
        <p:txBody>
          <a:bodyPr wrap="square" rtlCol="0">
            <a:spAutoFit/>
          </a:bodyPr>
          <a:lstStyle/>
          <a:p>
            <a:r>
              <a:rPr lang="en-US" dirty="0"/>
              <a:t>Fraction of binding sites occupied</a:t>
            </a:r>
          </a:p>
        </p:txBody>
      </p:sp>
    </p:spTree>
    <p:extLst>
      <p:ext uri="{BB962C8B-B14F-4D97-AF65-F5344CB8AC3E}">
        <p14:creationId xmlns:p14="http://schemas.microsoft.com/office/powerpoint/2010/main" val="12025958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AEA0C8-1B24-C003-E121-9C9C0AEBD9A3}"/>
              </a:ext>
            </a:extLst>
          </p:cNvPr>
          <p:cNvSpPr>
            <a:spLocks noGrp="1"/>
          </p:cNvSpPr>
          <p:nvPr>
            <p:ph type="title"/>
          </p:nvPr>
        </p:nvSpPr>
        <p:spPr/>
        <p:txBody>
          <a:bodyPr>
            <a:normAutofit/>
          </a:bodyPr>
          <a:lstStyle/>
          <a:p>
            <a:r>
              <a:rPr lang="en-US" dirty="0"/>
              <a:t>Carbon Monoxide locks hemoglobin in the T state</a:t>
            </a:r>
          </a:p>
        </p:txBody>
      </p:sp>
      <p:pic>
        <p:nvPicPr>
          <p:cNvPr id="5" name="Picture Placeholder 3" descr="A three-part figure, a, b, and c, shows the steric effects caused by ligand binding to the heme of myoglobin. Part a shows the binding of oxygen to F e, part b shows the binding of carbon monoxide to F e, and part c shows the arrangement of amino acid residues around heme. Part a shows two bars, one on each side of F e. The left-hand bar has an arrow pointing right to F e and the right-hand bar has an arrow pointing left to F e. An arrow points upward from X beneath to F e. An arrow points down from O above to F e. The O is double-bonded to another O and the bond slants diagonally upward to the right. Part b shows a similar figure except that there is C instead of O above F e. This C is triple bonded to O, which is directly above it. Part c is a ball-and-stick model. There is a roughly circular structure in the center forming a ring around F e in the very center. Four evenly spaced arrows point from surrounding atoms toward F e. The structure is flat on a horizontal plane that extends toward and away from the observer. Directly above F e, one end of an O 2 molecule is shown with an arrow pointing toward F e and the other O extending diagonally upward slightly to the right and toward the observer. A hashed line connects the second O, away from F e, to H extending down from a six-membered ring that is bonded to a chain of carbon atoms and labeled, H i s E 7 (distal H I s). On the right side of the large central structure, it extends upward and joins with the ring of a molecule labeled P h e C D 1. Above the left side of the structure, a chain is labeled, V a l E 11. Beneath the structure, an arrow points upward from the ring of a structure labeled H i s F 8 (proximal H i s) that has a chain extending downward from its opposite side.">
            <a:extLst>
              <a:ext uri="{FF2B5EF4-FFF2-40B4-BE49-F238E27FC236}">
                <a16:creationId xmlns:a16="http://schemas.microsoft.com/office/drawing/2014/main" id="{65A6F884-FA5B-6B6C-F5DC-5A1FE22A5B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3776" y="1091932"/>
            <a:ext cx="4133027" cy="5400943"/>
          </a:xfrm>
          <a:prstGeom prst="rect">
            <a:avLst/>
          </a:prstGeom>
        </p:spPr>
      </p:pic>
      <p:sp>
        <p:nvSpPr>
          <p:cNvPr id="6" name="TextBox 5">
            <a:extLst>
              <a:ext uri="{FF2B5EF4-FFF2-40B4-BE49-F238E27FC236}">
                <a16:creationId xmlns:a16="http://schemas.microsoft.com/office/drawing/2014/main" id="{A17C5B23-1F7D-15EE-2DE9-266939DD7599}"/>
              </a:ext>
            </a:extLst>
          </p:cNvPr>
          <p:cNvSpPr txBox="1"/>
          <p:nvPr/>
        </p:nvSpPr>
        <p:spPr>
          <a:xfrm>
            <a:off x="7292051" y="2963119"/>
            <a:ext cx="4460976" cy="1569660"/>
          </a:xfrm>
          <a:prstGeom prst="rect">
            <a:avLst/>
          </a:prstGeom>
          <a:noFill/>
        </p:spPr>
        <p:txBody>
          <a:bodyPr wrap="square" rtlCol="0">
            <a:spAutoFit/>
          </a:bodyPr>
          <a:lstStyle/>
          <a:p>
            <a:r>
              <a:rPr lang="en-US" sz="2400" dirty="0"/>
              <a:t>Why is this a problem in the body?</a:t>
            </a:r>
          </a:p>
          <a:p>
            <a:r>
              <a:rPr lang="en-US" sz="2400" dirty="0"/>
              <a:t>Why is CO binding hard to reverse?</a:t>
            </a:r>
          </a:p>
        </p:txBody>
      </p:sp>
    </p:spTree>
    <p:extLst>
      <p:ext uri="{BB962C8B-B14F-4D97-AF65-F5344CB8AC3E}">
        <p14:creationId xmlns:p14="http://schemas.microsoft.com/office/powerpoint/2010/main" val="22694931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figure 5-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2600" y="1690688"/>
            <a:ext cx="4179888" cy="517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rtlCol="0">
            <a:normAutofit/>
          </a:bodyPr>
          <a:lstStyle/>
          <a:p>
            <a:pPr>
              <a:defRPr/>
            </a:pPr>
            <a:r>
              <a:rPr lang="en-US" dirty="0"/>
              <a:t>Regulation of O</a:t>
            </a:r>
            <a:r>
              <a:rPr lang="en-US" baseline="-25000" dirty="0"/>
              <a:t>2</a:t>
            </a:r>
            <a:r>
              <a:rPr lang="en-US" dirty="0"/>
              <a:t> Binding by 2,3 BPG</a:t>
            </a:r>
          </a:p>
        </p:txBody>
      </p:sp>
      <p:sp>
        <p:nvSpPr>
          <p:cNvPr id="27652" name="TextBox 3"/>
          <p:cNvSpPr txBox="1">
            <a:spLocks noChangeArrowheads="1"/>
          </p:cNvSpPr>
          <p:nvPr/>
        </p:nvSpPr>
        <p:spPr bwMode="auto">
          <a:xfrm>
            <a:off x="7467600" y="2590800"/>
            <a:ext cx="24384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 charset="0"/>
                <a:ea typeface="ＭＳ Ｐゴシック" charset="-128"/>
              </a:defRPr>
            </a:lvl1pPr>
            <a:lvl2pPr marL="742950" indent="-285750">
              <a:defRPr sz="2400">
                <a:solidFill>
                  <a:schemeClr val="tx1"/>
                </a:solidFill>
                <a:latin typeface="Times" pitchFamily="1" charset="0"/>
                <a:ea typeface="ＭＳ Ｐゴシック" charset="-128"/>
              </a:defRPr>
            </a:lvl2pPr>
            <a:lvl3pPr marL="1143000" indent="-228600">
              <a:defRPr sz="2400">
                <a:solidFill>
                  <a:schemeClr val="tx1"/>
                </a:solidFill>
                <a:latin typeface="Times" pitchFamily="1" charset="0"/>
                <a:ea typeface="ＭＳ Ｐゴシック" charset="-128"/>
              </a:defRPr>
            </a:lvl3pPr>
            <a:lvl4pPr marL="1600200" indent="-228600">
              <a:defRPr sz="2400">
                <a:solidFill>
                  <a:schemeClr val="tx1"/>
                </a:solidFill>
                <a:latin typeface="Times" pitchFamily="1" charset="0"/>
                <a:ea typeface="ＭＳ Ｐゴシック" charset="-128"/>
              </a:defRPr>
            </a:lvl4pPr>
            <a:lvl5pPr marL="2057400" indent="-228600">
              <a:defRPr sz="2400">
                <a:solidFill>
                  <a:schemeClr val="tx1"/>
                </a:solidFill>
                <a:latin typeface="Times" pitchFamily="1" charset="0"/>
                <a:ea typeface="ＭＳ Ｐゴシック" charset="-128"/>
              </a:defRPr>
            </a:lvl5pPr>
            <a:lvl6pPr marL="2514600" indent="-228600" eaLnBrk="0" fontAlgn="base" hangingPunct="0">
              <a:spcBef>
                <a:spcPct val="0"/>
              </a:spcBef>
              <a:spcAft>
                <a:spcPct val="0"/>
              </a:spcAft>
              <a:defRPr sz="2400">
                <a:solidFill>
                  <a:schemeClr val="tx1"/>
                </a:solidFill>
                <a:latin typeface="Times" pitchFamily="1" charset="0"/>
                <a:ea typeface="ＭＳ Ｐゴシック" charset="-128"/>
              </a:defRPr>
            </a:lvl6pPr>
            <a:lvl7pPr marL="2971800" indent="-228600" eaLnBrk="0" fontAlgn="base" hangingPunct="0">
              <a:spcBef>
                <a:spcPct val="0"/>
              </a:spcBef>
              <a:spcAft>
                <a:spcPct val="0"/>
              </a:spcAft>
              <a:defRPr sz="2400">
                <a:solidFill>
                  <a:schemeClr val="tx1"/>
                </a:solidFill>
                <a:latin typeface="Times" pitchFamily="1" charset="0"/>
                <a:ea typeface="ＭＳ Ｐゴシック" charset="-128"/>
              </a:defRPr>
            </a:lvl7pPr>
            <a:lvl8pPr marL="3429000" indent="-228600" eaLnBrk="0" fontAlgn="base" hangingPunct="0">
              <a:spcBef>
                <a:spcPct val="0"/>
              </a:spcBef>
              <a:spcAft>
                <a:spcPct val="0"/>
              </a:spcAft>
              <a:defRPr sz="2400">
                <a:solidFill>
                  <a:schemeClr val="tx1"/>
                </a:solidFill>
                <a:latin typeface="Times" pitchFamily="1" charset="0"/>
                <a:ea typeface="ＭＳ Ｐゴシック" charset="-128"/>
              </a:defRPr>
            </a:lvl8pPr>
            <a:lvl9pPr marL="3886200" indent="-228600" eaLnBrk="0" fontAlgn="base" hangingPunct="0">
              <a:spcBef>
                <a:spcPct val="0"/>
              </a:spcBef>
              <a:spcAft>
                <a:spcPct val="0"/>
              </a:spcAft>
              <a:defRPr sz="2400">
                <a:solidFill>
                  <a:schemeClr val="tx1"/>
                </a:solidFill>
                <a:latin typeface="Times" pitchFamily="1" charset="0"/>
                <a:ea typeface="ＭＳ Ｐゴシック" charset="-128"/>
              </a:defRPr>
            </a:lvl9pPr>
          </a:lstStyle>
          <a:p>
            <a:r>
              <a:rPr lang="en-US" dirty="0"/>
              <a:t>What can affect the quantity of BPG present?</a:t>
            </a:r>
          </a:p>
          <a:p>
            <a:endParaRPr lang="en-US" dirty="0"/>
          </a:p>
          <a:p>
            <a:endParaRPr lang="en-US" dirty="0"/>
          </a:p>
        </p:txBody>
      </p:sp>
    </p:spTree>
    <p:extLst>
      <p:ext uri="{BB962C8B-B14F-4D97-AF65-F5344CB8AC3E}">
        <p14:creationId xmlns:p14="http://schemas.microsoft.com/office/powerpoint/2010/main" val="14936160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7284B9-9928-2C2F-8CD4-FC8E50797E8D}"/>
              </a:ext>
            </a:extLst>
          </p:cNvPr>
          <p:cNvSpPr>
            <a:spLocks noGrp="1"/>
          </p:cNvSpPr>
          <p:nvPr>
            <p:ph type="title"/>
          </p:nvPr>
        </p:nvSpPr>
        <p:spPr>
          <a:xfrm>
            <a:off x="1028700" y="1967266"/>
            <a:ext cx="2628900" cy="2547257"/>
          </a:xfrm>
          <a:noFill/>
        </p:spPr>
        <p:txBody>
          <a:bodyPr anchor="ctr">
            <a:normAutofit/>
          </a:bodyPr>
          <a:lstStyle/>
          <a:p>
            <a:pPr algn="ctr"/>
            <a:r>
              <a:rPr lang="en-US" sz="3600">
                <a:solidFill>
                  <a:srgbClr val="FFFFFF"/>
                </a:solidFill>
              </a:rPr>
              <a:t>BPG binds at the center of the tetramer</a:t>
            </a:r>
          </a:p>
        </p:txBody>
      </p:sp>
      <p:pic>
        <p:nvPicPr>
          <p:cNvPr id="3" name="Picture Placeholder 3" descr="A two-part figure, a and b, molecular model shows how B P G binds to hemoglobin in the T state in part a but not the R state in part b. Part a shows hemoglobin with four subunits roughly arranged in a a ring that each contain a ball-and-stick model of heme. The upper left and lower right portions are dark and the parts of the lower left and upper right light portions are colored blue where they face the center. There is an open region in the center in which a molecule of B P G is shown as a vertical ball-and-stick structure between the dark subunits, with space between it and the blue regions. Part b shows the same molecule in the R state. The open area has closed and no B P G is visible.">
            <a:extLst>
              <a:ext uri="{FF2B5EF4-FFF2-40B4-BE49-F238E27FC236}">
                <a16:creationId xmlns:a16="http://schemas.microsoft.com/office/drawing/2014/main" id="{1604B491-412D-3BDF-F2A1-74FE8183FB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8916" y="299791"/>
            <a:ext cx="3708114" cy="6258418"/>
          </a:xfrm>
          <a:prstGeom prst="rect">
            <a:avLst/>
          </a:prstGeom>
        </p:spPr>
      </p:pic>
      <p:sp>
        <p:nvSpPr>
          <p:cNvPr id="4" name="TextBox 3">
            <a:extLst>
              <a:ext uri="{FF2B5EF4-FFF2-40B4-BE49-F238E27FC236}">
                <a16:creationId xmlns:a16="http://schemas.microsoft.com/office/drawing/2014/main" id="{5BE76E99-AB60-FA67-DD67-6A97BB737A0A}"/>
              </a:ext>
            </a:extLst>
          </p:cNvPr>
          <p:cNvSpPr txBox="1"/>
          <p:nvPr/>
        </p:nvSpPr>
        <p:spPr>
          <a:xfrm>
            <a:off x="1173480" y="5288280"/>
            <a:ext cx="3630161" cy="369332"/>
          </a:xfrm>
          <a:prstGeom prst="rect">
            <a:avLst/>
          </a:prstGeom>
          <a:noFill/>
        </p:spPr>
        <p:txBody>
          <a:bodyPr wrap="none" rtlCol="0">
            <a:spAutoFit/>
          </a:bodyPr>
          <a:lstStyle/>
          <a:p>
            <a:r>
              <a:rPr lang="en-US" dirty="0"/>
              <a:t>Why does this stabilize the T state?</a:t>
            </a:r>
          </a:p>
        </p:txBody>
      </p:sp>
    </p:spTree>
    <p:extLst>
      <p:ext uri="{BB962C8B-B14F-4D97-AF65-F5344CB8AC3E}">
        <p14:creationId xmlns:p14="http://schemas.microsoft.com/office/powerpoint/2010/main" val="6716423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151D5-F51D-54D6-A00B-E4CC861831D1}"/>
              </a:ext>
            </a:extLst>
          </p:cNvPr>
          <p:cNvSpPr>
            <a:spLocks noGrp="1"/>
          </p:cNvSpPr>
          <p:nvPr>
            <p:ph type="title"/>
          </p:nvPr>
        </p:nvSpPr>
        <p:spPr/>
        <p:txBody>
          <a:bodyPr/>
          <a:lstStyle/>
          <a:p>
            <a:r>
              <a:rPr lang="en-US" dirty="0"/>
              <a:t>Chemical interactions between Hb and BPG</a:t>
            </a:r>
          </a:p>
        </p:txBody>
      </p:sp>
      <p:pic>
        <p:nvPicPr>
          <p:cNvPr id="4" name="Picture 3">
            <a:extLst>
              <a:ext uri="{FF2B5EF4-FFF2-40B4-BE49-F238E27FC236}">
                <a16:creationId xmlns:a16="http://schemas.microsoft.com/office/drawing/2014/main" id="{25C848D0-C7AC-CBA2-A3DF-078261B2B2DB}"/>
              </a:ext>
            </a:extLst>
          </p:cNvPr>
          <p:cNvPicPr>
            <a:picLocks noChangeAspect="1"/>
          </p:cNvPicPr>
          <p:nvPr/>
        </p:nvPicPr>
        <p:blipFill>
          <a:blip r:embed="rId2"/>
          <a:stretch>
            <a:fillRect/>
          </a:stretch>
        </p:blipFill>
        <p:spPr>
          <a:xfrm>
            <a:off x="2222500" y="2222499"/>
            <a:ext cx="7334250" cy="3889989"/>
          </a:xfrm>
          <a:prstGeom prst="rect">
            <a:avLst/>
          </a:prstGeom>
        </p:spPr>
      </p:pic>
    </p:spTree>
    <p:extLst>
      <p:ext uri="{BB962C8B-B14F-4D97-AF65-F5344CB8AC3E}">
        <p14:creationId xmlns:p14="http://schemas.microsoft.com/office/powerpoint/2010/main" val="8442518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4114800" cy="1477962"/>
          </a:xfrm>
        </p:spPr>
        <p:txBody>
          <a:bodyPr/>
          <a:lstStyle/>
          <a:p>
            <a:r>
              <a:rPr lang="en-US" dirty="0"/>
              <a:t>Formation of 2,3 </a:t>
            </a:r>
            <a:r>
              <a:rPr lang="en-US"/>
              <a:t>BPG in RBCs</a:t>
            </a:r>
            <a:endParaRPr lang="en-US" dirty="0"/>
          </a:p>
        </p:txBody>
      </p:sp>
      <p:pic>
        <p:nvPicPr>
          <p:cNvPr id="1026" name="Picture 2" descr="http://d3md5dngttnvbj.cloudfront.net/content/bloodjournal/106/13/4034/F1.large.jpg?width=800&amp;height=600&amp;carouse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533401"/>
            <a:ext cx="2971800" cy="59436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828800" y="4648200"/>
            <a:ext cx="4419600" cy="1477328"/>
          </a:xfrm>
          <a:prstGeom prst="rect">
            <a:avLst/>
          </a:prstGeom>
          <a:noFill/>
        </p:spPr>
        <p:txBody>
          <a:bodyPr wrap="square" rtlCol="0">
            <a:spAutoFit/>
          </a:bodyPr>
          <a:lstStyle/>
          <a:p>
            <a:r>
              <a:rPr lang="en-US" dirty="0"/>
              <a:t>Emden-Meyerhof: The </a:t>
            </a:r>
            <a:r>
              <a:rPr lang="en-US" dirty="0">
                <a:highlight>
                  <a:srgbClr val="FFFF00"/>
                </a:highlight>
              </a:rPr>
              <a:t>anaerobic</a:t>
            </a:r>
            <a:r>
              <a:rPr lang="en-US" dirty="0"/>
              <a:t> metabolic pathway by which glucose, especially the glycogen in human muscle, is converted to lactic acid.</a:t>
            </a:r>
          </a:p>
          <a:p>
            <a:endParaRPr lang="en-US" dirty="0"/>
          </a:p>
        </p:txBody>
      </p:sp>
    </p:spTree>
    <p:extLst>
      <p:ext uri="{BB962C8B-B14F-4D97-AF65-F5344CB8AC3E}">
        <p14:creationId xmlns:p14="http://schemas.microsoft.com/office/powerpoint/2010/main" val="28473288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High altitude adaptations</a:t>
            </a:r>
          </a:p>
        </p:txBody>
      </p:sp>
      <p:sp>
        <p:nvSpPr>
          <p:cNvPr id="4" name="Content Placeholder 3"/>
          <p:cNvSpPr>
            <a:spLocks noGrp="1"/>
          </p:cNvSpPr>
          <p:nvPr>
            <p:ph idx="1"/>
          </p:nvPr>
        </p:nvSpPr>
        <p:spPr/>
        <p:txBody>
          <a:bodyPr/>
          <a:lstStyle/>
          <a:p>
            <a:r>
              <a:rPr lang="en-US" dirty="0"/>
              <a:t>Short term:</a:t>
            </a:r>
          </a:p>
          <a:p>
            <a:pPr lvl="1"/>
            <a:r>
              <a:rPr lang="en-US" dirty="0"/>
              <a:t>Make more BPG in glycolysis (more anaerobic energy production)</a:t>
            </a:r>
          </a:p>
          <a:p>
            <a:pPr lvl="1"/>
            <a:r>
              <a:rPr lang="en-US" dirty="0"/>
              <a:t>Hyperventilation</a:t>
            </a:r>
          </a:p>
          <a:p>
            <a:pPr lvl="1"/>
            <a:r>
              <a:rPr lang="en-US" dirty="0"/>
              <a:t>Increased heart rate</a:t>
            </a:r>
          </a:p>
          <a:p>
            <a:r>
              <a:rPr lang="en-US" dirty="0"/>
              <a:t>Longer term</a:t>
            </a:r>
          </a:p>
          <a:p>
            <a:pPr lvl="1"/>
            <a:r>
              <a:rPr lang="en-US" dirty="0"/>
              <a:t>Increase in hematocrit</a:t>
            </a:r>
          </a:p>
          <a:p>
            <a:pPr lvl="1"/>
            <a:r>
              <a:rPr lang="en-US" dirty="0"/>
              <a:t>Capillary growth (angiogenesis)</a:t>
            </a:r>
          </a:p>
        </p:txBody>
      </p:sp>
    </p:spTree>
    <p:extLst>
      <p:ext uri="{BB962C8B-B14F-4D97-AF65-F5344CB8AC3E}">
        <p14:creationId xmlns:p14="http://schemas.microsoft.com/office/powerpoint/2010/main" val="16546792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17347-BB0B-9A7F-CAB7-E4EFF894E7AF}"/>
              </a:ext>
            </a:extLst>
          </p:cNvPr>
          <p:cNvSpPr>
            <a:spLocks noGrp="1"/>
          </p:cNvSpPr>
          <p:nvPr>
            <p:ph type="title"/>
          </p:nvPr>
        </p:nvSpPr>
        <p:spPr/>
        <p:txBody>
          <a:bodyPr/>
          <a:lstStyle/>
          <a:p>
            <a:r>
              <a:rPr lang="en-US" dirty="0"/>
              <a:t>Antibodies</a:t>
            </a:r>
          </a:p>
        </p:txBody>
      </p:sp>
      <p:sp>
        <p:nvSpPr>
          <p:cNvPr id="3" name="Content Placeholder 2">
            <a:extLst>
              <a:ext uri="{FF2B5EF4-FFF2-40B4-BE49-F238E27FC236}">
                <a16:creationId xmlns:a16="http://schemas.microsoft.com/office/drawing/2014/main" id="{93E4C932-26F2-A253-A9D9-2655D932CAE2}"/>
              </a:ext>
            </a:extLst>
          </p:cNvPr>
          <p:cNvSpPr>
            <a:spLocks noGrp="1"/>
          </p:cNvSpPr>
          <p:nvPr>
            <p:ph idx="1"/>
          </p:nvPr>
        </p:nvSpPr>
        <p:spPr/>
        <p:txBody>
          <a:bodyPr/>
          <a:lstStyle/>
          <a:p>
            <a:r>
              <a:rPr lang="en-US" dirty="0"/>
              <a:t>Antibodies are proteins that are expert at binding a wide variety of ligands</a:t>
            </a:r>
          </a:p>
          <a:p>
            <a:pPr lvl="1"/>
            <a:r>
              <a:rPr lang="en-US" dirty="0"/>
              <a:t>The immune systems distinguishes self from non-self (in part) using antibodies</a:t>
            </a:r>
          </a:p>
          <a:p>
            <a:pPr lvl="2"/>
            <a:r>
              <a:rPr lang="en-US" dirty="0"/>
              <a:t>Antibodies tag foreign invaders </a:t>
            </a:r>
            <a:r>
              <a:rPr lang="en-US"/>
              <a:t>for phagocytosis</a:t>
            </a:r>
            <a:endParaRPr lang="en-US" dirty="0"/>
          </a:p>
          <a:p>
            <a:pPr lvl="1"/>
            <a:r>
              <a:rPr lang="en-US" dirty="0"/>
              <a:t>Each antibody is specific, but there are many different antibodies we can make with different specificities</a:t>
            </a:r>
          </a:p>
          <a:p>
            <a:pPr lvl="1"/>
            <a:r>
              <a:rPr lang="en-US" dirty="0"/>
              <a:t>Antibodies are a great laboratory tool</a:t>
            </a:r>
          </a:p>
        </p:txBody>
      </p:sp>
    </p:spTree>
    <p:extLst>
      <p:ext uri="{BB962C8B-B14F-4D97-AF65-F5344CB8AC3E}">
        <p14:creationId xmlns:p14="http://schemas.microsoft.com/office/powerpoint/2010/main" val="30022703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83B313-69D5-19A0-1CCC-2D3505DDEB77}"/>
              </a:ext>
            </a:extLst>
          </p:cNvPr>
          <p:cNvSpPr>
            <a:spLocks noGrp="1"/>
          </p:cNvSpPr>
          <p:nvPr>
            <p:ph type="title"/>
          </p:nvPr>
        </p:nvSpPr>
        <p:spPr/>
        <p:txBody>
          <a:bodyPr/>
          <a:lstStyle/>
          <a:p>
            <a:r>
              <a:rPr lang="en-US" dirty="0"/>
              <a:t>The general structure of an IgG antibody</a:t>
            </a:r>
          </a:p>
        </p:txBody>
      </p:sp>
      <p:pic>
        <p:nvPicPr>
          <p:cNvPr id="5" name="Picture Placeholder 3" descr="A two-part figure, a and b, shows the structure of immunoglobulin G using shapes in part a and a ribbon structure in part b. Part a shows a Y-shaped structure. C is the constant domain, V is the variable domain, and H, L refers to the heavy and light chains, respectively. The stem of the Y has two light blue left-hand vertical boxes and two blue right-hand vertical boxes. Together, these are labeled, F C. The top boxes are each labeled, C subscript uppercase H 2 and the bottom boxes are each labeled, C subscript uppercase H 3. The bottom boxes each have C O O minus extending from the bottom and a line connecting them to the top box above them. Each top box has a zig-zag line extending upward. Two rows labeled S bonded to S join the zig-zag on the left with the zig-zag on the right. These are labeled papain cleavage sites. The left-hand zig-zag bonds to the base of the left-hand fork of the Y, a light blue box labeled, C subscript uppercase H 1. This is the upper of two parallel rows of boxes. It is bonded to another light blue box above labeled V subscript uppercase H with two squares cut out of its top left side and N H 3 superscript plus extending from its top. The bottom box is also bonded by S bonded to S to a pink box labeled, C subscript uppercase L, which is the base of the parallel row of boxes to the left. This pink box has C O O minus extending below and is bonded to a box labeled, V subscript uppercase L above, which has two triangular cutouts at its top right and N H 3 plus extending above it. The entire fork region of the Y is labeled, uppercase F lowercase A lowercase B and the space between the two rows of boxes is labeled, antigen binding site. The right-hand fork of the Y is similar but inverse and the boxes are colored differently. Part b shows a ribbon structure with the same general shape. There is a blue rectangle at the bottom connected by strands to two blocks on the left and right above that each contain two different colors of material. A yellow roughly rectangular structure labeled, bound carbohydrate is visible near the top of the center bottom portion before strands extend out to the left and right.">
            <a:extLst>
              <a:ext uri="{FF2B5EF4-FFF2-40B4-BE49-F238E27FC236}">
                <a16:creationId xmlns:a16="http://schemas.microsoft.com/office/drawing/2014/main" id="{D2E992D1-A807-CDAC-130E-4839BC214F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0720" y="1869529"/>
            <a:ext cx="8472137" cy="4744631"/>
          </a:xfrm>
          <a:prstGeom prst="rect">
            <a:avLst/>
          </a:prstGeom>
        </p:spPr>
      </p:pic>
    </p:spTree>
    <p:extLst>
      <p:ext uri="{BB962C8B-B14F-4D97-AF65-F5344CB8AC3E}">
        <p14:creationId xmlns:p14="http://schemas.microsoft.com/office/powerpoint/2010/main" val="14002224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A368D-60EA-D329-005A-38518F23177F}"/>
              </a:ext>
            </a:extLst>
          </p:cNvPr>
          <p:cNvSpPr>
            <a:spLocks noGrp="1"/>
          </p:cNvSpPr>
          <p:nvPr>
            <p:ph type="title"/>
          </p:nvPr>
        </p:nvSpPr>
        <p:spPr/>
        <p:txBody>
          <a:bodyPr/>
          <a:lstStyle/>
          <a:p>
            <a:r>
              <a:rPr lang="en-US" dirty="0"/>
              <a:t>Each natural antibody has two identical antigen-binding sites</a:t>
            </a:r>
          </a:p>
        </p:txBody>
      </p:sp>
      <p:pic>
        <p:nvPicPr>
          <p:cNvPr id="3" name="Picture Placeholder 3" descr="A figure shows how immunoglobulin G binds to an antigen by showing  how the antibody joins with an antigen to form the antigen-antibody complex. An antibody is shown as a Y-shaped structure with two strands that run parallel and then separate to left and right to form a fork before each ends with a triangular cutout on top. Where they separate, two horizontal bands connect the halves. To the sides of this region, two similar bands extend out (one to the left and one to the right), and each angles slightly downward to join with a bar that runs parallel to the main fork. Each of these outer bars of the fork has a triangular cutout at its top end. On left and right, the open areas between the two bars that form each side of the fork are labeled, antigen-binding sites. An antigen, shown as a sphere with two small triangular cutouts on the bottom, is added and an antigen-antibody complex is formed. This complex has the same structure as the antibody, except that there is are two antigens attached, each one connected at the top of the two bars on each side of the fork.">
            <a:extLst>
              <a:ext uri="{FF2B5EF4-FFF2-40B4-BE49-F238E27FC236}">
                <a16:creationId xmlns:a16="http://schemas.microsoft.com/office/drawing/2014/main" id="{A0D066D0-5923-63EA-EAF6-67036336DA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2609" y="2174618"/>
            <a:ext cx="8014454" cy="4318257"/>
          </a:xfrm>
          <a:prstGeom prst="rect">
            <a:avLst/>
          </a:prstGeom>
        </p:spPr>
      </p:pic>
      <p:sp>
        <p:nvSpPr>
          <p:cNvPr id="4" name="TextBox 3">
            <a:extLst>
              <a:ext uri="{FF2B5EF4-FFF2-40B4-BE49-F238E27FC236}">
                <a16:creationId xmlns:a16="http://schemas.microsoft.com/office/drawing/2014/main" id="{541D8D34-C0B4-796D-1DE9-623FC56C0FAC}"/>
              </a:ext>
            </a:extLst>
          </p:cNvPr>
          <p:cNvSpPr txBox="1"/>
          <p:nvPr/>
        </p:nvSpPr>
        <p:spPr>
          <a:xfrm>
            <a:off x="9887063" y="4587240"/>
            <a:ext cx="1908697" cy="923330"/>
          </a:xfrm>
          <a:prstGeom prst="rect">
            <a:avLst/>
          </a:prstGeom>
          <a:noFill/>
        </p:spPr>
        <p:txBody>
          <a:bodyPr wrap="square" rtlCol="0">
            <a:spAutoFit/>
          </a:bodyPr>
          <a:lstStyle/>
          <a:p>
            <a:r>
              <a:rPr lang="en-US" dirty="0"/>
              <a:t>What about bi-specific antibodies?</a:t>
            </a:r>
          </a:p>
        </p:txBody>
      </p:sp>
    </p:spTree>
    <p:extLst>
      <p:ext uri="{BB962C8B-B14F-4D97-AF65-F5344CB8AC3E}">
        <p14:creationId xmlns:p14="http://schemas.microsoft.com/office/powerpoint/2010/main" val="4939645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F767A-02C9-E45A-F49C-C5AF48394A52}"/>
              </a:ext>
            </a:extLst>
          </p:cNvPr>
          <p:cNvSpPr>
            <a:spLocks noGrp="1"/>
          </p:cNvSpPr>
          <p:nvPr>
            <p:ph type="title"/>
          </p:nvPr>
        </p:nvSpPr>
        <p:spPr/>
        <p:txBody>
          <a:bodyPr/>
          <a:lstStyle/>
          <a:p>
            <a:r>
              <a:rPr lang="en-US" dirty="0"/>
              <a:t>Antibodies can signal to macrophages for phagocytosis</a:t>
            </a:r>
          </a:p>
        </p:txBody>
      </p:sp>
      <p:pic>
        <p:nvPicPr>
          <p:cNvPr id="3" name="Picture Placeholder 3" descr="A figure shows phagocytosis of an antibody-bound virus after an I g G-coated virus binds to an F c receptor of a macrophage. An irregular circle on the left is labeled, macrophage. It has small spheres, F c receptors, along its outer surface. One F c receptor is attached to the vertex of a triangle that has its base along one side of a hexagonal viral structure with an S-shaped strand inside. Three other similar triangles are on other sides of the virus. The virus is labeled I g G coated virus and the vertex of a triangle that is not attached at its apex is labeled F c region of I g G. An arrow labeled, phagocytosis points to a second macrophage that is similar to the first except that it has an invagination that contains the virus on all sides except for a narrow opening at the top. Each triangle vertex of the virus is now bonded to an F c receptor.">
            <a:extLst>
              <a:ext uri="{FF2B5EF4-FFF2-40B4-BE49-F238E27FC236}">
                <a16:creationId xmlns:a16="http://schemas.microsoft.com/office/drawing/2014/main" id="{36BE6C26-1401-7692-97AF-FF1C559939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1531" y="1937060"/>
            <a:ext cx="8627963" cy="4555815"/>
          </a:xfrm>
          <a:prstGeom prst="rect">
            <a:avLst/>
          </a:prstGeom>
        </p:spPr>
      </p:pic>
    </p:spTree>
    <p:extLst>
      <p:ext uri="{BB962C8B-B14F-4D97-AF65-F5344CB8AC3E}">
        <p14:creationId xmlns:p14="http://schemas.microsoft.com/office/powerpoint/2010/main" val="2513586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AF68A-153E-F983-2BCB-661913714EBB}"/>
              </a:ext>
            </a:extLst>
          </p:cNvPr>
          <p:cNvSpPr>
            <a:spLocks noGrp="1"/>
          </p:cNvSpPr>
          <p:nvPr>
            <p:ph type="title"/>
          </p:nvPr>
        </p:nvSpPr>
        <p:spPr/>
        <p:txBody>
          <a:bodyPr/>
          <a:lstStyle/>
          <a:p>
            <a:r>
              <a:rPr lang="en-US" dirty="0"/>
              <a:t>Why such a range in affinity?</a:t>
            </a:r>
          </a:p>
        </p:txBody>
      </p:sp>
      <p:pic>
        <p:nvPicPr>
          <p:cNvPr id="3" name="Picture Placeholder 3" descr="A figure shows the dissociation constants of different interactions along a horizontal axis labeled K d (M) that ranges from 10 superscript minus 16 at the high affinity end to 10 superscript minus 2 at the low affinity end, in increments of 10 superscript 2.  An arrow points from text reading biotin-avidin to 10 superscript 10 minus 15. A bar labeled antibody-antigen extends from 10 superscript minus 12 to 10 superscript minus 8 and is just above the line. At the same height to its right, a bar labeled enzyme-substrate extends from 10 superscript minus 7 to 10 superscript minus 3. Above these, a bar labeled sequence-specific protein-D N A extends from 10 superscript minus 11.5 to 10 superscript minus 8. At the top, a bar labeled typical receptor-ligand interactions extends from 10 superscript minus 10.6 to 10 superscript minus 5. All data are approximate.">
            <a:extLst>
              <a:ext uri="{FF2B5EF4-FFF2-40B4-BE49-F238E27FC236}">
                <a16:creationId xmlns:a16="http://schemas.microsoft.com/office/drawing/2014/main" id="{EA600E3E-CF5C-6EBD-106F-8BB5C84871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4602" y="2061170"/>
            <a:ext cx="8263925" cy="2968029"/>
          </a:xfrm>
          <a:prstGeom prst="rect">
            <a:avLst/>
          </a:prstGeom>
        </p:spPr>
      </p:pic>
      <p:sp>
        <p:nvSpPr>
          <p:cNvPr id="4" name="TextBox 3">
            <a:extLst>
              <a:ext uri="{FF2B5EF4-FFF2-40B4-BE49-F238E27FC236}">
                <a16:creationId xmlns:a16="http://schemas.microsoft.com/office/drawing/2014/main" id="{4C15E386-C164-930F-B618-8F0875B89C55}"/>
              </a:ext>
            </a:extLst>
          </p:cNvPr>
          <p:cNvSpPr txBox="1"/>
          <p:nvPr/>
        </p:nvSpPr>
        <p:spPr>
          <a:xfrm>
            <a:off x="2895600" y="2819400"/>
            <a:ext cx="300082" cy="369332"/>
          </a:xfrm>
          <a:prstGeom prst="rect">
            <a:avLst/>
          </a:prstGeom>
          <a:noFill/>
        </p:spPr>
        <p:txBody>
          <a:bodyPr wrap="none" rtlCol="0">
            <a:spAutoFit/>
          </a:bodyPr>
          <a:lstStyle/>
          <a:p>
            <a:r>
              <a:rPr lang="en-US" dirty="0"/>
              <a:t>*</a:t>
            </a:r>
          </a:p>
        </p:txBody>
      </p:sp>
      <p:sp>
        <p:nvSpPr>
          <p:cNvPr id="5" name="TextBox 4">
            <a:extLst>
              <a:ext uri="{FF2B5EF4-FFF2-40B4-BE49-F238E27FC236}">
                <a16:creationId xmlns:a16="http://schemas.microsoft.com/office/drawing/2014/main" id="{C91D9C8E-28C7-34B8-8685-5C71EDAE8F3A}"/>
              </a:ext>
            </a:extLst>
          </p:cNvPr>
          <p:cNvSpPr txBox="1"/>
          <p:nvPr/>
        </p:nvSpPr>
        <p:spPr>
          <a:xfrm>
            <a:off x="2287534" y="5791200"/>
            <a:ext cx="6505884" cy="369332"/>
          </a:xfrm>
          <a:prstGeom prst="rect">
            <a:avLst/>
          </a:prstGeom>
          <a:noFill/>
        </p:spPr>
        <p:txBody>
          <a:bodyPr wrap="none" rtlCol="0">
            <a:spAutoFit/>
          </a:bodyPr>
          <a:lstStyle/>
          <a:p>
            <a:r>
              <a:rPr lang="en-US" dirty="0"/>
              <a:t>*One of the strongest non-covalent interactions found in nature!</a:t>
            </a:r>
          </a:p>
        </p:txBody>
      </p:sp>
    </p:spTree>
    <p:extLst>
      <p:ext uri="{BB962C8B-B14F-4D97-AF65-F5344CB8AC3E}">
        <p14:creationId xmlns:p14="http://schemas.microsoft.com/office/powerpoint/2010/main" val="12521747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FC6C6-54F1-E259-0B46-19D80EA29FA4}"/>
              </a:ext>
            </a:extLst>
          </p:cNvPr>
          <p:cNvSpPr>
            <a:spLocks noGrp="1"/>
          </p:cNvSpPr>
          <p:nvPr>
            <p:ph type="title"/>
          </p:nvPr>
        </p:nvSpPr>
        <p:spPr/>
        <p:txBody>
          <a:bodyPr/>
          <a:lstStyle/>
          <a:p>
            <a:r>
              <a:rPr lang="en-US" dirty="0"/>
              <a:t>Antibodies as a laboratory tool</a:t>
            </a:r>
          </a:p>
        </p:txBody>
      </p:sp>
      <p:pic>
        <p:nvPicPr>
          <p:cNvPr id="3" name="Picture Placeholder 3" descr="A two-part figure, a and b, shows the use of antibodies as analytical reagents. Part a is a schematic drawing showing how an antibody binds to an antigen in a sample and part b shows an S D S gel that can be used to produce an immunoblot that can be probed to identify protein kinase.  Part a has a series of steps on the left. Each has text and symbols. Step 1: Coat surface with sample (antigens). The symbols are three rectangles that each have a different shape across the top (a triangular cutout, a rounded protrusion, and a square cutout). Step 2: Block unoccupied sites with nonspecific protein (a rectangle with a rounded top). Step 3: Incubate with primary antibody against specific antigen (an inverted red Y shape with triangular cutouts at the end of each fork). Step 4: Incubate with secondary antibody-enzyme complex that binds primary antibody (an inverted green Y shape with a small circle with a cutout attached by a stalk to its base). Step 5: Add substrate (a white triangle with one rounded side). Step 6: Formation of colored product indicates presence of specific antigen (three squares). On the right, a figure shows a horizontal row of the nonspecific proteins (rectangles with rounded tops like tombstones). Interspersed with these are a rectangle with a triangular cutout on top, a rectangle with a rounded protrusion, and a rectangle with a square cutout. An inverted red Y shape has fitted one fork onto the rounded protrusion of one of the rectangles in the horizontal line across the bottom. An inverted green Y shape has a square protrusion that fits into the base of the red Y shape to attach them together. The circle with a cutout attached to the base of the green Y binds to substrate molecules, which fit into its cutout, and produces product (small squares). Part b shows two vertical rectangles, an S D S gel on the left and an immunoblot on the right. The gel has three lanes numbered 1, 2, and 3 and the immunoblot has three lanes numbered 4, 5, and 6. Between the two, horizontal lines are labeled from top to bottom as 97.4, 66.2, 45.0, 31.0, 21.5, and 14.4. Lane 1 has many horizontal lines close together from the top until below 31.0. Lane 2 has many bands between 97.4 and 45.0, with the darkest bands near 45.0, and a single band below 31.0 in line with the last band of lane 1. Lane 3 has a thick band adjacent to the thickest band of lane 2 just below 66.2. Lanes 4, 5, and 6 all have a single band in the same location just below 66.2. Lane 4 is slightly lighter than the other two.">
            <a:extLst>
              <a:ext uri="{FF2B5EF4-FFF2-40B4-BE49-F238E27FC236}">
                <a16:creationId xmlns:a16="http://schemas.microsoft.com/office/drawing/2014/main" id="{8018037E-C3A1-AA6A-3744-E58F5525A0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 y="2045749"/>
            <a:ext cx="10743549" cy="4447126"/>
          </a:xfrm>
          <a:prstGeom prst="rect">
            <a:avLst/>
          </a:prstGeom>
        </p:spPr>
      </p:pic>
    </p:spTree>
    <p:extLst>
      <p:ext uri="{BB962C8B-B14F-4D97-AF65-F5344CB8AC3E}">
        <p14:creationId xmlns:p14="http://schemas.microsoft.com/office/powerpoint/2010/main" val="2219691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Antigen-antibody binding as an example of induced fit</a:t>
            </a:r>
          </a:p>
        </p:txBody>
      </p:sp>
      <p:pic>
        <p:nvPicPr>
          <p:cNvPr id="4" name="Picture Placeholder 3" descr="A three-part figure, a, b, and c, shows how I g G changes shape when an antigen is bound. Part a shows the conformation with no antigen bound, part b shows the conformation with an antigen bound, and part c shows the conformation with an antigen bound and with the antigen shown. Part a is labeled, conformation with no antigen bound and shows a roughly spherical structure with a U-shaped opening at its bottom and a vertical channel running vertically along its center line. It is mostly green with a few bits of yellow, mostly near the bottom, and a few bits of blue, mostly near the top. Part b is labeled, antigen bound (but not shown). It has a wider, deeper region in the center with more yellow. Part c, antigen bound (shown), has an antigen in the central channel. The antigen has a rectangular lower portion with three protrusions extending from its top half.">
            <a:extLst>
              <a:ext uri="{FF2B5EF4-FFF2-40B4-BE49-F238E27FC236}">
                <a16:creationId xmlns:a16="http://schemas.microsoft.com/office/drawing/2014/main" id="{353E039A-6556-4442-A08A-5868D5455A09}"/>
              </a:ext>
            </a:extLst>
          </p:cNvPr>
          <p:cNvPicPr>
            <a:picLocks noGrp="1" noChangeAspect="1"/>
          </p:cNvPicPr>
          <p:nvPr>
            <p:ph type="pic" idx="4294967295"/>
          </p:nvPr>
        </p:nvPicPr>
        <p:blipFill>
          <a:blip r:embed="rId2">
            <a:extLst>
              <a:ext uri="{28A0092B-C50C-407E-A947-70E740481C1C}">
                <a14:useLocalDpi xmlns:a14="http://schemas.microsoft.com/office/drawing/2010/main" val="0"/>
              </a:ext>
            </a:extLst>
          </a:blip>
          <a:stretch>
            <a:fillRect/>
          </a:stretch>
        </p:blipFill>
        <p:spPr>
          <a:xfrm>
            <a:off x="784860" y="2502901"/>
            <a:ext cx="11407140" cy="2953988"/>
          </a:xfrm>
        </p:spPr>
      </p:pic>
    </p:spTree>
    <p:extLst>
      <p:ext uri="{BB962C8B-B14F-4D97-AF65-F5344CB8AC3E}">
        <p14:creationId xmlns:p14="http://schemas.microsoft.com/office/powerpoint/2010/main" val="3510671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9E366-FD97-297E-5C72-B01AFF26A0DD}"/>
              </a:ext>
            </a:extLst>
          </p:cNvPr>
          <p:cNvSpPr>
            <a:spLocks noGrp="1"/>
          </p:cNvSpPr>
          <p:nvPr>
            <p:ph type="title"/>
          </p:nvPr>
        </p:nvSpPr>
        <p:spPr/>
        <p:txBody>
          <a:bodyPr>
            <a:normAutofit/>
          </a:bodyPr>
          <a:lstStyle/>
          <a:p>
            <a:r>
              <a:rPr lang="en-US" dirty="0"/>
              <a:t>Proteins A and B bind the same ligand—how does the binding differ?</a:t>
            </a:r>
          </a:p>
        </p:txBody>
      </p:sp>
      <p:pic>
        <p:nvPicPr>
          <p:cNvPr id="3" name="Picture Placeholder 3" descr="A graph plotting Y against [L] compares the binding curves of two proteins with the same ligand. The horizontal axis plots the concentration of L in micromoles ranging from 0 to 16, labeled in increments of 2. The vertical axis plots Y ranging from 0 to 1.0, labeled in increments of 0.4. A dotted horizontal line extends across the figure from 0.5 on the vertical axis. Curve A begins at (0, 0), moves rapidly upward to about (1, 0.35), then begins to level off at about (1.5, 0.4). It crosses the dotted line at (2, 0.5), then gradually levels off and ends at (16, 0.9). Curve B begins at (0, 0), moves more slowly upward to about (2.3, 0.25), moves gently upward to cross the vertical line at (6.1, 0.5), then curves slowly upward to (16, 0.7). All data are approximate.">
            <a:extLst>
              <a:ext uri="{FF2B5EF4-FFF2-40B4-BE49-F238E27FC236}">
                <a16:creationId xmlns:a16="http://schemas.microsoft.com/office/drawing/2014/main" id="{EB15A262-7579-5829-8DEC-3ADC694141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718" y="1683070"/>
            <a:ext cx="6934200" cy="4738050"/>
          </a:xfrm>
          <a:prstGeom prst="rect">
            <a:avLst/>
          </a:prstGeom>
        </p:spPr>
      </p:pic>
      <p:sp>
        <p:nvSpPr>
          <p:cNvPr id="4" name="TextBox 3">
            <a:extLst>
              <a:ext uri="{FF2B5EF4-FFF2-40B4-BE49-F238E27FC236}">
                <a16:creationId xmlns:a16="http://schemas.microsoft.com/office/drawing/2014/main" id="{E943AE98-DF20-F03E-096C-39ED2523EF15}"/>
              </a:ext>
            </a:extLst>
          </p:cNvPr>
          <p:cNvSpPr txBox="1"/>
          <p:nvPr/>
        </p:nvSpPr>
        <p:spPr>
          <a:xfrm>
            <a:off x="8309610" y="3291840"/>
            <a:ext cx="2944672" cy="646331"/>
          </a:xfrm>
          <a:prstGeom prst="rect">
            <a:avLst/>
          </a:prstGeom>
          <a:noFill/>
        </p:spPr>
        <p:txBody>
          <a:bodyPr wrap="square" rtlCol="0">
            <a:spAutoFit/>
          </a:bodyPr>
          <a:lstStyle/>
          <a:p>
            <a:r>
              <a:rPr lang="en-US" dirty="0"/>
              <a:t>Estimate </a:t>
            </a:r>
            <a:r>
              <a:rPr lang="en-US" dirty="0" err="1"/>
              <a:t>K</a:t>
            </a:r>
            <a:r>
              <a:rPr lang="en-US" baseline="-25000" dirty="0" err="1"/>
              <a:t>d</a:t>
            </a:r>
            <a:r>
              <a:rPr lang="en-US" dirty="0"/>
              <a:t> from the graph for each protein.</a:t>
            </a:r>
          </a:p>
        </p:txBody>
      </p:sp>
    </p:spTree>
    <p:extLst>
      <p:ext uri="{BB962C8B-B14F-4D97-AF65-F5344CB8AC3E}">
        <p14:creationId xmlns:p14="http://schemas.microsoft.com/office/powerpoint/2010/main" val="352866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2"/>
          <p:cNvSpPr>
            <a:spLocks noGrp="1"/>
          </p:cNvSpPr>
          <p:nvPr>
            <p:ph type="title"/>
          </p:nvPr>
        </p:nvSpPr>
        <p:spPr/>
        <p:txBody>
          <a:bodyPr>
            <a:normAutofit/>
          </a:bodyPr>
          <a:lstStyle/>
          <a:p>
            <a:pPr eaLnBrk="1" hangingPunct="1"/>
            <a:r>
              <a:rPr lang="en-US" dirty="0"/>
              <a:t>First application of protein-ligand interaction: binding of oxygen at heme group in Myoglobin</a:t>
            </a:r>
          </a:p>
        </p:txBody>
      </p:sp>
      <p:pic>
        <p:nvPicPr>
          <p:cNvPr id="5123" name="Picture 2" descr="figure 5-01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1675" y="2143125"/>
            <a:ext cx="3420329"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Box 4"/>
          <p:cNvSpPr txBox="1">
            <a:spLocks noChangeArrowheads="1"/>
          </p:cNvSpPr>
          <p:nvPr/>
        </p:nvSpPr>
        <p:spPr bwMode="auto">
          <a:xfrm>
            <a:off x="6324600" y="2261584"/>
            <a:ext cx="529971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itchFamily="1" charset="0"/>
                <a:ea typeface="ＭＳ Ｐゴシック" charset="-128"/>
              </a:defRPr>
            </a:lvl1pPr>
            <a:lvl2pPr marL="742950" indent="-285750">
              <a:defRPr sz="2400">
                <a:solidFill>
                  <a:schemeClr val="tx1"/>
                </a:solidFill>
                <a:latin typeface="Times" pitchFamily="1" charset="0"/>
                <a:ea typeface="ＭＳ Ｐゴシック" charset="-128"/>
              </a:defRPr>
            </a:lvl2pPr>
            <a:lvl3pPr marL="1143000" indent="-228600">
              <a:defRPr sz="2400">
                <a:solidFill>
                  <a:schemeClr val="tx1"/>
                </a:solidFill>
                <a:latin typeface="Times" pitchFamily="1" charset="0"/>
                <a:ea typeface="ＭＳ Ｐゴシック" charset="-128"/>
              </a:defRPr>
            </a:lvl3pPr>
            <a:lvl4pPr marL="1600200" indent="-228600">
              <a:defRPr sz="2400">
                <a:solidFill>
                  <a:schemeClr val="tx1"/>
                </a:solidFill>
                <a:latin typeface="Times" pitchFamily="1" charset="0"/>
                <a:ea typeface="ＭＳ Ｐゴシック" charset="-128"/>
              </a:defRPr>
            </a:lvl4pPr>
            <a:lvl5pPr marL="2057400" indent="-228600">
              <a:defRPr sz="2400">
                <a:solidFill>
                  <a:schemeClr val="tx1"/>
                </a:solidFill>
                <a:latin typeface="Times" pitchFamily="1" charset="0"/>
                <a:ea typeface="ＭＳ Ｐゴシック" charset="-128"/>
              </a:defRPr>
            </a:lvl5pPr>
            <a:lvl6pPr marL="2514600" indent="-228600" eaLnBrk="0" fontAlgn="base" hangingPunct="0">
              <a:spcBef>
                <a:spcPct val="0"/>
              </a:spcBef>
              <a:spcAft>
                <a:spcPct val="0"/>
              </a:spcAft>
              <a:defRPr sz="2400">
                <a:solidFill>
                  <a:schemeClr val="tx1"/>
                </a:solidFill>
                <a:latin typeface="Times" pitchFamily="1" charset="0"/>
                <a:ea typeface="ＭＳ Ｐゴシック" charset="-128"/>
              </a:defRPr>
            </a:lvl6pPr>
            <a:lvl7pPr marL="2971800" indent="-228600" eaLnBrk="0" fontAlgn="base" hangingPunct="0">
              <a:spcBef>
                <a:spcPct val="0"/>
              </a:spcBef>
              <a:spcAft>
                <a:spcPct val="0"/>
              </a:spcAft>
              <a:defRPr sz="2400">
                <a:solidFill>
                  <a:schemeClr val="tx1"/>
                </a:solidFill>
                <a:latin typeface="Times" pitchFamily="1" charset="0"/>
                <a:ea typeface="ＭＳ Ｐゴシック" charset="-128"/>
              </a:defRPr>
            </a:lvl7pPr>
            <a:lvl8pPr marL="3429000" indent="-228600" eaLnBrk="0" fontAlgn="base" hangingPunct="0">
              <a:spcBef>
                <a:spcPct val="0"/>
              </a:spcBef>
              <a:spcAft>
                <a:spcPct val="0"/>
              </a:spcAft>
              <a:defRPr sz="2400">
                <a:solidFill>
                  <a:schemeClr val="tx1"/>
                </a:solidFill>
                <a:latin typeface="Times" pitchFamily="1" charset="0"/>
                <a:ea typeface="ＭＳ Ｐゴシック" charset="-128"/>
              </a:defRPr>
            </a:lvl8pPr>
            <a:lvl9pPr marL="3886200" indent="-228600" eaLnBrk="0" fontAlgn="base" hangingPunct="0">
              <a:spcBef>
                <a:spcPct val="0"/>
              </a:spcBef>
              <a:spcAft>
                <a:spcPct val="0"/>
              </a:spcAft>
              <a:defRPr sz="2400">
                <a:solidFill>
                  <a:schemeClr val="tx1"/>
                </a:solidFill>
                <a:latin typeface="Times" pitchFamily="1" charset="0"/>
                <a:ea typeface="ＭＳ Ｐゴシック" charset="-128"/>
              </a:defRPr>
            </a:lvl9pPr>
          </a:lstStyle>
          <a:p>
            <a:r>
              <a:rPr lang="en-US" dirty="0"/>
              <a:t>Heme is a </a:t>
            </a:r>
            <a:r>
              <a:rPr lang="en-US" b="1" dirty="0"/>
              <a:t>prosthetic group</a:t>
            </a:r>
            <a:r>
              <a:rPr lang="en-US" dirty="0"/>
              <a:t>-- an organic, tightly bound, non-proteinaceous unit required for the biological function of some proteins. </a:t>
            </a:r>
          </a:p>
          <a:p>
            <a:endParaRPr lang="en-US" dirty="0"/>
          </a:p>
          <a:p>
            <a:r>
              <a:rPr lang="en-US" dirty="0"/>
              <a:t>Heme is present in a variety of proteins.</a:t>
            </a:r>
          </a:p>
          <a:p>
            <a:r>
              <a:rPr lang="en-US" sz="1800" dirty="0"/>
              <a:t>(We’ll see them again in electron transport.)</a:t>
            </a:r>
          </a:p>
        </p:txBody>
      </p:sp>
    </p:spTree>
    <p:extLst>
      <p:ext uri="{BB962C8B-B14F-4D97-AF65-F5344CB8AC3E}">
        <p14:creationId xmlns:p14="http://schemas.microsoft.com/office/powerpoint/2010/main" val="1493880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2"/>
          <p:cNvSpPr>
            <a:spLocks noGrp="1"/>
          </p:cNvSpPr>
          <p:nvPr>
            <p:ph type="title"/>
          </p:nvPr>
        </p:nvSpPr>
        <p:spPr/>
        <p:txBody>
          <a:bodyPr>
            <a:normAutofit/>
          </a:bodyPr>
          <a:lstStyle/>
          <a:p>
            <a:pPr eaLnBrk="1" hangingPunct="1"/>
            <a:r>
              <a:rPr lang="en-US" dirty="0"/>
              <a:t>How does the heme group facilitate the binding of oxygen?</a:t>
            </a:r>
          </a:p>
        </p:txBody>
      </p:sp>
      <p:sp>
        <p:nvSpPr>
          <p:cNvPr id="6148" name="TextBox 3"/>
          <p:cNvSpPr txBox="1">
            <a:spLocks noChangeArrowheads="1"/>
          </p:cNvSpPr>
          <p:nvPr/>
        </p:nvSpPr>
        <p:spPr bwMode="auto">
          <a:xfrm>
            <a:off x="685800" y="1889147"/>
            <a:ext cx="5867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itchFamily="1" charset="0"/>
                <a:ea typeface="ＭＳ Ｐゴシック" charset="-128"/>
              </a:defRPr>
            </a:lvl1pPr>
            <a:lvl2pPr marL="742950" indent="-285750">
              <a:defRPr sz="2400">
                <a:solidFill>
                  <a:schemeClr val="tx1"/>
                </a:solidFill>
                <a:latin typeface="Times" pitchFamily="1" charset="0"/>
                <a:ea typeface="ＭＳ Ｐゴシック" charset="-128"/>
              </a:defRPr>
            </a:lvl2pPr>
            <a:lvl3pPr marL="1143000" indent="-228600">
              <a:defRPr sz="2400">
                <a:solidFill>
                  <a:schemeClr val="tx1"/>
                </a:solidFill>
                <a:latin typeface="Times" pitchFamily="1" charset="0"/>
                <a:ea typeface="ＭＳ Ｐゴシック" charset="-128"/>
              </a:defRPr>
            </a:lvl3pPr>
            <a:lvl4pPr marL="1600200" indent="-228600">
              <a:defRPr sz="2400">
                <a:solidFill>
                  <a:schemeClr val="tx1"/>
                </a:solidFill>
                <a:latin typeface="Times" pitchFamily="1" charset="0"/>
                <a:ea typeface="ＭＳ Ｐゴシック" charset="-128"/>
              </a:defRPr>
            </a:lvl4pPr>
            <a:lvl5pPr marL="2057400" indent="-228600">
              <a:defRPr sz="2400">
                <a:solidFill>
                  <a:schemeClr val="tx1"/>
                </a:solidFill>
                <a:latin typeface="Times" pitchFamily="1" charset="0"/>
                <a:ea typeface="ＭＳ Ｐゴシック" charset="-128"/>
              </a:defRPr>
            </a:lvl5pPr>
            <a:lvl6pPr marL="2514600" indent="-228600" eaLnBrk="0" fontAlgn="base" hangingPunct="0">
              <a:spcBef>
                <a:spcPct val="0"/>
              </a:spcBef>
              <a:spcAft>
                <a:spcPct val="0"/>
              </a:spcAft>
              <a:defRPr sz="2400">
                <a:solidFill>
                  <a:schemeClr val="tx1"/>
                </a:solidFill>
                <a:latin typeface="Times" pitchFamily="1" charset="0"/>
                <a:ea typeface="ＭＳ Ｐゴシック" charset="-128"/>
              </a:defRPr>
            </a:lvl6pPr>
            <a:lvl7pPr marL="2971800" indent="-228600" eaLnBrk="0" fontAlgn="base" hangingPunct="0">
              <a:spcBef>
                <a:spcPct val="0"/>
              </a:spcBef>
              <a:spcAft>
                <a:spcPct val="0"/>
              </a:spcAft>
              <a:defRPr sz="2400">
                <a:solidFill>
                  <a:schemeClr val="tx1"/>
                </a:solidFill>
                <a:latin typeface="Times" pitchFamily="1" charset="0"/>
                <a:ea typeface="ＭＳ Ｐゴシック" charset="-128"/>
              </a:defRPr>
            </a:lvl7pPr>
            <a:lvl8pPr marL="3429000" indent="-228600" eaLnBrk="0" fontAlgn="base" hangingPunct="0">
              <a:spcBef>
                <a:spcPct val="0"/>
              </a:spcBef>
              <a:spcAft>
                <a:spcPct val="0"/>
              </a:spcAft>
              <a:defRPr sz="2400">
                <a:solidFill>
                  <a:schemeClr val="tx1"/>
                </a:solidFill>
                <a:latin typeface="Times" pitchFamily="1" charset="0"/>
                <a:ea typeface="ＭＳ Ｐゴシック" charset="-128"/>
              </a:defRPr>
            </a:lvl8pPr>
            <a:lvl9pPr marL="3886200" indent="-228600" eaLnBrk="0" fontAlgn="base" hangingPunct="0">
              <a:spcBef>
                <a:spcPct val="0"/>
              </a:spcBef>
              <a:spcAft>
                <a:spcPct val="0"/>
              </a:spcAft>
              <a:defRPr sz="2400">
                <a:solidFill>
                  <a:schemeClr val="tx1"/>
                </a:solidFill>
                <a:latin typeface="Times" pitchFamily="1" charset="0"/>
                <a:ea typeface="ＭＳ Ｐゴシック" charset="-128"/>
              </a:defRPr>
            </a:lvl9pPr>
          </a:lstStyle>
          <a:p>
            <a:r>
              <a:rPr lang="en-US" dirty="0"/>
              <a:t>O</a:t>
            </a:r>
            <a:r>
              <a:rPr lang="en-US" baseline="-25000" dirty="0"/>
              <a:t>2</a:t>
            </a:r>
            <a:r>
              <a:rPr lang="en-US" dirty="0"/>
              <a:t> binding is coordinated by the Fe at the center of the heme and a histidine side chain from the protein.</a:t>
            </a:r>
          </a:p>
        </p:txBody>
      </p:sp>
      <p:sp>
        <p:nvSpPr>
          <p:cNvPr id="6149" name="TextBox 4"/>
          <p:cNvSpPr txBox="1">
            <a:spLocks noChangeArrowheads="1"/>
          </p:cNvSpPr>
          <p:nvPr/>
        </p:nvSpPr>
        <p:spPr bwMode="auto">
          <a:xfrm>
            <a:off x="990600" y="5485324"/>
            <a:ext cx="525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 charset="0"/>
                <a:ea typeface="ＭＳ Ｐゴシック" charset="-128"/>
              </a:defRPr>
            </a:lvl1pPr>
            <a:lvl2pPr marL="742950" indent="-285750">
              <a:defRPr sz="2400">
                <a:solidFill>
                  <a:schemeClr val="tx1"/>
                </a:solidFill>
                <a:latin typeface="Times" pitchFamily="1" charset="0"/>
                <a:ea typeface="ＭＳ Ｐゴシック" charset="-128"/>
              </a:defRPr>
            </a:lvl2pPr>
            <a:lvl3pPr marL="1143000" indent="-228600">
              <a:defRPr sz="2400">
                <a:solidFill>
                  <a:schemeClr val="tx1"/>
                </a:solidFill>
                <a:latin typeface="Times" pitchFamily="1" charset="0"/>
                <a:ea typeface="ＭＳ Ｐゴシック" charset="-128"/>
              </a:defRPr>
            </a:lvl3pPr>
            <a:lvl4pPr marL="1600200" indent="-228600">
              <a:defRPr sz="2400">
                <a:solidFill>
                  <a:schemeClr val="tx1"/>
                </a:solidFill>
                <a:latin typeface="Times" pitchFamily="1" charset="0"/>
                <a:ea typeface="ＭＳ Ｐゴシック" charset="-128"/>
              </a:defRPr>
            </a:lvl4pPr>
            <a:lvl5pPr marL="2057400" indent="-228600">
              <a:defRPr sz="2400">
                <a:solidFill>
                  <a:schemeClr val="tx1"/>
                </a:solidFill>
                <a:latin typeface="Times" pitchFamily="1" charset="0"/>
                <a:ea typeface="ＭＳ Ｐゴシック" charset="-128"/>
              </a:defRPr>
            </a:lvl5pPr>
            <a:lvl6pPr marL="2514600" indent="-228600" eaLnBrk="0" fontAlgn="base" hangingPunct="0">
              <a:spcBef>
                <a:spcPct val="0"/>
              </a:spcBef>
              <a:spcAft>
                <a:spcPct val="0"/>
              </a:spcAft>
              <a:defRPr sz="2400">
                <a:solidFill>
                  <a:schemeClr val="tx1"/>
                </a:solidFill>
                <a:latin typeface="Times" pitchFamily="1" charset="0"/>
                <a:ea typeface="ＭＳ Ｐゴシック" charset="-128"/>
              </a:defRPr>
            </a:lvl6pPr>
            <a:lvl7pPr marL="2971800" indent="-228600" eaLnBrk="0" fontAlgn="base" hangingPunct="0">
              <a:spcBef>
                <a:spcPct val="0"/>
              </a:spcBef>
              <a:spcAft>
                <a:spcPct val="0"/>
              </a:spcAft>
              <a:defRPr sz="2400">
                <a:solidFill>
                  <a:schemeClr val="tx1"/>
                </a:solidFill>
                <a:latin typeface="Times" pitchFamily="1" charset="0"/>
                <a:ea typeface="ＭＳ Ｐゴシック" charset="-128"/>
              </a:defRPr>
            </a:lvl7pPr>
            <a:lvl8pPr marL="3429000" indent="-228600" eaLnBrk="0" fontAlgn="base" hangingPunct="0">
              <a:spcBef>
                <a:spcPct val="0"/>
              </a:spcBef>
              <a:spcAft>
                <a:spcPct val="0"/>
              </a:spcAft>
              <a:defRPr sz="2400">
                <a:solidFill>
                  <a:schemeClr val="tx1"/>
                </a:solidFill>
                <a:latin typeface="Times" pitchFamily="1" charset="0"/>
                <a:ea typeface="ＭＳ Ｐゴシック" charset="-128"/>
              </a:defRPr>
            </a:lvl8pPr>
            <a:lvl9pPr marL="3886200" indent="-228600" eaLnBrk="0" fontAlgn="base" hangingPunct="0">
              <a:spcBef>
                <a:spcPct val="0"/>
              </a:spcBef>
              <a:spcAft>
                <a:spcPct val="0"/>
              </a:spcAft>
              <a:defRPr sz="2400">
                <a:solidFill>
                  <a:schemeClr val="tx1"/>
                </a:solidFill>
                <a:latin typeface="Times" pitchFamily="1" charset="0"/>
                <a:ea typeface="ＭＳ Ｐゴシック" charset="-128"/>
              </a:defRPr>
            </a:lvl9pPr>
          </a:lstStyle>
          <a:p>
            <a:r>
              <a:rPr lang="en-US" sz="1800" dirty="0"/>
              <a:t>The iron atom of heme has six coordination bonds</a:t>
            </a:r>
          </a:p>
        </p:txBody>
      </p:sp>
      <p:pic>
        <p:nvPicPr>
          <p:cNvPr id="2" name="Picture Placeholder 3" descr="A figure shows a side view of hemoglobin with a proximal H is residue joined by N to F e in the plane of the porphyrin ring system.">
            <a:extLst>
              <a:ext uri="{FF2B5EF4-FFF2-40B4-BE49-F238E27FC236}">
                <a16:creationId xmlns:a16="http://schemas.microsoft.com/office/drawing/2014/main" id="{F14AF126-58E4-603A-4365-3DF5EE67CA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2840" y="1511812"/>
            <a:ext cx="3536220" cy="4343400"/>
          </a:xfrm>
          <a:prstGeom prst="rect">
            <a:avLst/>
          </a:prstGeom>
        </p:spPr>
      </p:pic>
      <p:pic>
        <p:nvPicPr>
          <p:cNvPr id="3" name="Picture Placeholder 4" descr="A figure shows interactions with the F e atom in heme. The figure shows a diamond placed at a horizontal angle with F e in the center. Arrows point from each vertex toward F e and a vertical arrow points down at F e. A straight line is also shown extending down from F e.">
            <a:extLst>
              <a:ext uri="{FF2B5EF4-FFF2-40B4-BE49-F238E27FC236}">
                <a16:creationId xmlns:a16="http://schemas.microsoft.com/office/drawing/2014/main" id="{333CFDCE-AF65-7BF0-FF25-E2937AB5E9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4530" y="3683512"/>
            <a:ext cx="2994142" cy="1659050"/>
          </a:xfrm>
          <a:prstGeom prst="rect">
            <a:avLst/>
          </a:prstGeom>
        </p:spPr>
      </p:pic>
    </p:spTree>
    <p:extLst>
      <p:ext uri="{BB962C8B-B14F-4D97-AF65-F5344CB8AC3E}">
        <p14:creationId xmlns:p14="http://schemas.microsoft.com/office/powerpoint/2010/main" val="2126631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94607-E212-6A87-E85A-F004E75AAE79}"/>
              </a:ext>
            </a:extLst>
          </p:cNvPr>
          <p:cNvSpPr>
            <a:spLocks noGrp="1"/>
          </p:cNvSpPr>
          <p:nvPr>
            <p:ph type="title"/>
          </p:nvPr>
        </p:nvSpPr>
        <p:spPr>
          <a:xfrm>
            <a:off x="838200" y="365125"/>
            <a:ext cx="4929554" cy="2743835"/>
          </a:xfrm>
        </p:spPr>
        <p:txBody>
          <a:bodyPr/>
          <a:lstStyle/>
          <a:p>
            <a:r>
              <a:rPr lang="en-US" dirty="0"/>
              <a:t>Key side chains at the heme-O</a:t>
            </a:r>
            <a:r>
              <a:rPr lang="en-US" baseline="-25000" dirty="0"/>
              <a:t>2 </a:t>
            </a:r>
            <a:r>
              <a:rPr lang="en-US" dirty="0"/>
              <a:t>binding site</a:t>
            </a:r>
          </a:p>
        </p:txBody>
      </p:sp>
      <p:pic>
        <p:nvPicPr>
          <p:cNvPr id="3" name="Picture Placeholder 4" descr="A figure shows the arrangement of amino acid residues around heme. The figure shows a ball-and-stick model. There is a roughly circular structure in the center forming a ring around F e in the very center. Four evenly spaced arrows point from surrounding atoms toward F e. The structure is flat on a horizontal plane that extends toward and away from the observer. Directly above F e, one end of an O 2 molecule is shown with an arrow pointing toward F e and the other O extending diagonally upward slightly to the right and toward the observer. A hashed line connects the second O, away from F e, to H extending down from a six-membered ring that is bonded to a chain of carbon atoms and labeled, H i s E 7 (distal H I s). On the right side of the large central structure, it extends upward and joins with the ring of a molecule labeled P h e C D 1. Above the left side of the structure, a chain is labeled, V a l E 11. Beneath the structure, an arrow points upward from the ring of a structure labeled H i s F 8 (proximal H i s) that has a chain extending downward from its opposite side.">
            <a:extLst>
              <a:ext uri="{FF2B5EF4-FFF2-40B4-BE49-F238E27FC236}">
                <a16:creationId xmlns:a16="http://schemas.microsoft.com/office/drawing/2014/main" id="{8AD9005D-586C-4AFC-C702-E01BBCDB79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911999"/>
            <a:ext cx="5396717" cy="5496470"/>
          </a:xfrm>
          <a:prstGeom prst="rect">
            <a:avLst/>
          </a:prstGeom>
        </p:spPr>
      </p:pic>
    </p:spTree>
    <p:extLst>
      <p:ext uri="{BB962C8B-B14F-4D97-AF65-F5344CB8AC3E}">
        <p14:creationId xmlns:p14="http://schemas.microsoft.com/office/powerpoint/2010/main" val="444277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2"/>
          <p:cNvSpPr>
            <a:spLocks noGrp="1"/>
          </p:cNvSpPr>
          <p:nvPr>
            <p:ph type="title"/>
          </p:nvPr>
        </p:nvSpPr>
        <p:spPr>
          <a:xfrm>
            <a:off x="1905000" y="304800"/>
            <a:ext cx="7772400" cy="1143000"/>
          </a:xfrm>
        </p:spPr>
        <p:txBody>
          <a:bodyPr/>
          <a:lstStyle/>
          <a:p>
            <a:pPr eaLnBrk="1" hangingPunct="1"/>
            <a:r>
              <a:rPr lang="en-US">
                <a:solidFill>
                  <a:srgbClr val="2FB0DC"/>
                </a:solidFill>
              </a:rPr>
              <a:t>Structure of Myoglobin</a:t>
            </a:r>
            <a:endParaRPr lang="en-US"/>
          </a:p>
        </p:txBody>
      </p:sp>
      <p:sp>
        <p:nvSpPr>
          <p:cNvPr id="7172" name="TextBox 3"/>
          <p:cNvSpPr txBox="1">
            <a:spLocks noChangeArrowheads="1"/>
          </p:cNvSpPr>
          <p:nvPr/>
        </p:nvSpPr>
        <p:spPr bwMode="auto">
          <a:xfrm>
            <a:off x="8395102" y="990601"/>
            <a:ext cx="3469238"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itchFamily="1" charset="0"/>
                <a:ea typeface="ＭＳ Ｐゴシック" charset="-128"/>
              </a:defRPr>
            </a:lvl1pPr>
            <a:lvl2pPr marL="742950" indent="-285750">
              <a:defRPr sz="2400">
                <a:solidFill>
                  <a:schemeClr val="tx1"/>
                </a:solidFill>
                <a:latin typeface="Times" pitchFamily="1" charset="0"/>
                <a:ea typeface="ＭＳ Ｐゴシック" charset="-128"/>
              </a:defRPr>
            </a:lvl2pPr>
            <a:lvl3pPr marL="1143000" indent="-228600">
              <a:defRPr sz="2400">
                <a:solidFill>
                  <a:schemeClr val="tx1"/>
                </a:solidFill>
                <a:latin typeface="Times" pitchFamily="1" charset="0"/>
                <a:ea typeface="ＭＳ Ｐゴシック" charset="-128"/>
              </a:defRPr>
            </a:lvl3pPr>
            <a:lvl4pPr marL="1600200" indent="-228600">
              <a:defRPr sz="2400">
                <a:solidFill>
                  <a:schemeClr val="tx1"/>
                </a:solidFill>
                <a:latin typeface="Times" pitchFamily="1" charset="0"/>
                <a:ea typeface="ＭＳ Ｐゴシック" charset="-128"/>
              </a:defRPr>
            </a:lvl4pPr>
            <a:lvl5pPr marL="2057400" indent="-228600">
              <a:defRPr sz="2400">
                <a:solidFill>
                  <a:schemeClr val="tx1"/>
                </a:solidFill>
                <a:latin typeface="Times" pitchFamily="1" charset="0"/>
                <a:ea typeface="ＭＳ Ｐゴシック" charset="-128"/>
              </a:defRPr>
            </a:lvl5pPr>
            <a:lvl6pPr marL="2514600" indent="-228600" eaLnBrk="0" fontAlgn="base" hangingPunct="0">
              <a:spcBef>
                <a:spcPct val="0"/>
              </a:spcBef>
              <a:spcAft>
                <a:spcPct val="0"/>
              </a:spcAft>
              <a:defRPr sz="2400">
                <a:solidFill>
                  <a:schemeClr val="tx1"/>
                </a:solidFill>
                <a:latin typeface="Times" pitchFamily="1" charset="0"/>
                <a:ea typeface="ＭＳ Ｐゴシック" charset="-128"/>
              </a:defRPr>
            </a:lvl6pPr>
            <a:lvl7pPr marL="2971800" indent="-228600" eaLnBrk="0" fontAlgn="base" hangingPunct="0">
              <a:spcBef>
                <a:spcPct val="0"/>
              </a:spcBef>
              <a:spcAft>
                <a:spcPct val="0"/>
              </a:spcAft>
              <a:defRPr sz="2400">
                <a:solidFill>
                  <a:schemeClr val="tx1"/>
                </a:solidFill>
                <a:latin typeface="Times" pitchFamily="1" charset="0"/>
                <a:ea typeface="ＭＳ Ｐゴシック" charset="-128"/>
              </a:defRPr>
            </a:lvl7pPr>
            <a:lvl8pPr marL="3429000" indent="-228600" eaLnBrk="0" fontAlgn="base" hangingPunct="0">
              <a:spcBef>
                <a:spcPct val="0"/>
              </a:spcBef>
              <a:spcAft>
                <a:spcPct val="0"/>
              </a:spcAft>
              <a:defRPr sz="2400">
                <a:solidFill>
                  <a:schemeClr val="tx1"/>
                </a:solidFill>
                <a:latin typeface="Times" pitchFamily="1" charset="0"/>
                <a:ea typeface="ＭＳ Ｐゴシック" charset="-128"/>
              </a:defRPr>
            </a:lvl8pPr>
            <a:lvl9pPr marL="3886200" indent="-228600" eaLnBrk="0" fontAlgn="base" hangingPunct="0">
              <a:spcBef>
                <a:spcPct val="0"/>
              </a:spcBef>
              <a:spcAft>
                <a:spcPct val="0"/>
              </a:spcAft>
              <a:defRPr sz="2400">
                <a:solidFill>
                  <a:schemeClr val="tx1"/>
                </a:solidFill>
                <a:latin typeface="Times" pitchFamily="1" charset="0"/>
                <a:ea typeface="ＭＳ Ｐゴシック" charset="-128"/>
              </a:defRPr>
            </a:lvl9pPr>
          </a:lstStyle>
          <a:p>
            <a:r>
              <a:rPr lang="en-US" dirty="0"/>
              <a:t>Myoglobin solubilizes O</a:t>
            </a:r>
            <a:r>
              <a:rPr lang="en-US" baseline="-25000" dirty="0"/>
              <a:t>2</a:t>
            </a:r>
            <a:r>
              <a:rPr lang="en-US" dirty="0"/>
              <a:t> in skeletal muscle. Same mechanism of O</a:t>
            </a:r>
            <a:r>
              <a:rPr lang="en-US" baseline="-25000" dirty="0"/>
              <a:t>2</a:t>
            </a:r>
            <a:r>
              <a:rPr lang="en-US" dirty="0"/>
              <a:t> binding.</a:t>
            </a:r>
          </a:p>
          <a:p>
            <a:endParaRPr lang="en-US" dirty="0"/>
          </a:p>
          <a:p>
            <a:r>
              <a:rPr lang="en-US" dirty="0"/>
              <a:t>Why is oxygen important?</a:t>
            </a:r>
          </a:p>
          <a:p>
            <a:endParaRPr lang="en-US" dirty="0"/>
          </a:p>
          <a:p>
            <a:r>
              <a:rPr lang="en-US" dirty="0"/>
              <a:t>What is the role of the proximal and distal </a:t>
            </a:r>
            <a:r>
              <a:rPr lang="en-US" dirty="0" err="1"/>
              <a:t>histidines</a:t>
            </a:r>
            <a:r>
              <a:rPr lang="en-US" dirty="0"/>
              <a:t>?</a:t>
            </a:r>
          </a:p>
        </p:txBody>
      </p:sp>
      <p:pic>
        <p:nvPicPr>
          <p:cNvPr id="2" name="Picture Placeholder 3" descr="A figure shows the structure of myoglobin using cylinders around a ball-and-stick model of heme. A cylinder at the left labeled, H slants diagonally down toward the right. At its top left, a strand extends to the carboxyl terminus. Cylinder F slants diagonally upward toward the right and its midpoint crosses the midpoint of cylinder H. H i s superscript 93 (H i s F 8; proximal H i s) is written across it. Its bottom edge touches a strand that ends at the amino terminus. The bottom of cylinder F connects by an E F strand to Cylinder E, which extends diagonally upward to the right. This is labeled, H i s superscript 64 (H i s E7; distal H i s). At its upper right, this connects by a short D E strand to a smaller cylinder labeled, D that is almost vertical. This is connected by a longer C D strand to another small cylinder labeled, C that is almost horizontal and angled away from the observer. Adjacent to the back of C, cylinder B slants diagonally down to the right and connects to cylinder A by a short A B strand. Cylinder A slants slightly down to the left, where it ends beneath cylinder E at a strand that extends almost vertically to an amino terminus. Behind cylinders B and E, cylinder G extends diagonally upward to the left and connected by an F G strand to cylinder F. A ball-and-stick model of a heme molecule is visible in front of cylinder G and between cylinders F and E. It has a sphere of a different color in its center. A hexagon of spheres projects from the right of cylinder F near the sphere in the center of the ball-and-stick model. A similar hexagon is present near the right side of the same sphere and connects by a more complex base to cylinder E.">
            <a:extLst>
              <a:ext uri="{FF2B5EF4-FFF2-40B4-BE49-F238E27FC236}">
                <a16:creationId xmlns:a16="http://schemas.microsoft.com/office/drawing/2014/main" id="{44427E0C-EEDE-3932-4731-543C3FE02E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982" y="1268405"/>
            <a:ext cx="6656282" cy="5284795"/>
          </a:xfrm>
          <a:prstGeom prst="rect">
            <a:avLst/>
          </a:prstGeom>
        </p:spPr>
      </p:pic>
    </p:spTree>
    <p:extLst>
      <p:ext uri="{BB962C8B-B14F-4D97-AF65-F5344CB8AC3E}">
        <p14:creationId xmlns:p14="http://schemas.microsoft.com/office/powerpoint/2010/main" val="16692392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167</TotalTime>
  <Words>2088</Words>
  <Application>Microsoft Macintosh PowerPoint</Application>
  <PresentationFormat>Widescreen</PresentationFormat>
  <Paragraphs>171</Paragraphs>
  <Slides>41</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Aptos</vt:lpstr>
      <vt:lpstr>Aptos Display</vt:lpstr>
      <vt:lpstr>Arial</vt:lpstr>
      <vt:lpstr>Calibri</vt:lpstr>
      <vt:lpstr>Symbol</vt:lpstr>
      <vt:lpstr>Times</vt:lpstr>
      <vt:lpstr>Wingdings</vt:lpstr>
      <vt:lpstr>Office Theme</vt:lpstr>
      <vt:lpstr>Protein structure and function</vt:lpstr>
      <vt:lpstr>What do proteins do?</vt:lpstr>
      <vt:lpstr>Graphical representation of ligand binding</vt:lpstr>
      <vt:lpstr>Why such a range in affinity?</vt:lpstr>
      <vt:lpstr>Proteins A and B bind the same ligand—how does the binding differ?</vt:lpstr>
      <vt:lpstr>First application of protein-ligand interaction: binding of oxygen at heme group in Myoglobin</vt:lpstr>
      <vt:lpstr>How does the heme group facilitate the binding of oxygen?</vt:lpstr>
      <vt:lpstr>Key side chains at the heme-O2 binding site</vt:lpstr>
      <vt:lpstr>Structure of Myoglobin</vt:lpstr>
      <vt:lpstr>Myoglobin vs. Hemoglobin</vt:lpstr>
      <vt:lpstr>What can we learn from the oxygen binding curve of myoglobin?</vt:lpstr>
      <vt:lpstr>What kinds of binding can we observe?</vt:lpstr>
      <vt:lpstr>The Hb binding curve is a mash-up of the R and T state curves</vt:lpstr>
      <vt:lpstr>Amino Acid sequence comparison of myoglobin and hemoglobin</vt:lpstr>
      <vt:lpstr>Hemoglobin has quaternary structure</vt:lpstr>
      <vt:lpstr>R and T States of Hemoglobin </vt:lpstr>
      <vt:lpstr>T vs R state of hemoglobin</vt:lpstr>
      <vt:lpstr>The highest affinity interactions in Hemoglobin are between 𝛼1 and 𝛽1 (𝛼2𝛽2)</vt:lpstr>
      <vt:lpstr>How does oxygen binding drive a conformational change?</vt:lpstr>
      <vt:lpstr>Upon O2 binding, the helix shifts to the red position and perturbs the 𝛼1 -𝛽1 interface</vt:lpstr>
      <vt:lpstr>How did scientists show the key role for the proximal histidine?</vt:lpstr>
      <vt:lpstr>How can binding be “cooperative”?</vt:lpstr>
      <vt:lpstr>Hill coefficient is a measure of cooperativity</vt:lpstr>
      <vt:lpstr>What factors impact the interaction between Hb and oxygen?</vt:lpstr>
      <vt:lpstr>pH Effect on O2 binding to Hemoglobin</vt:lpstr>
      <vt:lpstr>Bohr (pH) effect</vt:lpstr>
      <vt:lpstr>Hemoglobin and CO2 Export</vt:lpstr>
      <vt:lpstr>Some CO2 is carried covalently attached to the N terminus</vt:lpstr>
      <vt:lpstr>Binding of Carbon Monoxide</vt:lpstr>
      <vt:lpstr>Carbon Monoxide locks hemoglobin in the T state</vt:lpstr>
      <vt:lpstr>Regulation of O2 Binding by 2,3 BPG</vt:lpstr>
      <vt:lpstr>BPG binds at the center of the tetramer</vt:lpstr>
      <vt:lpstr>Chemical interactions between Hb and BPG</vt:lpstr>
      <vt:lpstr>Formation of 2,3 BPG in RBCs</vt:lpstr>
      <vt:lpstr>High altitude adaptations</vt:lpstr>
      <vt:lpstr>Antibodies</vt:lpstr>
      <vt:lpstr>The general structure of an IgG antibody</vt:lpstr>
      <vt:lpstr>Each natural antibody has two identical antigen-binding sites</vt:lpstr>
      <vt:lpstr>Antibodies can signal to macrophages for phagocytosis</vt:lpstr>
      <vt:lpstr>Antibodies as a laboratory tool</vt:lpstr>
      <vt:lpstr>Antigen-antibody binding as an example of induced fit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Michelle W Wien</dc:creator>
  <cp:lastModifiedBy>Michelle W Wien</cp:lastModifiedBy>
  <cp:revision>1</cp:revision>
  <dcterms:created xsi:type="dcterms:W3CDTF">2024-08-30T18:27:40Z</dcterms:created>
  <dcterms:modified xsi:type="dcterms:W3CDTF">2024-09-10T19:35:28Z</dcterms:modified>
</cp:coreProperties>
</file>