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73" r:id="rId4"/>
    <p:sldId id="274" r:id="rId5"/>
    <p:sldId id="260" r:id="rId6"/>
    <p:sldId id="258" r:id="rId7"/>
    <p:sldId id="268" r:id="rId8"/>
    <p:sldId id="263" r:id="rId9"/>
    <p:sldId id="259" r:id="rId10"/>
    <p:sldId id="264" r:id="rId11"/>
    <p:sldId id="276" r:id="rId12"/>
    <p:sldId id="277" r:id="rId13"/>
    <p:sldId id="275" r:id="rId14"/>
    <p:sldId id="267"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2"/>
    <p:restoredTop sz="94694"/>
  </p:normalViewPr>
  <p:slideViewPr>
    <p:cSldViewPr snapToGrid="0" snapToObjects="1">
      <p:cViewPr varScale="1">
        <p:scale>
          <a:sx n="117" d="100"/>
          <a:sy n="117" d="100"/>
        </p:scale>
        <p:origin x="1504"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20738" y="4155141"/>
            <a:ext cx="7542212" cy="1013012"/>
          </a:xfrm>
        </p:spPr>
        <p:txBody>
          <a:bodyPr anchor="b" anchorCtr="0">
            <a:noAutofit/>
          </a:bodyPr>
          <a:lstStyle/>
          <a:p>
            <a:r>
              <a:rPr lang="en-US"/>
              <a:t>Click to edit Master title style</a:t>
            </a:r>
            <a:endParaRPr/>
          </a:p>
        </p:txBody>
      </p:sp>
      <p:sp>
        <p:nvSpPr>
          <p:cNvPr id="3" name="Subtitle 2"/>
          <p:cNvSpPr>
            <a:spLocks noGrp="1"/>
          </p:cNvSpPr>
          <p:nvPr>
            <p:ph type="subTitle" idx="1"/>
          </p:nvPr>
        </p:nvSpPr>
        <p:spPr>
          <a:xfrm>
            <a:off x="820738" y="5230906"/>
            <a:ext cx="7542212" cy="1030942"/>
          </a:xfrm>
        </p:spPr>
        <p:txBody>
          <a:bodyPr/>
          <a:lstStyle>
            <a:lvl1pPr marL="0" indent="0" algn="ctr">
              <a:spcBef>
                <a:spcPct val="30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dirty="0"/>
          </a:p>
        </p:txBody>
      </p:sp>
      <p:sp>
        <p:nvSpPr>
          <p:cNvPr id="4" name="Date Placeholder 3"/>
          <p:cNvSpPr>
            <a:spLocks noGrp="1"/>
          </p:cNvSpPr>
          <p:nvPr>
            <p:ph type="dt" sz="half" idx="10"/>
          </p:nvPr>
        </p:nvSpPr>
        <p:spPr/>
        <p:txBody>
          <a:bodyPr/>
          <a:lstStyle/>
          <a:p>
            <a:fld id="{7B8F52DF-5E23-124F-9C97-B099ABF21CB2}" type="datetimeFigureOut">
              <a:t>1/24/24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9D9635-8C54-6B47-858F-789DB7114096}" type="slidenum">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777240" y="3962399"/>
            <a:ext cx="7585710" cy="672353"/>
          </a:xfrm>
        </p:spPr>
        <p:txBody>
          <a:bodyPr anchor="b">
            <a:normAutofit/>
          </a:bodyPr>
          <a:lstStyle>
            <a:lvl1pPr algn="ctr">
              <a:defRPr sz="3600" b="1" kern="1200">
                <a:solidFill>
                  <a:schemeClr val="tx1"/>
                </a:solidFill>
                <a:effectLst>
                  <a:outerShdw blurRad="101600" dist="63500" dir="2700000" algn="tl" rotWithShape="0">
                    <a:prstClr val="black">
                      <a:alpha val="75000"/>
                    </a:prstClr>
                  </a:outerShdw>
                </a:effectLst>
                <a:latin typeface="+mj-lt"/>
                <a:ea typeface="+mj-ea"/>
                <a:cs typeface="+mj-cs"/>
              </a:defRPr>
            </a:lvl1pPr>
          </a:lstStyle>
          <a:p>
            <a:r>
              <a:rPr lang="en-US"/>
              <a:t>Click to edit Master title style</a:t>
            </a:r>
            <a:endParaRPr/>
          </a:p>
        </p:txBody>
      </p:sp>
      <p:sp>
        <p:nvSpPr>
          <p:cNvPr id="3" name="Picture Placeholder 2"/>
          <p:cNvSpPr>
            <a:spLocks noGrp="1"/>
          </p:cNvSpPr>
          <p:nvPr>
            <p:ph type="pic" idx="1"/>
          </p:nvPr>
        </p:nvSpPr>
        <p:spPr>
          <a:xfrm>
            <a:off x="3101957" y="457200"/>
            <a:ext cx="2940087" cy="2940087"/>
          </a:xfrm>
          <a:prstGeom prst="ellipse">
            <a:avLst/>
          </a:prstGeom>
          <a:solidFill>
            <a:schemeClr val="tx1">
              <a:lumMod val="75000"/>
            </a:schemeClr>
          </a:solidFill>
          <a:ln w="63500">
            <a:solidFill>
              <a:schemeClr val="tx1"/>
            </a:solidFill>
          </a:ln>
          <a:effectLst>
            <a:outerShdw blurRad="254000" dist="152400" dir="5400000" sx="90000" sy="-19000" rotWithShape="0">
              <a:prstClr val="black">
                <a:alpha val="20000"/>
              </a:prstClr>
            </a:outerShdw>
          </a:effectLst>
        </p:spPr>
        <p:txBody>
          <a:bodyPr vert="horz" lIns="91440" tIns="45720" rIns="91440" bIns="45720" rtlCol="0">
            <a:normAutofit/>
          </a:bodyPr>
          <a:lstStyle>
            <a:lvl1pPr marL="0" indent="0" algn="l" defTabSz="914400" rtl="0" eaLnBrk="1" latinLnBrk="0" hangingPunct="1">
              <a:spcBef>
                <a:spcPts val="2000"/>
              </a:spcBef>
              <a:buFontTx/>
              <a:buNone/>
              <a:defRPr sz="24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777240" y="4639235"/>
            <a:ext cx="7585710" cy="1371600"/>
          </a:xfrm>
        </p:spPr>
        <p:txBody>
          <a:bodyPr vert="horz" lIns="91440" tIns="45720" rIns="91440" bIns="45720" rtlCol="0">
            <a:normAutofit/>
          </a:bodyPr>
          <a:lstStyle>
            <a:lvl1pPr marL="0" indent="0" algn="ctr">
              <a:spcBef>
                <a:spcPts val="0"/>
              </a:spcBef>
              <a:buNone/>
              <a:defRPr sz="20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000"/>
              </a:spcBef>
              <a:buFontTx/>
              <a:buNone/>
            </a:pPr>
            <a:r>
              <a:rPr lang="en-US"/>
              <a:t>Click to edit Master text styles</a:t>
            </a:r>
          </a:p>
        </p:txBody>
      </p:sp>
      <p:sp>
        <p:nvSpPr>
          <p:cNvPr id="5" name="Date Placeholder 4"/>
          <p:cNvSpPr>
            <a:spLocks noGrp="1"/>
          </p:cNvSpPr>
          <p:nvPr>
            <p:ph type="dt" sz="half" idx="10"/>
          </p:nvPr>
        </p:nvSpPr>
        <p:spPr/>
        <p:txBody>
          <a:bodyPr/>
          <a:lstStyle/>
          <a:p>
            <a:fld id="{7B8F52DF-5E23-124F-9C97-B099ABF21CB2}" type="datetimeFigureOut">
              <a:t>1/24/24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9D9635-8C54-6B47-858F-789DB7114096}" type="slidenum">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p:cNvSpPr>
            <a:spLocks noGrp="1"/>
          </p:cNvSpPr>
          <p:nvPr>
            <p:ph type="dt" sz="half" idx="10"/>
          </p:nvPr>
        </p:nvSpPr>
        <p:spPr/>
        <p:txBody>
          <a:bodyPr/>
          <a:lstStyle/>
          <a:p>
            <a:fld id="{7B8F52DF-5E23-124F-9C97-B099ABF21CB2}" type="datetimeFigureOut">
              <a:t>1/24/24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9D9635-8C54-6B47-858F-789DB7114096}" type="slidenum">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9365" y="416859"/>
            <a:ext cx="1940859" cy="5607424"/>
          </a:xfrm>
        </p:spPr>
        <p:txBody>
          <a:bodyPr vert="eaVert" anchor="ctr" anchorCtr="0"/>
          <a:lstStyle/>
          <a:p>
            <a:r>
              <a:rPr lang="en-US"/>
              <a:t>Click to edit Master title style</a:t>
            </a:r>
            <a:endParaRPr/>
          </a:p>
        </p:txBody>
      </p:sp>
      <p:sp>
        <p:nvSpPr>
          <p:cNvPr id="3" name="Vertical Text Placeholder 2"/>
          <p:cNvSpPr>
            <a:spLocks noGrp="1"/>
          </p:cNvSpPr>
          <p:nvPr>
            <p:ph type="body" orient="vert" idx="1"/>
          </p:nvPr>
        </p:nvSpPr>
        <p:spPr>
          <a:xfrm>
            <a:off x="820737" y="414015"/>
            <a:ext cx="6144839" cy="5610268"/>
          </a:xfrm>
        </p:spPr>
        <p:txBody>
          <a:bodyPr vert="eaVert"/>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p:cNvSpPr>
            <a:spLocks noGrp="1"/>
          </p:cNvSpPr>
          <p:nvPr>
            <p:ph type="dt" sz="half" idx="10"/>
          </p:nvPr>
        </p:nvSpPr>
        <p:spPr/>
        <p:txBody>
          <a:bodyPr/>
          <a:lstStyle/>
          <a:p>
            <a:fld id="{7B8F52DF-5E23-124F-9C97-B099ABF21CB2}" type="datetimeFigureOut">
              <a:t>1/24/24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9D9635-8C54-6B47-858F-789DB7114096}" type="slidenum">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p:cNvSpPr>
            <a:spLocks noGrp="1"/>
          </p:cNvSpPr>
          <p:nvPr>
            <p:ph type="dt" sz="half" idx="10"/>
          </p:nvPr>
        </p:nvSpPr>
        <p:spPr/>
        <p:txBody>
          <a:bodyPr/>
          <a:lstStyle/>
          <a:p>
            <a:fld id="{7B8F52DF-5E23-124F-9C97-B099ABF21CB2}" type="datetimeFigureOut">
              <a:t>1/24/24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9D9635-8C54-6B47-858F-789DB7114096}" type="slidenum">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0737" y="1219013"/>
            <a:ext cx="7542213" cy="1958975"/>
          </a:xfrm>
          <a:effectLst/>
        </p:spPr>
        <p:txBody>
          <a:bodyPr vert="horz" lIns="91440" tIns="45720" rIns="91440" bIns="45720" rtlCol="0" anchor="b" anchorCtr="0">
            <a:noAutofit/>
          </a:bodyPr>
          <a:lstStyle>
            <a:lvl1pPr algn="ctr" defTabSz="914400" rtl="0" eaLnBrk="1" latinLnBrk="0" hangingPunct="1">
              <a:spcBef>
                <a:spcPct val="0"/>
              </a:spcBef>
              <a:buNone/>
              <a:defRPr sz="5200" b="1" kern="1200">
                <a:solidFill>
                  <a:schemeClr val="tx1"/>
                </a:solidFill>
                <a:effectLst/>
                <a:latin typeface="+mj-lt"/>
                <a:ea typeface="+mj-ea"/>
                <a:cs typeface="+mj-cs"/>
              </a:defRPr>
            </a:lvl1pPr>
          </a:lstStyle>
          <a:p>
            <a:r>
              <a:rPr lang="en-US"/>
              <a:t>Click to edit Master title style</a:t>
            </a:r>
            <a:endParaRPr/>
          </a:p>
        </p:txBody>
      </p:sp>
      <p:sp>
        <p:nvSpPr>
          <p:cNvPr id="3" name="Text Placeholder 2"/>
          <p:cNvSpPr>
            <a:spLocks noGrp="1"/>
          </p:cNvSpPr>
          <p:nvPr>
            <p:ph type="body" idx="1"/>
          </p:nvPr>
        </p:nvSpPr>
        <p:spPr>
          <a:xfrm>
            <a:off x="820737" y="3224213"/>
            <a:ext cx="7542213" cy="1500187"/>
          </a:xfrm>
          <a:effectLst/>
        </p:spPr>
        <p:txBody>
          <a:bodyPr vert="horz" lIns="91440" tIns="45720" rIns="91440" bIns="45720" rtlCol="0">
            <a:normAutofit/>
          </a:bodyPr>
          <a:lstStyle>
            <a:lvl1pPr marL="0" indent="0" algn="ctr" defTabSz="914400" rtl="0" eaLnBrk="1" latinLnBrk="0" hangingPunct="1">
              <a:spcBef>
                <a:spcPts val="300"/>
              </a:spcBef>
              <a:buFontTx/>
              <a:buNone/>
              <a:defRPr sz="2400" b="1" kern="1200">
                <a:solidFill>
                  <a:schemeClr val="tx1">
                    <a:tint val="75000"/>
                  </a:schemeClr>
                </a:solidFill>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7B8F52DF-5E23-124F-9C97-B099ABF21CB2}" type="datetimeFigureOut">
              <a:t>1/24/24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9D9635-8C54-6B47-858F-789DB7114096}" type="slidenum">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79462" y="107577"/>
            <a:ext cx="7581901" cy="1653988"/>
          </a:xfrm>
        </p:spPr>
        <p:txBody>
          <a:bodyPr/>
          <a:lstStyle/>
          <a:p>
            <a:r>
              <a:rPr lang="en-US"/>
              <a:t>Click to edit Master title style</a:t>
            </a:r>
            <a:endParaRPr/>
          </a:p>
        </p:txBody>
      </p:sp>
      <p:sp>
        <p:nvSpPr>
          <p:cNvPr id="3" name="Content Placeholder 2"/>
          <p:cNvSpPr>
            <a:spLocks noGrp="1"/>
          </p:cNvSpPr>
          <p:nvPr>
            <p:ph sz="half" idx="1"/>
          </p:nvPr>
        </p:nvSpPr>
        <p:spPr>
          <a:xfrm>
            <a:off x="779462" y="1892301"/>
            <a:ext cx="3657600" cy="3975100"/>
          </a:xfrm>
        </p:spPr>
        <p:txBody>
          <a:bodyPr>
            <a:normAutofit/>
          </a:bodyPr>
          <a:lstStyle>
            <a:lvl1pPr>
              <a:defRPr sz="2000"/>
            </a:lvl1pPr>
            <a:lvl2pPr>
              <a:defRPr sz="1800"/>
            </a:lvl2pPr>
            <a:lvl3pPr>
              <a:defRPr sz="1800"/>
            </a:lvl3pPr>
            <a:lvl4pPr>
              <a:defRPr sz="1800"/>
            </a:lvl4pPr>
            <a:lvl5pPr>
              <a:defRPr sz="1800"/>
            </a:lvl5pPr>
            <a:lvl6pPr marL="2173288" indent="-344488">
              <a:defRPr sz="1800"/>
            </a:lvl6pPr>
            <a:lvl7pPr marL="2173288" indent="-344488">
              <a:defRPr sz="1800"/>
            </a:lvl7pPr>
            <a:lvl8pPr marL="2173288" indent="-344488">
              <a:defRPr sz="1800"/>
            </a:lvl8pPr>
            <a:lvl9pPr marL="2173288" indent="-344488">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Content Placeholder 3"/>
          <p:cNvSpPr>
            <a:spLocks noGrp="1"/>
          </p:cNvSpPr>
          <p:nvPr>
            <p:ph sz="half" idx="2"/>
          </p:nvPr>
        </p:nvSpPr>
        <p:spPr>
          <a:xfrm>
            <a:off x="4703763" y="1892301"/>
            <a:ext cx="3657600" cy="3975100"/>
          </a:xfrm>
        </p:spPr>
        <p:txBody>
          <a:bodyPr>
            <a:normAutofit/>
          </a:bodyPr>
          <a:lstStyle>
            <a:lvl1pPr>
              <a:defRPr sz="2000"/>
            </a:lvl1pPr>
            <a:lvl2pPr>
              <a:defRPr sz="1800"/>
            </a:lvl2pPr>
            <a:lvl3pPr>
              <a:defRPr sz="1800"/>
            </a:lvl3pPr>
            <a:lvl4pPr>
              <a:defRPr sz="1800"/>
            </a:lvl4pPr>
            <a:lvl5pPr>
              <a:defRPr sz="1800"/>
            </a:lvl5pPr>
            <a:lvl6pPr marL="2173288" indent="-344488">
              <a:defRPr sz="1800"/>
            </a:lvl6pPr>
            <a:lvl7pPr marL="2173288" indent="-344488">
              <a:defRPr sz="1800"/>
            </a:lvl7pPr>
            <a:lvl8pPr marL="2173288" indent="-344488">
              <a:defRPr sz="1800"/>
            </a:lvl8pPr>
            <a:lvl9pPr marL="2173288" indent="-344488">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5" name="Date Placeholder 4"/>
          <p:cNvSpPr>
            <a:spLocks noGrp="1"/>
          </p:cNvSpPr>
          <p:nvPr>
            <p:ph type="dt" sz="half" idx="10"/>
          </p:nvPr>
        </p:nvSpPr>
        <p:spPr/>
        <p:txBody>
          <a:bodyPr/>
          <a:lstStyle/>
          <a:p>
            <a:fld id="{7B8F52DF-5E23-124F-9C97-B099ABF21CB2}" type="datetimeFigureOut">
              <a:t>1/24/24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9D9635-8C54-6B47-858F-789DB7114096}" type="slidenum">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79462" y="107577"/>
            <a:ext cx="7581901" cy="1653988"/>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779462" y="1761565"/>
            <a:ext cx="3657600" cy="515469"/>
          </a:xfrm>
        </p:spPr>
        <p:txBody>
          <a:bodyPr anchor="b">
            <a:normAutofit/>
          </a:bodyPr>
          <a:lstStyle>
            <a:lvl1pPr marL="0" indent="0" algn="ctr">
              <a:spcBef>
                <a:spcPct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79462" y="2393575"/>
            <a:ext cx="3657600" cy="3473823"/>
          </a:xfrm>
        </p:spPr>
        <p:txBody>
          <a:bodyPr>
            <a:normAutofit/>
          </a:bodyPr>
          <a:lstStyle>
            <a:lvl1pPr>
              <a:defRPr sz="2000"/>
            </a:lvl1pPr>
            <a:lvl2pPr>
              <a:defRPr sz="1800"/>
            </a:lvl2pPr>
            <a:lvl3pPr>
              <a:defRPr sz="1800"/>
            </a:lvl3pPr>
            <a:lvl4pPr>
              <a:defRPr sz="1800"/>
            </a:lvl4pPr>
            <a:lvl5pPr>
              <a:defRPr sz="1800"/>
            </a:lvl5pPr>
            <a:lvl6pPr marL="2173288" indent="-344488">
              <a:defRPr sz="1600"/>
            </a:lvl6pPr>
            <a:lvl7pPr marL="2173288" indent="-344488">
              <a:defRPr sz="1600"/>
            </a:lvl7pPr>
            <a:lvl8pPr marL="2173288" indent="-344488">
              <a:defRPr sz="1600"/>
            </a:lvl8pPr>
            <a:lvl9pPr marL="2173288" indent="-344488">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5" name="Text Placeholder 4"/>
          <p:cNvSpPr>
            <a:spLocks noGrp="1"/>
          </p:cNvSpPr>
          <p:nvPr>
            <p:ph type="body" sz="quarter" idx="3"/>
          </p:nvPr>
        </p:nvSpPr>
        <p:spPr>
          <a:xfrm>
            <a:off x="4703763" y="1761565"/>
            <a:ext cx="3657600" cy="515469"/>
          </a:xfrm>
        </p:spPr>
        <p:txBody>
          <a:bodyPr anchor="b">
            <a:normAutofit/>
          </a:bodyPr>
          <a:lstStyle>
            <a:lvl1pPr marL="0" indent="0" algn="ctr">
              <a:spcBef>
                <a:spcPct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03763" y="2393575"/>
            <a:ext cx="3657600" cy="3473823"/>
          </a:xfrm>
        </p:spPr>
        <p:txBody>
          <a:bodyPr>
            <a:normAutofit/>
          </a:bodyPr>
          <a:lstStyle>
            <a:lvl1pPr>
              <a:defRPr sz="2000"/>
            </a:lvl1pPr>
            <a:lvl2pPr>
              <a:defRPr sz="1800"/>
            </a:lvl2pPr>
            <a:lvl3pPr>
              <a:defRPr sz="1800"/>
            </a:lvl3pPr>
            <a:lvl4pPr>
              <a:defRPr sz="1800"/>
            </a:lvl4pPr>
            <a:lvl5pPr>
              <a:defRPr sz="1800"/>
            </a:lvl5pPr>
            <a:lvl6pPr marL="2173288" indent="-344488">
              <a:defRPr sz="1600"/>
            </a:lvl6pPr>
            <a:lvl7pPr marL="2173288" indent="-344488">
              <a:defRPr sz="1600"/>
            </a:lvl7pPr>
            <a:lvl8pPr marL="2173288" indent="-344488">
              <a:defRPr sz="1600"/>
            </a:lvl8pPr>
            <a:lvl9pPr marL="2173288" indent="-344488">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7" name="Date Placeholder 6"/>
          <p:cNvSpPr>
            <a:spLocks noGrp="1"/>
          </p:cNvSpPr>
          <p:nvPr>
            <p:ph type="dt" sz="half" idx="10"/>
          </p:nvPr>
        </p:nvSpPr>
        <p:spPr/>
        <p:txBody>
          <a:bodyPr/>
          <a:lstStyle/>
          <a:p>
            <a:fld id="{7B8F52DF-5E23-124F-9C97-B099ABF21CB2}" type="datetimeFigureOut">
              <a:t>1/24/24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9D9635-8C54-6B47-858F-789DB7114096}" type="slidenum">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7B8F52DF-5E23-124F-9C97-B099ABF21CB2}" type="datetimeFigureOut">
              <a:t>1/24/24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9D9635-8C54-6B47-858F-789DB7114096}" type="slidenum">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8F52DF-5E23-124F-9C97-B099ABF21CB2}" type="datetimeFigureOut">
              <a:t>1/24/24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9D9635-8C54-6B47-858F-789DB7114096}" type="slidenum">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9929" y="457201"/>
            <a:ext cx="3566160" cy="1371600"/>
          </a:xfrm>
        </p:spPr>
        <p:txBody>
          <a:bodyPr anchor="b">
            <a:normAutofit/>
          </a:bodyPr>
          <a:lstStyle>
            <a:lvl1pPr algn="ctr">
              <a:defRPr sz="3600" b="1"/>
            </a:lvl1pPr>
          </a:lstStyle>
          <a:p>
            <a:r>
              <a:rPr lang="en-US"/>
              <a:t>Click to edit Master title style</a:t>
            </a:r>
            <a:endParaRPr/>
          </a:p>
        </p:txBody>
      </p:sp>
      <p:sp>
        <p:nvSpPr>
          <p:cNvPr id="3" name="Content Placeholder 2"/>
          <p:cNvSpPr>
            <a:spLocks noGrp="1"/>
          </p:cNvSpPr>
          <p:nvPr>
            <p:ph idx="1"/>
          </p:nvPr>
        </p:nvSpPr>
        <p:spPr>
          <a:xfrm>
            <a:off x="4802393" y="457201"/>
            <a:ext cx="3566160" cy="5410200"/>
          </a:xfrm>
        </p:spPr>
        <p:txBody>
          <a:bodyPr>
            <a:normAutofit/>
          </a:bodyPr>
          <a:lstStyle>
            <a:lvl1pPr>
              <a:defRPr sz="2400"/>
            </a:lvl1pPr>
            <a:lvl2pPr>
              <a:defRPr sz="2200"/>
            </a:lvl2pPr>
            <a:lvl3pPr>
              <a:defRPr sz="2000"/>
            </a:lvl3pPr>
            <a:lvl4pPr>
              <a:defRPr sz="1800"/>
            </a:lvl4pPr>
            <a:lvl5pPr>
              <a:defRPr sz="1800"/>
            </a:lvl5pPr>
            <a:lvl6pPr marL="2173288" indent="-344488">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6pPr>
            <a:lvl7pPr marL="2173288" indent="-344488">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7pPr>
            <a:lvl8pPr marL="2173288" indent="-344488">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8pPr>
            <a:lvl9pPr marL="2173288" indent="-344488">
              <a:defRPr sz="1800" b="1" kern="1200" dirty="0">
                <a:solidFill>
                  <a:schemeClr val="tx1"/>
                </a:solidFill>
                <a:effectLst>
                  <a:outerShdw blurRad="101600" dist="63500" dir="2700000" algn="tl" rotWithShape="0">
                    <a:prstClr val="black">
                      <a:alpha val="75000"/>
                    </a:prstClr>
                  </a:outerShdw>
                </a:effectLst>
                <a:latin typeface="+mn-lt"/>
                <a:ea typeface="+mn-ea"/>
                <a:cs typeface="+mn-cs"/>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Text Placeholder 3"/>
          <p:cNvSpPr>
            <a:spLocks noGrp="1"/>
          </p:cNvSpPr>
          <p:nvPr>
            <p:ph type="body" sz="half" idx="2"/>
          </p:nvPr>
        </p:nvSpPr>
        <p:spPr>
          <a:xfrm>
            <a:off x="779929" y="1828801"/>
            <a:ext cx="3566160" cy="3657600"/>
          </a:xfrm>
        </p:spPr>
        <p:txBody>
          <a:bodyPr>
            <a:normAutofit/>
          </a:bodyPr>
          <a:lstStyle>
            <a:lvl1pPr marL="0" indent="0" algn="ctr">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7B8F52DF-5E23-124F-9C97-B099ABF21CB2}" type="datetimeFigureOut">
              <a:t>1/24/24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9D9635-8C54-6B47-858F-789DB7114096}" type="slidenum">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7240" y="457200"/>
            <a:ext cx="3566160" cy="1371600"/>
          </a:xfrm>
        </p:spPr>
        <p:txBody>
          <a:bodyPr anchor="b">
            <a:normAutofit/>
          </a:bodyPr>
          <a:lstStyle>
            <a:lvl1pPr algn="ctr">
              <a:defRPr sz="3600" b="1" kern="1200">
                <a:solidFill>
                  <a:schemeClr val="tx1"/>
                </a:solidFill>
                <a:effectLst>
                  <a:outerShdw blurRad="101600" dist="63500" dir="2700000" algn="tl" rotWithShape="0">
                    <a:prstClr val="black">
                      <a:alpha val="75000"/>
                    </a:prstClr>
                  </a:outerShdw>
                </a:effectLst>
                <a:latin typeface="+mj-lt"/>
                <a:ea typeface="+mj-ea"/>
                <a:cs typeface="+mj-cs"/>
              </a:defRPr>
            </a:lvl1pPr>
          </a:lstStyle>
          <a:p>
            <a:r>
              <a:rPr lang="en-US"/>
              <a:t>Click to edit Master title style</a:t>
            </a:r>
            <a:endParaRPr/>
          </a:p>
        </p:txBody>
      </p:sp>
      <p:sp>
        <p:nvSpPr>
          <p:cNvPr id="3" name="Picture Placeholder 2"/>
          <p:cNvSpPr>
            <a:spLocks noGrp="1"/>
          </p:cNvSpPr>
          <p:nvPr>
            <p:ph type="pic" idx="1"/>
          </p:nvPr>
        </p:nvSpPr>
        <p:spPr>
          <a:xfrm>
            <a:off x="5266765" y="1676400"/>
            <a:ext cx="2975610" cy="2975610"/>
          </a:xfrm>
          <a:prstGeom prst="ellipse">
            <a:avLst/>
          </a:prstGeom>
          <a:solidFill>
            <a:schemeClr val="tx1">
              <a:lumMod val="75000"/>
            </a:schemeClr>
          </a:solidFill>
          <a:ln w="63500">
            <a:solidFill>
              <a:schemeClr val="tx1"/>
            </a:solidFill>
          </a:ln>
          <a:effectLst>
            <a:outerShdw blurRad="254000" dist="152400" dir="5400000" sx="90000" sy="-19000" rotWithShape="0">
              <a:prstClr val="black">
                <a:alpha val="2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777240" y="1828800"/>
            <a:ext cx="3566160" cy="3657600"/>
          </a:xfrm>
        </p:spPr>
        <p:txBody>
          <a:bodyPr vert="horz" lIns="91440" tIns="45720" rIns="91440" bIns="45720" rtlCol="0">
            <a:normAutofit/>
          </a:bodyPr>
          <a:lstStyle>
            <a:lvl1pPr marL="0" indent="0" algn="ctr">
              <a:spcBef>
                <a:spcPts val="600"/>
              </a:spcBef>
              <a:buNone/>
              <a:defRPr sz="20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000"/>
              </a:spcBef>
              <a:buFontTx/>
              <a:buNone/>
            </a:pPr>
            <a:r>
              <a:rPr lang="en-US"/>
              <a:t>Click to edit Master text styles</a:t>
            </a:r>
          </a:p>
        </p:txBody>
      </p:sp>
      <p:sp>
        <p:nvSpPr>
          <p:cNvPr id="5" name="Date Placeholder 4"/>
          <p:cNvSpPr>
            <a:spLocks noGrp="1"/>
          </p:cNvSpPr>
          <p:nvPr>
            <p:ph type="dt" sz="half" idx="10"/>
          </p:nvPr>
        </p:nvSpPr>
        <p:spPr/>
        <p:txBody>
          <a:bodyPr/>
          <a:lstStyle/>
          <a:p>
            <a:fld id="{7B8F52DF-5E23-124F-9C97-B099ABF21CB2}" type="datetimeFigureOut">
              <a:t>1/24/24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9D9635-8C54-6B47-858F-789DB7114096}" type="slidenum">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GridOverlay.png"/>
          <p:cNvPicPr>
            <a:picLocks noChangeAspect="1"/>
          </p:cNvPicPr>
          <p:nvPr/>
        </p:nvPicPr>
        <p:blipFill>
          <a:blip r:embed="rId14"/>
          <a:stretch>
            <a:fillRect/>
          </a:stretch>
        </p:blipFill>
        <p:spPr>
          <a:xfrm>
            <a:off x="0" y="0"/>
            <a:ext cx="9144000" cy="6858000"/>
          </a:xfrm>
          <a:prstGeom prst="rect">
            <a:avLst/>
          </a:prstGeom>
          <a:solidFill>
            <a:schemeClr val="bg2">
              <a:lumMod val="60000"/>
              <a:lumOff val="40000"/>
              <a:alpha val="10000"/>
            </a:schemeClr>
          </a:solidFill>
        </p:spPr>
      </p:pic>
      <p:sp>
        <p:nvSpPr>
          <p:cNvPr id="2" name="Title Placeholder 1"/>
          <p:cNvSpPr>
            <a:spLocks noGrp="1"/>
          </p:cNvSpPr>
          <p:nvPr>
            <p:ph type="title"/>
          </p:nvPr>
        </p:nvSpPr>
        <p:spPr>
          <a:xfrm>
            <a:off x="779462" y="107577"/>
            <a:ext cx="7581901" cy="1653988"/>
          </a:xfrm>
          <a:prstGeom prst="rect">
            <a:avLst/>
          </a:prstGeom>
        </p:spPr>
        <p:txBody>
          <a:bodyPr vert="horz" lIns="91440" tIns="45720" rIns="91440" bIns="45720" rtlCol="0" anchor="ctr">
            <a:noAutofit/>
          </a:bodyPr>
          <a:lstStyle/>
          <a:p>
            <a:r>
              <a:rPr lang="en-US"/>
              <a:t>Click to edit Master title style</a:t>
            </a:r>
            <a:endParaRPr/>
          </a:p>
        </p:txBody>
      </p:sp>
      <p:sp>
        <p:nvSpPr>
          <p:cNvPr id="3" name="Text Placeholder 2"/>
          <p:cNvSpPr>
            <a:spLocks noGrp="1"/>
          </p:cNvSpPr>
          <p:nvPr>
            <p:ph type="body" idx="1"/>
          </p:nvPr>
        </p:nvSpPr>
        <p:spPr>
          <a:xfrm>
            <a:off x="779462" y="1882588"/>
            <a:ext cx="7581901" cy="395343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p:cNvSpPr>
            <a:spLocks noGrp="1"/>
          </p:cNvSpPr>
          <p:nvPr>
            <p:ph type="dt" sz="half" idx="2"/>
          </p:nvPr>
        </p:nvSpPr>
        <p:spPr>
          <a:xfrm>
            <a:off x="6651812" y="6356350"/>
            <a:ext cx="2133600" cy="365125"/>
          </a:xfrm>
          <a:prstGeom prst="rect">
            <a:avLst/>
          </a:prstGeom>
        </p:spPr>
        <p:txBody>
          <a:bodyPr vert="horz" lIns="91440" tIns="45720" rIns="91440" bIns="45720" rtlCol="0" anchor="ctr"/>
          <a:lstStyle>
            <a:lvl1pPr algn="r">
              <a:defRPr sz="1100">
                <a:solidFill>
                  <a:schemeClr val="tx1">
                    <a:tint val="75000"/>
                  </a:schemeClr>
                </a:solidFill>
                <a:effectLst>
                  <a:outerShdw blurRad="101600" dist="63500" dir="2700000" algn="tl" rotWithShape="0">
                    <a:prstClr val="black">
                      <a:alpha val="75000"/>
                    </a:prstClr>
                  </a:outerShdw>
                </a:effectLst>
              </a:defRPr>
            </a:lvl1pPr>
          </a:lstStyle>
          <a:p>
            <a:fld id="{7B8F52DF-5E23-124F-9C97-B099ABF21CB2}" type="datetimeFigureOut">
              <a:t>1/24/24</a:t>
            </a:fld>
            <a:endParaRPr lang="en-US"/>
          </a:p>
        </p:txBody>
      </p:sp>
      <p:sp>
        <p:nvSpPr>
          <p:cNvPr id="5" name="Footer Placeholder 4"/>
          <p:cNvSpPr>
            <a:spLocks noGrp="1"/>
          </p:cNvSpPr>
          <p:nvPr>
            <p:ph type="ftr" sz="quarter" idx="3"/>
          </p:nvPr>
        </p:nvSpPr>
        <p:spPr>
          <a:xfrm>
            <a:off x="354106" y="6356350"/>
            <a:ext cx="2895600" cy="365125"/>
          </a:xfrm>
          <a:prstGeom prst="rect">
            <a:avLst/>
          </a:prstGeom>
        </p:spPr>
        <p:txBody>
          <a:bodyPr vert="horz" lIns="91440" tIns="45720" rIns="91440" bIns="45720" rtlCol="0" anchor="ctr"/>
          <a:lstStyle>
            <a:lvl1pPr algn="l">
              <a:defRPr sz="1100">
                <a:solidFill>
                  <a:schemeClr val="tx1">
                    <a:tint val="75000"/>
                  </a:schemeClr>
                </a:solidFill>
                <a:effectLst>
                  <a:outerShdw blurRad="101600" dist="63500" dir="2700000" algn="tl" rotWithShape="0">
                    <a:prstClr val="black">
                      <a:alpha val="75000"/>
                    </a:prstClr>
                  </a:outerShdw>
                </a:effectLst>
              </a:defRPr>
            </a:lvl1pPr>
          </a:lstStyle>
          <a:p>
            <a:endParaRPr lang="en-US"/>
          </a:p>
        </p:txBody>
      </p:sp>
      <p:sp>
        <p:nvSpPr>
          <p:cNvPr id="6" name="Slide Number Placeholder 5"/>
          <p:cNvSpPr>
            <a:spLocks noGrp="1"/>
          </p:cNvSpPr>
          <p:nvPr>
            <p:ph type="sldNum" sz="quarter" idx="4"/>
          </p:nvPr>
        </p:nvSpPr>
        <p:spPr>
          <a:xfrm>
            <a:off x="4191000" y="6356350"/>
            <a:ext cx="762000" cy="365125"/>
          </a:xfrm>
          <a:prstGeom prst="rect">
            <a:avLst/>
          </a:prstGeom>
        </p:spPr>
        <p:txBody>
          <a:bodyPr vert="horz" lIns="91440" tIns="45720" rIns="91440" bIns="45720" rtlCol="0" anchor="ctr"/>
          <a:lstStyle>
            <a:lvl1pPr algn="ctr">
              <a:defRPr sz="1100">
                <a:solidFill>
                  <a:schemeClr val="tx1">
                    <a:tint val="75000"/>
                  </a:schemeClr>
                </a:solidFill>
                <a:effectLst>
                  <a:outerShdw blurRad="101600" dist="63500" dir="2700000" algn="tl" rotWithShape="0">
                    <a:prstClr val="black">
                      <a:alpha val="75000"/>
                    </a:prstClr>
                  </a:outerShdw>
                </a:effectLst>
              </a:defRPr>
            </a:lvl1pPr>
          </a:lstStyle>
          <a:p>
            <a:fld id="{919D9635-8C54-6B47-858F-789DB7114096}" type="slidenum">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5600" b="1" kern="1200">
          <a:solidFill>
            <a:schemeClr val="tx1"/>
          </a:solidFill>
          <a:effectLst/>
          <a:latin typeface="+mj-lt"/>
          <a:ea typeface="+mj-ea"/>
          <a:cs typeface="+mj-cs"/>
        </a:defRPr>
      </a:lvl1pPr>
    </p:titleStyle>
    <p:bodyStyle>
      <a:lvl1pPr marL="403225" indent="-403225" algn="l" defTabSz="914400" rtl="0" eaLnBrk="1" latinLnBrk="0" hangingPunct="1">
        <a:spcBef>
          <a:spcPts val="2000"/>
        </a:spcBef>
        <a:buFontTx/>
        <a:buBlip>
          <a:blip r:embed="rId15"/>
        </a:buBlip>
        <a:defRPr sz="2400" b="1" kern="1200">
          <a:solidFill>
            <a:schemeClr val="tx1"/>
          </a:solidFill>
          <a:effectLst/>
          <a:latin typeface="+mn-lt"/>
          <a:ea typeface="+mn-ea"/>
          <a:cs typeface="+mn-cs"/>
        </a:defRPr>
      </a:lvl1pPr>
      <a:lvl2pPr marL="806450" indent="-403225" algn="l" defTabSz="914400" rtl="0" eaLnBrk="1" latinLnBrk="0" hangingPunct="1">
        <a:spcBef>
          <a:spcPts val="600"/>
        </a:spcBef>
        <a:buFontTx/>
        <a:buBlip>
          <a:blip r:embed="rId15"/>
        </a:buBlip>
        <a:defRPr sz="2200" b="1" kern="1200">
          <a:solidFill>
            <a:schemeClr val="tx1"/>
          </a:solidFill>
          <a:effectLst/>
          <a:latin typeface="+mn-lt"/>
          <a:ea typeface="+mn-ea"/>
          <a:cs typeface="+mn-cs"/>
        </a:defRPr>
      </a:lvl2pPr>
      <a:lvl3pPr marL="1143000" indent="-336550" algn="l" defTabSz="914400" rtl="0" eaLnBrk="1" latinLnBrk="0" hangingPunct="1">
        <a:spcBef>
          <a:spcPts val="600"/>
        </a:spcBef>
        <a:buFontTx/>
        <a:buBlip>
          <a:blip r:embed="rId15"/>
        </a:buBlip>
        <a:defRPr sz="2000" b="1" kern="1200">
          <a:solidFill>
            <a:schemeClr val="tx1"/>
          </a:solidFill>
          <a:effectLst/>
          <a:latin typeface="+mn-lt"/>
          <a:ea typeface="+mn-ea"/>
          <a:cs typeface="+mn-cs"/>
        </a:defRPr>
      </a:lvl3pPr>
      <a:lvl4pPr marL="1492250" indent="-349250" algn="l" defTabSz="914400" rtl="0" eaLnBrk="1" latinLnBrk="0" hangingPunct="1">
        <a:spcBef>
          <a:spcPts val="600"/>
        </a:spcBef>
        <a:buFontTx/>
        <a:buBlip>
          <a:blip r:embed="rId15"/>
        </a:buBlip>
        <a:defRPr sz="1800" b="1" kern="1200">
          <a:solidFill>
            <a:schemeClr val="tx1"/>
          </a:solidFill>
          <a:effectLst/>
          <a:latin typeface="+mn-lt"/>
          <a:ea typeface="+mn-ea"/>
          <a:cs typeface="+mn-cs"/>
        </a:defRPr>
      </a:lvl4pPr>
      <a:lvl5pPr marL="1828800" indent="-336550" algn="l" defTabSz="914400" rtl="0" eaLnBrk="1" latinLnBrk="0" hangingPunct="1">
        <a:spcBef>
          <a:spcPts val="600"/>
        </a:spcBef>
        <a:buFontTx/>
        <a:buBlip>
          <a:blip r:embed="rId15"/>
        </a:buBlip>
        <a:defRPr sz="1800" b="1" kern="1200">
          <a:solidFill>
            <a:schemeClr val="tx1"/>
          </a:solidFill>
          <a:effectLst/>
          <a:latin typeface="+mn-lt"/>
          <a:ea typeface="+mn-ea"/>
          <a:cs typeface="+mn-cs"/>
        </a:defRPr>
      </a:lvl5pPr>
      <a:lvl6pPr marL="2173288" indent="-344488" algn="l" defTabSz="914400" rtl="0" eaLnBrk="1" latinLnBrk="0" hangingPunct="1">
        <a:spcBef>
          <a:spcPct val="20000"/>
        </a:spcBef>
        <a:buFontTx/>
        <a:buBlip>
          <a:blip r:embed="rId15"/>
        </a:buBlip>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6pPr>
      <a:lvl7pPr marL="2516188" indent="-344488" algn="l" defTabSz="914400" rtl="0" eaLnBrk="1" latinLnBrk="0" hangingPunct="1">
        <a:spcBef>
          <a:spcPct val="20000"/>
        </a:spcBef>
        <a:buFontTx/>
        <a:buBlip>
          <a:blip r:embed="rId15"/>
        </a:buBlip>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7pPr>
      <a:lvl8pPr marL="2860675" indent="-344488" algn="l" defTabSz="914400" rtl="0" eaLnBrk="1" latinLnBrk="0" hangingPunct="1">
        <a:spcBef>
          <a:spcPct val="20000"/>
        </a:spcBef>
        <a:buFontTx/>
        <a:buBlip>
          <a:blip r:embed="rId15"/>
        </a:buBlip>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8pPr>
      <a:lvl9pPr marL="3205163" indent="-344488" algn="l" defTabSz="914400" rtl="0" eaLnBrk="1" latinLnBrk="0" hangingPunct="1">
        <a:spcBef>
          <a:spcPct val="20000"/>
        </a:spcBef>
        <a:buFontTx/>
        <a:buBlip>
          <a:blip r:embed="rId15"/>
        </a:buBlip>
        <a:defRPr lang="en-US" sz="1800" b="1" kern="1200" dirty="0">
          <a:solidFill>
            <a:schemeClr val="tx1"/>
          </a:solidFill>
          <a:effectLst>
            <a:outerShdw blurRad="101600" dist="63500" dir="2700000" algn="tl" rotWithShape="0">
              <a:prstClr val="black">
                <a:alpha val="75000"/>
              </a:prst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New Urbanism and Its Discontents</a:t>
            </a:r>
          </a:p>
        </p:txBody>
      </p:sp>
      <p:sp>
        <p:nvSpPr>
          <p:cNvPr id="3" name="Subtitle 2"/>
          <p:cNvSpPr>
            <a:spLocks noGrp="1"/>
          </p:cNvSpPr>
          <p:nvPr>
            <p:ph type="subTitle" idx="1"/>
          </p:nvPr>
        </p:nvSpPr>
        <p:spPr/>
        <p:txBody>
          <a:bodyPr/>
          <a:lstStyle/>
          <a:p>
            <a:r>
              <a:rPr lang="en-US" dirty="0"/>
              <a:t>Cities 360</a:t>
            </a:r>
          </a:p>
          <a:p>
            <a:r>
              <a:rPr lang="en-US" dirty="0"/>
              <a:t>Bryn Mawr College</a:t>
            </a:r>
          </a:p>
        </p:txBody>
      </p:sp>
    </p:spTree>
    <p:extLst>
      <p:ext uri="{BB962C8B-B14F-4D97-AF65-F5344CB8AC3E}">
        <p14:creationId xmlns:p14="http://schemas.microsoft.com/office/powerpoint/2010/main" val="39830206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2" y="-66596"/>
            <a:ext cx="7581901" cy="1653988"/>
          </a:xfrm>
        </p:spPr>
        <p:txBody>
          <a:bodyPr/>
          <a:lstStyle/>
          <a:p>
            <a:r>
              <a:rPr lang="en-US"/>
              <a:t>About me</a:t>
            </a:r>
          </a:p>
        </p:txBody>
      </p:sp>
      <p:sp>
        <p:nvSpPr>
          <p:cNvPr id="3" name="Content Placeholder 2"/>
          <p:cNvSpPr>
            <a:spLocks noGrp="1"/>
          </p:cNvSpPr>
          <p:nvPr>
            <p:ph idx="1"/>
          </p:nvPr>
        </p:nvSpPr>
        <p:spPr>
          <a:xfrm>
            <a:off x="779461" y="1196786"/>
            <a:ext cx="7581901" cy="5127813"/>
          </a:xfrm>
        </p:spPr>
        <p:txBody>
          <a:bodyPr>
            <a:normAutofit lnSpcReduction="10000"/>
          </a:bodyPr>
          <a:lstStyle/>
          <a:p>
            <a:r>
              <a:rPr lang="en-US" b="0" dirty="0"/>
              <a:t>Practicing planner who has taught part-time in Cities for 15 years</a:t>
            </a:r>
          </a:p>
          <a:p>
            <a:r>
              <a:rPr lang="en-US" b="0" dirty="0"/>
              <a:t>BMC </a:t>
            </a:r>
            <a:r>
              <a:rPr lang="mr-IN" b="0" dirty="0"/>
              <a:t>’</a:t>
            </a:r>
            <a:r>
              <a:rPr lang="en-US" b="0" dirty="0"/>
              <a:t>93 Anthro</a:t>
            </a:r>
          </a:p>
          <a:p>
            <a:r>
              <a:rPr lang="en-US" b="0" dirty="0"/>
              <a:t>Dissertation research: how planners make decisions about how to involve the public in planning processes</a:t>
            </a:r>
          </a:p>
          <a:p>
            <a:r>
              <a:rPr lang="en-US" b="0" dirty="0"/>
              <a:t>Practice focus</a:t>
            </a:r>
          </a:p>
          <a:p>
            <a:pPr lvl="1"/>
            <a:r>
              <a:rPr lang="en-US" b="0" dirty="0"/>
              <a:t>Facilitating public involvement</a:t>
            </a:r>
          </a:p>
          <a:p>
            <a:pPr lvl="1"/>
            <a:r>
              <a:rPr lang="en-US" b="0" dirty="0"/>
              <a:t>Form-based codes</a:t>
            </a:r>
          </a:p>
          <a:p>
            <a:pPr lvl="1"/>
            <a:r>
              <a:rPr lang="en-US" b="0" dirty="0"/>
              <a:t>New urbanism</a:t>
            </a:r>
          </a:p>
          <a:p>
            <a:pPr marL="403225" lvl="1">
              <a:spcBef>
                <a:spcPts val="2000"/>
              </a:spcBef>
            </a:pPr>
            <a:r>
              <a:rPr lang="en-US" sz="2400" b="0" dirty="0"/>
              <a:t>Very active in new urbanism for over 20 years - Currently on the Board of CNU</a:t>
            </a:r>
          </a:p>
        </p:txBody>
      </p:sp>
    </p:spTree>
    <p:extLst>
      <p:ext uri="{BB962C8B-B14F-4D97-AF65-F5344CB8AC3E}">
        <p14:creationId xmlns:p14="http://schemas.microsoft.com/office/powerpoint/2010/main" val="2445695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Sprawl vs Urbanism Intro</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60919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7577"/>
            <a:ext cx="9144000" cy="1653988"/>
          </a:xfrm>
        </p:spPr>
        <p:txBody>
          <a:bodyPr/>
          <a:lstStyle/>
          <a:p>
            <a:r>
              <a:rPr lang="en-US" sz="4800"/>
              <a:t>Starting with Our Own Context</a:t>
            </a:r>
          </a:p>
        </p:txBody>
      </p:sp>
      <p:sp>
        <p:nvSpPr>
          <p:cNvPr id="4" name="Content Placeholder 3"/>
          <p:cNvSpPr>
            <a:spLocks noGrp="1"/>
          </p:cNvSpPr>
          <p:nvPr>
            <p:ph idx="1"/>
          </p:nvPr>
        </p:nvSpPr>
        <p:spPr/>
        <p:txBody>
          <a:bodyPr>
            <a:normAutofit/>
          </a:bodyPr>
          <a:lstStyle/>
          <a:p>
            <a:pPr lvl="0"/>
            <a:r>
              <a:rPr lang="en-US">
                <a:solidFill>
                  <a:schemeClr val="accent6">
                    <a:lumMod val="50000"/>
                  </a:schemeClr>
                </a:solidFill>
              </a:rPr>
              <a:t>Pair discussions</a:t>
            </a:r>
          </a:p>
          <a:p>
            <a:pPr lvl="1"/>
            <a:r>
              <a:rPr lang="en-US" b="0">
                <a:solidFill>
                  <a:schemeClr val="accent6">
                    <a:lumMod val="50000"/>
                  </a:schemeClr>
                </a:solidFill>
              </a:rPr>
              <a:t>Describe a place you have lived in and know well – how does it match the description of sprawl vs. urbanism? – 2 min ea / 5 min</a:t>
            </a:r>
          </a:p>
          <a:p>
            <a:pPr lvl="1"/>
            <a:r>
              <a:rPr lang="en-US" b="0">
                <a:solidFill>
                  <a:schemeClr val="accent6">
                    <a:lumMod val="50000"/>
                  </a:schemeClr>
                </a:solidFill>
              </a:rPr>
              <a:t>What was positive about the place you described? What was negative about the place you described? – 5 min</a:t>
            </a:r>
          </a:p>
          <a:p>
            <a:pPr lvl="0"/>
            <a:r>
              <a:rPr lang="en-US">
                <a:solidFill>
                  <a:schemeClr val="accent6">
                    <a:lumMod val="50000"/>
                  </a:schemeClr>
                </a:solidFill>
              </a:rPr>
              <a:t>Debrief in whole group</a:t>
            </a:r>
          </a:p>
          <a:p>
            <a:pPr lvl="1"/>
            <a:r>
              <a:rPr lang="en-US" b="0">
                <a:solidFill>
                  <a:schemeClr val="accent6">
                    <a:lumMod val="50000"/>
                  </a:schemeClr>
                </a:solidFill>
              </a:rPr>
              <a:t>Introduce yourself with name, school, major, why interested in this class, brief description of your place</a:t>
            </a:r>
            <a:endParaRPr lang="en-US">
              <a:solidFill>
                <a:schemeClr val="accent6">
                  <a:lumMod val="50000"/>
                </a:schemeClr>
              </a:solidFill>
            </a:endParaRPr>
          </a:p>
        </p:txBody>
      </p:sp>
    </p:spTree>
    <p:extLst>
      <p:ext uri="{BB962C8B-B14F-4D97-AF65-F5344CB8AC3E}">
        <p14:creationId xmlns:p14="http://schemas.microsoft.com/office/powerpoint/2010/main" val="1202827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Case Overview Presentation</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3110972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2" y="-152967"/>
            <a:ext cx="7581901" cy="1653988"/>
          </a:xfrm>
        </p:spPr>
        <p:txBody>
          <a:bodyPr/>
          <a:lstStyle/>
          <a:p>
            <a:r>
              <a:rPr lang="en-US"/>
              <a:t>TO DO</a:t>
            </a:r>
          </a:p>
        </p:txBody>
      </p:sp>
      <p:sp>
        <p:nvSpPr>
          <p:cNvPr id="3" name="Content Placeholder 2"/>
          <p:cNvSpPr>
            <a:spLocks noGrp="1"/>
          </p:cNvSpPr>
          <p:nvPr>
            <p:ph idx="1"/>
          </p:nvPr>
        </p:nvSpPr>
        <p:spPr>
          <a:xfrm>
            <a:off x="779462" y="1346079"/>
            <a:ext cx="7581901" cy="5251377"/>
          </a:xfrm>
        </p:spPr>
        <p:txBody>
          <a:bodyPr>
            <a:normAutofit/>
          </a:bodyPr>
          <a:lstStyle/>
          <a:p>
            <a:r>
              <a:rPr lang="en-US" b="0"/>
              <a:t>Readings for next week</a:t>
            </a:r>
          </a:p>
          <a:p>
            <a:r>
              <a:rPr lang="en-US" b="0"/>
              <a:t>Get textbooks</a:t>
            </a:r>
          </a:p>
          <a:p>
            <a:r>
              <a:rPr lang="en-US" b="0"/>
              <a:t>Complete Google Form to select case study preference </a:t>
            </a:r>
            <a:r>
              <a:rPr lang="mr-IN" b="0"/>
              <a:t>–</a:t>
            </a:r>
            <a:r>
              <a:rPr lang="en-US" b="0"/>
              <a:t> link on Moodle</a:t>
            </a:r>
          </a:p>
        </p:txBody>
      </p:sp>
    </p:spTree>
    <p:extLst>
      <p:ext uri="{BB962C8B-B14F-4D97-AF65-F5344CB8AC3E}">
        <p14:creationId xmlns:p14="http://schemas.microsoft.com/office/powerpoint/2010/main" val="640910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2" y="-81351"/>
            <a:ext cx="7581901" cy="1653988"/>
          </a:xfrm>
        </p:spPr>
        <p:txBody>
          <a:bodyPr/>
          <a:lstStyle/>
          <a:p>
            <a:r>
              <a:rPr lang="en-US"/>
              <a:t>Today’s Class</a:t>
            </a:r>
          </a:p>
        </p:txBody>
      </p:sp>
      <p:sp>
        <p:nvSpPr>
          <p:cNvPr id="3" name="Content Placeholder 2"/>
          <p:cNvSpPr>
            <a:spLocks noGrp="1"/>
          </p:cNvSpPr>
          <p:nvPr>
            <p:ph idx="1"/>
          </p:nvPr>
        </p:nvSpPr>
        <p:spPr>
          <a:xfrm>
            <a:off x="779462" y="1693659"/>
            <a:ext cx="7581901" cy="4402781"/>
          </a:xfrm>
          <a:effectLst/>
        </p:spPr>
        <p:txBody>
          <a:bodyPr>
            <a:normAutofit fontScale="92500" lnSpcReduction="20000"/>
          </a:bodyPr>
          <a:lstStyle/>
          <a:p>
            <a:r>
              <a:rPr lang="en-US"/>
              <a:t>Idea Train Dialogue </a:t>
            </a:r>
            <a:r>
              <a:rPr lang="mr-IN"/>
              <a:t>–</a:t>
            </a:r>
            <a:r>
              <a:rPr lang="en-US"/>
              <a:t> What do we already know about new urbanism?</a:t>
            </a:r>
          </a:p>
          <a:p>
            <a:r>
              <a:rPr lang="en-US"/>
              <a:t>Class Overview</a:t>
            </a:r>
          </a:p>
          <a:p>
            <a:pPr lvl="1"/>
            <a:r>
              <a:rPr lang="en-US" b="0"/>
              <a:t>Accommodations</a:t>
            </a:r>
          </a:p>
          <a:p>
            <a:pPr lvl="1"/>
            <a:r>
              <a:rPr lang="en-US" b="0"/>
              <a:t>Syllabus &amp; Class details</a:t>
            </a:r>
          </a:p>
          <a:p>
            <a:pPr lvl="1"/>
            <a:r>
              <a:rPr lang="en-US" b="0"/>
              <a:t>Moodle overview</a:t>
            </a:r>
          </a:p>
          <a:p>
            <a:pPr lvl="1"/>
            <a:r>
              <a:rPr lang="en-US" b="0"/>
              <a:t>Things you need for the class</a:t>
            </a:r>
          </a:p>
          <a:p>
            <a:pPr lvl="1"/>
            <a:r>
              <a:rPr lang="en-US" b="0"/>
              <a:t>About the instructor</a:t>
            </a:r>
          </a:p>
          <a:p>
            <a:r>
              <a:rPr lang="en-US"/>
              <a:t>New urbanist case overview presentation</a:t>
            </a:r>
          </a:p>
          <a:p>
            <a:r>
              <a:rPr lang="en-US"/>
              <a:t>Introductions </a:t>
            </a:r>
            <a:r>
              <a:rPr lang="mr-IN"/>
              <a:t>–</a:t>
            </a:r>
            <a:r>
              <a:rPr lang="en-US"/>
              <a:t> starting with our own context</a:t>
            </a:r>
          </a:p>
          <a:p>
            <a:r>
              <a:rPr lang="en-US"/>
              <a:t>How do we understand place?</a:t>
            </a:r>
          </a:p>
        </p:txBody>
      </p:sp>
    </p:spTree>
    <p:extLst>
      <p:ext uri="{BB962C8B-B14F-4D97-AF65-F5344CB8AC3E}">
        <p14:creationId xmlns:p14="http://schemas.microsoft.com/office/powerpoint/2010/main" val="4256779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do we know about new urbanism?</a:t>
            </a:r>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2782439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2" y="-81351"/>
            <a:ext cx="7581901" cy="1653988"/>
          </a:xfrm>
        </p:spPr>
        <p:txBody>
          <a:bodyPr/>
          <a:lstStyle/>
          <a:p>
            <a:r>
              <a:rPr lang="en-US"/>
              <a:t>Course Overview</a:t>
            </a:r>
          </a:p>
        </p:txBody>
      </p:sp>
      <p:sp>
        <p:nvSpPr>
          <p:cNvPr id="3" name="Content Placeholder 2"/>
          <p:cNvSpPr>
            <a:spLocks noGrp="1"/>
          </p:cNvSpPr>
          <p:nvPr>
            <p:ph idx="1"/>
          </p:nvPr>
        </p:nvSpPr>
        <p:spPr>
          <a:xfrm>
            <a:off x="779462" y="1693659"/>
            <a:ext cx="7581901" cy="4402781"/>
          </a:xfrm>
          <a:effectLst/>
        </p:spPr>
        <p:txBody>
          <a:bodyPr>
            <a:normAutofit/>
          </a:bodyPr>
          <a:lstStyle/>
          <a:p>
            <a:pPr marL="403225" lvl="1" indent="0">
              <a:spcAft>
                <a:spcPts val="600"/>
              </a:spcAft>
              <a:buNone/>
            </a:pPr>
            <a:r>
              <a:rPr lang="en-US" sz="2400"/>
              <a:t>Accommodations</a:t>
            </a:r>
          </a:p>
          <a:p>
            <a:pPr marL="403225" lvl="1" indent="0">
              <a:spcAft>
                <a:spcPts val="600"/>
              </a:spcAft>
              <a:buNone/>
            </a:pPr>
            <a:r>
              <a:rPr lang="en-US" sz="2400"/>
              <a:t>Syllabus &amp; Class details</a:t>
            </a:r>
          </a:p>
          <a:p>
            <a:pPr marL="403225" lvl="1" indent="0">
              <a:spcAft>
                <a:spcPts val="600"/>
              </a:spcAft>
              <a:buNone/>
            </a:pPr>
            <a:r>
              <a:rPr lang="en-US" sz="2400"/>
              <a:t>Moodle overview</a:t>
            </a:r>
          </a:p>
          <a:p>
            <a:pPr marL="403225" lvl="1" indent="0">
              <a:spcAft>
                <a:spcPts val="600"/>
              </a:spcAft>
              <a:buNone/>
            </a:pPr>
            <a:r>
              <a:rPr lang="en-US" sz="2400"/>
              <a:t>Things you need for the class</a:t>
            </a:r>
          </a:p>
          <a:p>
            <a:pPr marL="403225" lvl="1" indent="0">
              <a:spcAft>
                <a:spcPts val="600"/>
              </a:spcAft>
              <a:buNone/>
            </a:pPr>
            <a:r>
              <a:rPr lang="en-US" sz="2400"/>
              <a:t>About the instructor</a:t>
            </a:r>
          </a:p>
        </p:txBody>
      </p:sp>
    </p:spTree>
    <p:extLst>
      <p:ext uri="{BB962C8B-B14F-4D97-AF65-F5344CB8AC3E}">
        <p14:creationId xmlns:p14="http://schemas.microsoft.com/office/powerpoint/2010/main" val="163851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930" y="13881"/>
            <a:ext cx="9144000" cy="871022"/>
          </a:xfrm>
        </p:spPr>
        <p:txBody>
          <a:bodyPr/>
          <a:lstStyle/>
          <a:p>
            <a:r>
              <a:rPr lang="en-US"/>
              <a:t>Class time &amp; Office hours</a:t>
            </a:r>
          </a:p>
        </p:txBody>
      </p:sp>
      <p:sp>
        <p:nvSpPr>
          <p:cNvPr id="3" name="Content Placeholder 2"/>
          <p:cNvSpPr>
            <a:spLocks noGrp="1"/>
          </p:cNvSpPr>
          <p:nvPr>
            <p:ph idx="1"/>
          </p:nvPr>
        </p:nvSpPr>
        <p:spPr>
          <a:xfrm>
            <a:off x="648532" y="1322150"/>
            <a:ext cx="8364538" cy="5535850"/>
          </a:xfrm>
        </p:spPr>
        <p:txBody>
          <a:bodyPr>
            <a:normAutofit/>
          </a:bodyPr>
          <a:lstStyle/>
          <a:p>
            <a:r>
              <a:rPr lang="en-US" dirty="0">
                <a:solidFill>
                  <a:schemeClr val="accent6">
                    <a:lumMod val="50000"/>
                  </a:schemeClr>
                </a:solidFill>
              </a:rPr>
              <a:t>TH 2:10 </a:t>
            </a:r>
            <a:r>
              <a:rPr lang="mr-IN" dirty="0">
                <a:solidFill>
                  <a:schemeClr val="accent6">
                    <a:lumMod val="50000"/>
                  </a:schemeClr>
                </a:solidFill>
              </a:rPr>
              <a:t>–</a:t>
            </a:r>
            <a:r>
              <a:rPr lang="en-US" dirty="0">
                <a:solidFill>
                  <a:schemeClr val="accent6">
                    <a:lumMod val="50000"/>
                  </a:schemeClr>
                </a:solidFill>
              </a:rPr>
              <a:t> 4:00</a:t>
            </a:r>
            <a:endParaRPr lang="en-US" b="0" dirty="0">
              <a:solidFill>
                <a:schemeClr val="accent3">
                  <a:lumMod val="50000"/>
                </a:schemeClr>
              </a:solidFill>
            </a:endParaRPr>
          </a:p>
          <a:p>
            <a:pPr lvl="1"/>
            <a:r>
              <a:rPr lang="en-US" b="0" dirty="0">
                <a:solidFill>
                  <a:srgbClr val="4E0468"/>
                </a:solidFill>
              </a:rPr>
              <a:t>May do some classes outside when weather is better</a:t>
            </a:r>
          </a:p>
          <a:p>
            <a:pPr lvl="1"/>
            <a:r>
              <a:rPr lang="en-US" b="0" dirty="0">
                <a:solidFill>
                  <a:srgbClr val="4E0468"/>
                </a:solidFill>
              </a:rPr>
              <a:t>If weather prevents in person, will hold class over Zoom</a:t>
            </a:r>
          </a:p>
          <a:p>
            <a:r>
              <a:rPr lang="en-US" dirty="0"/>
              <a:t>Instructor Office Hours TH 11 </a:t>
            </a:r>
            <a:r>
              <a:rPr lang="mr-IN" dirty="0"/>
              <a:t>–</a:t>
            </a:r>
            <a:r>
              <a:rPr lang="en-US" dirty="0"/>
              <a:t> 1 and by appointment</a:t>
            </a:r>
          </a:p>
          <a:p>
            <a:pPr lvl="1"/>
            <a:r>
              <a:rPr lang="en-US" b="0" dirty="0"/>
              <a:t>OL 238 and on Zoom, but a separate Zoom link from the class link</a:t>
            </a:r>
          </a:p>
          <a:p>
            <a:pPr lvl="1"/>
            <a:r>
              <a:rPr lang="en-US" b="0" dirty="0"/>
              <a:t>My schedule gets very booked, so if you need to meet outside of my office hours, email asap</a:t>
            </a:r>
          </a:p>
        </p:txBody>
      </p:sp>
    </p:spTree>
    <p:extLst>
      <p:ext uri="{BB962C8B-B14F-4D97-AF65-F5344CB8AC3E}">
        <p14:creationId xmlns:p14="http://schemas.microsoft.com/office/powerpoint/2010/main" val="434796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2" y="-152967"/>
            <a:ext cx="7581901" cy="1653988"/>
          </a:xfrm>
        </p:spPr>
        <p:txBody>
          <a:bodyPr/>
          <a:lstStyle/>
          <a:p>
            <a:r>
              <a:rPr lang="en-US"/>
              <a:t>Syllabus &amp; Class Details</a:t>
            </a:r>
          </a:p>
        </p:txBody>
      </p:sp>
      <p:sp>
        <p:nvSpPr>
          <p:cNvPr id="3" name="Content Placeholder 2"/>
          <p:cNvSpPr>
            <a:spLocks noGrp="1"/>
          </p:cNvSpPr>
          <p:nvPr>
            <p:ph idx="1"/>
          </p:nvPr>
        </p:nvSpPr>
        <p:spPr>
          <a:xfrm>
            <a:off x="779462" y="1400367"/>
            <a:ext cx="7581901" cy="5457633"/>
          </a:xfrm>
        </p:spPr>
        <p:txBody>
          <a:bodyPr>
            <a:normAutofit fontScale="70000" lnSpcReduction="20000"/>
          </a:bodyPr>
          <a:lstStyle/>
          <a:p>
            <a:r>
              <a:rPr lang="en-US" b="0"/>
              <a:t>Course content</a:t>
            </a:r>
          </a:p>
          <a:p>
            <a:pPr lvl="1"/>
            <a:r>
              <a:rPr lang="en-US" b="0"/>
              <a:t>Thinking spatially </a:t>
            </a:r>
          </a:p>
          <a:p>
            <a:pPr lvl="1"/>
            <a:r>
              <a:rPr lang="en-US" b="0"/>
              <a:t>New urbanism: the concepts + the practice</a:t>
            </a:r>
          </a:p>
          <a:p>
            <a:pPr lvl="1"/>
            <a:r>
              <a:rPr lang="en-US" b="0"/>
              <a:t>Urban planning &amp; real estate development: how does stuff get done?</a:t>
            </a:r>
          </a:p>
          <a:p>
            <a:pPr lvl="1"/>
            <a:r>
              <a:rPr lang="en-US" b="0"/>
              <a:t>Case study: description + analysis + evaluation</a:t>
            </a:r>
          </a:p>
          <a:p>
            <a:pPr lvl="1"/>
            <a:r>
              <a:rPr lang="en-US" b="0"/>
              <a:t>Urban design analysis</a:t>
            </a:r>
          </a:p>
          <a:p>
            <a:r>
              <a:rPr lang="en-US" b="0"/>
              <a:t>Graded Assignments</a:t>
            </a:r>
          </a:p>
          <a:p>
            <a:pPr lvl="1"/>
            <a:r>
              <a:rPr lang="en-US" b="0"/>
              <a:t>Class participation </a:t>
            </a:r>
            <a:r>
              <a:rPr lang="mr-IN" b="0"/>
              <a:t>–</a:t>
            </a:r>
            <a:r>
              <a:rPr lang="en-US" b="0"/>
              <a:t> includes Perusall annotation (20%)</a:t>
            </a:r>
          </a:p>
          <a:p>
            <a:pPr lvl="1"/>
            <a:r>
              <a:rPr lang="en-US" b="0"/>
              <a:t>Class facilitation </a:t>
            </a:r>
            <a:r>
              <a:rPr lang="mr-IN" b="0"/>
              <a:t>–</a:t>
            </a:r>
            <a:r>
              <a:rPr lang="en-US" b="0"/>
              <a:t> 1 class (15%)</a:t>
            </a:r>
          </a:p>
          <a:p>
            <a:pPr lvl="1"/>
            <a:r>
              <a:rPr lang="en-US" b="0"/>
              <a:t>Case study of a new urbanist project, with grades in 3 parts:</a:t>
            </a:r>
          </a:p>
          <a:p>
            <a:pPr lvl="2"/>
            <a:r>
              <a:rPr lang="en-US" b="0"/>
              <a:t>Intro presentation </a:t>
            </a:r>
            <a:r>
              <a:rPr lang="mr-IN" b="0"/>
              <a:t>–</a:t>
            </a:r>
            <a:r>
              <a:rPr lang="en-US" b="0"/>
              <a:t> description of case (10%)</a:t>
            </a:r>
          </a:p>
          <a:p>
            <a:pPr lvl="2"/>
            <a:r>
              <a:rPr lang="en-US" b="0"/>
              <a:t>Evaluation presentation (20%)</a:t>
            </a:r>
          </a:p>
          <a:p>
            <a:pPr lvl="2"/>
            <a:r>
              <a:rPr lang="en-US" b="0"/>
              <a:t>Final paper </a:t>
            </a:r>
            <a:r>
              <a:rPr lang="mr-IN" b="0"/>
              <a:t>–</a:t>
            </a:r>
            <a:r>
              <a:rPr lang="en-US" b="0"/>
              <a:t> pulling it all together (35%)</a:t>
            </a:r>
          </a:p>
          <a:p>
            <a:pPr marL="403225" lvl="1">
              <a:spcBef>
                <a:spcPts val="2000"/>
              </a:spcBef>
            </a:pPr>
            <a:r>
              <a:rPr lang="en-US" sz="2400" b="0"/>
              <a:t>Learning Outcomes</a:t>
            </a:r>
          </a:p>
          <a:p>
            <a:pPr lvl="1"/>
            <a:r>
              <a:rPr lang="en-US" b="0"/>
              <a:t>Presentation skills</a:t>
            </a:r>
          </a:p>
          <a:p>
            <a:pPr lvl="1"/>
            <a:r>
              <a:rPr lang="en-US" b="0"/>
              <a:t>Writing skills</a:t>
            </a:r>
          </a:p>
          <a:p>
            <a:pPr lvl="1"/>
            <a:r>
              <a:rPr lang="en-US" b="0"/>
              <a:t>Thinking skills: description + analysis + evaluation</a:t>
            </a:r>
          </a:p>
          <a:p>
            <a:pPr lvl="1"/>
            <a:r>
              <a:rPr lang="en-US" b="0"/>
              <a:t>Knowledge of new urbanist ideas and results</a:t>
            </a:r>
          </a:p>
          <a:p>
            <a:pPr lvl="1"/>
            <a:r>
              <a:rPr lang="en-US" b="0"/>
              <a:t>Knowledge of how development happens</a:t>
            </a:r>
          </a:p>
          <a:p>
            <a:pPr lvl="1"/>
            <a:endParaRPr lang="en-US" b="0"/>
          </a:p>
          <a:p>
            <a:pPr lvl="1"/>
            <a:endParaRPr lang="en-US" b="0"/>
          </a:p>
        </p:txBody>
      </p:sp>
    </p:spTree>
    <p:extLst>
      <p:ext uri="{BB962C8B-B14F-4D97-AF65-F5344CB8AC3E}">
        <p14:creationId xmlns:p14="http://schemas.microsoft.com/office/powerpoint/2010/main" val="1107014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4667" y="477645"/>
            <a:ext cx="8262771" cy="5275802"/>
          </a:xfrm>
        </p:spPr>
        <p:txBody>
          <a:bodyPr>
            <a:normAutofit fontScale="77500" lnSpcReduction="20000"/>
          </a:bodyPr>
          <a:lstStyle/>
          <a:p>
            <a:pPr marL="0" indent="0">
              <a:lnSpc>
                <a:spcPct val="130000"/>
              </a:lnSpc>
              <a:buNone/>
            </a:pPr>
            <a:r>
              <a:rPr lang="en-US" b="0">
                <a:latin typeface="Avenir Next Regular"/>
                <a:cs typeface="Avenir Next Regular"/>
              </a:rPr>
              <a:t>“These different perspectives suggest that theories for New Urbanism are, therefore, not that same thing as theorizing the spaces that New Urbanism ‘makes’ or ‘unmakes.’ Put more productively, New Urbanism—like Smart Growth—does not aim to explain itself. Smart Growth focuses mostly on laws and policies that attack low-density residential subdivisions and concomitantly encourage more compact, contiguous, and coordinated development patterns; more detailed and architecturally prescriptive, New Urbanism instead focuses on the design intricacies of “pedestrian-oriented…urban life” (Kushner, 2003, p. 45). Both give practitioners a framework for normative action and long-term guidance, which I take to be one of the important purposes of planning theory. </a:t>
            </a:r>
            <a:r>
              <a:rPr lang="en-US">
                <a:latin typeface="Avenir Next Regular"/>
                <a:cs typeface="Avenir Next Regular"/>
              </a:rPr>
              <a:t>Theories </a:t>
            </a:r>
            <a:r>
              <a:rPr lang="en-US" i="1">
                <a:solidFill>
                  <a:schemeClr val="accent6">
                    <a:lumMod val="75000"/>
                  </a:schemeClr>
                </a:solidFill>
                <a:latin typeface="Avenir Next Regular"/>
                <a:cs typeface="Avenir Next Regular"/>
              </a:rPr>
              <a:t>for</a:t>
            </a:r>
            <a:r>
              <a:rPr lang="en-US">
                <a:solidFill>
                  <a:schemeClr val="accent6">
                    <a:lumMod val="75000"/>
                  </a:schemeClr>
                </a:solidFill>
                <a:latin typeface="Avenir Next Regular"/>
                <a:cs typeface="Avenir Next Regular"/>
              </a:rPr>
              <a:t> </a:t>
            </a:r>
            <a:r>
              <a:rPr lang="en-US">
                <a:latin typeface="Avenir Next Regular"/>
                <a:cs typeface="Avenir Next Regular"/>
              </a:rPr>
              <a:t>planning action</a:t>
            </a:r>
            <a:r>
              <a:rPr lang="en-US" b="0">
                <a:latin typeface="Avenir Next Regular"/>
                <a:cs typeface="Avenir Next Regular"/>
              </a:rPr>
              <a:t>, however, are not the same as </a:t>
            </a:r>
            <a:r>
              <a:rPr lang="en-US">
                <a:latin typeface="Avenir Next Regular"/>
                <a:cs typeface="Avenir Next Regular"/>
              </a:rPr>
              <a:t>theories </a:t>
            </a:r>
            <a:r>
              <a:rPr lang="en-US" i="1">
                <a:solidFill>
                  <a:schemeClr val="accent2">
                    <a:lumMod val="50000"/>
                  </a:schemeClr>
                </a:solidFill>
                <a:latin typeface="Avenir Next Regular"/>
                <a:cs typeface="Avenir Next Regular"/>
              </a:rPr>
              <a:t>of</a:t>
            </a:r>
            <a:r>
              <a:rPr lang="en-US">
                <a:solidFill>
                  <a:schemeClr val="accent2">
                    <a:lumMod val="50000"/>
                  </a:schemeClr>
                </a:solidFill>
                <a:latin typeface="Avenir Next Regular"/>
                <a:cs typeface="Avenir Next Regular"/>
              </a:rPr>
              <a:t> </a:t>
            </a:r>
            <a:r>
              <a:rPr lang="en-US">
                <a:latin typeface="Avenir Next Regular"/>
                <a:cs typeface="Avenir Next Regular"/>
              </a:rPr>
              <a:t>planning in action</a:t>
            </a:r>
            <a:r>
              <a:rPr lang="en-US" b="0">
                <a:latin typeface="Avenir Next Regular"/>
                <a:cs typeface="Avenir Next Regular"/>
              </a:rPr>
              <a:t>. Planning confronts a world of prior construction, even in greenfield sites, which is what I am mainly interested in here. In the US, and elsewhere too of course, race is always one of the most important ‘prior’ factors to consider.”</a:t>
            </a:r>
          </a:p>
        </p:txBody>
      </p:sp>
      <p:sp>
        <p:nvSpPr>
          <p:cNvPr id="4" name="Rectangle 3"/>
          <p:cNvSpPr/>
          <p:nvPr/>
        </p:nvSpPr>
        <p:spPr>
          <a:xfrm>
            <a:off x="4239904" y="5922670"/>
            <a:ext cx="4572000" cy="646331"/>
          </a:xfrm>
          <a:prstGeom prst="rect">
            <a:avLst/>
          </a:prstGeom>
        </p:spPr>
        <p:txBody>
          <a:bodyPr>
            <a:spAutoFit/>
          </a:bodyPr>
          <a:lstStyle/>
          <a:p>
            <a:r>
              <a:rPr lang="en-US" sz="1200"/>
              <a:t>Dierwechter, Y. (2020). New Urbanism as urban political development: Racial geographies of ‘intercurrence’across Greater Seattle. </a:t>
            </a:r>
            <a:r>
              <a:rPr lang="en-US" sz="1200" i="1"/>
              <a:t>Urban Planning</a:t>
            </a:r>
            <a:r>
              <a:rPr lang="en-US" sz="1200"/>
              <a:t>, 5(4), 417-428.</a:t>
            </a:r>
          </a:p>
        </p:txBody>
      </p:sp>
    </p:spTree>
    <p:extLst>
      <p:ext uri="{BB962C8B-B14F-4D97-AF65-F5344CB8AC3E}">
        <p14:creationId xmlns:p14="http://schemas.microsoft.com/office/powerpoint/2010/main" val="4204493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Overview class Moodle</a:t>
            </a:r>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2474579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2" y="107577"/>
            <a:ext cx="7581901" cy="1195090"/>
          </a:xfrm>
        </p:spPr>
        <p:txBody>
          <a:bodyPr/>
          <a:lstStyle/>
          <a:p>
            <a:r>
              <a:rPr lang="en-US"/>
              <a:t>What you need</a:t>
            </a:r>
          </a:p>
        </p:txBody>
      </p:sp>
      <p:sp>
        <p:nvSpPr>
          <p:cNvPr id="3" name="Content Placeholder 2"/>
          <p:cNvSpPr>
            <a:spLocks noGrp="1"/>
          </p:cNvSpPr>
          <p:nvPr>
            <p:ph idx="1"/>
          </p:nvPr>
        </p:nvSpPr>
        <p:spPr>
          <a:xfrm>
            <a:off x="779462" y="1748985"/>
            <a:ext cx="7892178" cy="4622317"/>
          </a:xfrm>
        </p:spPr>
        <p:txBody>
          <a:bodyPr>
            <a:normAutofit/>
          </a:bodyPr>
          <a:lstStyle/>
          <a:p>
            <a:r>
              <a:rPr lang="en-US" b="0" dirty="0"/>
              <a:t>Moodle access, including use of </a:t>
            </a:r>
            <a:r>
              <a:rPr lang="en-US" b="0" dirty="0" err="1"/>
              <a:t>Perusall</a:t>
            </a:r>
            <a:r>
              <a:rPr lang="en-US" b="0" dirty="0"/>
              <a:t> </a:t>
            </a:r>
            <a:r>
              <a:rPr lang="mr-IN" b="0" dirty="0"/>
              <a:t>–</a:t>
            </a:r>
            <a:r>
              <a:rPr lang="en-US" b="0" dirty="0"/>
              <a:t> </a:t>
            </a:r>
            <a:r>
              <a:rPr lang="en-US" b="0" dirty="0">
                <a:solidFill>
                  <a:schemeClr val="accent6">
                    <a:lumMod val="75000"/>
                  </a:schemeClr>
                </a:solidFill>
              </a:rPr>
              <a:t>check before next class</a:t>
            </a:r>
          </a:p>
          <a:p>
            <a:r>
              <a:rPr lang="en-US" b="0" dirty="0"/>
              <a:t>Books</a:t>
            </a:r>
          </a:p>
          <a:p>
            <a:pPr marL="0" indent="0">
              <a:buNone/>
            </a:pPr>
            <a:r>
              <a:rPr lang="en-US" sz="1800" b="0" dirty="0" err="1">
                <a:latin typeface="Calibri"/>
                <a:cs typeface="Calibri"/>
              </a:rPr>
              <a:t>Duany</a:t>
            </a:r>
            <a:r>
              <a:rPr lang="en-US" sz="1800" b="0" dirty="0">
                <a:latin typeface="Calibri"/>
                <a:cs typeface="Calibri"/>
              </a:rPr>
              <a:t>, Andrés, Elizabeth Plater-</a:t>
            </a:r>
            <a:r>
              <a:rPr lang="en-US" sz="1800" b="0" dirty="0" err="1">
                <a:latin typeface="Calibri"/>
                <a:cs typeface="Calibri"/>
              </a:rPr>
              <a:t>Zyberk</a:t>
            </a:r>
            <a:r>
              <a:rPr lang="en-US" sz="1800" b="0" dirty="0">
                <a:latin typeface="Calibri"/>
                <a:cs typeface="Calibri"/>
              </a:rPr>
              <a:t>, and Jeff Speck. 2000. </a:t>
            </a:r>
            <a:r>
              <a:rPr lang="en-US" sz="1800" b="0" i="1" dirty="0">
                <a:latin typeface="Calibri"/>
                <a:cs typeface="Calibri"/>
              </a:rPr>
              <a:t>Suburban Nation: The Rise of Sprawl and the Decline of the American Dream</a:t>
            </a:r>
            <a:r>
              <a:rPr lang="en-US" sz="1800" b="0" dirty="0">
                <a:latin typeface="Calibri"/>
                <a:cs typeface="Calibri"/>
              </a:rPr>
              <a:t>. New York: North Point Press, a Division of Farrar, Straus and Giroux, 2000.</a:t>
            </a:r>
          </a:p>
          <a:p>
            <a:pPr marL="0" indent="0">
              <a:buNone/>
            </a:pPr>
            <a:r>
              <a:rPr lang="en-US" sz="1800" b="0" dirty="0">
                <a:latin typeface="Calibri"/>
                <a:cs typeface="Calibri"/>
              </a:rPr>
              <a:t>Congress for the New Urbanism and Emily Talen, Editor. 2013. </a:t>
            </a:r>
            <a:r>
              <a:rPr lang="en-US" sz="1800" b="0" i="1" dirty="0">
                <a:latin typeface="Calibri"/>
                <a:cs typeface="Calibri"/>
              </a:rPr>
              <a:t>Charter of the New Urbanism, </a:t>
            </a:r>
            <a:r>
              <a:rPr lang="en-US" sz="1800" i="1" dirty="0">
                <a:solidFill>
                  <a:srgbClr val="FF0000"/>
                </a:solidFill>
                <a:latin typeface="Calibri"/>
                <a:cs typeface="Calibri"/>
              </a:rPr>
              <a:t>Second Edition</a:t>
            </a:r>
            <a:r>
              <a:rPr lang="en-US" sz="1800" b="0" dirty="0">
                <a:latin typeface="Calibri"/>
                <a:cs typeface="Calibri"/>
              </a:rPr>
              <a:t>. New York: McGraw-Hill Education. </a:t>
            </a:r>
          </a:p>
        </p:txBody>
      </p:sp>
    </p:spTree>
    <p:extLst>
      <p:ext uri="{BB962C8B-B14F-4D97-AF65-F5344CB8AC3E}">
        <p14:creationId xmlns:p14="http://schemas.microsoft.com/office/powerpoint/2010/main" val="9136023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bit">
  <a:themeElements>
    <a:clrScheme name="Pixel">
      <a:dk1>
        <a:srgbClr val="103154"/>
      </a:dk1>
      <a:lt1>
        <a:srgbClr val="FFFFFF"/>
      </a:lt1>
      <a:dk2>
        <a:srgbClr val="00BFC3"/>
      </a:dk2>
      <a:lt2>
        <a:srgbClr val="0096FF"/>
      </a:lt2>
      <a:accent1>
        <a:srgbClr val="FF7F01"/>
      </a:accent1>
      <a:accent2>
        <a:srgbClr val="F1B015"/>
      </a:accent2>
      <a:accent3>
        <a:srgbClr val="FBEC85"/>
      </a:accent3>
      <a:accent4>
        <a:srgbClr val="D2C2F1"/>
      </a:accent4>
      <a:accent5>
        <a:srgbClr val="DA5AF4"/>
      </a:accent5>
      <a:accent6>
        <a:srgbClr val="9D09D1"/>
      </a:accent6>
      <a:hlink>
        <a:srgbClr val="1286C9"/>
      </a:hlink>
      <a:folHlink>
        <a:srgbClr val="A8C2E7"/>
      </a:folHlink>
    </a:clrScheme>
    <a:fontScheme name="Orbit">
      <a:majorFont>
        <a:latin typeface="Candara"/>
        <a:ea typeface=""/>
        <a:cs typeface=""/>
        <a:font script="Jpan" typeface="ＭＳ Ｐゴシック"/>
        <a:font script="Hans" typeface="宋体"/>
        <a:font script="Hant" typeface="新細明體"/>
      </a:majorFont>
      <a:minorFont>
        <a:latin typeface="Candara"/>
        <a:ea typeface=""/>
        <a:cs typeface=""/>
        <a:font script="Jpan" typeface="ＭＳ Ｐゴシック"/>
        <a:font script="Hans" typeface="宋体"/>
        <a:font script="Hant" typeface="新細明體"/>
      </a:minorFont>
    </a:fontScheme>
    <a:fmtScheme name="Orbit">
      <a:fillStyleLst>
        <a:solidFill>
          <a:schemeClr val="phClr"/>
        </a:solidFill>
        <a:solidFill>
          <a:schemeClr val="phClr">
            <a:shade val="80000"/>
          </a:schemeClr>
        </a:solidFill>
        <a:gradFill rotWithShape="1">
          <a:gsLst>
            <a:gs pos="0">
              <a:schemeClr val="phClr">
                <a:shade val="30000"/>
                <a:satMod val="100000"/>
              </a:schemeClr>
            </a:gs>
            <a:gs pos="80000">
              <a:schemeClr val="phClr">
                <a:shade val="90000"/>
                <a:satMod val="100000"/>
              </a:schemeClr>
            </a:gs>
            <a:gs pos="100000">
              <a:schemeClr val="phClr">
                <a:tint val="90000"/>
                <a:shade val="100000"/>
                <a:satMod val="150000"/>
              </a:schemeClr>
            </a:gs>
          </a:gsLst>
          <a:lin ang="16200000" scaled="0"/>
        </a:grad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76200" cap="flat" cmpd="sng" algn="ctr">
          <a:solidFill>
            <a:schemeClr val="phClr"/>
          </a:solidFill>
          <a:prstDash val="solid"/>
        </a:ln>
      </a:lnStyleLst>
      <a:effectStyleLst>
        <a:effectStyle>
          <a:effectLst/>
        </a:effectStyle>
        <a:effectStyle>
          <a:effectLst>
            <a:outerShdw blurRad="228600" dist="38100" dir="5400000" sx="104000" sy="104000" algn="ctr" rotWithShape="0">
              <a:srgbClr val="000000">
                <a:alpha val="80000"/>
              </a:srgbClr>
            </a:outerShdw>
          </a:effectLst>
        </a:effectStyle>
        <a:effectStyle>
          <a:effectLst>
            <a:outerShdw blurRad="317500" dist="381000" dir="5400000" sx="90000" sy="20000" rotWithShape="0">
              <a:srgbClr val="000000">
                <a:alpha val="40000"/>
              </a:srgbClr>
            </a:outerShdw>
          </a:effectLst>
          <a:scene3d>
            <a:camera prst="orthographicFront">
              <a:rot lat="0" lon="0" rev="0"/>
            </a:camera>
            <a:lightRig rig="balanced" dir="t"/>
          </a:scene3d>
          <a:sp3d prstMaterial="metal">
            <a:bevelT w="254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lin ang="5400000" scaled="0"/>
        </a:gradFill>
        <a:blipFill rotWithShape="1">
          <a:blip xmlns:r="http://schemas.openxmlformats.org/officeDocument/2006/relationships" r:embed="rId1">
            <a:duotone>
              <a:schemeClr val="phClr">
                <a:shade val="1000"/>
                <a:lumMod val="80000"/>
              </a:schemeClr>
              <a:schemeClr val="phClr">
                <a:satMod val="360000"/>
                <a:lumMod val="14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Orbit.thmx</Template>
  <TotalTime>7282</TotalTime>
  <Words>771</Words>
  <Application>Microsoft Macintosh PowerPoint</Application>
  <PresentationFormat>On-screen Show (4:3)</PresentationFormat>
  <Paragraphs>77</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Avenir Next Regular</vt:lpstr>
      <vt:lpstr>Calibri</vt:lpstr>
      <vt:lpstr>Candara</vt:lpstr>
      <vt:lpstr>Orbit</vt:lpstr>
      <vt:lpstr>New Urbanism and Its Discontents</vt:lpstr>
      <vt:lpstr>Today’s Class</vt:lpstr>
      <vt:lpstr>What do we know about new urbanism?</vt:lpstr>
      <vt:lpstr>Course Overview</vt:lpstr>
      <vt:lpstr>Class time &amp; Office hours</vt:lpstr>
      <vt:lpstr>Syllabus &amp; Class Details</vt:lpstr>
      <vt:lpstr>PowerPoint Presentation</vt:lpstr>
      <vt:lpstr>Overview class Moodle</vt:lpstr>
      <vt:lpstr>What you need</vt:lpstr>
      <vt:lpstr>About me</vt:lpstr>
      <vt:lpstr>Sprawl vs Urbanism Intro</vt:lpstr>
      <vt:lpstr>Starting with Our Own Context</vt:lpstr>
      <vt:lpstr>Case Overview Presentation</vt:lpstr>
      <vt:lpstr>TO DO</vt:lpstr>
    </vt:vector>
  </TitlesOfParts>
  <Company>Hurley-Franks &amp; Associates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GIS</dc:title>
  <dc:creator>Jennifer Hurley</dc:creator>
  <cp:lastModifiedBy>Jennifer Hurley</cp:lastModifiedBy>
  <cp:revision>47</cp:revision>
  <cp:lastPrinted>2021-02-12T22:05:10Z</cp:lastPrinted>
  <dcterms:created xsi:type="dcterms:W3CDTF">2020-01-16T16:17:51Z</dcterms:created>
  <dcterms:modified xsi:type="dcterms:W3CDTF">2024-01-24T18:51:58Z</dcterms:modified>
</cp:coreProperties>
</file>