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7" r:id="rId1"/>
  </p:sldMasterIdLst>
  <p:notesMasterIdLst>
    <p:notesMasterId r:id="rId16"/>
  </p:notesMasterIdLst>
  <p:sldIdLst>
    <p:sldId id="399" r:id="rId2"/>
    <p:sldId id="400" r:id="rId3"/>
    <p:sldId id="367" r:id="rId4"/>
    <p:sldId id="284" r:id="rId5"/>
    <p:sldId id="385" r:id="rId6"/>
    <p:sldId id="393" r:id="rId7"/>
    <p:sldId id="401" r:id="rId8"/>
    <p:sldId id="402" r:id="rId9"/>
    <p:sldId id="403" r:id="rId10"/>
    <p:sldId id="343" r:id="rId11"/>
    <p:sldId id="392" r:id="rId12"/>
    <p:sldId id="383" r:id="rId13"/>
    <p:sldId id="391" r:id="rId14"/>
    <p:sldId id="40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74" autoAdjust="0"/>
    <p:restoredTop sz="54054" autoAdjust="0"/>
  </p:normalViewPr>
  <p:slideViewPr>
    <p:cSldViewPr snapToObjects="1">
      <p:cViewPr varScale="1">
        <p:scale>
          <a:sx n="65" d="100"/>
          <a:sy n="65" d="100"/>
        </p:scale>
        <p:origin x="-18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5ED2F-9B29-EB4A-9F93-FA24571D50A8}" type="datetimeFigureOut">
              <a:rPr lang="en-US" smtClean="0"/>
              <a:pPr/>
              <a:t>2/8/21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99A23A-05C8-DE47-B58F-771A657BA27B}" type="slidenum">
              <a:rPr lang="en-US" smtClean="0"/>
              <a:pPr/>
              <a:t>‹#›</a:t>
            </a:fld>
            <a:endParaRPr lang="en-US"/>
          </a:p>
        </p:txBody>
      </p:sp>
    </p:spTree>
    <p:extLst>
      <p:ext uri="{BB962C8B-B14F-4D97-AF65-F5344CB8AC3E}">
        <p14:creationId xmlns:p14="http://schemas.microsoft.com/office/powerpoint/2010/main" val="4237211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9A23A-05C8-DE47-B58F-771A657BA27B}" type="slidenum">
              <a:rPr lang="en-US" smtClean="0"/>
              <a:pPr/>
              <a:t>1</a:t>
            </a:fld>
            <a:endParaRPr lang="en-US"/>
          </a:p>
        </p:txBody>
      </p:sp>
    </p:spTree>
    <p:extLst>
      <p:ext uri="{BB962C8B-B14F-4D97-AF65-F5344CB8AC3E}">
        <p14:creationId xmlns:p14="http://schemas.microsoft.com/office/powerpoint/2010/main" val="3047753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futureuta.blogspot.com</a:t>
            </a:r>
            <a:r>
              <a:rPr lang="en-US" dirty="0" smtClean="0"/>
              <a:t>/2014/12/autonomous-rapid-</a:t>
            </a:r>
            <a:r>
              <a:rPr lang="en-US" dirty="0" err="1" smtClean="0"/>
              <a:t>buses.html</a:t>
            </a:r>
            <a:endParaRPr lang="en-US" dirty="0"/>
          </a:p>
        </p:txBody>
      </p:sp>
      <p:sp>
        <p:nvSpPr>
          <p:cNvPr id="4" name="Slide Number Placeholder 3"/>
          <p:cNvSpPr>
            <a:spLocks noGrp="1"/>
          </p:cNvSpPr>
          <p:nvPr>
            <p:ph type="sldNum" sz="quarter" idx="10"/>
          </p:nvPr>
        </p:nvSpPr>
        <p:spPr/>
        <p:txBody>
          <a:bodyPr/>
          <a:lstStyle/>
          <a:p>
            <a:fld id="{F799A23A-05C8-DE47-B58F-771A657BA27B}" type="slidenum">
              <a:rPr lang="en-US" smtClean="0"/>
              <a:pPr/>
              <a:t>11</a:t>
            </a:fld>
            <a:endParaRPr lang="en-US"/>
          </a:p>
        </p:txBody>
      </p:sp>
    </p:spTree>
    <p:extLst>
      <p:ext uri="{BB962C8B-B14F-4D97-AF65-F5344CB8AC3E}">
        <p14:creationId xmlns:p14="http://schemas.microsoft.com/office/powerpoint/2010/main" val="270954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Dutton: “</a:t>
            </a:r>
            <a:r>
              <a:rPr lang="en-US" sz="1200" b="0" i="0" u="none" strike="noStrike" kern="1200" baseline="0" dirty="0" smtClean="0">
                <a:solidFill>
                  <a:schemeClr val="tx1"/>
                </a:solidFill>
                <a:latin typeface="+mn-lt"/>
                <a:ea typeface="+mn-ea"/>
                <a:cs typeface="+mn-cs"/>
              </a:rPr>
              <a:t>Suburbia,</a:t>
            </a:r>
          </a:p>
          <a:p>
            <a:r>
              <a:rPr lang="en-US" sz="1200" b="0" i="0" u="none" strike="noStrike" kern="1200" baseline="0" dirty="0" smtClean="0">
                <a:solidFill>
                  <a:schemeClr val="tx1"/>
                </a:solidFill>
                <a:latin typeface="+mn-lt"/>
                <a:ea typeface="+mn-ea"/>
                <a:cs typeface="+mn-cs"/>
              </a:rPr>
              <a:t>originally situated as a distinct middle landscape</a:t>
            </a:r>
          </a:p>
          <a:p>
            <a:r>
              <a:rPr lang="en-US" sz="1200" b="0" i="0" u="none" strike="noStrike" kern="1200" baseline="0" dirty="0" smtClean="0">
                <a:solidFill>
                  <a:schemeClr val="tx1"/>
                </a:solidFill>
                <a:latin typeface="+mn-lt"/>
                <a:ea typeface="+mn-ea"/>
                <a:cs typeface="+mn-cs"/>
              </a:rPr>
              <a:t>between city and country, has now become</a:t>
            </a:r>
          </a:p>
          <a:p>
            <a:r>
              <a:rPr lang="en-US" sz="1200" b="0" i="0" u="none" strike="noStrike" kern="1200" baseline="0" dirty="0" smtClean="0">
                <a:solidFill>
                  <a:schemeClr val="tx1"/>
                </a:solidFill>
                <a:latin typeface="+mn-lt"/>
                <a:ea typeface="+mn-ea"/>
                <a:cs typeface="+mn-cs"/>
              </a:rPr>
              <a:t>the armature and model of growth everywhere. Its original dependence on the commercial, social, and civic life of the city has dissipated. Today suburbia has become autonomous and pervasive, invading both traditionally urban and rural areas.”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New Urbanists, in</a:t>
            </a:r>
          </a:p>
          <a:p>
            <a:r>
              <a:rPr lang="en-US" sz="1200" b="0" i="0" u="none" strike="noStrike" kern="1200" baseline="0" dirty="0" smtClean="0">
                <a:solidFill>
                  <a:schemeClr val="tx1"/>
                </a:solidFill>
                <a:latin typeface="+mn-lt"/>
                <a:ea typeface="+mn-ea"/>
                <a:cs typeface="+mn-cs"/>
              </a:rPr>
              <a:t>particular, have freed the idea of sprawl from</a:t>
            </a:r>
          </a:p>
          <a:p>
            <a:r>
              <a:rPr lang="en-US" sz="1200" b="0" i="0" u="none" strike="noStrike" kern="1200" baseline="0" dirty="0" smtClean="0">
                <a:solidFill>
                  <a:schemeClr val="tx1"/>
                </a:solidFill>
                <a:latin typeface="+mn-lt"/>
                <a:ea typeface="+mn-ea"/>
                <a:cs typeface="+mn-cs"/>
              </a:rPr>
              <a:t>its geographical moorings. For them, sprawl no longer implies merely the centrifugal development at the periphery, but rather a form of development pervasive everywhere. This form of development certainly has its most unadulterated</a:t>
            </a:r>
          </a:p>
          <a:p>
            <a:r>
              <a:rPr lang="en-US" sz="1200" b="0" i="0" u="none" strike="noStrike" kern="1200" baseline="0" dirty="0" smtClean="0">
                <a:solidFill>
                  <a:schemeClr val="tx1"/>
                </a:solidFill>
                <a:latin typeface="+mn-lt"/>
                <a:ea typeface="+mn-ea"/>
                <a:cs typeface="+mn-cs"/>
              </a:rPr>
              <a:t>incarnations at the periphery, but it has</a:t>
            </a:r>
          </a:p>
          <a:p>
            <a:r>
              <a:rPr lang="en-US" sz="1200" b="0" i="0" u="none" strike="noStrike" kern="1200" baseline="0" dirty="0" smtClean="0">
                <a:solidFill>
                  <a:schemeClr val="tx1"/>
                </a:solidFill>
                <a:latin typeface="+mn-lt"/>
                <a:ea typeface="+mn-ea"/>
                <a:cs typeface="+mn-cs"/>
              </a:rPr>
              <a:t>also become the convention for new development</a:t>
            </a:r>
          </a:p>
          <a:p>
            <a:r>
              <a:rPr lang="en-US" sz="1200" b="0" i="0" u="none" strike="noStrike" kern="1200" baseline="0" dirty="0" smtClean="0">
                <a:solidFill>
                  <a:schemeClr val="tx1"/>
                </a:solidFill>
                <a:latin typeface="+mn-lt"/>
                <a:ea typeface="+mn-ea"/>
                <a:cs typeface="+mn-cs"/>
              </a:rPr>
              <a:t>anywhere, including within existing</a:t>
            </a:r>
          </a:p>
          <a:p>
            <a:r>
              <a:rPr lang="en-US" sz="1200" b="0" i="0" u="none" strike="noStrike" kern="1200" baseline="0" dirty="0" smtClean="0">
                <a:solidFill>
                  <a:schemeClr val="tx1"/>
                </a:solidFill>
                <a:latin typeface="+mn-lt"/>
                <a:ea typeface="+mn-ea"/>
                <a:cs typeface="+mn-cs"/>
              </a:rPr>
              <a:t>metropolitan areas.”</a:t>
            </a:r>
            <a:endParaRPr lang="en-US" dirty="0"/>
          </a:p>
        </p:txBody>
      </p:sp>
      <p:sp>
        <p:nvSpPr>
          <p:cNvPr id="4" name="Slide Number Placeholder 3"/>
          <p:cNvSpPr>
            <a:spLocks noGrp="1"/>
          </p:cNvSpPr>
          <p:nvPr>
            <p:ph type="sldNum" sz="quarter" idx="10"/>
          </p:nvPr>
        </p:nvSpPr>
        <p:spPr/>
        <p:txBody>
          <a:bodyPr/>
          <a:lstStyle/>
          <a:p>
            <a:fld id="{F799A23A-05C8-DE47-B58F-771A657BA27B}" type="slidenum">
              <a:rPr lang="en-US" smtClean="0"/>
              <a:pPr/>
              <a:t>12</a:t>
            </a:fld>
            <a:endParaRPr lang="en-US"/>
          </a:p>
        </p:txBody>
      </p:sp>
    </p:spTree>
    <p:extLst>
      <p:ext uri="{BB962C8B-B14F-4D97-AF65-F5344CB8AC3E}">
        <p14:creationId xmlns:p14="http://schemas.microsoft.com/office/powerpoint/2010/main" val="258674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9A23A-05C8-DE47-B58F-771A657BA27B}" type="slidenum">
              <a:rPr lang="en-US" smtClean="0"/>
              <a:pPr/>
              <a:t>13</a:t>
            </a:fld>
            <a:endParaRPr lang="en-US"/>
          </a:p>
        </p:txBody>
      </p:sp>
    </p:spTree>
    <p:extLst>
      <p:ext uri="{BB962C8B-B14F-4D97-AF65-F5344CB8AC3E}">
        <p14:creationId xmlns:p14="http://schemas.microsoft.com/office/powerpoint/2010/main" val="399344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9A23A-05C8-DE47-B58F-771A657BA27B}" type="slidenum">
              <a:rPr lang="en-US" smtClean="0"/>
              <a:pPr/>
              <a:t>14</a:t>
            </a:fld>
            <a:endParaRPr lang="en-US"/>
          </a:p>
        </p:txBody>
      </p:sp>
    </p:spTree>
    <p:extLst>
      <p:ext uri="{BB962C8B-B14F-4D97-AF65-F5344CB8AC3E}">
        <p14:creationId xmlns:p14="http://schemas.microsoft.com/office/powerpoint/2010/main" val="399344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Seth Harry, Pro-</a:t>
            </a:r>
            <a:r>
              <a:rPr lang="en-US" dirty="0" err="1" smtClean="0"/>
              <a:t>Urb</a:t>
            </a:r>
            <a:r>
              <a:rPr lang="en-US" dirty="0" smtClean="0"/>
              <a:t> post, 10/18/10:</a:t>
            </a:r>
          </a:p>
          <a:p>
            <a:r>
              <a:rPr lang="en-US" sz="1200" dirty="0" smtClean="0"/>
              <a:t>I should add that all of these things reinforce the perception that suburban retail is a fundamentally different </a:t>
            </a:r>
            <a:r>
              <a:rPr lang="en-US" sz="1200" i="1" dirty="0" smtClean="0"/>
              <a:t>system </a:t>
            </a:r>
            <a:r>
              <a:rPr lang="en-US" sz="1200" dirty="0" smtClean="0"/>
              <a:t>of good distribution and selling, than urban retail, which is why it is so hard to do real urban retail formats in suburban market contexts.  The closest we are usually most able to achieve is mere urban-</a:t>
            </a:r>
            <a:r>
              <a:rPr lang="en-US" sz="1200" i="1" dirty="0" smtClean="0"/>
              <a:t>like</a:t>
            </a:r>
            <a:r>
              <a:rPr lang="en-US" sz="1200" dirty="0" smtClean="0"/>
              <a:t> places that are only superficially urban, at best, while still retaining most of the fundamental attributes and business models of a conventional suburban shopping center.</a:t>
            </a:r>
            <a:br>
              <a:rPr lang="en-US" sz="1200" dirty="0" smtClean="0"/>
            </a:br>
            <a:r>
              <a:rPr lang="en-US" sz="1200" dirty="0" smtClean="0"/>
              <a:t/>
            </a:r>
            <a:br>
              <a:rPr lang="en-US" sz="1200" dirty="0" smtClean="0"/>
            </a:br>
            <a:r>
              <a:rPr lang="en-US" sz="1200" dirty="0" smtClean="0"/>
              <a:t>The other interesting thing related to this systemic line of thinking is the happy coincidence of the suburban arterial/interstate connection, and the nature of goods distribution, from the suburban retailer's perspective.  The same system that facilitates the daily mass migration of bodies into and out of our urban centers every day -- an over-sized arterial network -- is essentially the same system that allows for the efficient conveyance of goods as part of a national and global distribution network.  The ideal interface between this distribution system and its intended consumer market occurs at the same interface as that between those residential bedroom communities, and their urban commutes -- suburban arterial/interstate interchanges.</a:t>
            </a:r>
            <a:br>
              <a:rPr lang="en-US" sz="1200" dirty="0" smtClean="0"/>
            </a:br>
            <a:r>
              <a:rPr lang="en-US" sz="1200" dirty="0" smtClean="0"/>
              <a:t/>
            </a:r>
            <a:br>
              <a:rPr lang="en-US" sz="1200" dirty="0" smtClean="0"/>
            </a:br>
            <a:r>
              <a:rPr lang="en-US" sz="1200" dirty="0" smtClean="0"/>
              <a:t>This allows retailers to essential terminate their supply chain at what had previously been their warehouse and retail distribution level (hence, the term warehouse stores), while also encouraging those same retailers to rely directly on an extra-regional supplier to provide those goods.  This juxtaposition was a significant factor in enabling the rapid development of globalization, and the off-shoring of America's fundamental food supply system.  I guess you could call this efficient, if you discount the larger implications of this system, and the fact that consumer is "paying" for this efficiency through other means, but it is fundamentally different from the way urban centers typically conveyed goods to retail consumers.</a:t>
            </a:r>
            <a:br>
              <a:rPr lang="en-US" sz="1200" dirty="0" smtClean="0"/>
            </a:br>
            <a:r>
              <a:rPr lang="en-US" sz="1200" dirty="0" smtClean="0"/>
              <a:t/>
            </a:r>
            <a:br>
              <a:rPr lang="en-US" sz="1200" dirty="0" smtClean="0"/>
            </a:br>
            <a:r>
              <a:rPr lang="en-US" sz="1200" dirty="0" smtClean="0"/>
              <a:t>By way of reference, the rural village where I currently live and work, just outside of Baltimore, and situated along the Baltimore and Ohio rail corridor, was a farming community which shipped locally grown food products directly into the city by rail.  At the end of my street, which is where both the rail line and the Patapsco River reside (both running directly into Baltimore's waterfront) there are the stone remnants of a mill and cannery from which local harvests where processed and shipped to downtown Baltimore for distribution to neighborhood retailers.  This supply chain, and its long-gone passenger rail network, has been totally supplanted by the endless stream of commuters and 18-wheelers on nearby Interstate 70, which is now the preferred route for goods and commuters both into the city, and also to the nearby suburban arterial interchanges around which all the usual big-box suspects are clustered.  And the goods themselves, of course, within these boxes are from all over the country and abroad, virtually none are locally sourced.</a:t>
            </a:r>
            <a:br>
              <a:rPr lang="en-US" sz="1200" dirty="0" smtClean="0"/>
            </a:br>
            <a:r>
              <a:rPr lang="en-US" sz="1200" dirty="0" smtClean="0"/>
              <a:t/>
            </a:r>
            <a:br>
              <a:rPr lang="en-US" sz="1200" dirty="0" smtClean="0"/>
            </a:br>
            <a:r>
              <a:rPr lang="en-US" sz="1200" dirty="0" smtClean="0"/>
              <a:t>While I still have cows across the street, and horses and sheep on either side of me (someone recently posted that you're not really in a rural community unless you have livestock within your ped-shed), the farming community to which I moved from Capitol Hill is now no more than a suburban bedroom community of gentleman farmers and commuters, appearances notwithstanding.  For that reason, I'm moving my office to nearby Frederick, Maryland, a real city in its own right (though falling within both Baltimore's and Washington, DC's commuter shed), and fortunately, in the meantime, I still have a pied-a-</a:t>
            </a:r>
            <a:r>
              <a:rPr lang="en-US" sz="1200" dirty="0" err="1" smtClean="0"/>
              <a:t>terre</a:t>
            </a:r>
            <a:r>
              <a:rPr lang="en-US" sz="1200" dirty="0" smtClean="0"/>
              <a:t> in Old Montreal, to keep my urban street </a:t>
            </a:r>
            <a:r>
              <a:rPr lang="en-US" sz="1200" dirty="0" err="1" smtClean="0"/>
              <a:t>cred</a:t>
            </a:r>
            <a:r>
              <a:rPr lang="en-US" sz="1200" dirty="0" smtClean="0"/>
              <a:t> intact.</a:t>
            </a:r>
            <a:br>
              <a:rPr lang="en-US" sz="1200" dirty="0" smtClean="0"/>
            </a:br>
            <a:r>
              <a:rPr lang="en-US" sz="1200" dirty="0" smtClean="0"/>
              <a:t/>
            </a:r>
            <a:br>
              <a:rPr lang="en-US" sz="1200" dirty="0" smtClean="0"/>
            </a:br>
            <a:r>
              <a:rPr lang="en-US" sz="1200" dirty="0" smtClean="0"/>
              <a:t>The point is that none of this is coincidental -- there has been a consistent and systemic change in the way we produce, distribute and consume goods in this country over the last 60 years, and the nature of our settlement patterns over that same period of time has played a direct and influential role in that change.  Beyond the immediate direct effects of that change, related to our local economies, food security, the nature of our food production (factory farming, etc.), there have been substantial systemic implications also associated with this change in terms of fair trade, exploitative/unsustainable production practices, environmental degradation, etc.  It's time we start thinking about these things in terms of these systemic considerations, and not merely on the basis of the aesthetic qualities of their associated environments.</a:t>
            </a:r>
            <a:r>
              <a:rPr lang="en-US" dirty="0" smtClean="0"/>
              <a:t> </a:t>
            </a:r>
            <a:endParaRPr lang="en-US" dirty="0"/>
          </a:p>
        </p:txBody>
      </p:sp>
      <p:sp>
        <p:nvSpPr>
          <p:cNvPr id="4" name="Slide Number Placeholder 3"/>
          <p:cNvSpPr>
            <a:spLocks noGrp="1"/>
          </p:cNvSpPr>
          <p:nvPr>
            <p:ph type="sldNum" sz="quarter" idx="10"/>
          </p:nvPr>
        </p:nvSpPr>
        <p:spPr/>
        <p:txBody>
          <a:bodyPr/>
          <a:lstStyle/>
          <a:p>
            <a:fld id="{F799A23A-05C8-DE47-B58F-771A657BA27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90000"/>
              </a:lnSpc>
            </a:pPr>
            <a:r>
              <a:rPr lang="en-US" dirty="0" smtClean="0">
                <a:latin typeface="Arial" pitchFamily="-106" charset="0"/>
                <a:ea typeface="ＭＳ Ｐゴシック" pitchFamily="-106" charset="-128"/>
                <a:cs typeface="ＭＳ Ｐゴシック" pitchFamily="-106" charset="-128"/>
              </a:rPr>
              <a:t>Holston:</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“That Brasilia's design derives from </a:t>
            </a:r>
            <a:r>
              <a:rPr lang="en-US" dirty="0" err="1" smtClean="0">
                <a:latin typeface="Arial" pitchFamily="-106" charset="0"/>
                <a:ea typeface="ＭＳ Ｐゴシック" pitchFamily="-106" charset="-128"/>
                <a:cs typeface="ＭＳ Ｐゴシック" pitchFamily="-106" charset="-128"/>
              </a:rPr>
              <a:t>ClAM</a:t>
            </a:r>
            <a:r>
              <a:rPr lang="en-US" dirty="0" smtClean="0">
                <a:latin typeface="Arial" pitchFamily="-106" charset="0"/>
                <a:ea typeface="ＭＳ Ｐゴシック" pitchFamily="-106" charset="-128"/>
                <a:cs typeface="ＭＳ Ｐゴシック" pitchFamily="-106" charset="-128"/>
              </a:rPr>
              <a:t> proposals is easily</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demonstrated. Its most Significant manifesto, </a:t>
            </a:r>
            <a:r>
              <a:rPr lang="en-US" i="1" dirty="0" smtClean="0">
                <a:latin typeface="Arial" pitchFamily="-106" charset="0"/>
                <a:ea typeface="ＭＳ Ｐゴシック" pitchFamily="-106" charset="-128"/>
                <a:cs typeface="ＭＳ Ｐゴシック" pitchFamily="-106" charset="-128"/>
              </a:rPr>
              <a:t>The Athens Charter,</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defines the objectives of city planning in terms of four functions:</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"The keys to city planning are to be found in the four functions:</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housing, work, recreation (during leisure) and traffic" (Le</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Corbusier 1957 [1941]: art. 77). The last function, traffic,</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a:t>
            </a:r>
            <a:r>
              <a:rPr lang="en-US" dirty="0" err="1" smtClean="0">
                <a:latin typeface="Arial" pitchFamily="-106" charset="0"/>
                <a:ea typeface="ＭＳ Ｐゴシック" pitchFamily="-106" charset="-128"/>
                <a:cs typeface="ＭＳ Ｐゴシック" pitchFamily="-106" charset="-128"/>
              </a:rPr>
              <a:t>bring[s</a:t>
            </a:r>
            <a:r>
              <a:rPr lang="en-US" dirty="0" smtClean="0">
                <a:latin typeface="Arial" pitchFamily="-106" charset="0"/>
                <a:ea typeface="ＭＳ Ｐゴシック" pitchFamily="-106" charset="-128"/>
                <a:cs typeface="ＭＳ Ｐゴシック" pitchFamily="-106" charset="-128"/>
              </a:rPr>
              <a:t>] the other three usefully into communication" (ibid.,</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art. 81). A later </a:t>
            </a:r>
            <a:r>
              <a:rPr lang="en-US" dirty="0" err="1" smtClean="0">
                <a:latin typeface="Arial" pitchFamily="-106" charset="0"/>
                <a:ea typeface="ＭＳ Ｐゴシック" pitchFamily="-106" charset="-128"/>
                <a:cs typeface="ＭＳ Ｐゴシック" pitchFamily="-106" charset="-128"/>
              </a:rPr>
              <a:t>ClAM</a:t>
            </a:r>
            <a:r>
              <a:rPr lang="en-US" dirty="0" smtClean="0">
                <a:latin typeface="Arial" pitchFamily="-106" charset="0"/>
                <a:ea typeface="ＭＳ Ｐゴシック" pitchFamily="-106" charset="-128"/>
                <a:cs typeface="ＭＳ Ｐゴシック" pitchFamily="-106" charset="-128"/>
              </a:rPr>
              <a:t> meeting augmented these to include a</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"public core" of administrative and civic activities. Planners</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refer to the organization of these functions into typologies of</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social activity and building form as zoning. What distinguishes</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modernist zoning from its precursors is the conception that urban life may be understood for planning purposes in terms of</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these four or five functions and, more important, that they</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should be organized as mutually exclusive sectors within the</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city. Together with circulation, this organization determines</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both the internal order and the overall shape of the </a:t>
            </a:r>
            <a:r>
              <a:rPr lang="en-US" dirty="0" err="1" smtClean="0">
                <a:latin typeface="Arial" pitchFamily="-106" charset="0"/>
                <a:ea typeface="ＭＳ Ｐゴシック" pitchFamily="-106" charset="-128"/>
                <a:cs typeface="ＭＳ Ｐゴシック" pitchFamily="-106" charset="-128"/>
              </a:rPr>
              <a:t>ClAM</a:t>
            </a:r>
            <a:r>
              <a:rPr lang="en-US" dirty="0" smtClean="0">
                <a:latin typeface="Arial" pitchFamily="-106" charset="0"/>
                <a:ea typeface="ＭＳ Ｐゴシック" pitchFamily="-106" charset="-128"/>
                <a:cs typeface="ＭＳ Ｐゴシック" pitchFamily="-106" charset="-128"/>
              </a:rPr>
              <a:t> city.”</a:t>
            </a:r>
          </a:p>
        </p:txBody>
      </p:sp>
      <p:sp>
        <p:nvSpPr>
          <p:cNvPr id="21508" name="Slide Number Placeholder 3"/>
          <p:cNvSpPr>
            <a:spLocks noGrp="1"/>
          </p:cNvSpPr>
          <p:nvPr>
            <p:ph type="sldNum" sz="quarter" idx="5"/>
          </p:nvPr>
        </p:nvSpPr>
        <p:spPr>
          <a:noFill/>
        </p:spPr>
        <p:txBody>
          <a:bodyPr/>
          <a:lstStyle/>
          <a:p>
            <a:fld id="{6E4C54E9-E5B3-E54D-9193-96D9B107F6B5}"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9A23A-05C8-DE47-B58F-771A657BA27B}" type="slidenum">
              <a:rPr lang="en-US" smtClean="0"/>
              <a:pPr/>
              <a:t>5</a:t>
            </a:fld>
            <a:endParaRPr lang="en-US"/>
          </a:p>
        </p:txBody>
      </p:sp>
    </p:spTree>
    <p:extLst>
      <p:ext uri="{BB962C8B-B14F-4D97-AF65-F5344CB8AC3E}">
        <p14:creationId xmlns:p14="http://schemas.microsoft.com/office/powerpoint/2010/main" val="2761652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a:t>
            </a:r>
            <a:r>
              <a:rPr lang="en-US" dirty="0" err="1" smtClean="0"/>
              <a:t>www.njfuture.org</a:t>
            </a:r>
            <a:r>
              <a:rPr lang="en-US" dirty="0" smtClean="0"/>
              <a:t>/</a:t>
            </a:r>
            <a:r>
              <a:rPr lang="en-US" dirty="0" err="1" smtClean="0"/>
              <a:t>wp</a:t>
            </a:r>
            <a:r>
              <a:rPr lang="en-US" dirty="0" smtClean="0"/>
              <a:t>-content/uploads/2011/06/Aerial-Sub-Sprawl-</a:t>
            </a:r>
            <a:r>
              <a:rPr lang="en-US" dirty="0" err="1" smtClean="0"/>
              <a:t>RebeccaWilson.jpg</a:t>
            </a:r>
            <a:endParaRPr lang="en-US" dirty="0"/>
          </a:p>
        </p:txBody>
      </p:sp>
      <p:sp>
        <p:nvSpPr>
          <p:cNvPr id="4" name="Slide Number Placeholder 3"/>
          <p:cNvSpPr>
            <a:spLocks noGrp="1"/>
          </p:cNvSpPr>
          <p:nvPr>
            <p:ph type="sldNum" sz="quarter" idx="10"/>
          </p:nvPr>
        </p:nvSpPr>
        <p:spPr/>
        <p:txBody>
          <a:bodyPr/>
          <a:lstStyle/>
          <a:p>
            <a:fld id="{F799A23A-05C8-DE47-B58F-771A657BA27B}" type="slidenum">
              <a:rPr lang="en-US" smtClean="0"/>
              <a:pPr/>
              <a:t>6</a:t>
            </a:fld>
            <a:endParaRPr lang="en-US"/>
          </a:p>
        </p:txBody>
      </p:sp>
    </p:spTree>
    <p:extLst>
      <p:ext uri="{BB962C8B-B14F-4D97-AF65-F5344CB8AC3E}">
        <p14:creationId xmlns:p14="http://schemas.microsoft.com/office/powerpoint/2010/main" val="1461990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www.dci-engineers.com</a:t>
            </a:r>
            <a:r>
              <a:rPr lang="en-US" dirty="0" smtClean="0"/>
              <a:t>/sites/default/files/styles/</a:t>
            </a:r>
            <a:r>
              <a:rPr lang="en-US" dirty="0" err="1" smtClean="0"/>
              <a:t>project_image</a:t>
            </a:r>
            <a:r>
              <a:rPr lang="en-US" dirty="0" smtClean="0"/>
              <a:t>/public/projects/North%20Creek%20Office%20Park%202sm_s.jpg?itok=MYrTe0qI</a:t>
            </a:r>
          </a:p>
          <a:p>
            <a:endParaRPr lang="en-US" dirty="0" smtClean="0"/>
          </a:p>
          <a:p>
            <a:endParaRPr lang="en-US" dirty="0" smtClean="0"/>
          </a:p>
          <a:p>
            <a:r>
              <a:rPr lang="en-US" dirty="0" smtClean="0"/>
              <a:t>http://</a:t>
            </a:r>
            <a:r>
              <a:rPr lang="en-US" dirty="0" err="1" smtClean="0"/>
              <a:t>www.njfuture.org</a:t>
            </a:r>
            <a:r>
              <a:rPr lang="en-US" dirty="0" smtClean="0"/>
              <a:t>/</a:t>
            </a:r>
            <a:r>
              <a:rPr lang="en-US" dirty="0" err="1" smtClean="0"/>
              <a:t>wp</a:t>
            </a:r>
            <a:r>
              <a:rPr lang="en-US" dirty="0" smtClean="0"/>
              <a:t>-content/uploads/2011/06/Aerial-Sub-Sprawl-</a:t>
            </a:r>
            <a:r>
              <a:rPr lang="en-US" dirty="0" err="1" smtClean="0"/>
              <a:t>RebeccaWilson.jpg</a:t>
            </a:r>
            <a:endParaRPr lang="en-US" dirty="0"/>
          </a:p>
        </p:txBody>
      </p:sp>
      <p:sp>
        <p:nvSpPr>
          <p:cNvPr id="4" name="Slide Number Placeholder 3"/>
          <p:cNvSpPr>
            <a:spLocks noGrp="1"/>
          </p:cNvSpPr>
          <p:nvPr>
            <p:ph type="sldNum" sz="quarter" idx="10"/>
          </p:nvPr>
        </p:nvSpPr>
        <p:spPr/>
        <p:txBody>
          <a:bodyPr/>
          <a:lstStyle/>
          <a:p>
            <a:fld id="{F799A23A-05C8-DE47-B58F-771A657BA27B}" type="slidenum">
              <a:rPr lang="en-US" smtClean="0"/>
              <a:pPr/>
              <a:t>7</a:t>
            </a:fld>
            <a:endParaRPr lang="en-US"/>
          </a:p>
        </p:txBody>
      </p:sp>
    </p:spTree>
    <p:extLst>
      <p:ext uri="{BB962C8B-B14F-4D97-AF65-F5344CB8AC3E}">
        <p14:creationId xmlns:p14="http://schemas.microsoft.com/office/powerpoint/2010/main" val="1461990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h.fastcompany.net</a:t>
            </a:r>
            <a:r>
              <a:rPr lang="en-US" dirty="0" smtClean="0"/>
              <a:t>/</a:t>
            </a:r>
            <a:r>
              <a:rPr lang="en-US" dirty="0" err="1" smtClean="0"/>
              <a:t>multisite_files</a:t>
            </a:r>
            <a:r>
              <a:rPr lang="en-US" dirty="0" smtClean="0"/>
              <a:t>/</a:t>
            </a:r>
            <a:r>
              <a:rPr lang="en-US" dirty="0" err="1" smtClean="0"/>
              <a:t>fastcompany</a:t>
            </a:r>
            <a:r>
              <a:rPr lang="en-US" dirty="0" smtClean="0"/>
              <a:t>/</a:t>
            </a:r>
            <a:r>
              <a:rPr lang="en-US" dirty="0" err="1" smtClean="0"/>
              <a:t>imagecache</a:t>
            </a:r>
            <a:r>
              <a:rPr lang="en-US" dirty="0" smtClean="0"/>
              <a:t>/</a:t>
            </a:r>
            <a:r>
              <a:rPr lang="en-US" dirty="0" err="1" smtClean="0"/>
              <a:t>slideshow_large</a:t>
            </a:r>
            <a:r>
              <a:rPr lang="en-US" dirty="0" smtClean="0"/>
              <a:t>/slideshow/2014/02/3024987-slide-231-suburb-arterial-el-cam-real.jpg</a:t>
            </a:r>
            <a:endParaRPr lang="en-US" dirty="0"/>
          </a:p>
        </p:txBody>
      </p:sp>
      <p:sp>
        <p:nvSpPr>
          <p:cNvPr id="4" name="Slide Number Placeholder 3"/>
          <p:cNvSpPr>
            <a:spLocks noGrp="1"/>
          </p:cNvSpPr>
          <p:nvPr>
            <p:ph type="sldNum" sz="quarter" idx="10"/>
          </p:nvPr>
        </p:nvSpPr>
        <p:spPr/>
        <p:txBody>
          <a:bodyPr/>
          <a:lstStyle/>
          <a:p>
            <a:fld id="{F799A23A-05C8-DE47-B58F-771A657BA27B}" type="slidenum">
              <a:rPr lang="en-US" smtClean="0"/>
              <a:pPr/>
              <a:t>8</a:t>
            </a:fld>
            <a:endParaRPr lang="en-US"/>
          </a:p>
        </p:txBody>
      </p:sp>
    </p:spTree>
    <p:extLst>
      <p:ext uri="{BB962C8B-B14F-4D97-AF65-F5344CB8AC3E}">
        <p14:creationId xmlns:p14="http://schemas.microsoft.com/office/powerpoint/2010/main" val="13734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images.pittsburghskyline.com</a:t>
            </a:r>
            <a:r>
              <a:rPr lang="en-US" dirty="0" smtClean="0"/>
              <a:t>/images/2015/08.18/july_2015_pittsburghskyline.com_02.jpg</a:t>
            </a:r>
            <a:endParaRPr lang="en-US" dirty="0"/>
          </a:p>
        </p:txBody>
      </p:sp>
      <p:sp>
        <p:nvSpPr>
          <p:cNvPr id="4" name="Slide Number Placeholder 3"/>
          <p:cNvSpPr>
            <a:spLocks noGrp="1"/>
          </p:cNvSpPr>
          <p:nvPr>
            <p:ph type="sldNum" sz="quarter" idx="10"/>
          </p:nvPr>
        </p:nvSpPr>
        <p:spPr/>
        <p:txBody>
          <a:bodyPr/>
          <a:lstStyle/>
          <a:p>
            <a:fld id="{F799A23A-05C8-DE47-B58F-771A657BA27B}" type="slidenum">
              <a:rPr lang="en-US" smtClean="0"/>
              <a:pPr/>
              <a:t>9</a:t>
            </a:fld>
            <a:endParaRPr lang="en-US"/>
          </a:p>
        </p:txBody>
      </p:sp>
    </p:spTree>
    <p:extLst>
      <p:ext uri="{BB962C8B-B14F-4D97-AF65-F5344CB8AC3E}">
        <p14:creationId xmlns:p14="http://schemas.microsoft.com/office/powerpoint/2010/main" val="1992415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90000"/>
              </a:lnSpc>
            </a:pPr>
            <a:r>
              <a:rPr lang="en-US" dirty="0" smtClean="0">
                <a:latin typeface="Arial" pitchFamily="-106" charset="0"/>
                <a:ea typeface="ＭＳ Ｐゴシック" pitchFamily="-106" charset="-128"/>
                <a:cs typeface="ＭＳ Ｐゴシック" pitchFamily="-106" charset="-128"/>
              </a:rPr>
              <a:t>Holston:</a:t>
            </a: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“That Brasilia's design derives from </a:t>
            </a:r>
            <a:r>
              <a:rPr lang="en-US" dirty="0" err="1" smtClean="0">
                <a:latin typeface="Arial" pitchFamily="-106" charset="0"/>
                <a:ea typeface="ＭＳ Ｐゴシック" pitchFamily="-106" charset="-128"/>
                <a:cs typeface="ＭＳ Ｐゴシック" pitchFamily="-106" charset="-128"/>
              </a:rPr>
              <a:t>ClAM</a:t>
            </a:r>
            <a:r>
              <a:rPr lang="en-US" dirty="0" smtClean="0">
                <a:latin typeface="Arial" pitchFamily="-106" charset="0"/>
                <a:ea typeface="ＭＳ Ｐゴシック" pitchFamily="-106" charset="-128"/>
                <a:cs typeface="ＭＳ Ｐゴシック" pitchFamily="-106" charset="-128"/>
              </a:rPr>
              <a:t> proposals is easily</a:t>
            </a:r>
            <a:r>
              <a:rPr lang="en-US" baseline="0" dirty="0" smtClean="0">
                <a:latin typeface="Arial" pitchFamily="-106" charset="0"/>
                <a:ea typeface="ＭＳ Ｐゴシック" pitchFamily="-106" charset="-128"/>
                <a:cs typeface="ＭＳ Ｐゴシック" pitchFamily="-106" charset="-128"/>
              </a:rPr>
              <a:t> </a:t>
            </a:r>
            <a:r>
              <a:rPr lang="en-US" dirty="0" smtClean="0">
                <a:latin typeface="Arial" pitchFamily="-106" charset="0"/>
                <a:ea typeface="ＭＳ Ｐゴシック" pitchFamily="-106" charset="-128"/>
                <a:cs typeface="ＭＳ Ｐゴシック" pitchFamily="-106" charset="-128"/>
              </a:rPr>
              <a:t>demonstrated. Its most Significant manifesto, </a:t>
            </a:r>
            <a:r>
              <a:rPr lang="en-US" i="1" dirty="0" smtClean="0">
                <a:latin typeface="Arial" pitchFamily="-106" charset="0"/>
                <a:ea typeface="ＭＳ Ｐゴシック" pitchFamily="-106" charset="-128"/>
                <a:cs typeface="ＭＳ Ｐゴシック" pitchFamily="-106" charset="-128"/>
              </a:rPr>
              <a:t>The Athens Charter,</a:t>
            </a:r>
            <a:r>
              <a:rPr lang="en-US" i="1" baseline="0" dirty="0" smtClean="0">
                <a:latin typeface="Arial" pitchFamily="-106" charset="0"/>
                <a:ea typeface="ＭＳ Ｐゴシック" pitchFamily="-106" charset="-128"/>
                <a:cs typeface="ＭＳ Ｐゴシック" pitchFamily="-106" charset="-128"/>
              </a:rPr>
              <a:t> </a:t>
            </a:r>
            <a:r>
              <a:rPr lang="en-US" dirty="0" smtClean="0">
                <a:latin typeface="Arial" pitchFamily="-106" charset="0"/>
                <a:ea typeface="ＭＳ Ｐゴシック" pitchFamily="-106" charset="-128"/>
                <a:cs typeface="ＭＳ Ｐゴシック" pitchFamily="-106" charset="-128"/>
              </a:rPr>
              <a:t>defines the objectives of city planning in terms of four functions:</a:t>
            </a:r>
            <a:r>
              <a:rPr lang="en-US" baseline="0" dirty="0" smtClean="0">
                <a:latin typeface="Arial" pitchFamily="-106" charset="0"/>
                <a:ea typeface="ＭＳ Ｐゴシック" pitchFamily="-106" charset="-128"/>
                <a:cs typeface="ＭＳ Ｐゴシック" pitchFamily="-106" charset="-128"/>
              </a:rPr>
              <a:t> </a:t>
            </a:r>
            <a:r>
              <a:rPr lang="en-US" dirty="0" smtClean="0">
                <a:latin typeface="Arial" pitchFamily="-106" charset="0"/>
                <a:ea typeface="ＭＳ Ｐゴシック" pitchFamily="-106" charset="-128"/>
                <a:cs typeface="ＭＳ Ｐゴシック" pitchFamily="-106" charset="-128"/>
              </a:rPr>
              <a:t>"The keys to city planning are to be found in the four functions:</a:t>
            </a:r>
            <a:r>
              <a:rPr lang="en-US" baseline="0" dirty="0" smtClean="0">
                <a:latin typeface="Arial" pitchFamily="-106" charset="0"/>
                <a:ea typeface="ＭＳ Ｐゴシック" pitchFamily="-106" charset="-128"/>
                <a:cs typeface="ＭＳ Ｐゴシック" pitchFamily="-106" charset="-128"/>
              </a:rPr>
              <a:t> </a:t>
            </a:r>
            <a:r>
              <a:rPr lang="en-US" dirty="0" smtClean="0">
                <a:latin typeface="Arial" pitchFamily="-106" charset="0"/>
                <a:ea typeface="ＭＳ Ｐゴシック" pitchFamily="-106" charset="-128"/>
                <a:cs typeface="ＭＳ Ｐゴシック" pitchFamily="-106" charset="-128"/>
              </a:rPr>
              <a:t>housing, work, recreation (during leisure) and traffic" (Le</a:t>
            </a:r>
            <a:r>
              <a:rPr lang="en-US" baseline="0" dirty="0" smtClean="0">
                <a:latin typeface="Arial" pitchFamily="-106" charset="0"/>
                <a:ea typeface="ＭＳ Ｐゴシック" pitchFamily="-106" charset="-128"/>
                <a:cs typeface="ＭＳ Ｐゴシック" pitchFamily="-106" charset="-128"/>
              </a:rPr>
              <a:t> </a:t>
            </a:r>
            <a:r>
              <a:rPr lang="en-US" dirty="0" smtClean="0">
                <a:latin typeface="Arial" pitchFamily="-106" charset="0"/>
                <a:ea typeface="ＭＳ Ｐゴシック" pitchFamily="-106" charset="-128"/>
                <a:cs typeface="ＭＳ Ｐゴシック" pitchFamily="-106" charset="-128"/>
              </a:rPr>
              <a:t>Corbusier 1957 [1941]: art. 77). The last function, traffic,</a:t>
            </a:r>
            <a:r>
              <a:rPr lang="en-US" baseline="0" dirty="0" smtClean="0">
                <a:latin typeface="Arial" pitchFamily="-106" charset="0"/>
                <a:ea typeface="ＭＳ Ｐゴシック" pitchFamily="-106" charset="-128"/>
                <a:cs typeface="ＭＳ Ｐゴシック" pitchFamily="-106" charset="-128"/>
              </a:rPr>
              <a:t> </a:t>
            </a:r>
            <a:r>
              <a:rPr lang="en-US" dirty="0" smtClean="0">
                <a:latin typeface="Arial" pitchFamily="-106" charset="0"/>
                <a:ea typeface="ＭＳ Ｐゴシック" pitchFamily="-106" charset="-128"/>
                <a:cs typeface="ＭＳ Ｐゴシック" pitchFamily="-106" charset="-128"/>
              </a:rPr>
              <a:t>"</a:t>
            </a:r>
            <a:r>
              <a:rPr lang="en-US" dirty="0" err="1" smtClean="0">
                <a:latin typeface="Arial" pitchFamily="-106" charset="0"/>
                <a:ea typeface="ＭＳ Ｐゴシック" pitchFamily="-106" charset="-128"/>
                <a:cs typeface="ＭＳ Ｐゴシック" pitchFamily="-106" charset="-128"/>
              </a:rPr>
              <a:t>bring[s</a:t>
            </a:r>
            <a:r>
              <a:rPr lang="en-US" dirty="0" smtClean="0">
                <a:latin typeface="Arial" pitchFamily="-106" charset="0"/>
                <a:ea typeface="ＭＳ Ｐゴシック" pitchFamily="-106" charset="-128"/>
                <a:cs typeface="ＭＳ Ｐゴシック" pitchFamily="-106" charset="-128"/>
              </a:rPr>
              <a:t>] the other three usefully into communication" (ibid.,</a:t>
            </a:r>
            <a:r>
              <a:rPr lang="en-US" baseline="0" dirty="0" smtClean="0">
                <a:latin typeface="Arial" pitchFamily="-106" charset="0"/>
                <a:ea typeface="ＭＳ Ｐゴシック" pitchFamily="-106" charset="-128"/>
                <a:cs typeface="ＭＳ Ｐゴシック" pitchFamily="-106" charset="-128"/>
              </a:rPr>
              <a:t> </a:t>
            </a:r>
            <a:r>
              <a:rPr lang="en-US" dirty="0" smtClean="0">
                <a:latin typeface="Arial" pitchFamily="-106" charset="0"/>
                <a:ea typeface="ＭＳ Ｐゴシック" pitchFamily="-106" charset="-128"/>
                <a:cs typeface="ＭＳ Ｐゴシック" pitchFamily="-106" charset="-128"/>
              </a:rPr>
              <a:t>art. 81). A later </a:t>
            </a:r>
            <a:r>
              <a:rPr lang="en-US" dirty="0" err="1" smtClean="0">
                <a:latin typeface="Arial" pitchFamily="-106" charset="0"/>
                <a:ea typeface="ＭＳ Ｐゴシック" pitchFamily="-106" charset="-128"/>
                <a:cs typeface="ＭＳ Ｐゴシック" pitchFamily="-106" charset="-128"/>
              </a:rPr>
              <a:t>ClAM</a:t>
            </a:r>
            <a:r>
              <a:rPr lang="en-US" dirty="0" smtClean="0">
                <a:latin typeface="Arial" pitchFamily="-106" charset="0"/>
                <a:ea typeface="ＭＳ Ｐゴシック" pitchFamily="-106" charset="-128"/>
                <a:cs typeface="ＭＳ Ｐゴシック" pitchFamily="-106" charset="-128"/>
              </a:rPr>
              <a:t> meeting augmented these to include a</a:t>
            </a:r>
            <a:r>
              <a:rPr lang="en-US" baseline="0" dirty="0" smtClean="0">
                <a:latin typeface="Arial" pitchFamily="-106" charset="0"/>
                <a:ea typeface="ＭＳ Ｐゴシック" pitchFamily="-106" charset="-128"/>
                <a:cs typeface="ＭＳ Ｐゴシック" pitchFamily="-106" charset="-128"/>
              </a:rPr>
              <a:t> </a:t>
            </a:r>
            <a:r>
              <a:rPr lang="en-US" dirty="0" smtClean="0">
                <a:latin typeface="Arial" pitchFamily="-106" charset="0"/>
                <a:ea typeface="ＭＳ Ｐゴシック" pitchFamily="-106" charset="-128"/>
                <a:cs typeface="ＭＳ Ｐゴシック" pitchFamily="-106" charset="-128"/>
              </a:rPr>
              <a:t>"public core" of administrative and civic activities. Planners</a:t>
            </a:r>
            <a:r>
              <a:rPr lang="en-US" baseline="0" dirty="0" smtClean="0">
                <a:latin typeface="Arial" pitchFamily="-106" charset="0"/>
                <a:ea typeface="ＭＳ Ｐゴシック" pitchFamily="-106" charset="-128"/>
                <a:cs typeface="ＭＳ Ｐゴシック" pitchFamily="-106" charset="-128"/>
              </a:rPr>
              <a:t> </a:t>
            </a:r>
            <a:r>
              <a:rPr lang="en-US" dirty="0" smtClean="0">
                <a:latin typeface="Arial" pitchFamily="-106" charset="0"/>
                <a:ea typeface="ＭＳ Ｐゴシック" pitchFamily="-106" charset="-128"/>
                <a:cs typeface="ＭＳ Ｐゴシック" pitchFamily="-106" charset="-128"/>
              </a:rPr>
              <a:t>refer to the organization of these functions into typologies of</a:t>
            </a:r>
            <a:r>
              <a:rPr lang="en-US" baseline="0" dirty="0" smtClean="0">
                <a:latin typeface="Arial" pitchFamily="-106" charset="0"/>
                <a:ea typeface="ＭＳ Ｐゴシック" pitchFamily="-106" charset="-128"/>
                <a:cs typeface="ＭＳ Ｐゴシック" pitchFamily="-106" charset="-128"/>
              </a:rPr>
              <a:t> </a:t>
            </a:r>
            <a:r>
              <a:rPr lang="en-US" dirty="0" smtClean="0">
                <a:latin typeface="Arial" pitchFamily="-106" charset="0"/>
                <a:ea typeface="ＭＳ Ｐゴシック" pitchFamily="-106" charset="-128"/>
                <a:cs typeface="ＭＳ Ｐゴシック" pitchFamily="-106" charset="-128"/>
              </a:rPr>
              <a:t>social activity and building form as zoning. </a:t>
            </a:r>
            <a:r>
              <a:rPr lang="en-US" b="1" dirty="0" smtClean="0">
                <a:latin typeface="Arial" pitchFamily="-106" charset="0"/>
                <a:ea typeface="ＭＳ Ｐゴシック" pitchFamily="-106" charset="-128"/>
                <a:cs typeface="ＭＳ Ｐゴシック" pitchFamily="-106" charset="-128"/>
              </a:rPr>
              <a:t>What distinguishes</a:t>
            </a:r>
            <a:r>
              <a:rPr lang="en-US" b="1" baseline="0" dirty="0" smtClean="0">
                <a:latin typeface="Arial" pitchFamily="-106" charset="0"/>
                <a:ea typeface="ＭＳ Ｐゴシック" pitchFamily="-106" charset="-128"/>
                <a:cs typeface="ＭＳ Ｐゴシック" pitchFamily="-106" charset="-128"/>
              </a:rPr>
              <a:t> </a:t>
            </a:r>
            <a:r>
              <a:rPr lang="en-US" b="1" dirty="0" smtClean="0">
                <a:latin typeface="Arial" pitchFamily="-106" charset="0"/>
                <a:ea typeface="ＭＳ Ｐゴシック" pitchFamily="-106" charset="-128"/>
                <a:cs typeface="ＭＳ Ｐゴシック" pitchFamily="-106" charset="-128"/>
              </a:rPr>
              <a:t>modernist zoning from its precursors is the conception that urban life may be understood for planning purposes in terms of</a:t>
            </a:r>
            <a:r>
              <a:rPr lang="en-US" b="1" baseline="0" dirty="0" smtClean="0">
                <a:latin typeface="Arial" pitchFamily="-106" charset="0"/>
                <a:ea typeface="ＭＳ Ｐゴシック" pitchFamily="-106" charset="-128"/>
                <a:cs typeface="ＭＳ Ｐゴシック" pitchFamily="-106" charset="-128"/>
              </a:rPr>
              <a:t> </a:t>
            </a:r>
            <a:r>
              <a:rPr lang="en-US" b="1" dirty="0" smtClean="0">
                <a:latin typeface="Arial" pitchFamily="-106" charset="0"/>
                <a:ea typeface="ＭＳ Ｐゴシック" pitchFamily="-106" charset="-128"/>
                <a:cs typeface="ＭＳ Ｐゴシック" pitchFamily="-106" charset="-128"/>
              </a:rPr>
              <a:t>these four or five functions and, more important, that they</a:t>
            </a:r>
            <a:r>
              <a:rPr lang="en-US" b="1" baseline="0" dirty="0" smtClean="0">
                <a:latin typeface="Arial" pitchFamily="-106" charset="0"/>
                <a:ea typeface="ＭＳ Ｐゴシック" pitchFamily="-106" charset="-128"/>
                <a:cs typeface="ＭＳ Ｐゴシック" pitchFamily="-106" charset="-128"/>
              </a:rPr>
              <a:t> </a:t>
            </a:r>
            <a:r>
              <a:rPr lang="en-US" b="1" dirty="0" smtClean="0">
                <a:latin typeface="Arial" pitchFamily="-106" charset="0"/>
                <a:ea typeface="ＭＳ Ｐゴシック" pitchFamily="-106" charset="-128"/>
                <a:cs typeface="ＭＳ Ｐゴシック" pitchFamily="-106" charset="-128"/>
              </a:rPr>
              <a:t>should be organized as mutually exclusive sectors within the</a:t>
            </a:r>
            <a:r>
              <a:rPr lang="en-US" b="1" baseline="0" dirty="0" smtClean="0">
                <a:latin typeface="Arial" pitchFamily="-106" charset="0"/>
                <a:ea typeface="ＭＳ Ｐゴシック" pitchFamily="-106" charset="-128"/>
                <a:cs typeface="ＭＳ Ｐゴシック" pitchFamily="-106" charset="-128"/>
              </a:rPr>
              <a:t> </a:t>
            </a:r>
            <a:r>
              <a:rPr lang="en-US" b="1" dirty="0" smtClean="0">
                <a:latin typeface="Arial" pitchFamily="-106" charset="0"/>
                <a:ea typeface="ＭＳ Ｐゴシック" pitchFamily="-106" charset="-128"/>
                <a:cs typeface="ＭＳ Ｐゴシック" pitchFamily="-106" charset="-128"/>
              </a:rPr>
              <a:t>city. </a:t>
            </a:r>
            <a:r>
              <a:rPr lang="en-US" dirty="0" smtClean="0">
                <a:latin typeface="Arial" pitchFamily="-106" charset="0"/>
                <a:ea typeface="ＭＳ Ｐゴシック" pitchFamily="-106" charset="-128"/>
                <a:cs typeface="ＭＳ Ｐゴシック" pitchFamily="-106" charset="-128"/>
              </a:rPr>
              <a:t>Together with circulation, this organization determines</a:t>
            </a:r>
            <a:r>
              <a:rPr lang="en-US" baseline="0" dirty="0" smtClean="0">
                <a:latin typeface="Arial" pitchFamily="-106" charset="0"/>
                <a:ea typeface="ＭＳ Ｐゴシック" pitchFamily="-106" charset="-128"/>
                <a:cs typeface="ＭＳ Ｐゴシック" pitchFamily="-106" charset="-128"/>
              </a:rPr>
              <a:t> </a:t>
            </a:r>
            <a:r>
              <a:rPr lang="en-US" dirty="0" smtClean="0">
                <a:latin typeface="Arial" pitchFamily="-106" charset="0"/>
                <a:ea typeface="ＭＳ Ｐゴシック" pitchFamily="-106" charset="-128"/>
                <a:cs typeface="ＭＳ Ｐゴシック" pitchFamily="-106" charset="-128"/>
              </a:rPr>
              <a:t>both the internal order and the overall shape of the </a:t>
            </a:r>
            <a:r>
              <a:rPr lang="en-US" dirty="0" err="1" smtClean="0">
                <a:latin typeface="Arial" pitchFamily="-106" charset="0"/>
                <a:ea typeface="ＭＳ Ｐゴシック" pitchFamily="-106" charset="-128"/>
                <a:cs typeface="ＭＳ Ｐゴシック" pitchFamily="-106" charset="-128"/>
              </a:rPr>
              <a:t>ClAM</a:t>
            </a:r>
            <a:r>
              <a:rPr lang="en-US" dirty="0" smtClean="0">
                <a:latin typeface="Arial" pitchFamily="-106" charset="0"/>
                <a:ea typeface="ＭＳ Ｐゴシック" pitchFamily="-106" charset="-128"/>
                <a:cs typeface="ＭＳ Ｐゴシック" pitchFamily="-106" charset="-128"/>
              </a:rPr>
              <a:t> city.”</a:t>
            </a:r>
          </a:p>
          <a:p>
            <a:pPr eaLnBrk="1" hangingPunct="1">
              <a:lnSpc>
                <a:spcPct val="90000"/>
              </a:lnSpc>
            </a:pPr>
            <a:endParaRPr lang="en-US" dirty="0" smtClean="0">
              <a:latin typeface="Arial" pitchFamily="-106" charset="0"/>
              <a:ea typeface="ＭＳ Ｐゴシック" pitchFamily="-106" charset="-128"/>
              <a:cs typeface="ＭＳ Ｐゴシック" pitchFamily="-106" charset="-128"/>
            </a:endParaRPr>
          </a:p>
          <a:p>
            <a:pPr eaLnBrk="1" hangingPunct="1">
              <a:lnSpc>
                <a:spcPct val="90000"/>
              </a:lnSpc>
            </a:pPr>
            <a:r>
              <a:rPr lang="en-US" dirty="0" smtClean="0">
                <a:latin typeface="Arial" pitchFamily="-106" charset="0"/>
                <a:ea typeface="ＭＳ Ｐゴシック" pitchFamily="-106" charset="-128"/>
                <a:cs typeface="ＭＳ Ｐゴシック" pitchFamily="-106" charset="-128"/>
              </a:rPr>
              <a:t>Discernible centers </a:t>
            </a:r>
            <a:r>
              <a:rPr lang="en-US" dirty="0" err="1" smtClean="0">
                <a:latin typeface="Arial" pitchFamily="-106" charset="0"/>
                <a:ea typeface="ＭＳ Ｐゴシック" pitchFamily="-106" charset="-128"/>
                <a:cs typeface="ＭＳ Ｐゴシック" pitchFamily="-106" charset="-128"/>
              </a:rPr>
              <a:t>vs</a:t>
            </a:r>
            <a:r>
              <a:rPr lang="en-US" dirty="0" smtClean="0">
                <a:latin typeface="Arial" pitchFamily="-106" charset="0"/>
                <a:ea typeface="ＭＳ Ｐゴシック" pitchFamily="-106" charset="-128"/>
                <a:cs typeface="ＭＳ Ｐゴシック" pitchFamily="-106" charset="-128"/>
              </a:rPr>
              <a:t> ubiquitous sprawl</a:t>
            </a:r>
          </a:p>
        </p:txBody>
      </p:sp>
      <p:sp>
        <p:nvSpPr>
          <p:cNvPr id="116740" name="Slide Number Placeholder 3"/>
          <p:cNvSpPr>
            <a:spLocks noGrp="1"/>
          </p:cNvSpPr>
          <p:nvPr>
            <p:ph type="sldNum" sz="quarter" idx="5"/>
          </p:nvPr>
        </p:nvSpPr>
        <p:spPr>
          <a:noFill/>
        </p:spPr>
        <p:txBody>
          <a:bodyPr/>
          <a:lstStyle/>
          <a:p>
            <a:fld id="{F6D73498-71C9-7242-BB18-5F1156850CB3}"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9544F062-C13F-3441-A68B-9F389B4936E8}" type="datetimeFigureOut">
              <a:rPr lang="en-US" smtClean="0"/>
              <a:pPr/>
              <a:t>2/8/21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pPr algn="r" eaLnBrk="1" latinLnBrk="0" hangingPunct="1"/>
            <a:fld id="{8C592886-E571-45D5-8B56-343DC94F8FA6}" type="slidenum">
              <a:rPr kumimoji="0" lang="en-US" smtClean="0"/>
              <a:pPr algn="r" eaLnBrk="1" latinLnBrk="0" hangingPunct="1"/>
              <a:t>‹#›</a:t>
            </a:fld>
            <a:endParaRPr kumimoji="0" lang="en-US" dirty="0">
              <a:solidFill>
                <a:schemeClr val="tx2">
                  <a:shade val="90000"/>
                </a:schemeClr>
              </a:solidFill>
            </a:endParaRPr>
          </a:p>
        </p:txBody>
      </p:sp>
      <p:sp>
        <p:nvSpPr>
          <p:cNvPr id="32" name="Rectangle 31"/>
          <p:cNvSpPr/>
          <p:nvPr/>
        </p:nvSpPr>
        <p:spPr>
          <a:xfrm>
            <a:off x="-60960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354309"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354309"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354309"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354309"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44F062-C13F-3441-A68B-9F389B4936E8}" type="datetimeFigureOut">
              <a:rPr lang="en-US" smtClean="0"/>
              <a:pPr/>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08E2B-2CA4-1D4A-95C2-F9162CA883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44F062-C13F-3441-A68B-9F389B4936E8}" type="datetimeFigureOut">
              <a:rPr lang="en-US" smtClean="0"/>
              <a:pPr/>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08E2B-2CA4-1D4A-95C2-F9162CA883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3E1A8433-4CBC-174B-82D9-4C46923841F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44F062-C13F-3441-A68B-9F389B4936E8}" type="datetimeFigureOut">
              <a:rPr lang="en-US" smtClean="0"/>
              <a:pPr/>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08E2B-2CA4-1D4A-95C2-F9162CA88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94975E-BCEF-4391-BD3B-0CD9EB125C1E}" type="datetime1">
              <a:rPr lang="en-US" smtClean="0"/>
              <a:pPr/>
              <a:t>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92582-9FC8-4B1B-8456-B27CC842DEE2}"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44F062-C13F-3441-A68B-9F389B4936E8}" type="datetimeFigureOut">
              <a:rPr lang="en-US" smtClean="0"/>
              <a:pPr/>
              <a:t>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08E2B-2CA4-1D4A-95C2-F9162CA883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544F062-C13F-3441-A68B-9F389B4936E8}" type="datetimeFigureOut">
              <a:rPr lang="en-US" smtClean="0"/>
              <a:pPr/>
              <a:t>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208E2B-2CA4-1D4A-95C2-F9162CA883A1}"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544F062-C13F-3441-A68B-9F389B4936E8}" type="datetimeFigureOut">
              <a:rPr lang="en-US" smtClean="0"/>
              <a:pPr/>
              <a:t>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208E2B-2CA4-1D4A-95C2-F9162CA883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44F062-C13F-3441-A68B-9F389B4936E8}" type="datetimeFigureOut">
              <a:rPr lang="en-US" smtClean="0"/>
              <a:pPr/>
              <a:t>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208E2B-2CA4-1D4A-95C2-F9162CA883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544F062-C13F-3441-A68B-9F389B4936E8}" type="datetimeFigureOut">
              <a:rPr lang="en-US" smtClean="0"/>
              <a:pPr/>
              <a:t>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08E2B-2CA4-1D4A-95C2-F9162CA883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9544F062-C13F-3441-A68B-9F389B4936E8}" type="datetimeFigureOut">
              <a:rPr lang="en-US" smtClean="0"/>
              <a:pPr/>
              <a:t>2/8/21</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18208E2B-2CA4-1D4A-95C2-F9162CA883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68580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304800"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304800"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304800"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04800"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457200"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609600"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9544F062-C13F-3441-A68B-9F389B4936E8}" type="datetimeFigureOut">
              <a:rPr lang="en-US" smtClean="0"/>
              <a:pPr/>
              <a:t>2/8/21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18208E2B-2CA4-1D4A-95C2-F9162CA883A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understand place?</a:t>
            </a:r>
            <a:endParaRPr lang="en-US" dirty="0"/>
          </a:p>
        </p:txBody>
      </p:sp>
      <p:sp>
        <p:nvSpPr>
          <p:cNvPr id="7" name="Content Placeholder 6"/>
          <p:cNvSpPr>
            <a:spLocks noGrp="1"/>
          </p:cNvSpPr>
          <p:nvPr>
            <p:ph idx="1"/>
          </p:nvPr>
        </p:nvSpPr>
        <p:spPr/>
        <p:txBody>
          <a:bodyPr>
            <a:normAutofit fontScale="92500"/>
          </a:bodyPr>
          <a:lstStyle/>
          <a:p>
            <a:r>
              <a:rPr lang="en-US" sz="3600" dirty="0">
                <a:solidFill>
                  <a:schemeClr val="accent6">
                    <a:lumMod val="60000"/>
                    <a:lumOff val="40000"/>
                  </a:schemeClr>
                </a:solidFill>
              </a:rPr>
              <a:t>Exploration</a:t>
            </a:r>
            <a:r>
              <a:rPr lang="en-US" sz="3600" dirty="0"/>
              <a:t>, looking around – our own experience of seeing and experiencing a place</a:t>
            </a:r>
          </a:p>
          <a:p>
            <a:r>
              <a:rPr lang="en-US" sz="3600" dirty="0">
                <a:solidFill>
                  <a:schemeClr val="accent2">
                    <a:lumMod val="60000"/>
                    <a:lumOff val="40000"/>
                  </a:schemeClr>
                </a:solidFill>
              </a:rPr>
              <a:t>Reading</a:t>
            </a:r>
          </a:p>
          <a:p>
            <a:r>
              <a:rPr lang="en-US" sz="3600" dirty="0"/>
              <a:t>Learning to </a:t>
            </a:r>
            <a:r>
              <a:rPr lang="en-US" sz="3600" dirty="0">
                <a:solidFill>
                  <a:schemeClr val="accent3">
                    <a:lumMod val="60000"/>
                    <a:lumOff val="40000"/>
                  </a:schemeClr>
                </a:solidFill>
              </a:rPr>
              <a:t>analyze drawings and images</a:t>
            </a:r>
          </a:p>
          <a:p>
            <a:r>
              <a:rPr lang="en-US" sz="3600" dirty="0">
                <a:solidFill>
                  <a:schemeClr val="accent1">
                    <a:lumMod val="60000"/>
                    <a:lumOff val="40000"/>
                  </a:schemeClr>
                </a:solidFill>
              </a:rPr>
              <a:t>Talking</a:t>
            </a:r>
            <a:r>
              <a:rPr lang="en-US" sz="3600" dirty="0"/>
              <a:t> to people about their experience</a:t>
            </a:r>
          </a:p>
          <a:p>
            <a:r>
              <a:rPr lang="en-US" sz="3600" dirty="0">
                <a:solidFill>
                  <a:schemeClr val="accent4">
                    <a:lumMod val="60000"/>
                    <a:lumOff val="40000"/>
                  </a:schemeClr>
                </a:solidFill>
              </a:rPr>
              <a:t>Empirical </a:t>
            </a:r>
            <a:r>
              <a:rPr lang="en-US" sz="3600" dirty="0" smtClean="0">
                <a:solidFill>
                  <a:schemeClr val="accent4">
                    <a:lumMod val="60000"/>
                    <a:lumOff val="40000"/>
                  </a:schemeClr>
                </a:solidFill>
              </a:rPr>
              <a:t>research</a:t>
            </a:r>
            <a:endParaRPr lang="en-US" sz="3600" dirty="0">
              <a:solidFill>
                <a:schemeClr val="accent4">
                  <a:lumMod val="60000"/>
                  <a:lumOff val="40000"/>
                </a:schemeClr>
              </a:solidFill>
            </a:endParaRPr>
          </a:p>
        </p:txBody>
      </p:sp>
    </p:spTree>
    <p:extLst>
      <p:ext uri="{BB962C8B-B14F-4D97-AF65-F5344CB8AC3E}">
        <p14:creationId xmlns:p14="http://schemas.microsoft.com/office/powerpoint/2010/main" val="382030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680656925"/>
              </p:ext>
            </p:extLst>
          </p:nvPr>
        </p:nvGraphicFramePr>
        <p:xfrm>
          <a:off x="76200" y="137160"/>
          <a:ext cx="8991600" cy="6492240"/>
        </p:xfrm>
        <a:graphic>
          <a:graphicData uri="http://schemas.openxmlformats.org/drawingml/2006/table">
            <a:tbl>
              <a:tblPr firstRow="1" bandRow="1">
                <a:tableStyleId>{69C7853C-536D-4A76-A0AE-DD22124D55A5}</a:tableStyleId>
              </a:tblPr>
              <a:tblGrid>
                <a:gridCol w="4495800"/>
                <a:gridCol w="4495800"/>
              </a:tblGrid>
              <a:tr h="304800">
                <a:tc>
                  <a:txBody>
                    <a:bodyPr/>
                    <a:lstStyle/>
                    <a:p>
                      <a:r>
                        <a:rPr lang="en-US" sz="2400" dirty="0" smtClean="0">
                          <a:solidFill>
                            <a:srgbClr val="000000"/>
                          </a:solidFill>
                        </a:rPr>
                        <a:t>Traditional (Urbanism)                                                  </a:t>
                      </a:r>
                      <a:r>
                        <a:rPr lang="en-US" sz="2400" i="1" dirty="0" smtClean="0">
                          <a:solidFill>
                            <a:srgbClr val="000000"/>
                          </a:solidFill>
                        </a:rPr>
                        <a:t>Space</a:t>
                      </a:r>
                      <a:endParaRPr lang="en-US" sz="2400" i="1" dirty="0">
                        <a:solidFill>
                          <a:srgbClr val="000000"/>
                        </a:solidFill>
                      </a:endParaRPr>
                    </a:p>
                  </a:txBody>
                  <a:tcPr/>
                </a:tc>
                <a:tc>
                  <a:txBody>
                    <a:bodyPr/>
                    <a:lstStyle/>
                    <a:p>
                      <a:r>
                        <a:rPr lang="en-US" sz="2400" dirty="0" smtClean="0">
                          <a:solidFill>
                            <a:srgbClr val="000000"/>
                          </a:solidFill>
                        </a:rPr>
                        <a:t>Modernist</a:t>
                      </a:r>
                      <a:r>
                        <a:rPr lang="en-US" sz="2400" baseline="0" dirty="0" smtClean="0">
                          <a:solidFill>
                            <a:srgbClr val="000000"/>
                          </a:solidFill>
                        </a:rPr>
                        <a:t> (</a:t>
                      </a:r>
                      <a:r>
                        <a:rPr lang="en-US" sz="2400" dirty="0" smtClean="0">
                          <a:solidFill>
                            <a:srgbClr val="000000"/>
                          </a:solidFill>
                        </a:rPr>
                        <a:t>Sprawl)</a:t>
                      </a:r>
                      <a:r>
                        <a:rPr lang="en-US" sz="2400" baseline="0" dirty="0" smtClean="0">
                          <a:solidFill>
                            <a:srgbClr val="000000"/>
                          </a:solidFill>
                        </a:rPr>
                        <a:t>                                               </a:t>
                      </a:r>
                      <a:r>
                        <a:rPr lang="en-US" sz="2400" i="1" dirty="0" smtClean="0">
                          <a:solidFill>
                            <a:srgbClr val="000000"/>
                          </a:solidFill>
                        </a:rPr>
                        <a:t>Anti-Space</a:t>
                      </a:r>
                      <a:endParaRPr lang="en-US" sz="2400" i="1" dirty="0">
                        <a:solidFill>
                          <a:srgbClr val="000000"/>
                        </a:solidFill>
                      </a:endParaRPr>
                    </a:p>
                  </a:txBody>
                  <a:tcPr/>
                </a:tc>
              </a:tr>
              <a:tr h="4077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3399"/>
                          </a:solidFill>
                        </a:rPr>
                        <a:t>High street connectivity (small blocks)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err="1" smtClean="0">
                          <a:solidFill>
                            <a:srgbClr val="003399"/>
                          </a:solidFill>
                        </a:rPr>
                        <a:t>Dendritic</a:t>
                      </a:r>
                      <a:r>
                        <a:rPr lang="en-US" sz="2400" dirty="0" smtClean="0">
                          <a:solidFill>
                            <a:srgbClr val="003399"/>
                          </a:solidFill>
                        </a:rPr>
                        <a:t> street pattern (large blocks)</a:t>
                      </a:r>
                    </a:p>
                  </a:txBody>
                  <a:tcPr/>
                </a:tc>
              </a:tr>
              <a:tr h="4077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3399"/>
                          </a:solidFill>
                        </a:rPr>
                        <a:t>Mixed</a:t>
                      </a:r>
                      <a:r>
                        <a:rPr lang="en-US" sz="2400" baseline="0" dirty="0" smtClean="0">
                          <a:solidFill>
                            <a:srgbClr val="003399"/>
                          </a:solidFill>
                        </a:rPr>
                        <a:t> use, mix of housing types and sizes</a:t>
                      </a:r>
                      <a:endParaRPr lang="en-US" sz="2400" dirty="0" smtClean="0">
                        <a:solidFill>
                          <a:srgbClr val="00339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3399"/>
                          </a:solidFill>
                        </a:rPr>
                        <a:t>Segregated</a:t>
                      </a:r>
                      <a:r>
                        <a:rPr lang="en-US" sz="2400" baseline="0" dirty="0" smtClean="0">
                          <a:solidFill>
                            <a:srgbClr val="003399"/>
                          </a:solidFill>
                        </a:rPr>
                        <a:t> uses, housing types and sizes</a:t>
                      </a:r>
                      <a:endParaRPr lang="en-US" sz="2400" dirty="0" smtClean="0">
                        <a:solidFill>
                          <a:srgbClr val="003399"/>
                        </a:solidFill>
                      </a:endParaRPr>
                    </a:p>
                  </a:txBody>
                  <a:tcPr/>
                </a:tc>
              </a:tr>
              <a:tr h="5756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3399"/>
                          </a:solidFill>
                        </a:rPr>
                        <a:t>Buildings provide substantial sense</a:t>
                      </a:r>
                      <a:r>
                        <a:rPr lang="en-US" sz="2400" baseline="0" dirty="0" smtClean="0">
                          <a:solidFill>
                            <a:srgbClr val="003399"/>
                          </a:solidFill>
                        </a:rPr>
                        <a:t> of enclosure so that public spaces feel like “outdoor rooms”</a:t>
                      </a:r>
                      <a:endParaRPr lang="en-US" sz="2400" dirty="0" smtClean="0">
                        <a:solidFill>
                          <a:srgbClr val="00339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3399"/>
                          </a:solidFill>
                        </a:rPr>
                        <a:t>Little or no sense of enclosure</a:t>
                      </a:r>
                    </a:p>
                  </a:txBody>
                  <a:tcPr/>
                </a:tc>
              </a:tr>
              <a:tr h="4077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3399"/>
                          </a:solidFill>
                        </a:rPr>
                        <a:t>Full transect</a:t>
                      </a:r>
                      <a:r>
                        <a:rPr lang="en-US" sz="2400" baseline="0" dirty="0" smtClean="0">
                          <a:solidFill>
                            <a:srgbClr val="003399"/>
                          </a:solidFill>
                        </a:rPr>
                        <a:t> of distinct rural – urban spaces</a:t>
                      </a:r>
                      <a:endParaRPr lang="en-US" sz="2400" dirty="0" smtClean="0">
                        <a:solidFill>
                          <a:srgbClr val="00339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3399"/>
                          </a:solidFill>
                        </a:rPr>
                        <a:t>Rural and urban conflated</a:t>
                      </a:r>
                    </a:p>
                  </a:txBody>
                  <a:tcPr/>
                </a:tc>
              </a:tr>
              <a:tr h="4077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3399"/>
                          </a:solidFill>
                        </a:rPr>
                        <a:t>Mix of densities, but generally higher density in</a:t>
                      </a:r>
                      <a:r>
                        <a:rPr lang="en-US" sz="2400" baseline="0" dirty="0" smtClean="0">
                          <a:solidFill>
                            <a:srgbClr val="003399"/>
                          </a:solidFill>
                        </a:rPr>
                        <a:t> built areas</a:t>
                      </a:r>
                      <a:endParaRPr lang="en-US" sz="2400" dirty="0" smtClean="0">
                        <a:solidFill>
                          <a:srgbClr val="00339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3399"/>
                          </a:solidFill>
                        </a:rPr>
                        <a:t>Lower density everywhere</a:t>
                      </a:r>
                    </a:p>
                  </a:txBody>
                  <a:tcPr/>
                </a:tc>
              </a:tr>
              <a:tr h="57561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3399"/>
                          </a:solidFill>
                        </a:rPr>
                        <a:t>Range of retail formats and sizes, corresponding to intensity</a:t>
                      </a:r>
                      <a:r>
                        <a:rPr lang="en-US" sz="2400" baseline="0" dirty="0" smtClean="0">
                          <a:solidFill>
                            <a:srgbClr val="003399"/>
                          </a:solidFill>
                        </a:rPr>
                        <a:t> of neighborhood / center</a:t>
                      </a:r>
                      <a:endParaRPr lang="en-US" sz="2400" dirty="0" smtClean="0">
                        <a:solidFill>
                          <a:srgbClr val="003399"/>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3399"/>
                          </a:solidFill>
                        </a:rPr>
                        <a:t>Retail concentrated in large formats at intersections of large arterials and interstates</a:t>
                      </a: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3"/>
          <a:srcRect l="5139" r="5139"/>
          <a:stretch>
            <a:fillRect/>
          </a:stretch>
        </p:blipFill>
        <p:spPr>
          <a:xfrm>
            <a:off x="762000" y="990600"/>
            <a:ext cx="7772400" cy="4572000"/>
          </a:xfrm>
        </p:spPr>
      </p:pic>
    </p:spTree>
    <p:extLst>
      <p:ext uri="{BB962C8B-B14F-4D97-AF65-F5344CB8AC3E}">
        <p14:creationId xmlns:p14="http://schemas.microsoft.com/office/powerpoint/2010/main" val="382915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the difference?</a:t>
            </a:r>
            <a:endParaRPr lang="en-US" dirty="0"/>
          </a:p>
        </p:txBody>
      </p:sp>
      <p:sp>
        <p:nvSpPr>
          <p:cNvPr id="2" name="Content Placeholder 1"/>
          <p:cNvSpPr>
            <a:spLocks noGrp="1"/>
          </p:cNvSpPr>
          <p:nvPr>
            <p:ph idx="1"/>
          </p:nvPr>
        </p:nvSpPr>
        <p:spPr/>
        <p:txBody>
          <a:bodyPr/>
          <a:lstStyle/>
          <a:p>
            <a:pPr marL="68580" indent="0">
              <a:buNone/>
            </a:pPr>
            <a:r>
              <a:rPr lang="en-US" dirty="0" smtClean="0"/>
              <a:t>Suburban</a:t>
            </a:r>
          </a:p>
          <a:p>
            <a:pPr marL="68580" indent="0">
              <a:buNone/>
            </a:pPr>
            <a:r>
              <a:rPr lang="en-US" dirty="0" err="1"/>
              <a:t>v</a:t>
            </a:r>
            <a:r>
              <a:rPr lang="en-US" dirty="0" err="1" smtClean="0"/>
              <a:t>s</a:t>
            </a:r>
            <a:endParaRPr lang="en-US" dirty="0" smtClean="0"/>
          </a:p>
          <a:p>
            <a:pPr marL="68580" indent="0">
              <a:buNone/>
            </a:pPr>
            <a:r>
              <a:rPr lang="en-US" dirty="0" smtClean="0"/>
              <a:t>Modernist / Sprawl</a:t>
            </a:r>
            <a:endParaRPr lang="en-US" dirty="0"/>
          </a:p>
        </p:txBody>
      </p:sp>
    </p:spTree>
    <p:extLst>
      <p:ext uri="{BB962C8B-B14F-4D97-AF65-F5344CB8AC3E}">
        <p14:creationId xmlns:p14="http://schemas.microsoft.com/office/powerpoint/2010/main" val="1053695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a:t>Intros - Our Own Context</a:t>
            </a:r>
          </a:p>
        </p:txBody>
      </p:sp>
      <p:sp>
        <p:nvSpPr>
          <p:cNvPr id="3" name="Content Placeholder 2"/>
          <p:cNvSpPr>
            <a:spLocks noGrp="1"/>
          </p:cNvSpPr>
          <p:nvPr>
            <p:ph idx="1"/>
          </p:nvPr>
        </p:nvSpPr>
        <p:spPr>
          <a:xfrm>
            <a:off x="914400" y="1426464"/>
            <a:ext cx="7772400" cy="5279136"/>
          </a:xfrm>
        </p:spPr>
        <p:txBody>
          <a:bodyPr>
            <a:normAutofit fontScale="92500" lnSpcReduction="10000"/>
          </a:bodyPr>
          <a:lstStyle/>
          <a:p>
            <a:pPr marL="68580" lvl="0" indent="0">
              <a:buNone/>
            </a:pPr>
            <a:r>
              <a:rPr lang="en-US" sz="3200" dirty="0" smtClean="0"/>
              <a:t> </a:t>
            </a:r>
            <a:r>
              <a:rPr lang="en-US" sz="3200" dirty="0"/>
              <a:t>Pair </a:t>
            </a:r>
            <a:r>
              <a:rPr lang="en-US" sz="3200" dirty="0" smtClean="0"/>
              <a:t>Discussions </a:t>
            </a:r>
            <a:r>
              <a:rPr lang="mr-IN" sz="3200" dirty="0" smtClean="0"/>
              <a:t>–</a:t>
            </a:r>
            <a:r>
              <a:rPr lang="en-US" sz="3200" dirty="0" smtClean="0"/>
              <a:t> 10 min total</a:t>
            </a:r>
            <a:endParaRPr lang="en-US" sz="3200" dirty="0"/>
          </a:p>
          <a:p>
            <a:pPr lvl="2"/>
            <a:r>
              <a:rPr lang="en-US" sz="3200" dirty="0"/>
              <a:t>Describe a place you have lived in and know </a:t>
            </a:r>
            <a:r>
              <a:rPr lang="en-US" sz="3200" dirty="0" smtClean="0"/>
              <a:t>well</a:t>
            </a:r>
          </a:p>
          <a:p>
            <a:pPr lvl="2"/>
            <a:r>
              <a:rPr lang="en-US" sz="3200" dirty="0"/>
              <a:t>H</a:t>
            </a:r>
            <a:r>
              <a:rPr lang="en-US" sz="3200" dirty="0" smtClean="0"/>
              <a:t>ow </a:t>
            </a:r>
            <a:r>
              <a:rPr lang="en-US" sz="3200" dirty="0"/>
              <a:t>does it match the description of sprawl vs. urbanism? </a:t>
            </a:r>
          </a:p>
          <a:p>
            <a:pPr lvl="5"/>
            <a:r>
              <a:rPr lang="en-US" sz="2600" dirty="0" smtClean="0"/>
              <a:t>2 </a:t>
            </a:r>
            <a:r>
              <a:rPr lang="en-US" sz="2600" dirty="0"/>
              <a:t>min </a:t>
            </a:r>
            <a:r>
              <a:rPr lang="en-US" sz="2600" dirty="0" err="1"/>
              <a:t>ea</a:t>
            </a:r>
            <a:r>
              <a:rPr lang="en-US" sz="2600" dirty="0"/>
              <a:t> / 5 </a:t>
            </a:r>
            <a:r>
              <a:rPr lang="en-US" sz="2600" dirty="0" smtClean="0"/>
              <a:t>min total</a:t>
            </a:r>
          </a:p>
          <a:p>
            <a:pPr lvl="2"/>
            <a:r>
              <a:rPr lang="en-US" sz="3200" dirty="0"/>
              <a:t>What </a:t>
            </a:r>
            <a:r>
              <a:rPr lang="en-US" sz="3200" dirty="0"/>
              <a:t>was positive about the place you described? </a:t>
            </a:r>
            <a:endParaRPr lang="en-US" sz="3200" dirty="0"/>
          </a:p>
          <a:p>
            <a:pPr lvl="2"/>
            <a:r>
              <a:rPr lang="en-US" sz="3200" dirty="0"/>
              <a:t>What </a:t>
            </a:r>
            <a:r>
              <a:rPr lang="en-US" sz="3200" dirty="0"/>
              <a:t>was negative about the place you described? </a:t>
            </a:r>
          </a:p>
          <a:p>
            <a:pPr lvl="5"/>
            <a:r>
              <a:rPr lang="en-US" sz="2600" dirty="0"/>
              <a:t>2 min </a:t>
            </a:r>
            <a:r>
              <a:rPr lang="en-US" sz="2600" dirty="0" err="1"/>
              <a:t>ea</a:t>
            </a:r>
            <a:r>
              <a:rPr lang="en-US" sz="2600" dirty="0"/>
              <a:t> / 5 min total</a:t>
            </a:r>
            <a:endParaRPr lang="en-US" sz="2600" dirty="0"/>
          </a:p>
        </p:txBody>
      </p:sp>
    </p:spTree>
    <p:extLst>
      <p:ext uri="{BB962C8B-B14F-4D97-AF65-F5344CB8AC3E}">
        <p14:creationId xmlns:p14="http://schemas.microsoft.com/office/powerpoint/2010/main" val="321702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a:t>
            </a:r>
            <a:r>
              <a:rPr lang="en-US" dirty="0"/>
              <a:t>Intros - Our Own Context</a:t>
            </a:r>
          </a:p>
        </p:txBody>
      </p:sp>
      <p:sp>
        <p:nvSpPr>
          <p:cNvPr id="3" name="Content Placeholder 2"/>
          <p:cNvSpPr>
            <a:spLocks noGrp="1"/>
          </p:cNvSpPr>
          <p:nvPr>
            <p:ph idx="1"/>
          </p:nvPr>
        </p:nvSpPr>
        <p:spPr/>
        <p:txBody>
          <a:bodyPr>
            <a:normAutofit/>
          </a:bodyPr>
          <a:lstStyle/>
          <a:p>
            <a:pPr marL="68580" lvl="0" indent="0">
              <a:buNone/>
            </a:pPr>
            <a:r>
              <a:rPr lang="en-US" sz="3200" dirty="0" smtClean="0"/>
              <a:t> Intros all around</a:t>
            </a:r>
            <a:endParaRPr lang="en-US" sz="3200" dirty="0"/>
          </a:p>
          <a:p>
            <a:pPr lvl="2"/>
            <a:r>
              <a:rPr lang="en-US" sz="3200" dirty="0" smtClean="0"/>
              <a:t>Introduce </a:t>
            </a:r>
            <a:r>
              <a:rPr lang="en-US" sz="3200" dirty="0"/>
              <a:t>yourself with name, school, major, why interested in this class, brief description of your </a:t>
            </a:r>
            <a:r>
              <a:rPr lang="en-US" sz="3200" dirty="0" smtClean="0"/>
              <a:t>place</a:t>
            </a:r>
            <a:endParaRPr lang="en-US" sz="3200" dirty="0"/>
          </a:p>
          <a:p>
            <a:endParaRPr lang="en-US" sz="3200" dirty="0"/>
          </a:p>
        </p:txBody>
      </p:sp>
    </p:spTree>
    <p:extLst>
      <p:ext uri="{BB962C8B-B14F-4D97-AF65-F5344CB8AC3E}">
        <p14:creationId xmlns:p14="http://schemas.microsoft.com/office/powerpoint/2010/main" val="3947667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20457"/>
            <a:ext cx="4572000" cy="5016758"/>
          </a:xfrm>
          <a:prstGeom prst="rect">
            <a:avLst/>
          </a:prstGeom>
        </p:spPr>
        <p:txBody>
          <a:bodyPr>
            <a:spAutoFit/>
          </a:bodyPr>
          <a:lstStyle/>
          <a:p>
            <a:pPr marL="68580" indent="0">
              <a:buNone/>
            </a:pPr>
            <a:r>
              <a:rPr lang="en-US" sz="4000" dirty="0">
                <a:solidFill>
                  <a:schemeClr val="accent6">
                    <a:lumMod val="20000"/>
                    <a:lumOff val="80000"/>
                  </a:schemeClr>
                </a:solidFill>
              </a:rPr>
              <a:t>“the built environment is a sort of </a:t>
            </a:r>
            <a:r>
              <a:rPr lang="en-US" sz="4000" dirty="0" err="1">
                <a:solidFill>
                  <a:schemeClr val="accent6">
                    <a:lumMod val="20000"/>
                    <a:lumOff val="80000"/>
                  </a:schemeClr>
                </a:solidFill>
              </a:rPr>
              <a:t>palimpset</a:t>
            </a:r>
            <a:r>
              <a:rPr lang="en-US" sz="4000" dirty="0">
                <a:solidFill>
                  <a:schemeClr val="accent6">
                    <a:lumMod val="20000"/>
                    <a:lumOff val="80000"/>
                  </a:schemeClr>
                </a:solidFill>
              </a:rPr>
              <a:t>, a document in which one layer of writing has been scraped off, and another one applied</a:t>
            </a:r>
            <a:r>
              <a:rPr lang="en-US" sz="4000" dirty="0" smtClean="0">
                <a:solidFill>
                  <a:schemeClr val="accent6">
                    <a:lumMod val="20000"/>
                    <a:lumOff val="80000"/>
                  </a:schemeClr>
                </a:solidFill>
              </a:rPr>
              <a:t>”</a:t>
            </a:r>
            <a:endParaRPr lang="en-US" sz="4000" dirty="0">
              <a:solidFill>
                <a:schemeClr val="accent6">
                  <a:lumMod val="20000"/>
                  <a:lumOff val="80000"/>
                </a:schemeClr>
              </a:solidFill>
            </a:endParaRPr>
          </a:p>
        </p:txBody>
      </p:sp>
      <p:sp>
        <p:nvSpPr>
          <p:cNvPr id="5" name="TextBox 4"/>
          <p:cNvSpPr txBox="1"/>
          <p:nvPr/>
        </p:nvSpPr>
        <p:spPr>
          <a:xfrm>
            <a:off x="2438400" y="5715000"/>
            <a:ext cx="6705600" cy="769441"/>
          </a:xfrm>
          <a:prstGeom prst="rect">
            <a:avLst/>
          </a:prstGeom>
          <a:noFill/>
        </p:spPr>
        <p:txBody>
          <a:bodyPr wrap="square" rtlCol="0">
            <a:spAutoFit/>
          </a:bodyPr>
          <a:lstStyle/>
          <a:p>
            <a:r>
              <a:rPr lang="en-US" sz="4400" dirty="0" err="1" smtClean="0"/>
              <a:t>Stilgoe</a:t>
            </a:r>
            <a:r>
              <a:rPr lang="en-US" sz="4400" dirty="0" smtClean="0"/>
              <a:t>, </a:t>
            </a:r>
            <a:r>
              <a:rPr lang="en-US" sz="4400" i="1" dirty="0" smtClean="0"/>
              <a:t>Outside Lies Magic</a:t>
            </a:r>
            <a:endParaRPr lang="en-US" sz="4400" i="1" dirty="0"/>
          </a:p>
        </p:txBody>
      </p:sp>
    </p:spTree>
    <p:extLst>
      <p:ext uri="{BB962C8B-B14F-4D97-AF65-F5344CB8AC3E}">
        <p14:creationId xmlns:p14="http://schemas.microsoft.com/office/powerpoint/2010/main" val="134973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7800" y="1154668"/>
            <a:ext cx="5853886" cy="461665"/>
          </a:xfrm>
          <a:prstGeom prst="rect">
            <a:avLst/>
          </a:prstGeom>
          <a:noFill/>
        </p:spPr>
        <p:txBody>
          <a:bodyPr wrap="none" rtlCol="0">
            <a:spAutoFit/>
          </a:bodyPr>
          <a:lstStyle/>
          <a:p>
            <a:r>
              <a:rPr lang="en-US" sz="2400" dirty="0" smtClean="0"/>
              <a:t>The built environment functions as a system.</a:t>
            </a:r>
            <a:endParaRPr lang="en-US" sz="2400" dirty="0"/>
          </a:p>
        </p:txBody>
      </p:sp>
      <p:sp>
        <p:nvSpPr>
          <p:cNvPr id="6" name="TextBox 5"/>
          <p:cNvSpPr txBox="1"/>
          <p:nvPr/>
        </p:nvSpPr>
        <p:spPr>
          <a:xfrm>
            <a:off x="1447800" y="2839135"/>
            <a:ext cx="6324600" cy="830997"/>
          </a:xfrm>
          <a:prstGeom prst="rect">
            <a:avLst/>
          </a:prstGeom>
          <a:noFill/>
        </p:spPr>
        <p:txBody>
          <a:bodyPr wrap="square" rtlCol="0">
            <a:spAutoFit/>
          </a:bodyPr>
          <a:lstStyle/>
          <a:p>
            <a:r>
              <a:rPr lang="en-US" sz="2400" dirty="0" smtClean="0"/>
              <a:t>There are two different systems that function in two different ways and compete with each other.</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p:txBody>
          <a:bodyPr/>
          <a:lstStyle/>
          <a:p>
            <a:r>
              <a:rPr lang="en-US" dirty="0" smtClean="0"/>
              <a:t>Traditional (Urbanism) vs.</a:t>
            </a:r>
            <a:br>
              <a:rPr lang="en-US" dirty="0" smtClean="0"/>
            </a:br>
            <a:r>
              <a:rPr lang="en-US" dirty="0" smtClean="0"/>
              <a:t>				Modernist (Sprawl)</a:t>
            </a:r>
            <a:endParaRPr lang="en-US" dirty="0"/>
          </a:p>
        </p:txBody>
      </p:sp>
      <p:pic>
        <p:nvPicPr>
          <p:cNvPr id="20483" name="Picture 3" descr="DPZSprawl_TND"/>
          <p:cNvPicPr>
            <a:picLocks noGrp="1" noChangeAspect="1" noChangeArrowheads="1"/>
          </p:cNvPicPr>
          <p:nvPr>
            <p:ph sz="quarter" idx="4"/>
          </p:nvPr>
        </p:nvPicPr>
        <p:blipFill>
          <a:blip r:embed="rId3"/>
          <a:srcRect/>
          <a:stretch>
            <a:fillRect/>
          </a:stretch>
        </p:blipFill>
        <p:spPr>
          <a:xfrm>
            <a:off x="2285999" y="1676400"/>
            <a:ext cx="4564078" cy="5062901"/>
          </a:xfr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Terms</a:t>
            </a:r>
            <a:endParaRPr lang="en-US" dirty="0"/>
          </a:p>
        </p:txBody>
      </p:sp>
      <p:sp>
        <p:nvSpPr>
          <p:cNvPr id="5" name="Text Placeholder 4"/>
          <p:cNvSpPr>
            <a:spLocks noGrp="1"/>
          </p:cNvSpPr>
          <p:nvPr>
            <p:ph type="body" idx="1"/>
          </p:nvPr>
        </p:nvSpPr>
        <p:spPr/>
        <p:txBody>
          <a:bodyPr/>
          <a:lstStyle/>
          <a:p>
            <a:r>
              <a:rPr lang="en-US" dirty="0" smtClean="0"/>
              <a:t>Traditional Urbanism</a:t>
            </a:r>
            <a:endParaRPr lang="en-US" dirty="0"/>
          </a:p>
        </p:txBody>
      </p:sp>
      <p:sp>
        <p:nvSpPr>
          <p:cNvPr id="7" name="Text Placeholder 6"/>
          <p:cNvSpPr>
            <a:spLocks noGrp="1"/>
          </p:cNvSpPr>
          <p:nvPr>
            <p:ph type="body" sz="half" idx="3"/>
          </p:nvPr>
        </p:nvSpPr>
        <p:spPr/>
        <p:txBody>
          <a:bodyPr/>
          <a:lstStyle/>
          <a:p>
            <a:r>
              <a:rPr lang="en-US" dirty="0" smtClean="0"/>
              <a:t>Sprawl</a:t>
            </a:r>
            <a:endParaRPr lang="en-US" dirty="0"/>
          </a:p>
        </p:txBody>
      </p:sp>
      <p:sp>
        <p:nvSpPr>
          <p:cNvPr id="6" name="Content Placeholder 5"/>
          <p:cNvSpPr>
            <a:spLocks noGrp="1"/>
          </p:cNvSpPr>
          <p:nvPr>
            <p:ph sz="quarter" idx="2"/>
          </p:nvPr>
        </p:nvSpPr>
        <p:spPr/>
        <p:txBody>
          <a:bodyPr>
            <a:normAutofit fontScale="92500" lnSpcReduction="10000"/>
          </a:bodyPr>
          <a:lstStyle/>
          <a:p>
            <a:r>
              <a:rPr lang="en-US" dirty="0" smtClean="0"/>
              <a:t>New urbanism</a:t>
            </a:r>
          </a:p>
          <a:p>
            <a:r>
              <a:rPr lang="en-US" dirty="0" smtClean="0"/>
              <a:t>Smart growth</a:t>
            </a:r>
          </a:p>
          <a:p>
            <a:r>
              <a:rPr lang="en-US" dirty="0" smtClean="0"/>
              <a:t>Livable</a:t>
            </a:r>
          </a:p>
          <a:p>
            <a:r>
              <a:rPr lang="en-US" dirty="0" smtClean="0"/>
              <a:t>Traditional Neighborhood Development (TND)</a:t>
            </a:r>
          </a:p>
          <a:p>
            <a:r>
              <a:rPr lang="en-US" dirty="0" smtClean="0"/>
              <a:t>Transit Oriented Development (TOD)</a:t>
            </a:r>
          </a:p>
          <a:p>
            <a:r>
              <a:rPr lang="en-US" dirty="0" smtClean="0"/>
              <a:t>Transect-Based</a:t>
            </a:r>
          </a:p>
          <a:p>
            <a:r>
              <a:rPr lang="en-US" dirty="0" smtClean="0"/>
              <a:t>Pedestrian-Oriented</a:t>
            </a:r>
          </a:p>
          <a:p>
            <a:r>
              <a:rPr lang="en-US" dirty="0" smtClean="0"/>
              <a:t>Walkable</a:t>
            </a:r>
            <a:endParaRPr lang="en-US" dirty="0"/>
          </a:p>
        </p:txBody>
      </p:sp>
      <p:sp>
        <p:nvSpPr>
          <p:cNvPr id="8" name="Content Placeholder 7"/>
          <p:cNvSpPr>
            <a:spLocks noGrp="1"/>
          </p:cNvSpPr>
          <p:nvPr>
            <p:ph sz="quarter" idx="4"/>
          </p:nvPr>
        </p:nvSpPr>
        <p:spPr/>
        <p:txBody>
          <a:bodyPr/>
          <a:lstStyle/>
          <a:p>
            <a:r>
              <a:rPr lang="en-US" dirty="0" smtClean="0"/>
              <a:t>Modernist</a:t>
            </a:r>
          </a:p>
          <a:p>
            <a:r>
              <a:rPr lang="en-US" dirty="0" smtClean="0"/>
              <a:t>Auto-Oriented</a:t>
            </a:r>
          </a:p>
          <a:p>
            <a:r>
              <a:rPr lang="en-US" dirty="0" smtClean="0"/>
              <a:t>Conventional suburban development (CSD)</a:t>
            </a:r>
            <a:endParaRPr lang="en-US" dirty="0"/>
          </a:p>
        </p:txBody>
      </p:sp>
    </p:spTree>
    <p:extLst>
      <p:ext uri="{BB962C8B-B14F-4D97-AF65-F5344CB8AC3E}">
        <p14:creationId xmlns:p14="http://schemas.microsoft.com/office/powerpoint/2010/main" val="3552343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erial-Sub-Sprawl-RebeccaWilson_NJFuture.jpg"/>
          <p:cNvPicPr>
            <a:picLocks noGrp="1" noChangeAspect="1"/>
          </p:cNvPicPr>
          <p:nvPr>
            <p:ph idx="1"/>
          </p:nvPr>
        </p:nvPicPr>
        <p:blipFill>
          <a:blip r:embed="rId3">
            <a:extLst>
              <a:ext uri="{28A0092B-C50C-407E-A947-70E740481C1C}">
                <a14:useLocalDpi xmlns:a14="http://schemas.microsoft.com/office/drawing/2010/main" val="0"/>
              </a:ext>
            </a:extLst>
          </a:blip>
          <a:srcRect t="5774" b="5774"/>
          <a:stretch>
            <a:fillRect/>
          </a:stretch>
        </p:blipFill>
        <p:spPr>
          <a:xfrm>
            <a:off x="762000" y="1143000"/>
            <a:ext cx="7772400" cy="4572000"/>
          </a:xfrm>
        </p:spPr>
      </p:pic>
    </p:spTree>
    <p:extLst>
      <p:ext uri="{BB962C8B-B14F-4D97-AF65-F5344CB8AC3E}">
        <p14:creationId xmlns:p14="http://schemas.microsoft.com/office/powerpoint/2010/main" val="1031207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erial-Sub-Sprawl-RebeccaWilson_NJFuture.jpg"/>
          <p:cNvPicPr>
            <a:picLocks noGrp="1" noChangeAspect="1"/>
          </p:cNvPicPr>
          <p:nvPr>
            <p:ph idx="1"/>
          </p:nvPr>
        </p:nvPicPr>
        <p:blipFill>
          <a:blip r:embed="rId3">
            <a:extLst>
              <a:ext uri="{28A0092B-C50C-407E-A947-70E740481C1C}">
                <a14:useLocalDpi xmlns:a14="http://schemas.microsoft.com/office/drawing/2010/main" val="0"/>
              </a:ext>
            </a:extLst>
          </a:blip>
          <a:srcRect t="5774" b="5774"/>
          <a:stretch>
            <a:fillRect/>
          </a:stretch>
        </p:blipFill>
        <p:spPr/>
      </p:pic>
      <p:pic>
        <p:nvPicPr>
          <p:cNvPr id="5" name="Picture 4" descr="North Creek Office Park_DCI-engineer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7005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024987-slide-231-suburb-arterial-el-cam-real_FastCompany.jpg"/>
          <p:cNvPicPr>
            <a:picLocks noGrp="1" noChangeAspect="1"/>
          </p:cNvPicPr>
          <p:nvPr>
            <p:ph idx="1"/>
          </p:nvPr>
        </p:nvPicPr>
        <p:blipFill>
          <a:blip r:embed="rId3">
            <a:extLst>
              <a:ext uri="{28A0092B-C50C-407E-A947-70E740481C1C}">
                <a14:useLocalDpi xmlns:a14="http://schemas.microsoft.com/office/drawing/2010/main" val="0"/>
              </a:ext>
            </a:extLst>
          </a:blip>
          <a:srcRect t="6118" b="6118"/>
          <a:stretch>
            <a:fillRect/>
          </a:stretch>
        </p:blipFill>
        <p:spPr>
          <a:xfrm>
            <a:off x="914400" y="1219200"/>
            <a:ext cx="7772400" cy="4572000"/>
          </a:xfrm>
        </p:spPr>
      </p:pic>
    </p:spTree>
    <p:extLst>
      <p:ext uri="{BB962C8B-B14F-4D97-AF65-F5344CB8AC3E}">
        <p14:creationId xmlns:p14="http://schemas.microsoft.com/office/powerpoint/2010/main" val="176788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uly_2015_pittsburghskyline.com_02.jpg"/>
          <p:cNvPicPr>
            <a:picLocks noGrp="1" noChangeAspect="1"/>
          </p:cNvPicPr>
          <p:nvPr>
            <p:ph idx="1"/>
          </p:nvPr>
        </p:nvPicPr>
        <p:blipFill>
          <a:blip r:embed="rId3">
            <a:extLst>
              <a:ext uri="{28A0092B-C50C-407E-A947-70E740481C1C}">
                <a14:useLocalDpi xmlns:a14="http://schemas.microsoft.com/office/drawing/2010/main" val="0"/>
              </a:ext>
            </a:extLst>
          </a:blip>
          <a:srcRect t="5904" b="5904"/>
          <a:stretch>
            <a:fillRect/>
          </a:stretch>
        </p:blipFill>
        <p:spPr>
          <a:xfrm>
            <a:off x="685800" y="1219200"/>
            <a:ext cx="7772400" cy="4572000"/>
          </a:xfrm>
        </p:spPr>
      </p:pic>
    </p:spTree>
    <p:extLst>
      <p:ext uri="{BB962C8B-B14F-4D97-AF65-F5344CB8AC3E}">
        <p14:creationId xmlns:p14="http://schemas.microsoft.com/office/powerpoint/2010/main" val="2231871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3843</TotalTime>
  <Words>1135</Words>
  <Application>Microsoft Macintosh PowerPoint</Application>
  <PresentationFormat>On-screen Show (4:3)</PresentationFormat>
  <Paragraphs>111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Metro</vt:lpstr>
      <vt:lpstr>How do we understand place?</vt:lpstr>
      <vt:lpstr>PowerPoint Presentation</vt:lpstr>
      <vt:lpstr>PowerPoint Presentation</vt:lpstr>
      <vt:lpstr>Traditional (Urbanism) vs.     Modernist (Sprawl)</vt:lpstr>
      <vt:lpstr>Terms</vt:lpstr>
      <vt:lpstr>PowerPoint Presentation</vt:lpstr>
      <vt:lpstr>PowerPoint Presentation</vt:lpstr>
      <vt:lpstr>PowerPoint Presentation</vt:lpstr>
      <vt:lpstr>PowerPoint Presentation</vt:lpstr>
      <vt:lpstr>PowerPoint Presentation</vt:lpstr>
      <vt:lpstr>PowerPoint Presentation</vt:lpstr>
      <vt:lpstr>What’s the difference?</vt:lpstr>
      <vt:lpstr>Class Intros - Our Own Context</vt:lpstr>
      <vt:lpstr>Class Intros - Our Own Context</vt:lpstr>
    </vt:vector>
  </TitlesOfParts>
  <Company>Hurley~Franks &amp; Assoc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we want?</dc:title>
  <dc:creator>Jennifer Hurley</dc:creator>
  <cp:lastModifiedBy>Jennifer Hurley</cp:lastModifiedBy>
  <cp:revision>146</cp:revision>
  <dcterms:created xsi:type="dcterms:W3CDTF">2010-11-12T16:49:55Z</dcterms:created>
  <dcterms:modified xsi:type="dcterms:W3CDTF">2021-02-08T22:12:15Z</dcterms:modified>
</cp:coreProperties>
</file>