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7" r:id="rId1"/>
  </p:sldMasterIdLst>
  <p:notesMasterIdLst>
    <p:notesMasterId r:id="rId13"/>
  </p:notesMasterIdLst>
  <p:sldIdLst>
    <p:sldId id="399" r:id="rId2"/>
    <p:sldId id="378" r:id="rId3"/>
    <p:sldId id="394" r:id="rId4"/>
    <p:sldId id="395" r:id="rId5"/>
    <p:sldId id="396" r:id="rId6"/>
    <p:sldId id="398" r:id="rId7"/>
    <p:sldId id="386" r:id="rId8"/>
    <p:sldId id="387" r:id="rId9"/>
    <p:sldId id="389" r:id="rId10"/>
    <p:sldId id="390" r:id="rId11"/>
    <p:sldId id="38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4" autoAdjust="0"/>
    <p:restoredTop sz="70350" autoAdjust="0"/>
  </p:normalViewPr>
  <p:slideViewPr>
    <p:cSldViewPr snapToObjects="1">
      <p:cViewPr varScale="1">
        <p:scale>
          <a:sx n="84" d="100"/>
          <a:sy n="84" d="100"/>
        </p:scale>
        <p:origin x="90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75ED2F-9B29-EB4A-9F93-FA24571D50A8}" type="datetimeFigureOut">
              <a:rPr lang="en-US" smtClean="0"/>
              <a:pPr/>
              <a:t>1/30/24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99A23A-05C8-DE47-B58F-771A657BA2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11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99A23A-05C8-DE47-B58F-771A657BA27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F062-C13F-3441-A68B-9F389B4936E8}" type="datetimeFigureOut">
              <a:rPr lang="en-US" smtClean="0"/>
              <a:pPr/>
              <a:t>1/30/24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8C592886-E571-45D5-8B56-343DC94F8FA6}" type="slidenum">
              <a:rPr kumimoji="0" lang="en-US" smtClean="0"/>
              <a:pPr algn="r" eaLnBrk="1" latinLnBrk="0" hangingPunct="1"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-60960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-354309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-354309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-354309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-354309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F062-C13F-3441-A68B-9F389B4936E8}" type="datetimeFigureOut">
              <a:rPr lang="en-US" smtClean="0"/>
              <a:pPr/>
              <a:t>1/30/24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8E2B-2CA4-1D4A-95C2-F9162CA883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F062-C13F-3441-A68B-9F389B4936E8}" type="datetimeFigureOut">
              <a:rPr lang="en-US" smtClean="0"/>
              <a:pPr/>
              <a:t>1/30/24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8E2B-2CA4-1D4A-95C2-F9162CA883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F062-C13F-3441-A68B-9F389B4936E8}" type="datetimeFigureOut">
              <a:rPr lang="en-US" smtClean="0"/>
              <a:pPr/>
              <a:t>1/30/24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8E2B-2CA4-1D4A-95C2-F9162CA883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975E-BCEF-4391-BD3B-0CD9EB125C1E}" type="datetime1">
              <a:rPr lang="en-US" smtClean="0"/>
              <a:pPr/>
              <a:t>1/30/24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2582-9FC8-4B1B-8456-B27CC842DE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F062-C13F-3441-A68B-9F389B4936E8}" type="datetimeFigureOut">
              <a:rPr lang="en-US" smtClean="0"/>
              <a:pPr/>
              <a:t>1/30/24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8E2B-2CA4-1D4A-95C2-F9162CA883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F062-C13F-3441-A68B-9F389B4936E8}" type="datetimeFigureOut">
              <a:rPr lang="en-US" smtClean="0"/>
              <a:pPr/>
              <a:t>1/30/24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8E2B-2CA4-1D4A-95C2-F9162CA883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F062-C13F-3441-A68B-9F389B4936E8}" type="datetimeFigureOut">
              <a:rPr lang="en-US" smtClean="0"/>
              <a:pPr/>
              <a:t>1/30/24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8E2B-2CA4-1D4A-95C2-F9162CA883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F062-C13F-3441-A68B-9F389B4936E8}" type="datetimeFigureOut">
              <a:rPr lang="en-US" smtClean="0"/>
              <a:pPr/>
              <a:t>1/30/24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8E2B-2CA4-1D4A-95C2-F9162CA883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F062-C13F-3441-A68B-9F389B4936E8}" type="datetimeFigureOut">
              <a:rPr lang="en-US" smtClean="0"/>
              <a:pPr/>
              <a:t>1/30/24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8E2B-2CA4-1D4A-95C2-F9162CA883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9544F062-C13F-3441-A68B-9F389B4936E8}" type="datetimeFigureOut">
              <a:rPr lang="en-US" smtClean="0"/>
              <a:pPr/>
              <a:t>1/30/24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18208E2B-2CA4-1D4A-95C2-F9162CA883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580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-304800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304800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304800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-304800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-457200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-609600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</a:lstStyle>
          <a:p>
            <a:fld id="{9544F062-C13F-3441-A68B-9F389B4936E8}" type="datetimeFigureOut">
              <a:rPr lang="en-US" smtClean="0"/>
              <a:pPr/>
              <a:t>1/30/24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8208E2B-2CA4-1D4A-95C2-F9162CA883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28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772400" cy="914400"/>
          </a:xfrm>
        </p:spPr>
        <p:txBody>
          <a:bodyPr/>
          <a:lstStyle/>
          <a:p>
            <a:r>
              <a:rPr lang="en-US"/>
              <a:t>Case Study Overview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14400" y="838200"/>
            <a:ext cx="7772400" cy="60960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Presentation 1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Description of case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Due 2/15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10% Final course grade</a:t>
            </a:r>
          </a:p>
          <a:p>
            <a:pPr marL="411480" lvl="1" indent="-3429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95000"/>
              <a:buFont typeface="Wingdings"/>
              <a:buChar char=""/>
            </a:pPr>
            <a:r>
              <a:rPr lang="en-US" sz="3000" dirty="0"/>
              <a:t>Presentation 2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Evaluation of case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Due 3/21, 4/4, 4/11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20% Final course grade</a:t>
            </a:r>
          </a:p>
          <a:p>
            <a:pPr marL="411480" lvl="1" indent="-3429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95000"/>
              <a:buFont typeface="Wingdings"/>
              <a:buChar char=""/>
            </a:pPr>
            <a:r>
              <a:rPr lang="en-US" sz="3000" dirty="0"/>
              <a:t>Final paper outline &amp; bibliography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Due 4/11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Ungraded </a:t>
            </a:r>
            <a:r>
              <a:rPr lang="mr-IN" dirty="0"/>
              <a:t>–</a:t>
            </a:r>
            <a:r>
              <a:rPr lang="en-US" dirty="0"/>
              <a:t> just for comments from me</a:t>
            </a:r>
          </a:p>
          <a:p>
            <a:pPr marL="411480" lvl="1" indent="-3429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95000"/>
              <a:buFont typeface="Wingdings"/>
              <a:buChar char=""/>
            </a:pPr>
            <a:r>
              <a:rPr lang="en-US" sz="3000" dirty="0"/>
              <a:t>Final Paper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Description + analysis + evaluation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Due 5/3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35% Final course grade</a:t>
            </a:r>
          </a:p>
        </p:txBody>
      </p:sp>
    </p:spTree>
    <p:extLst>
      <p:ext uri="{BB962C8B-B14F-4D97-AF65-F5344CB8AC3E}">
        <p14:creationId xmlns:p14="http://schemas.microsoft.com/office/powerpoint/2010/main" val="3957379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Citation info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Author</a:t>
            </a:r>
          </a:p>
          <a:p>
            <a:r>
              <a:rPr lang="en-US" dirty="0"/>
              <a:t>Date</a:t>
            </a:r>
          </a:p>
          <a:p>
            <a:r>
              <a:rPr lang="en-US" dirty="0"/>
              <a:t>Title</a:t>
            </a:r>
          </a:p>
          <a:p>
            <a:r>
              <a:rPr lang="en-US" dirty="0"/>
              <a:t>Publisher</a:t>
            </a:r>
          </a:p>
          <a:p>
            <a:r>
              <a:rPr lang="en-US" dirty="0"/>
              <a:t>Location of Publication</a:t>
            </a:r>
          </a:p>
        </p:txBody>
      </p:sp>
    </p:spTree>
    <p:extLst>
      <p:ext uri="{BB962C8B-B14F-4D97-AF65-F5344CB8AC3E}">
        <p14:creationId xmlns:p14="http://schemas.microsoft.com/office/powerpoint/2010/main" val="3315489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Citing Google Maps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>
                <a:latin typeface="Corbel" charset="0"/>
              </a:rPr>
              <a:t>Full reference requires:</a:t>
            </a:r>
          </a:p>
          <a:p>
            <a:pPr lvl="1">
              <a:defRPr/>
            </a:pPr>
            <a:r>
              <a:rPr lang="en-US" dirty="0">
                <a:latin typeface="Corbel" charset="0"/>
              </a:rPr>
              <a:t>Author </a:t>
            </a:r>
          </a:p>
          <a:p>
            <a:pPr lvl="1">
              <a:defRPr/>
            </a:pPr>
            <a:r>
              <a:rPr lang="en-US" dirty="0">
                <a:latin typeface="Corbel" charset="0"/>
              </a:rPr>
              <a:t>Copyright Date </a:t>
            </a:r>
          </a:p>
          <a:p>
            <a:pPr lvl="1">
              <a:defRPr/>
            </a:pPr>
            <a:r>
              <a:rPr lang="en-US" dirty="0">
                <a:latin typeface="Corbel" charset="0"/>
              </a:rPr>
              <a:t>Name of Map</a:t>
            </a:r>
          </a:p>
          <a:p>
            <a:pPr lvl="1">
              <a:defRPr/>
            </a:pPr>
            <a:r>
              <a:rPr lang="en-US" dirty="0">
                <a:latin typeface="Corbel" charset="0"/>
              </a:rPr>
              <a:t>Map Type</a:t>
            </a:r>
          </a:p>
          <a:p>
            <a:pPr lvl="1">
              <a:defRPr/>
            </a:pPr>
            <a:r>
              <a:rPr lang="en-US" dirty="0">
                <a:latin typeface="Corbel" charset="0"/>
              </a:rPr>
              <a:t>Full URL</a:t>
            </a:r>
          </a:p>
          <a:p>
            <a:pPr>
              <a:defRPr/>
            </a:pP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Follow the directions here (scroll to bottom of page):</a:t>
            </a:r>
            <a:endParaRPr lang="en-US" sz="32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lvl="2">
              <a:defRPr/>
            </a:pPr>
            <a:r>
              <a:rPr lang="en-US" sz="26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https://libguides.wwu.edu/c.php?g=308303&amp;p=2063297</a:t>
            </a:r>
            <a:endParaRPr lang="en-US" sz="30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405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 Overview</a:t>
            </a:r>
            <a:br>
              <a:rPr lang="en-US" dirty="0"/>
            </a:br>
            <a:r>
              <a:rPr lang="en-US" dirty="0"/>
              <a:t>DUE noon 2/15 – Present in class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/>
              <a:t>Questions to Address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Short Presentation</a:t>
            </a:r>
          </a:p>
          <a:p>
            <a:pPr lvl="1"/>
            <a:r>
              <a:rPr lang="en-US" dirty="0"/>
              <a:t>Up to 20 slides</a:t>
            </a:r>
          </a:p>
          <a:p>
            <a:pPr lvl="1"/>
            <a:r>
              <a:rPr lang="en-US" dirty="0"/>
              <a:t>No more than 6 minutes</a:t>
            </a:r>
          </a:p>
          <a:p>
            <a:pPr lvl="1"/>
            <a:r>
              <a:rPr lang="en-US" dirty="0"/>
              <a:t>Images – only text titles, labels</a:t>
            </a:r>
          </a:p>
          <a:p>
            <a:r>
              <a:rPr lang="en-US" dirty="0"/>
              <a:t>Goal: enough info to provide basis for class discussion</a:t>
            </a:r>
          </a:p>
          <a:p>
            <a:r>
              <a:rPr lang="en-US" dirty="0"/>
              <a:t>Include locator map / aerial photo</a:t>
            </a:r>
          </a:p>
          <a:p>
            <a:r>
              <a:rPr lang="en-US" dirty="0"/>
              <a:t>MUST include image sources</a:t>
            </a:r>
          </a:p>
          <a:p>
            <a:r>
              <a:rPr lang="en-US" dirty="0"/>
              <a:t>Submit to Moodle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Location</a:t>
            </a:r>
          </a:p>
          <a:p>
            <a:r>
              <a:rPr lang="en-US" dirty="0"/>
              <a:t>History</a:t>
            </a:r>
          </a:p>
          <a:p>
            <a:r>
              <a:rPr lang="en-US" dirty="0"/>
              <a:t>Site info</a:t>
            </a:r>
          </a:p>
          <a:p>
            <a:r>
              <a:rPr lang="en-US" dirty="0"/>
              <a:t>Pricing &amp; Affordability</a:t>
            </a:r>
          </a:p>
          <a:p>
            <a:r>
              <a:rPr lang="en-US" dirty="0"/>
              <a:t>Scale: region, neighborhood, block</a:t>
            </a:r>
          </a:p>
          <a:p>
            <a:r>
              <a:rPr lang="en-US" dirty="0"/>
              <a:t>Key Topics: Transportation, Affordability, Environment</a:t>
            </a:r>
          </a:p>
          <a:p>
            <a:r>
              <a:rPr lang="en-US" dirty="0"/>
              <a:t>Community engagement &amp; development approval process</a:t>
            </a:r>
          </a:p>
          <a:p>
            <a:r>
              <a:rPr lang="en-US" dirty="0"/>
              <a:t>Key team members</a:t>
            </a:r>
          </a:p>
          <a:p>
            <a:r>
              <a:rPr lang="en-US" dirty="0"/>
              <a:t>What’s unique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I’m looking for . . .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Synthesis/Concepts</a:t>
            </a:r>
          </a:p>
          <a:p>
            <a:r>
              <a:rPr lang="en-US" dirty="0"/>
              <a:t>Articulation</a:t>
            </a:r>
          </a:p>
          <a:p>
            <a:r>
              <a:rPr lang="en-US" dirty="0"/>
              <a:t>Sources/Citations</a:t>
            </a:r>
          </a:p>
        </p:txBody>
      </p:sp>
    </p:spTree>
    <p:extLst>
      <p:ext uri="{BB962C8B-B14F-4D97-AF65-F5344CB8AC3E}">
        <p14:creationId xmlns:p14="http://schemas.microsoft.com/office/powerpoint/2010/main" val="2548006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Synthesis/Concepts -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Good description of major features of case</a:t>
            </a:r>
          </a:p>
          <a:p>
            <a:r>
              <a:rPr lang="en-US" dirty="0"/>
              <a:t>Good explanation of main issues with clear focus on most compelling pieces</a:t>
            </a:r>
          </a:p>
          <a:p>
            <a:r>
              <a:rPr lang="en-US" dirty="0"/>
              <a:t>Defined key terms, principles, issues, </a:t>
            </a:r>
            <a:r>
              <a:rPr lang="en-US" dirty="0" err="1"/>
              <a:t>etc</a:t>
            </a:r>
            <a:r>
              <a:rPr lang="en-US" dirty="0"/>
              <a:t> that are not common knowledge</a:t>
            </a:r>
          </a:p>
          <a:p>
            <a:r>
              <a:rPr lang="en-US" dirty="0"/>
              <a:t>Good explanation of setting</a:t>
            </a:r>
          </a:p>
          <a:p>
            <a:r>
              <a:rPr lang="en-US" dirty="0"/>
              <a:t>Identified precedents and important comparisons, if relevant</a:t>
            </a:r>
          </a:p>
        </p:txBody>
      </p:sp>
    </p:spTree>
    <p:extLst>
      <p:ext uri="{BB962C8B-B14F-4D97-AF65-F5344CB8AC3E}">
        <p14:creationId xmlns:p14="http://schemas.microsoft.com/office/powerpoint/2010/main" val="3919913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Articulation-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26464"/>
            <a:ext cx="7772400" cy="512673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Told a compelling story</a:t>
            </a:r>
          </a:p>
          <a:p>
            <a:r>
              <a:rPr lang="en-US" dirty="0"/>
              <a:t>Maps and aerial photos show location in setting</a:t>
            </a:r>
          </a:p>
          <a:p>
            <a:r>
              <a:rPr lang="en-US" dirty="0"/>
              <a:t>Maps and aerial photos major features</a:t>
            </a:r>
          </a:p>
          <a:p>
            <a:r>
              <a:rPr lang="en-US" dirty="0"/>
              <a:t>Street-level photos and images convey feel of the place</a:t>
            </a:r>
          </a:p>
          <a:p>
            <a:r>
              <a:rPr lang="en-US" dirty="0"/>
              <a:t>Images highlight key issues</a:t>
            </a:r>
          </a:p>
          <a:p>
            <a:r>
              <a:rPr lang="en-US" dirty="0"/>
              <a:t>Slide backgrounds complement images</a:t>
            </a:r>
          </a:p>
          <a:p>
            <a:r>
              <a:rPr lang="en-US" dirty="0"/>
              <a:t>Animation adds to story, doesn’t distract</a:t>
            </a:r>
          </a:p>
          <a:p>
            <a:r>
              <a:rPr lang="en-US" dirty="0"/>
              <a:t>Speaking voice is clear and comfortable, with few filler words</a:t>
            </a:r>
          </a:p>
          <a:p>
            <a:r>
              <a:rPr lang="en-US" dirty="0"/>
              <a:t>Within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06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 -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26464"/>
            <a:ext cx="7772400" cy="5126736"/>
          </a:xfrm>
        </p:spPr>
        <p:txBody>
          <a:bodyPr>
            <a:normAutofit/>
          </a:bodyPr>
          <a:lstStyle/>
          <a:p>
            <a:r>
              <a:rPr lang="en-US" dirty="0"/>
              <a:t>Full source information provided in consistent format</a:t>
            </a:r>
          </a:p>
          <a:p>
            <a:r>
              <a:rPr lang="en-US" dirty="0"/>
              <a:t>Variety of credible sources used</a:t>
            </a:r>
          </a:p>
          <a:p>
            <a:r>
              <a:rPr lang="en-US" dirty="0"/>
              <a:t>Image author/producer credit on image slide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069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Sources &amp; Citations</a:t>
            </a:r>
          </a:p>
        </p:txBody>
      </p:sp>
      <p:sp>
        <p:nvSpPr>
          <p:cNvPr id="26626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orbel" charset="0"/>
              </a:rPr>
              <a:t>Why cite?</a:t>
            </a:r>
          </a:p>
        </p:txBody>
      </p:sp>
    </p:spTree>
    <p:extLst>
      <p:ext uri="{BB962C8B-B14F-4D97-AF65-F5344CB8AC3E}">
        <p14:creationId xmlns:p14="http://schemas.microsoft.com/office/powerpoint/2010/main" val="1339505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Sources &amp; Citations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Why cite?</a:t>
            </a:r>
          </a:p>
          <a:p>
            <a:pPr lvl="1">
              <a:defRPr/>
            </a:pPr>
            <a:r>
              <a:rPr lang="en-US" dirty="0"/>
              <a:t>Ethics – acknowledge sources of ideas </a:t>
            </a:r>
          </a:p>
          <a:p>
            <a:pPr lvl="2">
              <a:defRPr/>
            </a:pPr>
            <a:r>
              <a:rPr lang="en-US" sz="2600" i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Note that this is an Honor Code issue at BMC</a:t>
            </a:r>
          </a:p>
          <a:p>
            <a:pPr lvl="1">
              <a:defRPr/>
            </a:pPr>
            <a:r>
              <a:rPr lang="en-US" dirty="0"/>
              <a:t>Help your reader</a:t>
            </a:r>
          </a:p>
          <a:p>
            <a:pPr lvl="1">
              <a:defRPr/>
            </a:pPr>
            <a:r>
              <a:rPr lang="en-US" dirty="0"/>
              <a:t>Epistemology – this is how we build knowledge in social science</a:t>
            </a:r>
          </a:p>
        </p:txBody>
      </p:sp>
    </p:spTree>
    <p:extLst>
      <p:ext uri="{BB962C8B-B14F-4D97-AF65-F5344CB8AC3E}">
        <p14:creationId xmlns:p14="http://schemas.microsoft.com/office/powerpoint/2010/main" val="1422159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 critically about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legitimacy does the source have?</a:t>
            </a:r>
          </a:p>
          <a:p>
            <a:r>
              <a:rPr lang="en-US" dirty="0"/>
              <a:t> Any potential conflicts of interest or biased point of view?</a:t>
            </a:r>
          </a:p>
          <a:p>
            <a:r>
              <a:rPr lang="en-US" dirty="0"/>
              <a:t>Strengths and weaknesses of methods and arguments?</a:t>
            </a:r>
          </a:p>
        </p:txBody>
      </p:sp>
    </p:spTree>
    <p:extLst>
      <p:ext uri="{BB962C8B-B14F-4D97-AF65-F5344CB8AC3E}">
        <p14:creationId xmlns:p14="http://schemas.microsoft.com/office/powerpoint/2010/main" val="14449994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Focus">
      <a:majorFont>
        <a:latin typeface="Corbel"/>
        <a:ea typeface=""/>
        <a:cs typeface=""/>
        <a:font script="Jpan" typeface="ＭＳ ゴシック"/>
      </a:majorFont>
      <a:minorFont>
        <a:latin typeface="Corbel"/>
        <a:ea typeface=""/>
        <a:cs typeface=""/>
        <a:font script="Jpan" typeface="ＭＳ ゴシック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Metro.thmx</Template>
  <TotalTime>3890</TotalTime>
  <Words>423</Words>
  <Application>Microsoft Macintosh PowerPoint</Application>
  <PresentationFormat>On-screen Show (4:3)</PresentationFormat>
  <Paragraphs>88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Corbel</vt:lpstr>
      <vt:lpstr>Wingdings</vt:lpstr>
      <vt:lpstr>Wingdings 2</vt:lpstr>
      <vt:lpstr>Wingdings 3</vt:lpstr>
      <vt:lpstr>Metro</vt:lpstr>
      <vt:lpstr>Case Study Overview</vt:lpstr>
      <vt:lpstr>Assignment #1 Overview DUE noon 2/15 – Present in class</vt:lpstr>
      <vt:lpstr>What I’m looking for . . .</vt:lpstr>
      <vt:lpstr>Synthesis/Concepts - Criteria</vt:lpstr>
      <vt:lpstr>Articulation- Criteria</vt:lpstr>
      <vt:lpstr>Sources - Criteria</vt:lpstr>
      <vt:lpstr>Sources &amp; Citations</vt:lpstr>
      <vt:lpstr>Sources &amp; Citations</vt:lpstr>
      <vt:lpstr>Think critically about sources</vt:lpstr>
      <vt:lpstr>Citation info</vt:lpstr>
      <vt:lpstr>Citing Google Maps</vt:lpstr>
    </vt:vector>
  </TitlesOfParts>
  <Company>Hurley~Franks &amp; Assoc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we want?</dc:title>
  <dc:creator>Jennifer Hurley</dc:creator>
  <cp:lastModifiedBy>Jennifer Hurley</cp:lastModifiedBy>
  <cp:revision>148</cp:revision>
  <dcterms:created xsi:type="dcterms:W3CDTF">2010-11-12T16:49:55Z</dcterms:created>
  <dcterms:modified xsi:type="dcterms:W3CDTF">2024-01-30T19:58:56Z</dcterms:modified>
</cp:coreProperties>
</file>