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7" r:id="rId1"/>
    <p:sldMasterId id="2147483942" r:id="rId2"/>
  </p:sldMasterIdLst>
  <p:notesMasterIdLst>
    <p:notesMasterId r:id="rId46"/>
  </p:notesMasterIdLst>
  <p:sldIdLst>
    <p:sldId id="257" r:id="rId3"/>
    <p:sldId id="386" r:id="rId4"/>
    <p:sldId id="438" r:id="rId5"/>
    <p:sldId id="378" r:id="rId6"/>
    <p:sldId id="424" r:id="rId7"/>
    <p:sldId id="440" r:id="rId8"/>
    <p:sldId id="439" r:id="rId9"/>
    <p:sldId id="441" r:id="rId10"/>
    <p:sldId id="421" r:id="rId11"/>
    <p:sldId id="343" r:id="rId12"/>
    <p:sldId id="404" r:id="rId13"/>
    <p:sldId id="405" r:id="rId14"/>
    <p:sldId id="406" r:id="rId15"/>
    <p:sldId id="426" r:id="rId16"/>
    <p:sldId id="436" r:id="rId17"/>
    <p:sldId id="420" r:id="rId18"/>
    <p:sldId id="408" r:id="rId19"/>
    <p:sldId id="415" r:id="rId20"/>
    <p:sldId id="409" r:id="rId21"/>
    <p:sldId id="435" r:id="rId22"/>
    <p:sldId id="410" r:id="rId23"/>
    <p:sldId id="411" r:id="rId24"/>
    <p:sldId id="412" r:id="rId25"/>
    <p:sldId id="413" r:id="rId26"/>
    <p:sldId id="414" r:id="rId27"/>
    <p:sldId id="291" r:id="rId28"/>
    <p:sldId id="292" r:id="rId29"/>
    <p:sldId id="381" r:id="rId30"/>
    <p:sldId id="416" r:id="rId31"/>
    <p:sldId id="417" r:id="rId32"/>
    <p:sldId id="418" r:id="rId33"/>
    <p:sldId id="407" r:id="rId34"/>
    <p:sldId id="377" r:id="rId35"/>
    <p:sldId id="427" r:id="rId36"/>
    <p:sldId id="384" r:id="rId37"/>
    <p:sldId id="428" r:id="rId38"/>
    <p:sldId id="422" r:id="rId39"/>
    <p:sldId id="442" r:id="rId40"/>
    <p:sldId id="437" r:id="rId41"/>
    <p:sldId id="431" r:id="rId42"/>
    <p:sldId id="432" r:id="rId43"/>
    <p:sldId id="434" r:id="rId44"/>
    <p:sldId id="402"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92" autoAdjust="0"/>
    <p:restoredTop sz="73129" autoAdjust="0"/>
  </p:normalViewPr>
  <p:slideViewPr>
    <p:cSldViewPr snapToObjects="1">
      <p:cViewPr varScale="1">
        <p:scale>
          <a:sx n="87" d="100"/>
          <a:sy n="87" d="100"/>
        </p:scale>
        <p:origin x="952" y="192"/>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75ED2F-9B29-EB4A-9F93-FA24571D50A8}" type="datetimeFigureOut">
              <a:rPr lang="en-US" smtClean="0"/>
              <a:pPr/>
              <a:t>2/7/24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99A23A-05C8-DE47-B58F-771A657BA27B}" type="slidenum">
              <a:rPr lang="en-US" smtClean="0"/>
              <a:pPr/>
              <a:t>‹#›</a:t>
            </a:fld>
            <a:endParaRPr lang="en-US"/>
          </a:p>
        </p:txBody>
      </p:sp>
    </p:spTree>
    <p:extLst>
      <p:ext uri="{BB962C8B-B14F-4D97-AF65-F5344CB8AC3E}">
        <p14:creationId xmlns:p14="http://schemas.microsoft.com/office/powerpoint/2010/main" val="42372118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99A23A-05C8-DE47-B58F-771A657BA27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99A23A-05C8-DE47-B58F-771A657BA27B}" type="slidenum">
              <a:rPr lang="en-US" smtClean="0"/>
              <a:pPr/>
              <a:t>18</a:t>
            </a:fld>
            <a:endParaRPr lang="en-US"/>
          </a:p>
        </p:txBody>
      </p:sp>
    </p:spTree>
    <p:extLst>
      <p:ext uri="{BB962C8B-B14F-4D97-AF65-F5344CB8AC3E}">
        <p14:creationId xmlns:p14="http://schemas.microsoft.com/office/powerpoint/2010/main" val="2877764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99A23A-05C8-DE47-B58F-771A657BA27B}" type="slidenum">
              <a:rPr lang="en-US" smtClean="0"/>
              <a:pPr/>
              <a:t>23</a:t>
            </a:fld>
            <a:endParaRPr lang="en-US"/>
          </a:p>
        </p:txBody>
      </p:sp>
    </p:spTree>
    <p:extLst>
      <p:ext uri="{BB962C8B-B14F-4D97-AF65-F5344CB8AC3E}">
        <p14:creationId xmlns:p14="http://schemas.microsoft.com/office/powerpoint/2010/main" val="332000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99A23A-05C8-DE47-B58F-771A657BA27B}" type="slidenum">
              <a:rPr lang="en-US" smtClean="0"/>
              <a:pPr/>
              <a:t>25</a:t>
            </a:fld>
            <a:endParaRPr lang="en-US"/>
          </a:p>
        </p:txBody>
      </p:sp>
    </p:spTree>
    <p:extLst>
      <p:ext uri="{BB962C8B-B14F-4D97-AF65-F5344CB8AC3E}">
        <p14:creationId xmlns:p14="http://schemas.microsoft.com/office/powerpoint/2010/main" val="1329838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xfrm>
            <a:off x="1143000" y="685800"/>
            <a:ext cx="4572000" cy="3429000"/>
          </a:xfrm>
          <a:ln/>
        </p:spPr>
      </p:sp>
      <p:sp>
        <p:nvSpPr>
          <p:cNvPr id="3" name="Notes Placeholder 2"/>
          <p:cNvSpPr>
            <a:spLocks noGrp="1"/>
          </p:cNvSpPr>
          <p:nvPr>
            <p:ph type="body" idx="1"/>
          </p:nvPr>
        </p:nvSpPr>
        <p:spPr/>
        <p:txBody>
          <a:bodyPr>
            <a:normAutofit/>
          </a:bodyPr>
          <a:lstStyle/>
          <a:p>
            <a:pPr eaLnBrk="1" hangingPunct="1">
              <a:lnSpc>
                <a:spcPct val="90000"/>
              </a:lnSpc>
            </a:pPr>
            <a:r>
              <a:rPr lang="en-US" dirty="0">
                <a:latin typeface="Arial" pitchFamily="-106" charset="0"/>
                <a:ea typeface="ＭＳ Ｐゴシック" pitchFamily="-106" charset="-128"/>
                <a:cs typeface="ＭＳ Ｐゴシック" pitchFamily="-106" charset="-128"/>
              </a:rPr>
              <a:t>http://</a:t>
            </a:r>
            <a:r>
              <a:rPr lang="en-US" dirty="0" err="1">
                <a:latin typeface="Arial" pitchFamily="-106" charset="0"/>
                <a:ea typeface="ＭＳ Ｐゴシック" pitchFamily="-106" charset="-128"/>
                <a:cs typeface="ＭＳ Ｐゴシック" pitchFamily="-106" charset="-128"/>
              </a:rPr>
              <a:t>landiarchitetti.files.wordpress.com</a:t>
            </a:r>
            <a:r>
              <a:rPr lang="en-US" dirty="0">
                <a:latin typeface="Arial" pitchFamily="-106" charset="0"/>
                <a:ea typeface="ＭＳ Ｐゴシック" pitchFamily="-106" charset="-128"/>
                <a:cs typeface="ＭＳ Ｐゴシック" pitchFamily="-106" charset="-128"/>
              </a:rPr>
              <a:t>/2010/02/leon-3.jpg</a:t>
            </a:r>
          </a:p>
        </p:txBody>
      </p:sp>
      <p:sp>
        <p:nvSpPr>
          <p:cNvPr id="21508" name="Slide Number Placeholder 3"/>
          <p:cNvSpPr>
            <a:spLocks noGrp="1"/>
          </p:cNvSpPr>
          <p:nvPr>
            <p:ph type="sldNum" sz="quarter" idx="5"/>
          </p:nvPr>
        </p:nvSpPr>
        <p:spPr>
          <a:noFill/>
        </p:spPr>
        <p:txBody>
          <a:bodyPr/>
          <a:lstStyle/>
          <a:p>
            <a:fld id="{6E4C54E9-E5B3-E54D-9193-96D9B107F6B5}" type="slidenum">
              <a:rPr lang="en-US" smtClean="0"/>
              <a:pPr/>
              <a:t>32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NU interventions remain almost exclusively:</a:t>
            </a:r>
          </a:p>
          <a:p>
            <a:pPr marL="228600" indent="-228600">
              <a:buAutoNum type="arabicPeriod"/>
            </a:pPr>
            <a:r>
              <a:rPr lang="en-US" dirty="0"/>
              <a:t>Revitalizing existing traditional urbanism OR</a:t>
            </a:r>
          </a:p>
          <a:p>
            <a:pPr marL="228600" indent="-228600">
              <a:buAutoNum type="arabicPeriod"/>
            </a:pPr>
            <a:r>
              <a:rPr lang="en-US" dirty="0"/>
              <a:t>Inserting</a:t>
            </a:r>
            <a:r>
              <a:rPr lang="en-US" baseline="0" dirty="0"/>
              <a:t> relatively small pieces of traditional urbanism into the sprawl system</a:t>
            </a:r>
          </a:p>
          <a:p>
            <a:pPr marL="228600" indent="-228600">
              <a:buAutoNum type="arabicPeriod"/>
            </a:pPr>
            <a:endParaRPr lang="en-US" baseline="0" dirty="0"/>
          </a:p>
          <a:p>
            <a:pPr marL="228600" indent="-228600">
              <a:buNone/>
            </a:pPr>
            <a:r>
              <a:rPr lang="en-US" sz="1200" u="sng" kern="1200" dirty="0" err="1">
                <a:solidFill>
                  <a:schemeClr val="tx1"/>
                </a:solidFill>
                <a:latin typeface="+mn-lt"/>
                <a:ea typeface="+mn-ea"/>
                <a:cs typeface="+mn-cs"/>
              </a:rPr>
              <a:t>http://www.architectmagazine.com/urban-design/systems-not-icons.aspx</a:t>
            </a:r>
            <a:endParaRPr lang="en-US" sz="1200" u="sng" kern="1200" dirty="0">
              <a:solidFill>
                <a:schemeClr val="tx1"/>
              </a:solidFill>
              <a:latin typeface="+mn-lt"/>
              <a:ea typeface="+mn-ea"/>
              <a:cs typeface="+mn-cs"/>
            </a:endParaRPr>
          </a:p>
          <a:p>
            <a:pPr marL="228600" indent="-228600">
              <a:buNone/>
            </a:pPr>
            <a:r>
              <a:rPr lang="en-US" sz="1200" u="sng" kern="1200" dirty="0">
                <a:solidFill>
                  <a:schemeClr val="tx1"/>
                </a:solidFill>
                <a:latin typeface="+mn-lt"/>
                <a:ea typeface="+mn-ea"/>
                <a:cs typeface="+mn-cs"/>
              </a:rPr>
              <a:t>‘</a:t>
            </a:r>
            <a:r>
              <a:rPr lang="en-US" sz="1200" kern="1200" dirty="0">
                <a:solidFill>
                  <a:schemeClr val="tx1"/>
                </a:solidFill>
                <a:latin typeface="+mn-lt"/>
                <a:ea typeface="+mn-ea"/>
                <a:cs typeface="+mn-cs"/>
              </a:rPr>
              <a:t>Waldheim, for his part, argues that New Urbanism suffers from a “fundamental inability to deal with contemporary culture.” ‘</a:t>
            </a:r>
          </a:p>
          <a:p>
            <a:pPr marL="228600" indent="-228600">
              <a:buNone/>
            </a:pPr>
            <a:endParaRPr lang="en-US" sz="1200" kern="1200" dirty="0">
              <a:solidFill>
                <a:schemeClr val="tx1"/>
              </a:solidFill>
              <a:latin typeface="+mn-lt"/>
              <a:ea typeface="+mn-ea"/>
              <a:cs typeface="+mn-cs"/>
            </a:endParaRPr>
          </a:p>
          <a:p>
            <a:pPr marL="228600" indent="-228600">
              <a:buNone/>
            </a:pPr>
            <a:r>
              <a:rPr lang="en-US" sz="1200" kern="1200" dirty="0">
                <a:solidFill>
                  <a:schemeClr val="tx1"/>
                </a:solidFill>
                <a:latin typeface="+mn-lt"/>
                <a:ea typeface="+mn-ea"/>
                <a:cs typeface="+mn-cs"/>
              </a:rPr>
              <a:t>‘For Corner, who has probably done more to change contemporary landscape practice—or at least the public perception of it—than anyone else, landscape urbanism “is a systems-based way of understanding an environment, where you understand the flows, energies, dynamics of an environment.”’</a:t>
            </a:r>
          </a:p>
          <a:p>
            <a:pPr marL="228600" indent="-228600">
              <a:buNone/>
            </a:pPr>
            <a:endParaRPr lang="en-US" sz="1200" kern="1200" dirty="0">
              <a:solidFill>
                <a:schemeClr val="tx1"/>
              </a:solidFill>
              <a:latin typeface="+mn-lt"/>
              <a:ea typeface="+mn-ea"/>
              <a:cs typeface="+mn-cs"/>
            </a:endParaRPr>
          </a:p>
          <a:p>
            <a:pPr marL="228600" indent="-228600">
              <a:buNone/>
            </a:pPr>
            <a:r>
              <a:rPr lang="en-US" sz="1200" kern="1200" dirty="0">
                <a:solidFill>
                  <a:schemeClr val="tx1"/>
                </a:solidFill>
                <a:latin typeface="+mn-lt"/>
                <a:ea typeface="+mn-ea"/>
                <a:cs typeface="+mn-cs"/>
              </a:rPr>
              <a:t>“You don’t make cities from individual buildings,” Prior argues. “You make them from the infrastructure and organization of place, and as we understand more about the sustainability of cities, then starting with a robust position on how these city systems work in relationship to the natural environment and relationships to the anticipated community, we find ourselves upstream from the actual building.”</a:t>
            </a:r>
            <a:endParaRPr lang="en-US" dirty="0"/>
          </a:p>
        </p:txBody>
      </p:sp>
      <p:sp>
        <p:nvSpPr>
          <p:cNvPr id="4" name="Slide Number Placeholder 3"/>
          <p:cNvSpPr>
            <a:spLocks noGrp="1"/>
          </p:cNvSpPr>
          <p:nvPr>
            <p:ph type="sldNum" sz="quarter" idx="10"/>
          </p:nvPr>
        </p:nvSpPr>
        <p:spPr/>
        <p:txBody>
          <a:bodyPr/>
          <a:lstStyle/>
          <a:p>
            <a:fld id="{F799A23A-05C8-DE47-B58F-771A657BA27B}" type="slidenum">
              <a:rPr lang="en-US" smtClean="0"/>
              <a:pPr/>
              <a:t>33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68A4F75-E3CD-704D-A404-DDF2E45A78A6}" type="slidenum">
              <a:rPr lang="en-US" sz="1200"/>
              <a:pPr/>
              <a:t>37</a:t>
            </a:fld>
            <a:endParaRPr lang="en-US" sz="1200"/>
          </a:p>
        </p:txBody>
      </p:sp>
      <p:sp>
        <p:nvSpPr>
          <p:cNvPr id="57347" name="Rectangle 2"/>
          <p:cNvSpPr>
            <a:spLocks noGrp="1" noRot="1" noChangeAspect="1" noChangeArrowheads="1"/>
          </p:cNvSpPr>
          <p:nvPr>
            <p:ph type="sldImg"/>
          </p:nvPr>
        </p:nvSpPr>
        <p:spPr>
          <a:xfrm>
            <a:off x="1143000" y="685800"/>
            <a:ext cx="4572000" cy="3429000"/>
          </a:xfrm>
          <a:solidFill>
            <a:srgbClr val="FFFFFF"/>
          </a:solidFill>
          <a:ln/>
        </p:spPr>
      </p:sp>
      <p:sp>
        <p:nvSpPr>
          <p:cNvPr id="573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Issues:</a:t>
            </a:r>
            <a:endParaRPr lang="en-US" sz="18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Not usually reliable random sample – but one random sample showed little variation except for age and education (younger and more educated  = more preference for urban; note that race and ethnicity were not stratified well enough to evaluate and only a few images were used) [</a:t>
            </a:r>
            <a:r>
              <a:rPr lang="en-US" sz="1200" kern="1200" dirty="0" err="1">
                <a:solidFill>
                  <a:schemeClr val="tx1"/>
                </a:solidFill>
                <a:effectLst/>
                <a:latin typeface="+mn-lt"/>
                <a:ea typeface="+mn-ea"/>
                <a:cs typeface="+mn-cs"/>
              </a:rPr>
              <a:t>Talen</a:t>
            </a:r>
            <a:r>
              <a:rPr lang="en-US" sz="1200" kern="1200" dirty="0">
                <a:solidFill>
                  <a:schemeClr val="tx1"/>
                </a:solidFill>
                <a:effectLst/>
                <a:latin typeface="+mn-lt"/>
                <a:ea typeface="+mn-ea"/>
                <a:cs typeface="+mn-cs"/>
              </a:rPr>
              <a:t>]</a:t>
            </a:r>
            <a:endParaRPr lang="en-US" sz="18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Preference scale – 5 </a:t>
            </a:r>
            <a:r>
              <a:rPr lang="en-US" sz="1200" kern="1200" dirty="0" err="1">
                <a:solidFill>
                  <a:schemeClr val="tx1"/>
                </a:solidFill>
                <a:effectLst/>
                <a:latin typeface="+mn-lt"/>
                <a:ea typeface="+mn-ea"/>
                <a:cs typeface="+mn-cs"/>
              </a:rPr>
              <a:t>pt</a:t>
            </a:r>
            <a:r>
              <a:rPr lang="en-US" sz="1200" kern="1200" dirty="0">
                <a:solidFill>
                  <a:schemeClr val="tx1"/>
                </a:solidFill>
                <a:effectLst/>
                <a:latin typeface="+mn-lt"/>
                <a:ea typeface="+mn-ea"/>
                <a:cs typeface="+mn-cs"/>
              </a:rPr>
              <a:t> scale more commonly used in surveys, but many image </a:t>
            </a:r>
            <a:r>
              <a:rPr lang="en-US" sz="1200" kern="1200" dirty="0" err="1">
                <a:solidFill>
                  <a:schemeClr val="tx1"/>
                </a:solidFill>
                <a:effectLst/>
                <a:latin typeface="+mn-lt"/>
                <a:ea typeface="+mn-ea"/>
                <a:cs typeface="+mn-cs"/>
              </a:rPr>
              <a:t>pref</a:t>
            </a:r>
            <a:r>
              <a:rPr lang="en-US" sz="1200" kern="1200" dirty="0">
                <a:solidFill>
                  <a:schemeClr val="tx1"/>
                </a:solidFill>
                <a:effectLst/>
                <a:latin typeface="+mn-lt"/>
                <a:ea typeface="+mn-ea"/>
                <a:cs typeface="+mn-cs"/>
              </a:rPr>
              <a:t> surveys use 20-pt scale</a:t>
            </a:r>
            <a:endParaRPr lang="en-US" sz="18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Length of survey</a:t>
            </a:r>
            <a:endParaRPr lang="en-US" sz="18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Biased images</a:t>
            </a:r>
            <a:endParaRPr lang="en-US" sz="18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Known </a:t>
            </a:r>
            <a:r>
              <a:rPr lang="en-US" sz="1200" kern="1200" dirty="0" err="1">
                <a:solidFill>
                  <a:schemeClr val="tx1"/>
                </a:solidFill>
                <a:effectLst/>
                <a:latin typeface="+mn-lt"/>
                <a:ea typeface="+mn-ea"/>
                <a:cs typeface="+mn-cs"/>
              </a:rPr>
              <a:t>vs</a:t>
            </a:r>
            <a:r>
              <a:rPr lang="en-US" sz="1200" kern="1200" dirty="0">
                <a:solidFill>
                  <a:schemeClr val="tx1"/>
                </a:solidFill>
                <a:effectLst/>
                <a:latin typeface="+mn-lt"/>
                <a:ea typeface="+mn-ea"/>
                <a:cs typeface="+mn-cs"/>
              </a:rPr>
              <a:t> unknown</a:t>
            </a:r>
            <a:endParaRPr lang="en-US" sz="18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Quality</a:t>
            </a:r>
            <a:endParaRPr lang="en-US" sz="18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Green</a:t>
            </a:r>
            <a:endParaRPr lang="en-US" sz="18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Type </a:t>
            </a:r>
            <a:endParaRPr lang="en-US" sz="1800" kern="1200" dirty="0">
              <a:solidFill>
                <a:schemeClr val="tx1"/>
              </a:solidFill>
              <a:effectLst/>
              <a:latin typeface="+mn-lt"/>
              <a:ea typeface="+mn-ea"/>
              <a:cs typeface="+mn-cs"/>
            </a:endParaRPr>
          </a:p>
          <a:p>
            <a:pPr lvl="4"/>
            <a:r>
              <a:rPr lang="en-US" sz="1200" kern="1200" dirty="0">
                <a:solidFill>
                  <a:schemeClr val="tx1"/>
                </a:solidFill>
                <a:effectLst/>
                <a:latin typeface="+mn-lt"/>
                <a:ea typeface="+mn-ea"/>
                <a:cs typeface="+mn-cs"/>
              </a:rPr>
              <a:t>Photo </a:t>
            </a:r>
            <a:r>
              <a:rPr lang="en-US" sz="1200" kern="1200" dirty="0" err="1">
                <a:solidFill>
                  <a:schemeClr val="tx1"/>
                </a:solidFill>
                <a:effectLst/>
                <a:latin typeface="+mn-lt"/>
                <a:ea typeface="+mn-ea"/>
                <a:cs typeface="+mn-cs"/>
              </a:rPr>
              <a:t>vs</a:t>
            </a:r>
            <a:r>
              <a:rPr lang="en-US" sz="1200" kern="1200" dirty="0">
                <a:solidFill>
                  <a:schemeClr val="tx1"/>
                </a:solidFill>
                <a:effectLst/>
                <a:latin typeface="+mn-lt"/>
                <a:ea typeface="+mn-ea"/>
                <a:cs typeface="+mn-cs"/>
              </a:rPr>
              <a:t> illustration</a:t>
            </a:r>
            <a:endParaRPr lang="en-US" sz="1800" kern="1200" dirty="0">
              <a:solidFill>
                <a:schemeClr val="tx1"/>
              </a:solidFill>
              <a:effectLst/>
              <a:latin typeface="+mn-lt"/>
              <a:ea typeface="+mn-ea"/>
              <a:cs typeface="+mn-cs"/>
            </a:endParaRPr>
          </a:p>
          <a:p>
            <a:pPr lvl="4"/>
            <a:r>
              <a:rPr lang="en-US" sz="1200" kern="1200" dirty="0">
                <a:solidFill>
                  <a:schemeClr val="tx1"/>
                </a:solidFill>
                <a:effectLst/>
                <a:latin typeface="+mn-lt"/>
                <a:ea typeface="+mn-ea"/>
                <a:cs typeface="+mn-cs"/>
              </a:rPr>
              <a:t>Street level </a:t>
            </a:r>
            <a:r>
              <a:rPr lang="en-US" sz="1200" kern="1200" dirty="0" err="1">
                <a:solidFill>
                  <a:schemeClr val="tx1"/>
                </a:solidFill>
                <a:effectLst/>
                <a:latin typeface="+mn-lt"/>
                <a:ea typeface="+mn-ea"/>
                <a:cs typeface="+mn-cs"/>
              </a:rPr>
              <a:t>vs</a:t>
            </a:r>
            <a:r>
              <a:rPr lang="en-US" sz="1200" kern="1200" dirty="0">
                <a:solidFill>
                  <a:schemeClr val="tx1"/>
                </a:solidFill>
                <a:effectLst/>
                <a:latin typeface="+mn-lt"/>
                <a:ea typeface="+mn-ea"/>
                <a:cs typeface="+mn-cs"/>
              </a:rPr>
              <a:t> aerial</a:t>
            </a:r>
            <a:endParaRPr lang="en-US" sz="18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Biased names</a:t>
            </a:r>
            <a:endParaRPr lang="en-US" sz="1800" kern="1200" dirty="0">
              <a:solidFill>
                <a:schemeClr val="tx1"/>
              </a:solidFill>
              <a:effectLst/>
              <a:latin typeface="+mn-lt"/>
              <a:ea typeface="+mn-ea"/>
              <a:cs typeface="+mn-cs"/>
            </a:endParaRPr>
          </a:p>
          <a:p>
            <a:pPr lvl="2"/>
            <a:r>
              <a:rPr lang="en-US" sz="1200" kern="1200">
                <a:solidFill>
                  <a:schemeClr val="tx1"/>
                </a:solidFill>
                <a:effectLst/>
                <a:latin typeface="+mn-lt"/>
                <a:ea typeface="+mn-ea"/>
                <a:cs typeface="+mn-cs"/>
              </a:rPr>
              <a:t>Don’t know why people rated images they way they did</a:t>
            </a:r>
            <a:endParaRPr lang="en-US" sz="1800" kern="120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99A23A-05C8-DE47-B58F-771A657BA27B}" type="slidenum">
              <a:rPr lang="en-US" smtClean="0"/>
              <a:pPr/>
              <a:t>43</a:t>
            </a:fld>
            <a:endParaRPr lang="en-US"/>
          </a:p>
        </p:txBody>
      </p:sp>
    </p:spTree>
    <p:extLst>
      <p:ext uri="{BB962C8B-B14F-4D97-AF65-F5344CB8AC3E}">
        <p14:creationId xmlns:p14="http://schemas.microsoft.com/office/powerpoint/2010/main" val="1346728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Small group discussion re sources</a:t>
            </a:r>
          </a:p>
        </p:txBody>
      </p:sp>
      <p:sp>
        <p:nvSpPr>
          <p:cNvPr id="4" name="Slide Number Placeholder 3"/>
          <p:cNvSpPr>
            <a:spLocks noGrp="1"/>
          </p:cNvSpPr>
          <p:nvPr>
            <p:ph type="sldNum" sz="quarter" idx="10"/>
          </p:nvPr>
        </p:nvSpPr>
        <p:spPr/>
        <p:txBody>
          <a:bodyPr/>
          <a:lstStyle/>
          <a:p>
            <a:fld id="{F799A23A-05C8-DE47-B58F-771A657BA27B}"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99A23A-05C8-DE47-B58F-771A657BA27B}" type="slidenum">
              <a:rPr lang="en-US" smtClean="0"/>
              <a:pPr/>
              <a:t>5</a:t>
            </a:fld>
            <a:endParaRPr lang="en-US"/>
          </a:p>
        </p:txBody>
      </p:sp>
    </p:spTree>
    <p:extLst>
      <p:ext uri="{BB962C8B-B14F-4D97-AF65-F5344CB8AC3E}">
        <p14:creationId xmlns:p14="http://schemas.microsoft.com/office/powerpoint/2010/main" val="209920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Small group discussion re sources</a:t>
            </a:r>
          </a:p>
        </p:txBody>
      </p:sp>
      <p:sp>
        <p:nvSpPr>
          <p:cNvPr id="4" name="Slide Number Placeholder 3"/>
          <p:cNvSpPr>
            <a:spLocks noGrp="1"/>
          </p:cNvSpPr>
          <p:nvPr>
            <p:ph type="sldNum" sz="quarter" idx="10"/>
          </p:nvPr>
        </p:nvSpPr>
        <p:spPr/>
        <p:txBody>
          <a:bodyPr/>
          <a:lstStyle/>
          <a:p>
            <a:fld id="{F799A23A-05C8-DE47-B58F-771A657BA27B}"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lnSpc>
                <a:spcPct val="90000"/>
              </a:lnSpc>
            </a:pPr>
            <a:r>
              <a:rPr lang="en-US" dirty="0">
                <a:latin typeface="Arial" pitchFamily="-106" charset="0"/>
                <a:ea typeface="ＭＳ Ｐゴシック" pitchFamily="-106" charset="-128"/>
                <a:cs typeface="ＭＳ Ｐゴシック" pitchFamily="-106" charset="-128"/>
              </a:rPr>
              <a:t>Holston:</a:t>
            </a:r>
          </a:p>
          <a:p>
            <a:pPr eaLnBrk="1" hangingPunct="1">
              <a:lnSpc>
                <a:spcPct val="90000"/>
              </a:lnSpc>
            </a:pPr>
            <a:r>
              <a:rPr lang="en-US" dirty="0">
                <a:latin typeface="Arial" pitchFamily="-106" charset="0"/>
                <a:ea typeface="ＭＳ Ｐゴシック" pitchFamily="-106" charset="-128"/>
                <a:cs typeface="ＭＳ Ｐゴシック" pitchFamily="-106" charset="-128"/>
              </a:rPr>
              <a:t>“That Brasilia's design derives from </a:t>
            </a:r>
            <a:r>
              <a:rPr lang="en-US" dirty="0" err="1">
                <a:latin typeface="Arial" pitchFamily="-106" charset="0"/>
                <a:ea typeface="ＭＳ Ｐゴシック" pitchFamily="-106" charset="-128"/>
                <a:cs typeface="ＭＳ Ｐゴシック" pitchFamily="-106" charset="-128"/>
              </a:rPr>
              <a:t>ClAM</a:t>
            </a:r>
            <a:r>
              <a:rPr lang="en-US" dirty="0">
                <a:latin typeface="Arial" pitchFamily="-106" charset="0"/>
                <a:ea typeface="ＭＳ Ｐゴシック" pitchFamily="-106" charset="-128"/>
                <a:cs typeface="ＭＳ Ｐゴシック" pitchFamily="-106" charset="-128"/>
              </a:rPr>
              <a:t> proposals is easily</a:t>
            </a:r>
          </a:p>
          <a:p>
            <a:pPr eaLnBrk="1" hangingPunct="1">
              <a:lnSpc>
                <a:spcPct val="90000"/>
              </a:lnSpc>
            </a:pPr>
            <a:r>
              <a:rPr lang="en-US" dirty="0">
                <a:latin typeface="Arial" pitchFamily="-106" charset="0"/>
                <a:ea typeface="ＭＳ Ｐゴシック" pitchFamily="-106" charset="-128"/>
                <a:cs typeface="ＭＳ Ｐゴシック" pitchFamily="-106" charset="-128"/>
              </a:rPr>
              <a:t>demonstrated. Its most Significant manifesto, </a:t>
            </a:r>
            <a:r>
              <a:rPr lang="en-US" b="1" i="1" dirty="0">
                <a:latin typeface="Arial" pitchFamily="-106" charset="0"/>
                <a:ea typeface="ＭＳ Ｐゴシック" pitchFamily="-106" charset="-128"/>
                <a:cs typeface="ＭＳ Ｐゴシック" pitchFamily="-106" charset="-128"/>
              </a:rPr>
              <a:t>The Athens Charter,</a:t>
            </a:r>
          </a:p>
          <a:p>
            <a:pPr eaLnBrk="1" hangingPunct="1">
              <a:lnSpc>
                <a:spcPct val="90000"/>
              </a:lnSpc>
            </a:pPr>
            <a:r>
              <a:rPr lang="en-US" b="1" dirty="0">
                <a:latin typeface="Arial" pitchFamily="-106" charset="0"/>
                <a:ea typeface="ＭＳ Ｐゴシック" pitchFamily="-106" charset="-128"/>
                <a:cs typeface="ＭＳ Ｐゴシック" pitchFamily="-106" charset="-128"/>
              </a:rPr>
              <a:t>defines the objectives of city planning in terms of four functions:</a:t>
            </a:r>
          </a:p>
          <a:p>
            <a:pPr eaLnBrk="1" hangingPunct="1">
              <a:lnSpc>
                <a:spcPct val="90000"/>
              </a:lnSpc>
            </a:pPr>
            <a:r>
              <a:rPr lang="en-US" b="1" dirty="0">
                <a:latin typeface="Arial" pitchFamily="-106" charset="0"/>
                <a:ea typeface="ＭＳ Ｐゴシック" pitchFamily="-106" charset="-128"/>
                <a:cs typeface="ＭＳ Ｐゴシック" pitchFamily="-106" charset="-128"/>
              </a:rPr>
              <a:t>"The keys to city planning are to be found in the four functions:</a:t>
            </a:r>
          </a:p>
          <a:p>
            <a:pPr eaLnBrk="1" hangingPunct="1">
              <a:lnSpc>
                <a:spcPct val="90000"/>
              </a:lnSpc>
            </a:pPr>
            <a:r>
              <a:rPr lang="en-US" b="1" dirty="0">
                <a:latin typeface="Arial" pitchFamily="-106" charset="0"/>
                <a:ea typeface="ＭＳ Ｐゴシック" pitchFamily="-106" charset="-128"/>
                <a:cs typeface="ＭＳ Ｐゴシック" pitchFamily="-106" charset="-128"/>
              </a:rPr>
              <a:t>housing, work, recreation (during leisure) and traffic" (Le</a:t>
            </a:r>
          </a:p>
          <a:p>
            <a:pPr eaLnBrk="1" hangingPunct="1">
              <a:lnSpc>
                <a:spcPct val="90000"/>
              </a:lnSpc>
            </a:pPr>
            <a:r>
              <a:rPr lang="en-US" b="1" dirty="0">
                <a:latin typeface="Arial" pitchFamily="-106" charset="0"/>
                <a:ea typeface="ＭＳ Ｐゴシック" pitchFamily="-106" charset="-128"/>
                <a:cs typeface="ＭＳ Ｐゴシック" pitchFamily="-106" charset="-128"/>
              </a:rPr>
              <a:t>Corbusier 1957 [1941]: art. 77). The last function, traffic,</a:t>
            </a:r>
          </a:p>
          <a:p>
            <a:pPr eaLnBrk="1" hangingPunct="1">
              <a:lnSpc>
                <a:spcPct val="90000"/>
              </a:lnSpc>
            </a:pPr>
            <a:r>
              <a:rPr lang="en-US" b="1" dirty="0">
                <a:latin typeface="Arial" pitchFamily="-106" charset="0"/>
                <a:ea typeface="ＭＳ Ｐゴシック" pitchFamily="-106" charset="-128"/>
                <a:cs typeface="ＭＳ Ｐゴシック" pitchFamily="-106" charset="-128"/>
              </a:rPr>
              <a:t>"bring[s] the other three usefully into communication</a:t>
            </a:r>
            <a:r>
              <a:rPr lang="en-US" dirty="0">
                <a:latin typeface="Arial" pitchFamily="-106" charset="0"/>
                <a:ea typeface="ＭＳ Ｐゴシック" pitchFamily="-106" charset="-128"/>
                <a:cs typeface="ＭＳ Ｐゴシック" pitchFamily="-106" charset="-128"/>
              </a:rPr>
              <a:t>" (ibid.,</a:t>
            </a:r>
          </a:p>
          <a:p>
            <a:pPr eaLnBrk="1" hangingPunct="1">
              <a:lnSpc>
                <a:spcPct val="90000"/>
              </a:lnSpc>
            </a:pPr>
            <a:r>
              <a:rPr lang="en-US" dirty="0">
                <a:latin typeface="Arial" pitchFamily="-106" charset="0"/>
                <a:ea typeface="ＭＳ Ｐゴシック" pitchFamily="-106" charset="-128"/>
                <a:cs typeface="ＭＳ Ｐゴシック" pitchFamily="-106" charset="-128"/>
              </a:rPr>
              <a:t>art. 81). A later </a:t>
            </a:r>
            <a:r>
              <a:rPr lang="en-US" dirty="0" err="1">
                <a:latin typeface="Arial" pitchFamily="-106" charset="0"/>
                <a:ea typeface="ＭＳ Ｐゴシック" pitchFamily="-106" charset="-128"/>
                <a:cs typeface="ＭＳ Ｐゴシック" pitchFamily="-106" charset="-128"/>
              </a:rPr>
              <a:t>ClAM</a:t>
            </a:r>
            <a:r>
              <a:rPr lang="en-US" dirty="0">
                <a:latin typeface="Arial" pitchFamily="-106" charset="0"/>
                <a:ea typeface="ＭＳ Ｐゴシック" pitchFamily="-106" charset="-128"/>
                <a:cs typeface="ＭＳ Ｐゴシック" pitchFamily="-106" charset="-128"/>
              </a:rPr>
              <a:t> meeting augmented these to include a</a:t>
            </a:r>
          </a:p>
          <a:p>
            <a:pPr eaLnBrk="1" hangingPunct="1">
              <a:lnSpc>
                <a:spcPct val="90000"/>
              </a:lnSpc>
            </a:pPr>
            <a:r>
              <a:rPr lang="en-US" dirty="0">
                <a:latin typeface="Arial" pitchFamily="-106" charset="0"/>
                <a:ea typeface="ＭＳ Ｐゴシック" pitchFamily="-106" charset="-128"/>
                <a:cs typeface="ＭＳ Ｐゴシック" pitchFamily="-106" charset="-128"/>
              </a:rPr>
              <a:t>"public core" of administrative and civic activities. Planners</a:t>
            </a:r>
          </a:p>
          <a:p>
            <a:pPr eaLnBrk="1" hangingPunct="1">
              <a:lnSpc>
                <a:spcPct val="90000"/>
              </a:lnSpc>
            </a:pPr>
            <a:r>
              <a:rPr lang="en-US" dirty="0">
                <a:latin typeface="Arial" pitchFamily="-106" charset="0"/>
                <a:ea typeface="ＭＳ Ｐゴシック" pitchFamily="-106" charset="-128"/>
                <a:cs typeface="ＭＳ Ｐゴシック" pitchFamily="-106" charset="-128"/>
              </a:rPr>
              <a:t>refer to the organization of these functions into typologies of</a:t>
            </a:r>
          </a:p>
          <a:p>
            <a:pPr eaLnBrk="1" hangingPunct="1">
              <a:lnSpc>
                <a:spcPct val="90000"/>
              </a:lnSpc>
            </a:pPr>
            <a:r>
              <a:rPr lang="en-US" dirty="0">
                <a:latin typeface="Arial" pitchFamily="-106" charset="0"/>
                <a:ea typeface="ＭＳ Ｐゴシック" pitchFamily="-106" charset="-128"/>
                <a:cs typeface="ＭＳ Ｐゴシック" pitchFamily="-106" charset="-128"/>
              </a:rPr>
              <a:t>social activity and building form as zoning. What distinguishes</a:t>
            </a:r>
          </a:p>
          <a:p>
            <a:pPr eaLnBrk="1" hangingPunct="1">
              <a:lnSpc>
                <a:spcPct val="90000"/>
              </a:lnSpc>
            </a:pPr>
            <a:r>
              <a:rPr lang="en-US" dirty="0">
                <a:latin typeface="Arial" pitchFamily="-106" charset="0"/>
                <a:ea typeface="ＭＳ Ｐゴシック" pitchFamily="-106" charset="-128"/>
                <a:cs typeface="ＭＳ Ｐゴシック" pitchFamily="-106" charset="-128"/>
              </a:rPr>
              <a:t>modernist zoning from its precursors is the conception that urban life may be understood for planning purposes in terms of</a:t>
            </a:r>
          </a:p>
          <a:p>
            <a:pPr eaLnBrk="1" hangingPunct="1">
              <a:lnSpc>
                <a:spcPct val="90000"/>
              </a:lnSpc>
            </a:pPr>
            <a:r>
              <a:rPr lang="en-US" dirty="0">
                <a:latin typeface="Arial" pitchFamily="-106" charset="0"/>
                <a:ea typeface="ＭＳ Ｐゴシック" pitchFamily="-106" charset="-128"/>
                <a:cs typeface="ＭＳ Ｐゴシック" pitchFamily="-106" charset="-128"/>
              </a:rPr>
              <a:t>these four or five functions and, more important, that they</a:t>
            </a:r>
          </a:p>
          <a:p>
            <a:pPr eaLnBrk="1" hangingPunct="1">
              <a:lnSpc>
                <a:spcPct val="90000"/>
              </a:lnSpc>
            </a:pPr>
            <a:r>
              <a:rPr lang="en-US" dirty="0">
                <a:latin typeface="Arial" pitchFamily="-106" charset="0"/>
                <a:ea typeface="ＭＳ Ｐゴシック" pitchFamily="-106" charset="-128"/>
                <a:cs typeface="ＭＳ Ｐゴシック" pitchFamily="-106" charset="-128"/>
              </a:rPr>
              <a:t>should be organized as mutually exclusive sectors within the</a:t>
            </a:r>
          </a:p>
          <a:p>
            <a:pPr eaLnBrk="1" hangingPunct="1">
              <a:lnSpc>
                <a:spcPct val="90000"/>
              </a:lnSpc>
            </a:pPr>
            <a:r>
              <a:rPr lang="en-US" dirty="0">
                <a:latin typeface="Arial" pitchFamily="-106" charset="0"/>
                <a:ea typeface="ＭＳ Ｐゴシック" pitchFamily="-106" charset="-128"/>
                <a:cs typeface="ＭＳ Ｐゴシック" pitchFamily="-106" charset="-128"/>
              </a:rPr>
              <a:t>city. Together with circulation, this organization determines</a:t>
            </a:r>
          </a:p>
          <a:p>
            <a:pPr eaLnBrk="1" hangingPunct="1">
              <a:lnSpc>
                <a:spcPct val="90000"/>
              </a:lnSpc>
            </a:pPr>
            <a:r>
              <a:rPr lang="en-US" dirty="0">
                <a:latin typeface="Arial" pitchFamily="-106" charset="0"/>
                <a:ea typeface="ＭＳ Ｐゴシック" pitchFamily="-106" charset="-128"/>
                <a:cs typeface="ＭＳ Ｐゴシック" pitchFamily="-106" charset="-128"/>
              </a:rPr>
              <a:t>both the internal order and the overall shape of the </a:t>
            </a:r>
            <a:r>
              <a:rPr lang="en-US" dirty="0" err="1">
                <a:latin typeface="Arial" pitchFamily="-106" charset="0"/>
                <a:ea typeface="ＭＳ Ｐゴシック" pitchFamily="-106" charset="-128"/>
                <a:cs typeface="ＭＳ Ｐゴシック" pitchFamily="-106" charset="-128"/>
              </a:rPr>
              <a:t>ClAM</a:t>
            </a:r>
            <a:r>
              <a:rPr lang="en-US" dirty="0">
                <a:latin typeface="Arial" pitchFamily="-106" charset="0"/>
                <a:ea typeface="ＭＳ Ｐゴシック" pitchFamily="-106" charset="-128"/>
                <a:cs typeface="ＭＳ Ｐゴシック" pitchFamily="-106" charset="-128"/>
              </a:rPr>
              <a:t> city.”</a:t>
            </a:r>
          </a:p>
          <a:p>
            <a:endParaRPr lang="en-US" dirty="0"/>
          </a:p>
        </p:txBody>
      </p:sp>
      <p:sp>
        <p:nvSpPr>
          <p:cNvPr id="4" name="Slide Number Placeholder 3"/>
          <p:cNvSpPr>
            <a:spLocks noGrp="1"/>
          </p:cNvSpPr>
          <p:nvPr>
            <p:ph type="sldNum" sz="quarter" idx="10"/>
          </p:nvPr>
        </p:nvSpPr>
        <p:spPr/>
        <p:txBody>
          <a:bodyPr/>
          <a:lstStyle/>
          <a:p>
            <a:fld id="{F799A23A-05C8-DE47-B58F-771A657BA27B}" type="slidenum">
              <a:rPr lang="en-US" smtClean="0"/>
              <a:pPr/>
              <a:t>9</a:t>
            </a:fld>
            <a:endParaRPr lang="en-US"/>
          </a:p>
        </p:txBody>
      </p:sp>
    </p:spTree>
    <p:extLst>
      <p:ext uri="{BB962C8B-B14F-4D97-AF65-F5344CB8AC3E}">
        <p14:creationId xmlns:p14="http://schemas.microsoft.com/office/powerpoint/2010/main" val="2602598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p:cNvSpPr>
          <p:nvPr>
            <p:ph type="sldImg"/>
          </p:nvPr>
        </p:nvSpPr>
        <p:spPr>
          <a:xfrm>
            <a:off x="1143000" y="685800"/>
            <a:ext cx="4572000" cy="3429000"/>
          </a:xfrm>
          <a:ln/>
        </p:spPr>
      </p:sp>
      <p:sp>
        <p:nvSpPr>
          <p:cNvPr id="3" name="Notes Placeholder 2"/>
          <p:cNvSpPr>
            <a:spLocks noGrp="1"/>
          </p:cNvSpPr>
          <p:nvPr>
            <p:ph type="body" idx="1"/>
          </p:nvPr>
        </p:nvSpPr>
        <p:spPr/>
        <p:txBody>
          <a:bodyPr>
            <a:normAutofit/>
          </a:bodyPr>
          <a:lstStyle/>
          <a:p>
            <a:pPr eaLnBrk="1" hangingPunct="1">
              <a:lnSpc>
                <a:spcPct val="90000"/>
              </a:lnSpc>
            </a:pPr>
            <a:endParaRPr lang="en-US" dirty="0">
              <a:latin typeface="Arial" pitchFamily="-106" charset="0"/>
              <a:ea typeface="ＭＳ Ｐゴシック" pitchFamily="-106" charset="-128"/>
              <a:cs typeface="ＭＳ Ｐゴシック" pitchFamily="-106" charset="-128"/>
            </a:endParaRPr>
          </a:p>
          <a:p>
            <a:pPr eaLnBrk="1" hangingPunct="1">
              <a:lnSpc>
                <a:spcPct val="90000"/>
              </a:lnSpc>
            </a:pPr>
            <a:r>
              <a:rPr lang="en-US" dirty="0">
                <a:latin typeface="Arial" pitchFamily="-106" charset="0"/>
                <a:ea typeface="ＭＳ Ｐゴシック" pitchFamily="-106" charset="-128"/>
                <a:cs typeface="ＭＳ Ｐゴシック" pitchFamily="-106" charset="-128"/>
              </a:rPr>
              <a:t>Discernible centers </a:t>
            </a:r>
            <a:r>
              <a:rPr lang="en-US" dirty="0" err="1">
                <a:latin typeface="Arial" pitchFamily="-106" charset="0"/>
                <a:ea typeface="ＭＳ Ｐゴシック" pitchFamily="-106" charset="-128"/>
                <a:cs typeface="ＭＳ Ｐゴシック" pitchFamily="-106" charset="-128"/>
              </a:rPr>
              <a:t>vs</a:t>
            </a:r>
            <a:r>
              <a:rPr lang="en-US" dirty="0">
                <a:latin typeface="Arial" pitchFamily="-106" charset="0"/>
                <a:ea typeface="ＭＳ Ｐゴシック" pitchFamily="-106" charset="-128"/>
                <a:cs typeface="ＭＳ Ｐゴシック" pitchFamily="-106" charset="-128"/>
              </a:rPr>
              <a:t> ubiquitous sprawl</a:t>
            </a:r>
          </a:p>
        </p:txBody>
      </p:sp>
      <p:sp>
        <p:nvSpPr>
          <p:cNvPr id="116740" name="Slide Number Placeholder 3"/>
          <p:cNvSpPr>
            <a:spLocks noGrp="1"/>
          </p:cNvSpPr>
          <p:nvPr>
            <p:ph type="sldNum" sz="quarter" idx="5"/>
          </p:nvPr>
        </p:nvSpPr>
        <p:spPr>
          <a:noFill/>
        </p:spPr>
        <p:txBody>
          <a:bodyPr/>
          <a:lstStyle/>
          <a:p>
            <a:fld id="{F6D73498-71C9-7242-BB18-5F1156850CB3}"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xfrm>
            <a:off x="1143000" y="685800"/>
            <a:ext cx="4572000" cy="3429000"/>
          </a:xfrm>
          <a:ln/>
        </p:spPr>
      </p:sp>
      <p:sp>
        <p:nvSpPr>
          <p:cNvPr id="3" name="Notes Placeholder 2"/>
          <p:cNvSpPr>
            <a:spLocks noGrp="1"/>
          </p:cNvSpPr>
          <p:nvPr>
            <p:ph type="body" idx="1"/>
          </p:nvPr>
        </p:nvSpPr>
        <p:spPr/>
        <p:txBody>
          <a:bodyPr>
            <a:normAutofit/>
          </a:bodyPr>
          <a:lstStyle/>
          <a:p>
            <a:pPr eaLnBrk="1" hangingPunct="1">
              <a:lnSpc>
                <a:spcPct val="90000"/>
              </a:lnSpc>
            </a:pPr>
            <a:r>
              <a:rPr lang="en-US" dirty="0">
                <a:latin typeface="Arial" pitchFamily="-106" charset="0"/>
                <a:ea typeface="ＭＳ Ｐゴシック" pitchFamily="-106" charset="-128"/>
                <a:cs typeface="ＭＳ Ｐゴシック" pitchFamily="-106" charset="-128"/>
              </a:rPr>
              <a:t>Holston:</a:t>
            </a:r>
          </a:p>
          <a:p>
            <a:pPr eaLnBrk="1" hangingPunct="1">
              <a:lnSpc>
                <a:spcPct val="90000"/>
              </a:lnSpc>
            </a:pPr>
            <a:r>
              <a:rPr lang="en-US" dirty="0">
                <a:latin typeface="Arial" pitchFamily="-106" charset="0"/>
                <a:ea typeface="ＭＳ Ｐゴシック" pitchFamily="-106" charset="-128"/>
                <a:cs typeface="ＭＳ Ｐゴシック" pitchFamily="-106" charset="-128"/>
              </a:rPr>
              <a:t>“That Brasilia's design derives from </a:t>
            </a:r>
            <a:r>
              <a:rPr lang="en-US" dirty="0" err="1">
                <a:latin typeface="Arial" pitchFamily="-106" charset="0"/>
                <a:ea typeface="ＭＳ Ｐゴシック" pitchFamily="-106" charset="-128"/>
                <a:cs typeface="ＭＳ Ｐゴシック" pitchFamily="-106" charset="-128"/>
              </a:rPr>
              <a:t>ClAM</a:t>
            </a:r>
            <a:r>
              <a:rPr lang="en-US" dirty="0">
                <a:latin typeface="Arial" pitchFamily="-106" charset="0"/>
                <a:ea typeface="ＭＳ Ｐゴシック" pitchFamily="-106" charset="-128"/>
                <a:cs typeface="ＭＳ Ｐゴシック" pitchFamily="-106" charset="-128"/>
              </a:rPr>
              <a:t> proposals is easily</a:t>
            </a:r>
          </a:p>
          <a:p>
            <a:pPr eaLnBrk="1" hangingPunct="1">
              <a:lnSpc>
                <a:spcPct val="90000"/>
              </a:lnSpc>
            </a:pPr>
            <a:r>
              <a:rPr lang="en-US" dirty="0">
                <a:latin typeface="Arial" pitchFamily="-106" charset="0"/>
                <a:ea typeface="ＭＳ Ｐゴシック" pitchFamily="-106" charset="-128"/>
                <a:cs typeface="ＭＳ Ｐゴシック" pitchFamily="-106" charset="-128"/>
              </a:rPr>
              <a:t>demonstrated. Its most Significant manifesto, </a:t>
            </a:r>
            <a:r>
              <a:rPr lang="en-US" b="1" i="1" dirty="0">
                <a:latin typeface="Arial" pitchFamily="-106" charset="0"/>
                <a:ea typeface="ＭＳ Ｐゴシック" pitchFamily="-106" charset="-128"/>
                <a:cs typeface="ＭＳ Ｐゴシック" pitchFamily="-106" charset="-128"/>
              </a:rPr>
              <a:t>The Athens Charter,</a:t>
            </a:r>
          </a:p>
          <a:p>
            <a:pPr eaLnBrk="1" hangingPunct="1">
              <a:lnSpc>
                <a:spcPct val="90000"/>
              </a:lnSpc>
            </a:pPr>
            <a:r>
              <a:rPr lang="en-US" b="1" dirty="0">
                <a:latin typeface="Arial" pitchFamily="-106" charset="0"/>
                <a:ea typeface="ＭＳ Ｐゴシック" pitchFamily="-106" charset="-128"/>
                <a:cs typeface="ＭＳ Ｐゴシック" pitchFamily="-106" charset="-128"/>
              </a:rPr>
              <a:t>defines the objectives of city planning in terms of four functions:</a:t>
            </a:r>
          </a:p>
          <a:p>
            <a:pPr eaLnBrk="1" hangingPunct="1">
              <a:lnSpc>
                <a:spcPct val="90000"/>
              </a:lnSpc>
            </a:pPr>
            <a:r>
              <a:rPr lang="en-US" b="1" dirty="0">
                <a:latin typeface="Arial" pitchFamily="-106" charset="0"/>
                <a:ea typeface="ＭＳ Ｐゴシック" pitchFamily="-106" charset="-128"/>
                <a:cs typeface="ＭＳ Ｐゴシック" pitchFamily="-106" charset="-128"/>
              </a:rPr>
              <a:t>"The keys to city planning are to be found in the four functions:</a:t>
            </a:r>
          </a:p>
          <a:p>
            <a:pPr eaLnBrk="1" hangingPunct="1">
              <a:lnSpc>
                <a:spcPct val="90000"/>
              </a:lnSpc>
            </a:pPr>
            <a:r>
              <a:rPr lang="en-US" b="1" dirty="0">
                <a:latin typeface="Arial" pitchFamily="-106" charset="0"/>
                <a:ea typeface="ＭＳ Ｐゴシック" pitchFamily="-106" charset="-128"/>
                <a:cs typeface="ＭＳ Ｐゴシック" pitchFamily="-106" charset="-128"/>
              </a:rPr>
              <a:t>housing, work, recreation (during leisure) and traffic" (Le</a:t>
            </a:r>
          </a:p>
          <a:p>
            <a:pPr eaLnBrk="1" hangingPunct="1">
              <a:lnSpc>
                <a:spcPct val="90000"/>
              </a:lnSpc>
            </a:pPr>
            <a:r>
              <a:rPr lang="en-US" b="1" dirty="0">
                <a:latin typeface="Arial" pitchFamily="-106" charset="0"/>
                <a:ea typeface="ＭＳ Ｐゴシック" pitchFamily="-106" charset="-128"/>
                <a:cs typeface="ＭＳ Ｐゴシック" pitchFamily="-106" charset="-128"/>
              </a:rPr>
              <a:t>Corbusier 1957 [1941]: art. 77). The last function, traffic,</a:t>
            </a:r>
          </a:p>
          <a:p>
            <a:pPr eaLnBrk="1" hangingPunct="1">
              <a:lnSpc>
                <a:spcPct val="90000"/>
              </a:lnSpc>
            </a:pPr>
            <a:r>
              <a:rPr lang="en-US" b="1" dirty="0">
                <a:latin typeface="Arial" pitchFamily="-106" charset="0"/>
                <a:ea typeface="ＭＳ Ｐゴシック" pitchFamily="-106" charset="-128"/>
                <a:cs typeface="ＭＳ Ｐゴシック" pitchFamily="-106" charset="-128"/>
              </a:rPr>
              <a:t>"bring[s] the other three usefully into communication</a:t>
            </a:r>
            <a:r>
              <a:rPr lang="en-US" dirty="0">
                <a:latin typeface="Arial" pitchFamily="-106" charset="0"/>
                <a:ea typeface="ＭＳ Ｐゴシック" pitchFamily="-106" charset="-128"/>
                <a:cs typeface="ＭＳ Ｐゴシック" pitchFamily="-106" charset="-128"/>
              </a:rPr>
              <a:t>" (ibid.,</a:t>
            </a:r>
          </a:p>
          <a:p>
            <a:pPr eaLnBrk="1" hangingPunct="1">
              <a:lnSpc>
                <a:spcPct val="90000"/>
              </a:lnSpc>
            </a:pPr>
            <a:r>
              <a:rPr lang="en-US" dirty="0">
                <a:latin typeface="Arial" pitchFamily="-106" charset="0"/>
                <a:ea typeface="ＭＳ Ｐゴシック" pitchFamily="-106" charset="-128"/>
                <a:cs typeface="ＭＳ Ｐゴシック" pitchFamily="-106" charset="-128"/>
              </a:rPr>
              <a:t>art. 81). A later </a:t>
            </a:r>
            <a:r>
              <a:rPr lang="en-US" dirty="0" err="1">
                <a:latin typeface="Arial" pitchFamily="-106" charset="0"/>
                <a:ea typeface="ＭＳ Ｐゴシック" pitchFamily="-106" charset="-128"/>
                <a:cs typeface="ＭＳ Ｐゴシック" pitchFamily="-106" charset="-128"/>
              </a:rPr>
              <a:t>ClAM</a:t>
            </a:r>
            <a:r>
              <a:rPr lang="en-US" dirty="0">
                <a:latin typeface="Arial" pitchFamily="-106" charset="0"/>
                <a:ea typeface="ＭＳ Ｐゴシック" pitchFamily="-106" charset="-128"/>
                <a:cs typeface="ＭＳ Ｐゴシック" pitchFamily="-106" charset="-128"/>
              </a:rPr>
              <a:t> meeting augmented these to include a</a:t>
            </a:r>
          </a:p>
          <a:p>
            <a:pPr eaLnBrk="1" hangingPunct="1">
              <a:lnSpc>
                <a:spcPct val="90000"/>
              </a:lnSpc>
            </a:pPr>
            <a:r>
              <a:rPr lang="en-US" dirty="0">
                <a:latin typeface="Arial" pitchFamily="-106" charset="0"/>
                <a:ea typeface="ＭＳ Ｐゴシック" pitchFamily="-106" charset="-128"/>
                <a:cs typeface="ＭＳ Ｐゴシック" pitchFamily="-106" charset="-128"/>
              </a:rPr>
              <a:t>"public core" of administrative and civic activities. Planners</a:t>
            </a:r>
          </a:p>
          <a:p>
            <a:pPr eaLnBrk="1" hangingPunct="1">
              <a:lnSpc>
                <a:spcPct val="90000"/>
              </a:lnSpc>
            </a:pPr>
            <a:r>
              <a:rPr lang="en-US" dirty="0">
                <a:latin typeface="Arial" pitchFamily="-106" charset="0"/>
                <a:ea typeface="ＭＳ Ｐゴシック" pitchFamily="-106" charset="-128"/>
                <a:cs typeface="ＭＳ Ｐゴシック" pitchFamily="-106" charset="-128"/>
              </a:rPr>
              <a:t>refer to the organization of these functions into typologies of</a:t>
            </a:r>
          </a:p>
          <a:p>
            <a:pPr eaLnBrk="1" hangingPunct="1">
              <a:lnSpc>
                <a:spcPct val="90000"/>
              </a:lnSpc>
            </a:pPr>
            <a:r>
              <a:rPr lang="en-US" dirty="0">
                <a:latin typeface="Arial" pitchFamily="-106" charset="0"/>
                <a:ea typeface="ＭＳ Ｐゴシック" pitchFamily="-106" charset="-128"/>
                <a:cs typeface="ＭＳ Ｐゴシック" pitchFamily="-106" charset="-128"/>
              </a:rPr>
              <a:t>social activity and building form as zoning. What distinguishes</a:t>
            </a:r>
          </a:p>
          <a:p>
            <a:pPr eaLnBrk="1" hangingPunct="1">
              <a:lnSpc>
                <a:spcPct val="90000"/>
              </a:lnSpc>
            </a:pPr>
            <a:r>
              <a:rPr lang="en-US" dirty="0">
                <a:latin typeface="Arial" pitchFamily="-106" charset="0"/>
                <a:ea typeface="ＭＳ Ｐゴシック" pitchFamily="-106" charset="-128"/>
                <a:cs typeface="ＭＳ Ｐゴシック" pitchFamily="-106" charset="-128"/>
              </a:rPr>
              <a:t>modernist zoning from its precursors is the conception that urban life may be understood for planning purposes in terms of</a:t>
            </a:r>
          </a:p>
          <a:p>
            <a:pPr eaLnBrk="1" hangingPunct="1">
              <a:lnSpc>
                <a:spcPct val="90000"/>
              </a:lnSpc>
            </a:pPr>
            <a:r>
              <a:rPr lang="en-US" dirty="0">
                <a:latin typeface="Arial" pitchFamily="-106" charset="0"/>
                <a:ea typeface="ＭＳ Ｐゴシック" pitchFamily="-106" charset="-128"/>
                <a:cs typeface="ＭＳ Ｐゴシック" pitchFamily="-106" charset="-128"/>
              </a:rPr>
              <a:t>these four or five functions and, more important, that they</a:t>
            </a:r>
          </a:p>
          <a:p>
            <a:pPr eaLnBrk="1" hangingPunct="1">
              <a:lnSpc>
                <a:spcPct val="90000"/>
              </a:lnSpc>
            </a:pPr>
            <a:r>
              <a:rPr lang="en-US" dirty="0">
                <a:latin typeface="Arial" pitchFamily="-106" charset="0"/>
                <a:ea typeface="ＭＳ Ｐゴシック" pitchFamily="-106" charset="-128"/>
                <a:cs typeface="ＭＳ Ｐゴシック" pitchFamily="-106" charset="-128"/>
              </a:rPr>
              <a:t>should be organized as mutually exclusive sectors within the</a:t>
            </a:r>
          </a:p>
          <a:p>
            <a:pPr eaLnBrk="1" hangingPunct="1">
              <a:lnSpc>
                <a:spcPct val="90000"/>
              </a:lnSpc>
            </a:pPr>
            <a:r>
              <a:rPr lang="en-US" dirty="0">
                <a:latin typeface="Arial" pitchFamily="-106" charset="0"/>
                <a:ea typeface="ＭＳ Ｐゴシック" pitchFamily="-106" charset="-128"/>
                <a:cs typeface="ＭＳ Ｐゴシック" pitchFamily="-106" charset="-128"/>
              </a:rPr>
              <a:t>city. Together with circulation, this organization determines</a:t>
            </a:r>
          </a:p>
          <a:p>
            <a:pPr eaLnBrk="1" hangingPunct="1">
              <a:lnSpc>
                <a:spcPct val="90000"/>
              </a:lnSpc>
            </a:pPr>
            <a:r>
              <a:rPr lang="en-US" dirty="0">
                <a:latin typeface="Arial" pitchFamily="-106" charset="0"/>
                <a:ea typeface="ＭＳ Ｐゴシック" pitchFamily="-106" charset="-128"/>
                <a:cs typeface="ＭＳ Ｐゴシック" pitchFamily="-106" charset="-128"/>
              </a:rPr>
              <a:t>both the internal order and the overall shape of the </a:t>
            </a:r>
            <a:r>
              <a:rPr lang="en-US" dirty="0" err="1">
                <a:latin typeface="Arial" pitchFamily="-106" charset="0"/>
                <a:ea typeface="ＭＳ Ｐゴシック" pitchFamily="-106" charset="-128"/>
                <a:cs typeface="ＭＳ Ｐゴシック" pitchFamily="-106" charset="-128"/>
              </a:rPr>
              <a:t>ClAM</a:t>
            </a:r>
            <a:r>
              <a:rPr lang="en-US" dirty="0">
                <a:latin typeface="Arial" pitchFamily="-106" charset="0"/>
                <a:ea typeface="ＭＳ Ｐゴシック" pitchFamily="-106" charset="-128"/>
                <a:cs typeface="ＭＳ Ｐゴシック" pitchFamily="-106" charset="-128"/>
              </a:rPr>
              <a:t> city.”</a:t>
            </a:r>
          </a:p>
          <a:p>
            <a:endParaRPr lang="en-US" dirty="0"/>
          </a:p>
          <a:p>
            <a:pPr eaLnBrk="1" hangingPunct="1">
              <a:lnSpc>
                <a:spcPct val="90000"/>
              </a:lnSpc>
            </a:pPr>
            <a:endParaRPr lang="en-US" dirty="0">
              <a:latin typeface="Arial" pitchFamily="-106" charset="0"/>
              <a:ea typeface="ＭＳ Ｐゴシック" pitchFamily="-106" charset="-128"/>
              <a:cs typeface="ＭＳ Ｐゴシック" pitchFamily="-106" charset="-128"/>
            </a:endParaRPr>
          </a:p>
          <a:p>
            <a:pPr eaLnBrk="1" hangingPunct="1">
              <a:lnSpc>
                <a:spcPct val="90000"/>
              </a:lnSpc>
            </a:pPr>
            <a:r>
              <a:rPr lang="en-US" dirty="0">
                <a:latin typeface="Arial" pitchFamily="-106" charset="0"/>
                <a:ea typeface="ＭＳ Ｐゴシック" pitchFamily="-106" charset="-128"/>
                <a:cs typeface="ＭＳ Ｐゴシック" pitchFamily="-106" charset="-128"/>
              </a:rPr>
              <a:t>Diversity also = mix of housing types,</a:t>
            </a:r>
            <a:r>
              <a:rPr lang="en-US" baseline="0" dirty="0">
                <a:latin typeface="Arial" pitchFamily="-106" charset="0"/>
                <a:ea typeface="ＭＳ Ｐゴシック" pitchFamily="-106" charset="-128"/>
                <a:cs typeface="ＭＳ Ｐゴシック" pitchFamily="-106" charset="-128"/>
              </a:rPr>
              <a:t> sizes, and price points</a:t>
            </a:r>
            <a:endParaRPr lang="en-US" dirty="0">
              <a:latin typeface="Arial" pitchFamily="-106" charset="0"/>
              <a:ea typeface="ＭＳ Ｐゴシック" pitchFamily="-106" charset="-128"/>
              <a:cs typeface="ＭＳ Ｐゴシック" pitchFamily="-106" charset="-128"/>
            </a:endParaRPr>
          </a:p>
          <a:p>
            <a:pPr eaLnBrk="1" hangingPunct="1">
              <a:lnSpc>
                <a:spcPct val="90000"/>
              </a:lnSpc>
            </a:pPr>
            <a:endParaRPr lang="en-US" dirty="0">
              <a:latin typeface="Arial" pitchFamily="-106" charset="0"/>
              <a:ea typeface="ＭＳ Ｐゴシック" pitchFamily="-106" charset="-128"/>
              <a:cs typeface="ＭＳ Ｐゴシック" pitchFamily="-106" charset="-128"/>
            </a:endParaRPr>
          </a:p>
          <a:p>
            <a:pPr eaLnBrk="1" hangingPunct="1">
              <a:lnSpc>
                <a:spcPct val="90000"/>
              </a:lnSpc>
            </a:pPr>
            <a:r>
              <a:rPr lang="en-US" dirty="0">
                <a:latin typeface="Arial" pitchFamily="-106" charset="0"/>
                <a:ea typeface="ＭＳ Ｐゴシック" pitchFamily="-106" charset="-128"/>
                <a:cs typeface="ＭＳ Ｐゴシック" pitchFamily="-106" charset="-128"/>
              </a:rPr>
              <a:t>Image: tumblr_mht9wdqinW1qzlcoro1_500</a:t>
            </a:r>
          </a:p>
        </p:txBody>
      </p:sp>
      <p:sp>
        <p:nvSpPr>
          <p:cNvPr id="21508" name="Slide Number Placeholder 3"/>
          <p:cNvSpPr>
            <a:spLocks noGrp="1"/>
          </p:cNvSpPr>
          <p:nvPr>
            <p:ph type="sldNum" sz="quarter" idx="5"/>
          </p:nvPr>
        </p:nvSpPr>
        <p:spPr>
          <a:noFill/>
        </p:spPr>
        <p:txBody>
          <a:bodyPr/>
          <a:lstStyle/>
          <a:p>
            <a:fld id="{6E4C54E9-E5B3-E54D-9193-96D9B107F6B5}" type="slidenum">
              <a:rPr lang="en-US" smtClean="0"/>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¼ mile radius = 5 min walk = 125 acres</a:t>
            </a:r>
          </a:p>
          <a:p>
            <a:endParaRPr lang="en-US" dirty="0"/>
          </a:p>
          <a:p>
            <a:r>
              <a:rPr lang="en-US" dirty="0"/>
              <a:t>½ mile radius = 10 min walk = 500 acres</a:t>
            </a:r>
          </a:p>
          <a:p>
            <a:endParaRPr lang="en-US" dirty="0"/>
          </a:p>
          <a:p>
            <a:endParaRPr lang="en-US" dirty="0"/>
          </a:p>
          <a:p>
            <a:r>
              <a:rPr lang="en-US" dirty="0"/>
              <a:t>http://</a:t>
            </a:r>
            <a:r>
              <a:rPr lang="en-US" dirty="0" err="1"/>
              <a:t>www.cnu.org</a:t>
            </a:r>
            <a:r>
              <a:rPr lang="en-US" dirty="0"/>
              <a:t>/sites/files/</a:t>
            </a:r>
            <a:r>
              <a:rPr lang="en-US" dirty="0" err="1"/>
              <a:t>CNU_Ped_Sheds.pdf</a:t>
            </a:r>
            <a:endParaRPr lang="en-US" dirty="0"/>
          </a:p>
        </p:txBody>
      </p:sp>
      <p:sp>
        <p:nvSpPr>
          <p:cNvPr id="4" name="Slide Number Placeholder 3"/>
          <p:cNvSpPr>
            <a:spLocks noGrp="1"/>
          </p:cNvSpPr>
          <p:nvPr>
            <p:ph type="sldNum" sz="quarter" idx="10"/>
          </p:nvPr>
        </p:nvSpPr>
        <p:spPr/>
        <p:txBody>
          <a:bodyPr/>
          <a:lstStyle/>
          <a:p>
            <a:fld id="{F799A23A-05C8-DE47-B58F-771A657BA27B}" type="slidenum">
              <a:rPr lang="en-US" smtClean="0"/>
              <a:pPr/>
              <a:t>16</a:t>
            </a:fld>
            <a:endParaRPr lang="en-US"/>
          </a:p>
        </p:txBody>
      </p:sp>
    </p:spTree>
    <p:extLst>
      <p:ext uri="{BB962C8B-B14F-4D97-AF65-F5344CB8AC3E}">
        <p14:creationId xmlns:p14="http://schemas.microsoft.com/office/powerpoint/2010/main" val="3322835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xfrm>
            <a:off x="1143000" y="685800"/>
            <a:ext cx="4572000" cy="3429000"/>
          </a:xfrm>
          <a:ln/>
        </p:spPr>
      </p:sp>
      <p:sp>
        <p:nvSpPr>
          <p:cNvPr id="3" name="Notes Placeholder 2"/>
          <p:cNvSpPr>
            <a:spLocks noGrp="1"/>
          </p:cNvSpPr>
          <p:nvPr>
            <p:ph type="body" idx="1"/>
          </p:nvPr>
        </p:nvSpPr>
        <p:spPr/>
        <p:txBody>
          <a:bodyPr>
            <a:normAutofit/>
          </a:bodyPr>
          <a:lstStyle/>
          <a:p>
            <a:pPr eaLnBrk="1" hangingPunct="1">
              <a:lnSpc>
                <a:spcPct val="90000"/>
              </a:lnSpc>
            </a:pPr>
            <a:r>
              <a:rPr lang="en-US" dirty="0">
                <a:latin typeface="Arial" pitchFamily="-106" charset="0"/>
                <a:ea typeface="ＭＳ Ｐゴシック" pitchFamily="-106" charset="-128"/>
                <a:cs typeface="ＭＳ Ｐゴシック" pitchFamily="-106" charset="-128"/>
              </a:rPr>
              <a:t>tumblr_mht9wdqinW1qzlcoro1_500</a:t>
            </a:r>
          </a:p>
        </p:txBody>
      </p:sp>
      <p:sp>
        <p:nvSpPr>
          <p:cNvPr id="21508" name="Slide Number Placeholder 3"/>
          <p:cNvSpPr>
            <a:spLocks noGrp="1"/>
          </p:cNvSpPr>
          <p:nvPr>
            <p:ph type="sldNum" sz="quarter" idx="5"/>
          </p:nvPr>
        </p:nvSpPr>
        <p:spPr>
          <a:noFill/>
        </p:spPr>
        <p:txBody>
          <a:bodyPr/>
          <a:lstStyle/>
          <a:p>
            <a:fld id="{6E4C54E9-E5B3-E54D-9193-96D9B107F6B5}"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9544F062-C13F-3441-A68B-9F389B4936E8}" type="datetimeFigureOut">
              <a:rPr lang="en-US" smtClean="0"/>
              <a:pPr/>
              <a:t>2/7/24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pPr algn="r" eaLnBrk="1" latinLnBrk="0" hangingPunct="1"/>
            <a:fld id="{8C592886-E571-45D5-8B56-343DC94F8FA6}" type="slidenum">
              <a:rPr kumimoji="0" lang="en-US" smtClean="0"/>
              <a:pPr algn="r" eaLnBrk="1" latinLnBrk="0" hangingPunct="1"/>
              <a:t>‹#›</a:t>
            </a:fld>
            <a:endParaRPr kumimoji="0" lang="en-US" dirty="0">
              <a:solidFill>
                <a:schemeClr val="tx2">
                  <a:shade val="90000"/>
                </a:schemeClr>
              </a:solidFill>
            </a:endParaRPr>
          </a:p>
        </p:txBody>
      </p:sp>
      <p:sp>
        <p:nvSpPr>
          <p:cNvPr id="32" name="Rectangle 31"/>
          <p:cNvSpPr/>
          <p:nvPr/>
        </p:nvSpPr>
        <p:spPr>
          <a:xfrm>
            <a:off x="-60960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kumimoji="0" lang="en-US"/>
              <a:t>Click to edit Master title style</a:t>
            </a:r>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56" name="Rectangle 55"/>
          <p:cNvSpPr/>
          <p:nvPr/>
        </p:nvSpPr>
        <p:spPr>
          <a:xfrm>
            <a:off x="-354309"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5" name="Rectangle 64"/>
          <p:cNvSpPr/>
          <p:nvPr/>
        </p:nvSpPr>
        <p:spPr>
          <a:xfrm>
            <a:off x="-354309"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6" name="Rectangle 65"/>
          <p:cNvSpPr/>
          <p:nvPr/>
        </p:nvSpPr>
        <p:spPr>
          <a:xfrm>
            <a:off x="-354309"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7" name="Rectangle 66"/>
          <p:cNvSpPr/>
          <p:nvPr/>
        </p:nvSpPr>
        <p:spPr>
          <a:xfrm>
            <a:off x="-354309"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544F062-C13F-3441-A68B-9F389B4936E8}" type="datetimeFigureOut">
              <a:rPr lang="en-US" smtClean="0"/>
              <a:pPr/>
              <a:t>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08E2B-2CA4-1D4A-95C2-F9162CA883A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19812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609600" y="274643"/>
            <a:ext cx="5867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544F062-C13F-3441-A68B-9F389B4936E8}" type="datetimeFigureOut">
              <a:rPr lang="en-US" smtClean="0"/>
              <a:pPr/>
              <a:t>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08E2B-2CA4-1D4A-95C2-F9162CA883A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048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6002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9243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243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3E1A8433-4CBC-174B-82D9-4C46923841F5}"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3810000" cy="4495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3405545-D764-F34E-BD5E-5B1F095404AD}"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4800"/>
            <a:ext cx="7772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E91EAEE5-D29D-F247-94D4-B40FFDA49DF7}"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3593" indent="0" algn="ctr">
              <a:buNone/>
              <a:defRPr>
                <a:solidFill>
                  <a:schemeClr val="tx1">
                    <a:tint val="75000"/>
                  </a:schemeClr>
                </a:solidFill>
              </a:defRPr>
            </a:lvl2pPr>
            <a:lvl3pPr marL="907199" indent="0" algn="ctr">
              <a:buNone/>
              <a:defRPr>
                <a:solidFill>
                  <a:schemeClr val="tx1">
                    <a:tint val="75000"/>
                  </a:schemeClr>
                </a:solidFill>
              </a:defRPr>
            </a:lvl3pPr>
            <a:lvl4pPr marL="1360830" indent="0" algn="ctr">
              <a:buNone/>
              <a:defRPr>
                <a:solidFill>
                  <a:schemeClr val="tx1">
                    <a:tint val="75000"/>
                  </a:schemeClr>
                </a:solidFill>
              </a:defRPr>
            </a:lvl4pPr>
            <a:lvl5pPr marL="1814444" indent="0" algn="ctr">
              <a:buNone/>
              <a:defRPr>
                <a:solidFill>
                  <a:schemeClr val="tx1">
                    <a:tint val="75000"/>
                  </a:schemeClr>
                </a:solidFill>
              </a:defRPr>
            </a:lvl5pPr>
            <a:lvl6pPr marL="2268085" indent="0" algn="ctr">
              <a:buNone/>
              <a:defRPr>
                <a:solidFill>
                  <a:schemeClr val="tx1">
                    <a:tint val="75000"/>
                  </a:schemeClr>
                </a:solidFill>
              </a:defRPr>
            </a:lvl6pPr>
            <a:lvl7pPr marL="2721656" indent="0" algn="ctr">
              <a:buNone/>
              <a:defRPr>
                <a:solidFill>
                  <a:schemeClr val="tx1">
                    <a:tint val="75000"/>
                  </a:schemeClr>
                </a:solidFill>
              </a:defRPr>
            </a:lvl7pPr>
            <a:lvl8pPr marL="3175271" indent="0" algn="ctr">
              <a:buNone/>
              <a:defRPr>
                <a:solidFill>
                  <a:schemeClr val="tx1">
                    <a:tint val="75000"/>
                  </a:schemeClr>
                </a:solidFill>
              </a:defRPr>
            </a:lvl8pPr>
            <a:lvl9pPr marL="362886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65190D-58E2-4C41-9B85-F99317033F81}" type="datetimeFigureOut">
              <a:rPr lang="en-US" smtClean="0">
                <a:solidFill>
                  <a:prstClr val="black">
                    <a:tint val="75000"/>
                  </a:prstClr>
                </a:solidFill>
                <a:latin typeface="Calibri"/>
              </a:rPr>
              <a:pPr/>
              <a:t>2/7/24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E510D4B-930E-FA41-82AD-B02207D13D0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64059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65190D-58E2-4C41-9B85-F99317033F81}" type="datetimeFigureOut">
              <a:rPr lang="en-US" smtClean="0">
                <a:solidFill>
                  <a:prstClr val="black">
                    <a:tint val="75000"/>
                  </a:prstClr>
                </a:solidFill>
                <a:latin typeface="Calibri"/>
              </a:rPr>
              <a:pPr/>
              <a:t>2/7/24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E510D4B-930E-FA41-82AD-B02207D13D0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9578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5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831"/>
            <a:ext cx="7772400" cy="1500187"/>
          </a:xfrm>
        </p:spPr>
        <p:txBody>
          <a:bodyPr anchor="b"/>
          <a:lstStyle>
            <a:lvl1pPr marL="0" indent="0">
              <a:buNone/>
              <a:defRPr sz="2000">
                <a:solidFill>
                  <a:schemeClr val="tx1">
                    <a:tint val="75000"/>
                  </a:schemeClr>
                </a:solidFill>
              </a:defRPr>
            </a:lvl1pPr>
            <a:lvl2pPr marL="453593" indent="0">
              <a:buNone/>
              <a:defRPr sz="1800">
                <a:solidFill>
                  <a:schemeClr val="tx1">
                    <a:tint val="75000"/>
                  </a:schemeClr>
                </a:solidFill>
              </a:defRPr>
            </a:lvl2pPr>
            <a:lvl3pPr marL="907199" indent="0">
              <a:buNone/>
              <a:defRPr sz="1600">
                <a:solidFill>
                  <a:schemeClr val="tx1">
                    <a:tint val="75000"/>
                  </a:schemeClr>
                </a:solidFill>
              </a:defRPr>
            </a:lvl3pPr>
            <a:lvl4pPr marL="1360830" indent="0">
              <a:buNone/>
              <a:defRPr sz="1400">
                <a:solidFill>
                  <a:schemeClr val="tx1">
                    <a:tint val="75000"/>
                  </a:schemeClr>
                </a:solidFill>
              </a:defRPr>
            </a:lvl4pPr>
            <a:lvl5pPr marL="1814444" indent="0">
              <a:buNone/>
              <a:defRPr sz="1400">
                <a:solidFill>
                  <a:schemeClr val="tx1">
                    <a:tint val="75000"/>
                  </a:schemeClr>
                </a:solidFill>
              </a:defRPr>
            </a:lvl5pPr>
            <a:lvl6pPr marL="2268085" indent="0">
              <a:buNone/>
              <a:defRPr sz="1400">
                <a:solidFill>
                  <a:schemeClr val="tx1">
                    <a:tint val="75000"/>
                  </a:schemeClr>
                </a:solidFill>
              </a:defRPr>
            </a:lvl6pPr>
            <a:lvl7pPr marL="2721656" indent="0">
              <a:buNone/>
              <a:defRPr sz="1400">
                <a:solidFill>
                  <a:schemeClr val="tx1">
                    <a:tint val="75000"/>
                  </a:schemeClr>
                </a:solidFill>
              </a:defRPr>
            </a:lvl7pPr>
            <a:lvl8pPr marL="3175271" indent="0">
              <a:buNone/>
              <a:defRPr sz="1400">
                <a:solidFill>
                  <a:schemeClr val="tx1">
                    <a:tint val="75000"/>
                  </a:schemeClr>
                </a:solidFill>
              </a:defRPr>
            </a:lvl8pPr>
            <a:lvl9pPr marL="362886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65190D-58E2-4C41-9B85-F99317033F81}" type="datetimeFigureOut">
              <a:rPr lang="en-US" smtClean="0">
                <a:solidFill>
                  <a:prstClr val="black">
                    <a:tint val="75000"/>
                  </a:prstClr>
                </a:solidFill>
                <a:latin typeface="Calibri"/>
              </a:rPr>
              <a:pPr/>
              <a:t>2/7/24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E510D4B-930E-FA41-82AD-B02207D13D0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72441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633"/>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1" y="2276633"/>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65190D-58E2-4C41-9B85-F99317033F81}" type="datetimeFigureOut">
              <a:rPr lang="en-US" smtClean="0">
                <a:solidFill>
                  <a:prstClr val="black">
                    <a:tint val="75000"/>
                  </a:prstClr>
                </a:solidFill>
                <a:latin typeface="Calibri"/>
              </a:rPr>
              <a:pPr/>
              <a:t>2/7/24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E510D4B-930E-FA41-82AD-B02207D13D0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3058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3593" indent="0">
              <a:buNone/>
              <a:defRPr sz="2000" b="1"/>
            </a:lvl2pPr>
            <a:lvl3pPr marL="907199" indent="0">
              <a:buNone/>
              <a:defRPr sz="1800" b="1"/>
            </a:lvl3pPr>
            <a:lvl4pPr marL="1360830" indent="0">
              <a:buNone/>
              <a:defRPr sz="1600" b="1"/>
            </a:lvl4pPr>
            <a:lvl5pPr marL="1814444" indent="0">
              <a:buNone/>
              <a:defRPr sz="1600" b="1"/>
            </a:lvl5pPr>
            <a:lvl6pPr marL="2268085" indent="0">
              <a:buNone/>
              <a:defRPr sz="1600" b="1"/>
            </a:lvl6pPr>
            <a:lvl7pPr marL="2721656" indent="0">
              <a:buNone/>
              <a:defRPr sz="1600" b="1"/>
            </a:lvl7pPr>
            <a:lvl8pPr marL="3175271" indent="0">
              <a:buNone/>
              <a:defRPr sz="1600" b="1"/>
            </a:lvl8pPr>
            <a:lvl9pPr marL="362886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3593" indent="0">
              <a:buNone/>
              <a:defRPr sz="2000" b="1"/>
            </a:lvl2pPr>
            <a:lvl3pPr marL="907199" indent="0">
              <a:buNone/>
              <a:defRPr sz="1800" b="1"/>
            </a:lvl3pPr>
            <a:lvl4pPr marL="1360830" indent="0">
              <a:buNone/>
              <a:defRPr sz="1600" b="1"/>
            </a:lvl4pPr>
            <a:lvl5pPr marL="1814444" indent="0">
              <a:buNone/>
              <a:defRPr sz="1600" b="1"/>
            </a:lvl5pPr>
            <a:lvl6pPr marL="2268085" indent="0">
              <a:buNone/>
              <a:defRPr sz="1600" b="1"/>
            </a:lvl6pPr>
            <a:lvl7pPr marL="2721656" indent="0">
              <a:buNone/>
              <a:defRPr sz="1600" b="1"/>
            </a:lvl7pPr>
            <a:lvl8pPr marL="3175271" indent="0">
              <a:buNone/>
              <a:defRPr sz="1600" b="1"/>
            </a:lvl8pPr>
            <a:lvl9pPr marL="362886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65190D-58E2-4C41-9B85-F99317033F81}" type="datetimeFigureOut">
              <a:rPr lang="en-US" smtClean="0">
                <a:solidFill>
                  <a:prstClr val="black">
                    <a:tint val="75000"/>
                  </a:prstClr>
                </a:solidFill>
                <a:latin typeface="Calibri"/>
              </a:rPr>
              <a:pPr/>
              <a:t>2/7/24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E510D4B-930E-FA41-82AD-B02207D13D0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4007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544F062-C13F-3441-A68B-9F389B4936E8}" type="datetimeFigureOut">
              <a:rPr lang="en-US" smtClean="0"/>
              <a:pPr/>
              <a:t>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08E2B-2CA4-1D4A-95C2-F9162CA883A1}"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65190D-58E2-4C41-9B85-F99317033F81}" type="datetimeFigureOut">
              <a:rPr lang="en-US" smtClean="0">
                <a:solidFill>
                  <a:prstClr val="black">
                    <a:tint val="75000"/>
                  </a:prstClr>
                </a:solidFill>
                <a:latin typeface="Calibri"/>
              </a:rPr>
              <a:pPr/>
              <a:t>2/7/24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E510D4B-930E-FA41-82AD-B02207D13D0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8370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65190D-58E2-4C41-9B85-F99317033F81}" type="datetimeFigureOut">
              <a:rPr lang="en-US" smtClean="0">
                <a:solidFill>
                  <a:prstClr val="black">
                    <a:tint val="75000"/>
                  </a:prstClr>
                </a:solidFill>
                <a:latin typeface="Calibri"/>
              </a:rPr>
              <a:pPr/>
              <a:t>2/7/24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E510D4B-930E-FA41-82AD-B02207D13D0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0479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49" y="27320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3593" indent="0">
              <a:buNone/>
              <a:defRPr sz="1200"/>
            </a:lvl2pPr>
            <a:lvl3pPr marL="907199" indent="0">
              <a:buNone/>
              <a:defRPr sz="1000"/>
            </a:lvl3pPr>
            <a:lvl4pPr marL="1360830" indent="0">
              <a:buNone/>
              <a:defRPr sz="900"/>
            </a:lvl4pPr>
            <a:lvl5pPr marL="1814444" indent="0">
              <a:buNone/>
              <a:defRPr sz="900"/>
            </a:lvl5pPr>
            <a:lvl6pPr marL="2268085" indent="0">
              <a:buNone/>
              <a:defRPr sz="900"/>
            </a:lvl6pPr>
            <a:lvl7pPr marL="2721656" indent="0">
              <a:buNone/>
              <a:defRPr sz="900"/>
            </a:lvl7pPr>
            <a:lvl8pPr marL="3175271" indent="0">
              <a:buNone/>
              <a:defRPr sz="900"/>
            </a:lvl8pPr>
            <a:lvl9pPr marL="362886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65190D-58E2-4C41-9B85-F99317033F81}" type="datetimeFigureOut">
              <a:rPr lang="en-US" smtClean="0">
                <a:solidFill>
                  <a:prstClr val="black">
                    <a:tint val="75000"/>
                  </a:prstClr>
                </a:solidFill>
                <a:latin typeface="Calibri"/>
              </a:rPr>
              <a:pPr/>
              <a:t>2/7/24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E510D4B-930E-FA41-82AD-B02207D13D0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2271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3593" indent="0">
              <a:buNone/>
              <a:defRPr sz="2800"/>
            </a:lvl2pPr>
            <a:lvl3pPr marL="907199" indent="0">
              <a:buNone/>
              <a:defRPr sz="2400"/>
            </a:lvl3pPr>
            <a:lvl4pPr marL="1360830" indent="0">
              <a:buNone/>
              <a:defRPr sz="2000"/>
            </a:lvl4pPr>
            <a:lvl5pPr marL="1814444" indent="0">
              <a:buNone/>
              <a:defRPr sz="2000"/>
            </a:lvl5pPr>
            <a:lvl6pPr marL="2268085" indent="0">
              <a:buNone/>
              <a:defRPr sz="2000"/>
            </a:lvl6pPr>
            <a:lvl7pPr marL="2721656" indent="0">
              <a:buNone/>
              <a:defRPr sz="2000"/>
            </a:lvl7pPr>
            <a:lvl8pPr marL="3175271" indent="0">
              <a:buNone/>
              <a:defRPr sz="2000"/>
            </a:lvl8pPr>
            <a:lvl9pPr marL="3628867"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3593" indent="0">
              <a:buNone/>
              <a:defRPr sz="1200"/>
            </a:lvl2pPr>
            <a:lvl3pPr marL="907199" indent="0">
              <a:buNone/>
              <a:defRPr sz="1000"/>
            </a:lvl3pPr>
            <a:lvl4pPr marL="1360830" indent="0">
              <a:buNone/>
              <a:defRPr sz="900"/>
            </a:lvl4pPr>
            <a:lvl5pPr marL="1814444" indent="0">
              <a:buNone/>
              <a:defRPr sz="900"/>
            </a:lvl5pPr>
            <a:lvl6pPr marL="2268085" indent="0">
              <a:buNone/>
              <a:defRPr sz="900"/>
            </a:lvl6pPr>
            <a:lvl7pPr marL="2721656" indent="0">
              <a:buNone/>
              <a:defRPr sz="900"/>
            </a:lvl7pPr>
            <a:lvl8pPr marL="3175271" indent="0">
              <a:buNone/>
              <a:defRPr sz="900"/>
            </a:lvl8pPr>
            <a:lvl9pPr marL="362886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65190D-58E2-4C41-9B85-F99317033F81}" type="datetimeFigureOut">
              <a:rPr lang="en-US" smtClean="0">
                <a:solidFill>
                  <a:prstClr val="black">
                    <a:tint val="75000"/>
                  </a:prstClr>
                </a:solidFill>
                <a:latin typeface="Calibri"/>
              </a:rPr>
              <a:pPr/>
              <a:t>2/7/24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E510D4B-930E-FA41-82AD-B02207D13D0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8426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65190D-58E2-4C41-9B85-F99317033F81}" type="datetimeFigureOut">
              <a:rPr lang="en-US" smtClean="0">
                <a:solidFill>
                  <a:prstClr val="black">
                    <a:tint val="75000"/>
                  </a:prstClr>
                </a:solidFill>
                <a:latin typeface="Calibri"/>
              </a:rPr>
              <a:pPr/>
              <a:t>2/7/24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E510D4B-930E-FA41-82AD-B02207D13D0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54535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683"/>
            <a:ext cx="2925762" cy="8321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7" y="390683"/>
            <a:ext cx="8624888" cy="8321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65190D-58E2-4C41-9B85-F99317033F81}" type="datetimeFigureOut">
              <a:rPr lang="en-US" smtClean="0">
                <a:solidFill>
                  <a:prstClr val="black">
                    <a:tint val="75000"/>
                  </a:prstClr>
                </a:solidFill>
                <a:latin typeface="Calibri"/>
              </a:rPr>
              <a:pPr/>
              <a:t>2/7/24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E510D4B-930E-FA41-82AD-B02207D13D0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8840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Freeform 18"/>
          <p:cNvSpPr>
            <a:spLocks/>
          </p:cNvSpPr>
          <p:nvPr/>
        </p:nvSpPr>
        <p:spPr bwMode="auto">
          <a:xfrm>
            <a:off x="5948364" y="4246564"/>
            <a:ext cx="2090736"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Text Placeholder 2"/>
          <p:cNvSpPr>
            <a:spLocks noGrp="1"/>
          </p:cNvSpPr>
          <p:nvPr>
            <p:ph type="body" idx="1"/>
          </p:nvPr>
        </p:nvSpPr>
        <p:spPr>
          <a:xfrm>
            <a:off x="706903"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2994975E-BCEF-4391-BD3B-0CD9EB125C1E}" type="datetime1">
              <a:rPr lang="en-US" smtClean="0"/>
              <a:pPr/>
              <a:t>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92582-9FC8-4B1B-8456-B27CC842DEE2}" type="slidenum">
              <a:rPr lang="en-US" smtClean="0"/>
              <a:pPr/>
              <a:t>‹#›</a:t>
            </a:fld>
            <a:endParaRPr lang="en-US"/>
          </a:p>
        </p:txBody>
      </p:sp>
      <p:sp>
        <p:nvSpPr>
          <p:cNvPr id="7" name="Rectangle 6"/>
          <p:cNvSpPr/>
          <p:nvPr/>
        </p:nvSpPr>
        <p:spPr>
          <a:xfrm>
            <a:off x="363160" y="402268"/>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06903" y="512064"/>
            <a:ext cx="8156448" cy="777240"/>
          </a:xfrm>
        </p:spPr>
        <p:txBody>
          <a:bodyPr tIns="64008"/>
          <a:lstStyle>
            <a:lvl1pPr algn="l">
              <a:buNone/>
              <a:defRPr sz="3800" b="0" cap="none" spc="-150" baseline="0"/>
            </a:lvl1pPr>
          </a:lstStyle>
          <a:p>
            <a:r>
              <a:rPr kumimoji="0" lang="en-US"/>
              <a:t>Click to edit Master title style</a:t>
            </a:r>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flipH="1">
            <a:off x="411111"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kumimoji="0" lang="en-US"/>
              <a:t>Click to edit Master title style</a:t>
            </a:r>
          </a:p>
        </p:txBody>
      </p:sp>
      <p:sp>
        <p:nvSpPr>
          <p:cNvPr id="3" name="Content Placeholder 2"/>
          <p:cNvSpPr>
            <a:spLocks noGrp="1"/>
          </p:cNvSpPr>
          <p:nvPr>
            <p:ph sz="half" idx="1"/>
          </p:nvPr>
        </p:nvSpPr>
        <p:spPr>
          <a:xfrm>
            <a:off x="464344" y="1770505"/>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55344" y="1770505"/>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544F062-C13F-3441-A68B-9F389B4936E8}" type="datetimeFigureOut">
              <a:rPr lang="en-US" smtClean="0"/>
              <a:pPr/>
              <a:t>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08E2B-2CA4-1D4A-95C2-F9162CA883A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9"/>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lstStyle>
          <a:p>
            <a:r>
              <a:rPr kumimoji="0"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30"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30" y="2459037"/>
            <a:ext cx="4041775" cy="3959352"/>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544F062-C13F-3441-A68B-9F389B4936E8}" type="datetimeFigureOut">
              <a:rPr lang="en-US" smtClean="0"/>
              <a:pPr/>
              <a:t>2/7/24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208E2B-2CA4-1D4A-95C2-F9162CA883A1}" type="slidenum">
              <a:rPr lang="en-US" smtClean="0"/>
              <a:pPr/>
              <a:t>‹#›</a:t>
            </a:fld>
            <a:endParaRPr lang="en-US"/>
          </a:p>
        </p:txBody>
      </p:sp>
      <p:sp>
        <p:nvSpPr>
          <p:cNvPr id="16" name="Rectangle 15"/>
          <p:cNvSpPr/>
          <p:nvPr/>
        </p:nvSpPr>
        <p:spPr>
          <a:xfrm>
            <a:off x="87791"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ctangle 19"/>
          <p:cNvSpPr/>
          <p:nvPr/>
        </p:nvSpPr>
        <p:spPr>
          <a:xfrm flipH="1">
            <a:off x="14977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ctangle 20"/>
          <p:cNvSpPr/>
          <p:nvPr/>
        </p:nvSpPr>
        <p:spPr>
          <a:xfrm flipH="1">
            <a:off x="18934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lstStyle>
          <a:p>
            <a:r>
              <a:rPr kumimoji="0" lang="en-US"/>
              <a:t>Click to edit Master title style</a:t>
            </a:r>
          </a:p>
        </p:txBody>
      </p:sp>
      <p:sp>
        <p:nvSpPr>
          <p:cNvPr id="3" name="Date Placeholder 2"/>
          <p:cNvSpPr>
            <a:spLocks noGrp="1"/>
          </p:cNvSpPr>
          <p:nvPr>
            <p:ph type="dt" sz="half" idx="10"/>
          </p:nvPr>
        </p:nvSpPr>
        <p:spPr/>
        <p:txBody>
          <a:bodyPr/>
          <a:lstStyle/>
          <a:p>
            <a:fld id="{9544F062-C13F-3441-A68B-9F389B4936E8}" type="datetimeFigureOut">
              <a:rPr lang="en-US" smtClean="0"/>
              <a:pPr/>
              <a:t>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208E2B-2CA4-1D4A-95C2-F9162CA883A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44F062-C13F-3441-A68B-9F389B4936E8}" type="datetimeFigureOut">
              <a:rPr lang="en-US" smtClean="0"/>
              <a:pPr/>
              <a:t>2/7/24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208E2B-2CA4-1D4A-95C2-F9162CA883A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lstStyle>
          <a:p>
            <a:r>
              <a:rPr kumimoji="0"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544F062-C13F-3441-A68B-9F389B4936E8}" type="datetimeFigureOut">
              <a:rPr lang="en-US" smtClean="0"/>
              <a:pPr/>
              <a:t>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08E2B-2CA4-1D4A-95C2-F9162CA883A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1"/>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9" name="Straight Connector 8"/>
          <p:cNvCxnSpPr/>
          <p:nvPr/>
        </p:nvCxnSpPr>
        <p:spPr>
          <a:xfrm flipV="1">
            <a:off x="363196"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6"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2"/>
            <a:ext cx="6858000" cy="701749"/>
          </a:xfrm>
        </p:spPr>
        <p:txBody>
          <a:bodyPr anchor="b"/>
          <a:lstStyle>
            <a:lvl1pPr algn="l">
              <a:buNone/>
              <a:defRPr sz="2100" b="0"/>
            </a:lvl1pPr>
          </a:lstStyle>
          <a:p>
            <a:r>
              <a:rPr kumimoji="0"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grpSp>
        <p:nvGrpSpPr>
          <p:cNvPr id="14" name="Group 13"/>
          <p:cNvGrpSpPr/>
          <p:nvPr/>
        </p:nvGrpSpPr>
        <p:grpSpPr>
          <a:xfrm rot="5400000">
            <a:off x="8666986"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93"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503"/>
            <a:ext cx="2133600" cy="365125"/>
          </a:xfrm>
        </p:spPr>
        <p:txBody>
          <a:bodyPr/>
          <a:lstStyle/>
          <a:p>
            <a:fld id="{9544F062-C13F-3441-A68B-9F389B4936E8}" type="datetimeFigureOut">
              <a:rPr lang="en-US" smtClean="0"/>
              <a:pPr/>
              <a:t>2/7/24</a:t>
            </a:fld>
            <a:endParaRPr lang="en-US"/>
          </a:p>
        </p:txBody>
      </p:sp>
      <p:sp>
        <p:nvSpPr>
          <p:cNvPr id="6" name="Footer Placeholder 5"/>
          <p:cNvSpPr>
            <a:spLocks noGrp="1"/>
          </p:cNvSpPr>
          <p:nvPr>
            <p:ph type="ftr" sz="quarter" idx="11"/>
          </p:nvPr>
        </p:nvSpPr>
        <p:spPr>
          <a:xfrm>
            <a:off x="914400" y="55503"/>
            <a:ext cx="5562600" cy="365125"/>
          </a:xfrm>
        </p:spPr>
        <p:txBody>
          <a:bodyPr/>
          <a:lstStyle/>
          <a:p>
            <a:endParaRPr lang="en-US"/>
          </a:p>
        </p:txBody>
      </p:sp>
      <p:sp>
        <p:nvSpPr>
          <p:cNvPr id="7" name="Slide Number Placeholder 6"/>
          <p:cNvSpPr>
            <a:spLocks noGrp="1"/>
          </p:cNvSpPr>
          <p:nvPr>
            <p:ph type="sldNum" sz="quarter" idx="12"/>
          </p:nvPr>
        </p:nvSpPr>
        <p:spPr>
          <a:xfrm>
            <a:off x="8610600" y="55503"/>
            <a:ext cx="457200" cy="365125"/>
          </a:xfrm>
        </p:spPr>
        <p:txBody>
          <a:bodyPr/>
          <a:lstStyle/>
          <a:p>
            <a:fld id="{18208E2B-2CA4-1D4A-95C2-F9162CA883A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68580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304800"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304800"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304800"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304800"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457200"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p:nvPr/>
        </p:nvSpPr>
        <p:spPr>
          <a:xfrm>
            <a:off x="-609600"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77000" y="6416679"/>
            <a:ext cx="2133600" cy="365125"/>
          </a:xfrm>
          <a:prstGeom prst="rect">
            <a:avLst/>
          </a:prstGeom>
        </p:spPr>
        <p:txBody>
          <a:bodyPr vert="horz" anchor="b"/>
          <a:lstStyle>
            <a:lvl1pPr algn="l" eaLnBrk="1" latinLnBrk="0" hangingPunct="1">
              <a:defRPr kumimoji="0" sz="1100">
                <a:solidFill>
                  <a:schemeClr val="tx2"/>
                </a:solidFill>
              </a:defRPr>
            </a:lvl1pPr>
          </a:lstStyle>
          <a:p>
            <a:fld id="{9544F062-C13F-3441-A68B-9F389B4936E8}" type="datetimeFigureOut">
              <a:rPr lang="en-US" smtClean="0"/>
              <a:pPr/>
              <a:t>2/7/24</a:t>
            </a:fld>
            <a:endParaRPr lang="en-US"/>
          </a:p>
        </p:txBody>
      </p:sp>
      <p:sp>
        <p:nvSpPr>
          <p:cNvPr id="3" name="Footer Placeholder 2"/>
          <p:cNvSpPr>
            <a:spLocks noGrp="1"/>
          </p:cNvSpPr>
          <p:nvPr>
            <p:ph type="ftr" sz="quarter" idx="3"/>
          </p:nvPr>
        </p:nvSpPr>
        <p:spPr>
          <a:xfrm>
            <a:off x="914400" y="6416679"/>
            <a:ext cx="5562600" cy="365125"/>
          </a:xfrm>
          <a:prstGeom prst="rect">
            <a:avLst/>
          </a:prstGeom>
        </p:spPr>
        <p:txBody>
          <a:bodyPr vert="horz" anchor="b"/>
          <a:lstStyle>
            <a:lvl1pPr algn="r" eaLnBrk="1" latinLnBrk="0" hangingPunct="1">
              <a:defRPr kumimoji="0" sz="1100">
                <a:solidFill>
                  <a:schemeClr val="tx2"/>
                </a:solidFill>
              </a:defRPr>
            </a:lvl1pPr>
          </a:lstStyle>
          <a:p>
            <a:endParaRPr lang="en-US"/>
          </a:p>
        </p:txBody>
      </p:sp>
      <p:sp>
        <p:nvSpPr>
          <p:cNvPr id="23" name="Slide Number Placeholder 22"/>
          <p:cNvSpPr>
            <a:spLocks noGrp="1"/>
          </p:cNvSpPr>
          <p:nvPr>
            <p:ph type="sldNum" sz="quarter" idx="4"/>
          </p:nvPr>
        </p:nvSpPr>
        <p:spPr>
          <a:xfrm>
            <a:off x="8610600" y="6416679"/>
            <a:ext cx="457200" cy="365125"/>
          </a:xfrm>
          <a:prstGeom prst="rect">
            <a:avLst/>
          </a:prstGeom>
        </p:spPr>
        <p:txBody>
          <a:bodyPr vert="horz" anchor="b"/>
          <a:lstStyle>
            <a:lvl1pPr algn="l" eaLnBrk="1" latinLnBrk="0" hangingPunct="1">
              <a:defRPr kumimoji="0" sz="1200">
                <a:solidFill>
                  <a:schemeClr val="tx2"/>
                </a:solidFill>
              </a:defRPr>
            </a:lvl1pPr>
          </a:lstStyle>
          <a:p>
            <a:fld id="{18208E2B-2CA4-1D4A-95C2-F9162CA883A1}"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710" tIns="45356" rIns="90710" bIns="45356" rtlCol="0" anchor="ctr">
            <a:normAutofit/>
          </a:bodyPr>
          <a:lstStyle/>
          <a:p>
            <a:r>
              <a:rPr lang="en-US"/>
              <a:t>Click to edit Master title style</a:t>
            </a:r>
          </a:p>
        </p:txBody>
      </p:sp>
      <p:sp>
        <p:nvSpPr>
          <p:cNvPr id="3" name="Text Placeholder 2"/>
          <p:cNvSpPr>
            <a:spLocks noGrp="1"/>
          </p:cNvSpPr>
          <p:nvPr>
            <p:ph type="body" idx="1"/>
          </p:nvPr>
        </p:nvSpPr>
        <p:spPr>
          <a:xfrm>
            <a:off x="457200" y="1600358"/>
            <a:ext cx="8229600" cy="4525963"/>
          </a:xfrm>
          <a:prstGeom prst="rect">
            <a:avLst/>
          </a:prstGeom>
        </p:spPr>
        <p:txBody>
          <a:bodyPr vert="horz" lIns="90710" tIns="45356" rIns="90710" bIns="453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508"/>
            <a:ext cx="2133600" cy="365125"/>
          </a:xfrm>
          <a:prstGeom prst="rect">
            <a:avLst/>
          </a:prstGeom>
        </p:spPr>
        <p:txBody>
          <a:bodyPr vert="horz" lIns="90710" tIns="45356" rIns="90710" bIns="45356" rtlCol="0" anchor="ctr"/>
          <a:lstStyle>
            <a:lvl1pPr algn="l">
              <a:defRPr sz="1200">
                <a:solidFill>
                  <a:schemeClr val="tx1">
                    <a:tint val="75000"/>
                  </a:schemeClr>
                </a:solidFill>
              </a:defRPr>
            </a:lvl1pPr>
          </a:lstStyle>
          <a:p>
            <a:pPr defTabSz="453593"/>
            <a:fld id="{E765190D-58E2-4C41-9B85-F99317033F81}" type="datetimeFigureOut">
              <a:rPr lang="en-US" smtClean="0">
                <a:solidFill>
                  <a:prstClr val="black">
                    <a:tint val="75000"/>
                  </a:prstClr>
                </a:solidFill>
                <a:latin typeface="Calibri"/>
              </a:rPr>
              <a:pPr defTabSz="453593"/>
              <a:t>2/7/24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1" y="6356508"/>
            <a:ext cx="2895600" cy="365125"/>
          </a:xfrm>
          <a:prstGeom prst="rect">
            <a:avLst/>
          </a:prstGeom>
        </p:spPr>
        <p:txBody>
          <a:bodyPr vert="horz" lIns="90710" tIns="45356" rIns="90710" bIns="45356" rtlCol="0" anchor="ctr"/>
          <a:lstStyle>
            <a:lvl1pPr algn="ctr">
              <a:defRPr sz="1200">
                <a:solidFill>
                  <a:schemeClr val="tx1">
                    <a:tint val="75000"/>
                  </a:schemeClr>
                </a:solidFill>
              </a:defRPr>
            </a:lvl1pPr>
          </a:lstStyle>
          <a:p>
            <a:pPr defTabSz="453593"/>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508"/>
            <a:ext cx="2133600" cy="365125"/>
          </a:xfrm>
          <a:prstGeom prst="rect">
            <a:avLst/>
          </a:prstGeom>
        </p:spPr>
        <p:txBody>
          <a:bodyPr vert="horz" lIns="90710" tIns="45356" rIns="90710" bIns="45356" rtlCol="0" anchor="ctr"/>
          <a:lstStyle>
            <a:lvl1pPr algn="r">
              <a:defRPr sz="1200">
                <a:solidFill>
                  <a:schemeClr val="tx1">
                    <a:tint val="75000"/>
                  </a:schemeClr>
                </a:solidFill>
              </a:defRPr>
            </a:lvl1pPr>
          </a:lstStyle>
          <a:p>
            <a:pPr defTabSz="453593"/>
            <a:fld id="{BE510D4B-930E-FA41-82AD-B02207D13D02}" type="slidenum">
              <a:rPr lang="en-US" smtClean="0">
                <a:solidFill>
                  <a:prstClr val="black">
                    <a:tint val="75000"/>
                  </a:prstClr>
                </a:solidFill>
                <a:latin typeface="Calibri"/>
              </a:rPr>
              <a:pPr defTabSz="453593"/>
              <a:t>‹#›</a:t>
            </a:fld>
            <a:endParaRPr lang="en-US">
              <a:solidFill>
                <a:prstClr val="black">
                  <a:tint val="75000"/>
                </a:prstClr>
              </a:solidFill>
              <a:latin typeface="Calibri"/>
            </a:endParaRPr>
          </a:p>
        </p:txBody>
      </p:sp>
    </p:spTree>
    <p:extLst>
      <p:ext uri="{BB962C8B-B14F-4D97-AF65-F5344CB8AC3E}">
        <p14:creationId xmlns:p14="http://schemas.microsoft.com/office/powerpoint/2010/main" val="444313951"/>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ctr" defTabSz="453593" rtl="0" eaLnBrk="1" latinLnBrk="0" hangingPunct="1">
        <a:spcBef>
          <a:spcPct val="0"/>
        </a:spcBef>
        <a:buNone/>
        <a:defRPr sz="4400" kern="1200">
          <a:solidFill>
            <a:schemeClr val="tx1"/>
          </a:solidFill>
          <a:latin typeface="+mj-lt"/>
          <a:ea typeface="+mj-ea"/>
          <a:cs typeface="+mj-cs"/>
        </a:defRPr>
      </a:lvl1pPr>
    </p:titleStyle>
    <p:bodyStyle>
      <a:lvl1pPr marL="340234" indent="-340234" algn="l" defTabSz="453593" rtl="0" eaLnBrk="1" latinLnBrk="0" hangingPunct="1">
        <a:spcBef>
          <a:spcPct val="20000"/>
        </a:spcBef>
        <a:buFont typeface="Arial"/>
        <a:buChar char="•"/>
        <a:defRPr sz="3200" kern="1200">
          <a:solidFill>
            <a:schemeClr val="tx1"/>
          </a:solidFill>
          <a:latin typeface="+mn-lt"/>
          <a:ea typeface="+mn-ea"/>
          <a:cs typeface="+mn-cs"/>
        </a:defRPr>
      </a:lvl1pPr>
      <a:lvl2pPr marL="737103" indent="-283557" algn="l" defTabSz="453593" rtl="0" eaLnBrk="1" latinLnBrk="0" hangingPunct="1">
        <a:spcBef>
          <a:spcPct val="20000"/>
        </a:spcBef>
        <a:buFont typeface="Arial"/>
        <a:buChar char="–"/>
        <a:defRPr sz="2800" kern="1200">
          <a:solidFill>
            <a:schemeClr val="tx1"/>
          </a:solidFill>
          <a:latin typeface="+mn-lt"/>
          <a:ea typeface="+mn-ea"/>
          <a:cs typeface="+mn-cs"/>
        </a:defRPr>
      </a:lvl2pPr>
      <a:lvl3pPr marL="1134040" indent="-226776" algn="l" defTabSz="453593" rtl="0" eaLnBrk="1" latinLnBrk="0" hangingPunct="1">
        <a:spcBef>
          <a:spcPct val="20000"/>
        </a:spcBef>
        <a:buFont typeface="Arial"/>
        <a:buChar char="•"/>
        <a:defRPr sz="2400" kern="1200">
          <a:solidFill>
            <a:schemeClr val="tx1"/>
          </a:solidFill>
          <a:latin typeface="+mn-lt"/>
          <a:ea typeface="+mn-ea"/>
          <a:cs typeface="+mn-cs"/>
        </a:defRPr>
      </a:lvl3pPr>
      <a:lvl4pPr marL="1587640" indent="-226776" algn="l" defTabSz="453593" rtl="0" eaLnBrk="1" latinLnBrk="0" hangingPunct="1">
        <a:spcBef>
          <a:spcPct val="20000"/>
        </a:spcBef>
        <a:buFont typeface="Arial"/>
        <a:buChar char="–"/>
        <a:defRPr sz="2000" kern="1200">
          <a:solidFill>
            <a:schemeClr val="tx1"/>
          </a:solidFill>
          <a:latin typeface="+mn-lt"/>
          <a:ea typeface="+mn-ea"/>
          <a:cs typeface="+mn-cs"/>
        </a:defRPr>
      </a:lvl4pPr>
      <a:lvl5pPr marL="2041257" indent="-226776" algn="l" defTabSz="453593" rtl="0" eaLnBrk="1" latinLnBrk="0" hangingPunct="1">
        <a:spcBef>
          <a:spcPct val="20000"/>
        </a:spcBef>
        <a:buFont typeface="Arial"/>
        <a:buChar char="»"/>
        <a:defRPr sz="2000" kern="1200">
          <a:solidFill>
            <a:schemeClr val="tx1"/>
          </a:solidFill>
          <a:latin typeface="+mn-lt"/>
          <a:ea typeface="+mn-ea"/>
          <a:cs typeface="+mn-cs"/>
        </a:defRPr>
      </a:lvl5pPr>
      <a:lvl6pPr marL="2494869" indent="-226776" algn="l" defTabSz="453593" rtl="0" eaLnBrk="1" latinLnBrk="0" hangingPunct="1">
        <a:spcBef>
          <a:spcPct val="20000"/>
        </a:spcBef>
        <a:buFont typeface="Arial"/>
        <a:buChar char="•"/>
        <a:defRPr sz="2000" kern="1200">
          <a:solidFill>
            <a:schemeClr val="tx1"/>
          </a:solidFill>
          <a:latin typeface="+mn-lt"/>
          <a:ea typeface="+mn-ea"/>
          <a:cs typeface="+mn-cs"/>
        </a:defRPr>
      </a:lvl6pPr>
      <a:lvl7pPr marL="2948468" indent="-226776" algn="l" defTabSz="453593" rtl="0" eaLnBrk="1" latinLnBrk="0" hangingPunct="1">
        <a:spcBef>
          <a:spcPct val="20000"/>
        </a:spcBef>
        <a:buFont typeface="Arial"/>
        <a:buChar char="•"/>
        <a:defRPr sz="2000" kern="1200">
          <a:solidFill>
            <a:schemeClr val="tx1"/>
          </a:solidFill>
          <a:latin typeface="+mn-lt"/>
          <a:ea typeface="+mn-ea"/>
          <a:cs typeface="+mn-cs"/>
        </a:defRPr>
      </a:lvl7pPr>
      <a:lvl8pPr marL="3402077" indent="-226776" algn="l" defTabSz="453593" rtl="0" eaLnBrk="1" latinLnBrk="0" hangingPunct="1">
        <a:spcBef>
          <a:spcPct val="20000"/>
        </a:spcBef>
        <a:buFont typeface="Arial"/>
        <a:buChar char="•"/>
        <a:defRPr sz="2000" kern="1200">
          <a:solidFill>
            <a:schemeClr val="tx1"/>
          </a:solidFill>
          <a:latin typeface="+mn-lt"/>
          <a:ea typeface="+mn-ea"/>
          <a:cs typeface="+mn-cs"/>
        </a:defRPr>
      </a:lvl8pPr>
      <a:lvl9pPr marL="3855674" indent="-226776" algn="l" defTabSz="45359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3593" rtl="0" eaLnBrk="1" latinLnBrk="0" hangingPunct="1">
        <a:defRPr sz="1800" kern="1200">
          <a:solidFill>
            <a:schemeClr val="tx1"/>
          </a:solidFill>
          <a:latin typeface="+mn-lt"/>
          <a:ea typeface="+mn-ea"/>
          <a:cs typeface="+mn-cs"/>
        </a:defRPr>
      </a:lvl1pPr>
      <a:lvl2pPr marL="453593" algn="l" defTabSz="453593" rtl="0" eaLnBrk="1" latinLnBrk="0" hangingPunct="1">
        <a:defRPr sz="1800" kern="1200">
          <a:solidFill>
            <a:schemeClr val="tx1"/>
          </a:solidFill>
          <a:latin typeface="+mn-lt"/>
          <a:ea typeface="+mn-ea"/>
          <a:cs typeface="+mn-cs"/>
        </a:defRPr>
      </a:lvl2pPr>
      <a:lvl3pPr marL="907199" algn="l" defTabSz="453593" rtl="0" eaLnBrk="1" latinLnBrk="0" hangingPunct="1">
        <a:defRPr sz="1800" kern="1200">
          <a:solidFill>
            <a:schemeClr val="tx1"/>
          </a:solidFill>
          <a:latin typeface="+mn-lt"/>
          <a:ea typeface="+mn-ea"/>
          <a:cs typeface="+mn-cs"/>
        </a:defRPr>
      </a:lvl3pPr>
      <a:lvl4pPr marL="1360830" algn="l" defTabSz="453593" rtl="0" eaLnBrk="1" latinLnBrk="0" hangingPunct="1">
        <a:defRPr sz="1800" kern="1200">
          <a:solidFill>
            <a:schemeClr val="tx1"/>
          </a:solidFill>
          <a:latin typeface="+mn-lt"/>
          <a:ea typeface="+mn-ea"/>
          <a:cs typeface="+mn-cs"/>
        </a:defRPr>
      </a:lvl4pPr>
      <a:lvl5pPr marL="1814444" algn="l" defTabSz="453593" rtl="0" eaLnBrk="1" latinLnBrk="0" hangingPunct="1">
        <a:defRPr sz="1800" kern="1200">
          <a:solidFill>
            <a:schemeClr val="tx1"/>
          </a:solidFill>
          <a:latin typeface="+mn-lt"/>
          <a:ea typeface="+mn-ea"/>
          <a:cs typeface="+mn-cs"/>
        </a:defRPr>
      </a:lvl5pPr>
      <a:lvl6pPr marL="2268085" algn="l" defTabSz="453593" rtl="0" eaLnBrk="1" latinLnBrk="0" hangingPunct="1">
        <a:defRPr sz="1800" kern="1200">
          <a:solidFill>
            <a:schemeClr val="tx1"/>
          </a:solidFill>
          <a:latin typeface="+mn-lt"/>
          <a:ea typeface="+mn-ea"/>
          <a:cs typeface="+mn-cs"/>
        </a:defRPr>
      </a:lvl6pPr>
      <a:lvl7pPr marL="2721656" algn="l" defTabSz="453593" rtl="0" eaLnBrk="1" latinLnBrk="0" hangingPunct="1">
        <a:defRPr sz="1800" kern="1200">
          <a:solidFill>
            <a:schemeClr val="tx1"/>
          </a:solidFill>
          <a:latin typeface="+mn-lt"/>
          <a:ea typeface="+mn-ea"/>
          <a:cs typeface="+mn-cs"/>
        </a:defRPr>
      </a:lvl7pPr>
      <a:lvl8pPr marL="3175271" algn="l" defTabSz="453593" rtl="0" eaLnBrk="1" latinLnBrk="0" hangingPunct="1">
        <a:defRPr sz="1800" kern="1200">
          <a:solidFill>
            <a:schemeClr val="tx1"/>
          </a:solidFill>
          <a:latin typeface="+mn-lt"/>
          <a:ea typeface="+mn-ea"/>
          <a:cs typeface="+mn-cs"/>
        </a:defRPr>
      </a:lvl8pPr>
      <a:lvl9pPr marL="3628867" algn="l" defTabSz="4535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1.tiff"/></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2.xml"/><Relationship Id="rId5" Type="http://schemas.openxmlformats.org/officeDocument/2006/relationships/image" Target="../media/image47.JPG"/><Relationship Id="rId4" Type="http://schemas.openxmlformats.org/officeDocument/2006/relationships/image" Target="../media/image46.jpg"/></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12.xml"/><Relationship Id="rId5" Type="http://schemas.openxmlformats.org/officeDocument/2006/relationships/image" Target="../media/image51.JPG"/><Relationship Id="rId4" Type="http://schemas.openxmlformats.org/officeDocument/2006/relationships/image" Target="../media/image5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4800" y="5791200"/>
            <a:ext cx="7772400" cy="1975104"/>
          </a:xfrm>
          <a:prstGeom prst="rect">
            <a:avLst/>
          </a:prstGeom>
        </p:spPr>
        <p:txBody>
          <a:bodyPr vert="horz" anchor="t">
            <a:noAutofit/>
          </a:bodyPr>
          <a:lstStyle/>
          <a:p>
            <a:pPr marL="0" marR="9144"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a:ln>
                  <a:noFill/>
                </a:ln>
                <a:solidFill>
                  <a:schemeClr val="tx2">
                    <a:satMod val="200000"/>
                  </a:schemeClr>
                </a:solidFill>
                <a:effectLst>
                  <a:reflection blurRad="12700" stA="34000" endA="740" endPos="53000" dir="5400000" sy="-100000" algn="bl" rotWithShape="0"/>
                </a:effectLst>
                <a:uLnTx/>
                <a:uFillTx/>
                <a:latin typeface="+mj-lt"/>
                <a:ea typeface="+mj-ea"/>
                <a:cs typeface="+mj-cs"/>
              </a:rPr>
              <a:t>City 360 - Week 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818851"/>
              </p:ext>
            </p:extLst>
          </p:nvPr>
        </p:nvGraphicFramePr>
        <p:xfrm>
          <a:off x="11289" y="63796"/>
          <a:ext cx="9121422" cy="6730408"/>
        </p:xfrm>
        <a:graphic>
          <a:graphicData uri="http://schemas.openxmlformats.org/drawingml/2006/table">
            <a:tbl>
              <a:tblPr firstRow="1" bandRow="1">
                <a:tableStyleId>{69C7853C-536D-4A76-A0AE-DD22124D55A5}</a:tableStyleId>
              </a:tblPr>
              <a:tblGrid>
                <a:gridCol w="4560711">
                  <a:extLst>
                    <a:ext uri="{9D8B030D-6E8A-4147-A177-3AD203B41FA5}">
                      <a16:colId xmlns:a16="http://schemas.microsoft.com/office/drawing/2014/main" val="20000"/>
                    </a:ext>
                  </a:extLst>
                </a:gridCol>
                <a:gridCol w="4560711">
                  <a:extLst>
                    <a:ext uri="{9D8B030D-6E8A-4147-A177-3AD203B41FA5}">
                      <a16:colId xmlns:a16="http://schemas.microsoft.com/office/drawing/2014/main" val="20001"/>
                    </a:ext>
                  </a:extLst>
                </a:gridCol>
              </a:tblGrid>
              <a:tr h="339472">
                <a:tc>
                  <a:txBody>
                    <a:bodyPr/>
                    <a:lstStyle/>
                    <a:p>
                      <a:r>
                        <a:rPr lang="en-US" sz="1400" dirty="0">
                          <a:solidFill>
                            <a:srgbClr val="000000"/>
                          </a:solidFill>
                        </a:rPr>
                        <a:t>Traditional (Urbanism)                                                  </a:t>
                      </a:r>
                      <a:r>
                        <a:rPr lang="en-US" sz="1400" i="1" dirty="0">
                          <a:solidFill>
                            <a:srgbClr val="000000"/>
                          </a:solidFill>
                        </a:rPr>
                        <a:t>Space</a:t>
                      </a:r>
                    </a:p>
                  </a:txBody>
                  <a:tcPr/>
                </a:tc>
                <a:tc>
                  <a:txBody>
                    <a:bodyPr/>
                    <a:lstStyle/>
                    <a:p>
                      <a:r>
                        <a:rPr lang="en-US" sz="1400" dirty="0">
                          <a:solidFill>
                            <a:srgbClr val="000000"/>
                          </a:solidFill>
                        </a:rPr>
                        <a:t>Modernist</a:t>
                      </a:r>
                      <a:r>
                        <a:rPr lang="en-US" sz="1400" baseline="0" dirty="0">
                          <a:solidFill>
                            <a:srgbClr val="000000"/>
                          </a:solidFill>
                        </a:rPr>
                        <a:t> (</a:t>
                      </a:r>
                      <a:r>
                        <a:rPr lang="en-US" sz="1400" dirty="0">
                          <a:solidFill>
                            <a:srgbClr val="000000"/>
                          </a:solidFill>
                        </a:rPr>
                        <a:t>Sprawl)</a:t>
                      </a:r>
                      <a:r>
                        <a:rPr lang="en-US" sz="1400" baseline="0" dirty="0">
                          <a:solidFill>
                            <a:srgbClr val="000000"/>
                          </a:solidFill>
                        </a:rPr>
                        <a:t>                                               </a:t>
                      </a:r>
                      <a:r>
                        <a:rPr lang="en-US" sz="1400" i="1" dirty="0">
                          <a:solidFill>
                            <a:srgbClr val="000000"/>
                          </a:solidFill>
                        </a:rPr>
                        <a:t>Anti-Space</a:t>
                      </a:r>
                    </a:p>
                  </a:txBody>
                  <a:tcPr/>
                </a:tc>
                <a:extLst>
                  <a:ext uri="{0D108BD9-81ED-4DB2-BD59-A6C34878D82A}">
                    <a16:rowId xmlns:a16="http://schemas.microsoft.com/office/drawing/2014/main" val="10000"/>
                  </a:ext>
                </a:extLst>
              </a:tr>
              <a:tr h="317046">
                <a:tc>
                  <a:txBody>
                    <a:bodyPr/>
                    <a:lstStyle/>
                    <a:p>
                      <a:r>
                        <a:rPr lang="en-US" sz="1400" dirty="0">
                          <a:solidFill>
                            <a:srgbClr val="003399"/>
                          </a:solidFill>
                        </a:rPr>
                        <a:t>Human Scale</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Auto</a:t>
                      </a:r>
                      <a:r>
                        <a:rPr lang="en-US" sz="1400" baseline="0" dirty="0">
                          <a:solidFill>
                            <a:srgbClr val="003399"/>
                          </a:solidFill>
                        </a:rPr>
                        <a:t> Scale</a:t>
                      </a:r>
                      <a:endParaRPr lang="en-US" sz="1400" dirty="0">
                        <a:solidFill>
                          <a:srgbClr val="003399"/>
                        </a:solidFill>
                      </a:endParaRPr>
                    </a:p>
                  </a:txBody>
                  <a:tcPr/>
                </a:tc>
                <a:extLst>
                  <a:ext uri="{0D108BD9-81ED-4DB2-BD59-A6C34878D82A}">
                    <a16:rowId xmlns:a16="http://schemas.microsoft.com/office/drawing/2014/main" val="10001"/>
                  </a:ext>
                </a:extLst>
              </a:tr>
              <a:tr h="317046">
                <a:tc>
                  <a:txBody>
                    <a:bodyPr/>
                    <a:lstStyle/>
                    <a:p>
                      <a:r>
                        <a:rPr lang="en-US" sz="1400" dirty="0">
                          <a:solidFill>
                            <a:srgbClr val="003399"/>
                          </a:solidFill>
                        </a:rPr>
                        <a:t>Walkable / Pedestrian-Oriented</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Auto-Oriented</a:t>
                      </a:r>
                    </a:p>
                  </a:txBody>
                  <a:tcPr/>
                </a:tc>
                <a:extLst>
                  <a:ext uri="{0D108BD9-81ED-4DB2-BD59-A6C34878D82A}">
                    <a16:rowId xmlns:a16="http://schemas.microsoft.com/office/drawing/2014/main" val="10002"/>
                  </a:ext>
                </a:extLst>
              </a:tr>
              <a:tr h="40353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High street connectivity (small blocks)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err="1">
                          <a:solidFill>
                            <a:srgbClr val="003399"/>
                          </a:solidFill>
                        </a:rPr>
                        <a:t>Dendritic</a:t>
                      </a:r>
                      <a:r>
                        <a:rPr lang="en-US" sz="1400" dirty="0">
                          <a:solidFill>
                            <a:srgbClr val="003399"/>
                          </a:solidFill>
                        </a:rPr>
                        <a:t> street pattern (large blocks)</a:t>
                      </a:r>
                    </a:p>
                  </a:txBody>
                  <a:tcPr/>
                </a:tc>
                <a:extLst>
                  <a:ext uri="{0D108BD9-81ED-4DB2-BD59-A6C34878D82A}">
                    <a16:rowId xmlns:a16="http://schemas.microsoft.com/office/drawing/2014/main" val="10003"/>
                  </a:ext>
                </a:extLst>
              </a:tr>
              <a:tr h="40353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Mixed</a:t>
                      </a:r>
                      <a:r>
                        <a:rPr lang="en-US" sz="1400" baseline="0" dirty="0">
                          <a:solidFill>
                            <a:srgbClr val="003399"/>
                          </a:solidFill>
                        </a:rPr>
                        <a:t> use, mix of housing types and sizes</a:t>
                      </a:r>
                      <a:endParaRPr lang="en-US" sz="1400" dirty="0">
                        <a:solidFill>
                          <a:srgbClr val="003399"/>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Segregated</a:t>
                      </a:r>
                      <a:r>
                        <a:rPr lang="en-US" sz="1400" baseline="0" dirty="0">
                          <a:solidFill>
                            <a:srgbClr val="003399"/>
                          </a:solidFill>
                        </a:rPr>
                        <a:t> uses, housing types and sizes</a:t>
                      </a:r>
                      <a:endParaRPr lang="en-US" sz="1400" dirty="0">
                        <a:solidFill>
                          <a:srgbClr val="003399"/>
                        </a:solidFill>
                      </a:endParaRPr>
                    </a:p>
                  </a:txBody>
                  <a:tcPr/>
                </a:tc>
                <a:extLst>
                  <a:ext uri="{0D108BD9-81ED-4DB2-BD59-A6C34878D82A}">
                    <a16:rowId xmlns:a16="http://schemas.microsoft.com/office/drawing/2014/main" val="10004"/>
                  </a:ext>
                </a:extLst>
              </a:tr>
              <a:tr h="57035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Extensive detailing and articulation </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(to keep interest at ped speed)</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Limited detailing</a:t>
                      </a:r>
                      <a:r>
                        <a:rPr lang="en-US" sz="1400" baseline="0" dirty="0">
                          <a:solidFill>
                            <a:srgbClr val="003399"/>
                          </a:solidFill>
                        </a:rPr>
                        <a:t> and articulation </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a:solidFill>
                            <a:srgbClr val="003399"/>
                          </a:solidFill>
                        </a:rPr>
                        <a:t>(not needed at auto speeds)</a:t>
                      </a:r>
                      <a:endParaRPr lang="en-US" sz="1400" dirty="0">
                        <a:solidFill>
                          <a:srgbClr val="003399"/>
                        </a:solidFill>
                      </a:endParaRPr>
                    </a:p>
                  </a:txBody>
                  <a:tcPr/>
                </a:tc>
                <a:extLst>
                  <a:ext uri="{0D108BD9-81ED-4DB2-BD59-A6C34878D82A}">
                    <a16:rowId xmlns:a16="http://schemas.microsoft.com/office/drawing/2014/main" val="10005"/>
                  </a:ext>
                </a:extLst>
              </a:tr>
              <a:tr h="57035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Buildings provide substantial sense</a:t>
                      </a:r>
                      <a:r>
                        <a:rPr lang="en-US" sz="1400" baseline="0" dirty="0">
                          <a:solidFill>
                            <a:srgbClr val="003399"/>
                          </a:solidFill>
                        </a:rPr>
                        <a:t> of enclosure so that public spaces feel like “outdoor rooms”</a:t>
                      </a:r>
                      <a:endParaRPr lang="en-US" sz="1400" dirty="0">
                        <a:solidFill>
                          <a:srgbClr val="003399"/>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Little or no sense of enclosure</a:t>
                      </a:r>
                    </a:p>
                  </a:txBody>
                  <a:tcPr/>
                </a:tc>
                <a:extLst>
                  <a:ext uri="{0D108BD9-81ED-4DB2-BD59-A6C34878D82A}">
                    <a16:rowId xmlns:a16="http://schemas.microsoft.com/office/drawing/2014/main" val="10006"/>
                  </a:ext>
                </a:extLst>
              </a:tr>
              <a:tr h="31704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Solid dominates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Void dominates</a:t>
                      </a:r>
                    </a:p>
                  </a:txBody>
                  <a:tcPr/>
                </a:tc>
                <a:extLst>
                  <a:ext uri="{0D108BD9-81ED-4DB2-BD59-A6C34878D82A}">
                    <a16:rowId xmlns:a16="http://schemas.microsoft.com/office/drawing/2014/main" val="10007"/>
                  </a:ext>
                </a:extLst>
              </a:tr>
              <a:tr h="40353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Private buildings provide background fabric</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No background fabric buildings</a:t>
                      </a:r>
                    </a:p>
                  </a:txBody>
                  <a:tcPr/>
                </a:tc>
                <a:extLst>
                  <a:ext uri="{0D108BD9-81ED-4DB2-BD59-A6C34878D82A}">
                    <a16:rowId xmlns:a16="http://schemas.microsoft.com/office/drawing/2014/main" val="10008"/>
                  </a:ext>
                </a:extLst>
              </a:tr>
              <a:tr h="57035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Public-private figure-ground dialectic</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Undifferentiated public and private buildings (space is always ground – all buildings are figure)</a:t>
                      </a:r>
                    </a:p>
                  </a:txBody>
                  <a:tcPr/>
                </a:tc>
                <a:extLst>
                  <a:ext uri="{0D108BD9-81ED-4DB2-BD59-A6C34878D82A}">
                    <a16:rowId xmlns:a16="http://schemas.microsoft.com/office/drawing/2014/main" val="10009"/>
                  </a:ext>
                </a:extLst>
              </a:tr>
              <a:tr h="57035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Full</a:t>
                      </a:r>
                      <a:r>
                        <a:rPr lang="en-US" sz="1400" baseline="0" dirty="0">
                          <a:solidFill>
                            <a:srgbClr val="003399"/>
                          </a:solidFill>
                        </a:rPr>
                        <a:t> declension of public, semi-public, semi-private, and private space</a:t>
                      </a:r>
                      <a:endParaRPr lang="en-US" sz="1400" dirty="0">
                        <a:solidFill>
                          <a:srgbClr val="003399"/>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Limited</a:t>
                      </a:r>
                      <a:r>
                        <a:rPr lang="en-US" sz="1400" baseline="0" dirty="0">
                          <a:solidFill>
                            <a:srgbClr val="003399"/>
                          </a:solidFill>
                        </a:rPr>
                        <a:t> declension of public-private space (most space is fully public or fully private)</a:t>
                      </a:r>
                      <a:endParaRPr lang="en-US" sz="1400" dirty="0">
                        <a:solidFill>
                          <a:srgbClr val="003399"/>
                        </a:solidFill>
                      </a:endParaRPr>
                    </a:p>
                  </a:txBody>
                  <a:tcPr/>
                </a:tc>
                <a:extLst>
                  <a:ext uri="{0D108BD9-81ED-4DB2-BD59-A6C34878D82A}">
                    <a16:rowId xmlns:a16="http://schemas.microsoft.com/office/drawing/2014/main" val="10010"/>
                  </a:ext>
                </a:extLst>
              </a:tr>
              <a:tr h="40353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Full transect</a:t>
                      </a:r>
                      <a:r>
                        <a:rPr lang="en-US" sz="1400" baseline="0" dirty="0">
                          <a:solidFill>
                            <a:srgbClr val="003399"/>
                          </a:solidFill>
                        </a:rPr>
                        <a:t> of distinct rural – urban spaces</a:t>
                      </a:r>
                      <a:endParaRPr lang="en-US" sz="1400" dirty="0">
                        <a:solidFill>
                          <a:srgbClr val="003399"/>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Rural and urban conflated</a:t>
                      </a:r>
                    </a:p>
                  </a:txBody>
                  <a:tcPr/>
                </a:tc>
                <a:extLst>
                  <a:ext uri="{0D108BD9-81ED-4DB2-BD59-A6C34878D82A}">
                    <a16:rowId xmlns:a16="http://schemas.microsoft.com/office/drawing/2014/main" val="10011"/>
                  </a:ext>
                </a:extLst>
              </a:tr>
              <a:tr h="40353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Mix of densities, but generally higher density in</a:t>
                      </a:r>
                      <a:r>
                        <a:rPr lang="en-US" sz="1400" baseline="0" dirty="0">
                          <a:solidFill>
                            <a:srgbClr val="003399"/>
                          </a:solidFill>
                        </a:rPr>
                        <a:t> built areas</a:t>
                      </a:r>
                      <a:endParaRPr lang="en-US" sz="1400" dirty="0">
                        <a:solidFill>
                          <a:srgbClr val="003399"/>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Lower density everywhere</a:t>
                      </a:r>
                    </a:p>
                  </a:txBody>
                  <a:tcPr/>
                </a:tc>
                <a:extLst>
                  <a:ext uri="{0D108BD9-81ED-4DB2-BD59-A6C34878D82A}">
                    <a16:rowId xmlns:a16="http://schemas.microsoft.com/office/drawing/2014/main" val="10012"/>
                  </a:ext>
                </a:extLst>
              </a:tr>
              <a:tr h="57035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Range of retail formats and sizes, corresponding to intensity</a:t>
                      </a:r>
                      <a:r>
                        <a:rPr lang="en-US" sz="1400" baseline="0" dirty="0">
                          <a:solidFill>
                            <a:srgbClr val="003399"/>
                          </a:solidFill>
                        </a:rPr>
                        <a:t> of neighborhood / center</a:t>
                      </a:r>
                      <a:endParaRPr lang="en-US" sz="1400" dirty="0">
                        <a:solidFill>
                          <a:srgbClr val="003399"/>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Retail concentrated in large formats at intersections of large arterials and interstates</a:t>
                      </a:r>
                    </a:p>
                  </a:txBody>
                  <a:tcPr/>
                </a:tc>
                <a:extLst>
                  <a:ext uri="{0D108BD9-81ED-4DB2-BD59-A6C34878D82A}">
                    <a16:rowId xmlns:a16="http://schemas.microsoft.com/office/drawing/2014/main" val="10013"/>
                  </a:ext>
                </a:extLst>
              </a:tr>
              <a:tr h="57035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Mixed-use, multi-modal means</a:t>
                      </a:r>
                      <a:r>
                        <a:rPr lang="en-US" sz="1400" baseline="0" dirty="0">
                          <a:solidFill>
                            <a:srgbClr val="003399"/>
                          </a:solidFill>
                        </a:rPr>
                        <a:t> that traffic generation is more complex</a:t>
                      </a:r>
                      <a:endParaRPr lang="en-US" sz="1400" dirty="0">
                        <a:solidFill>
                          <a:srgbClr val="003399"/>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3399"/>
                          </a:solidFill>
                        </a:rPr>
                        <a:t>Segregated</a:t>
                      </a:r>
                      <a:r>
                        <a:rPr lang="en-US" sz="1400" baseline="0" dirty="0">
                          <a:solidFill>
                            <a:srgbClr val="003399"/>
                          </a:solidFill>
                        </a:rPr>
                        <a:t> uses and auto-only mode mean that traffic generation can be forecasted</a:t>
                      </a:r>
                      <a:endParaRPr lang="en-US" sz="1400" dirty="0">
                        <a:solidFill>
                          <a:srgbClr val="003399"/>
                        </a:solidFill>
                      </a:endParaRPr>
                    </a:p>
                  </a:txBody>
                  <a:tcPr/>
                </a:tc>
                <a:extLst>
                  <a:ext uri="{0D108BD9-81ED-4DB2-BD59-A6C34878D82A}">
                    <a16:rowId xmlns:a16="http://schemas.microsoft.com/office/drawing/2014/main" val="10014"/>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sz="quarter"/>
          </p:nvPr>
        </p:nvSpPr>
        <p:spPr/>
        <p:txBody>
          <a:bodyPr/>
          <a:lstStyle/>
          <a:p>
            <a:pPr eaLnBrk="1" hangingPunct="1"/>
            <a:r>
              <a:rPr lang="en-US">
                <a:latin typeface="Arial" charset="0"/>
                <a:ea typeface="ＭＳ Ｐゴシック" charset="0"/>
                <a:cs typeface="ＭＳ Ｐゴシック" charset="0"/>
              </a:rPr>
              <a:t>Permeability / Connectivity</a:t>
            </a:r>
          </a:p>
        </p:txBody>
      </p:sp>
      <p:pic>
        <p:nvPicPr>
          <p:cNvPr id="35843" name="Picture 7" descr="Grid"/>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962028" y="1600200"/>
            <a:ext cx="3257551" cy="2165350"/>
          </a:xfrm>
        </p:spPr>
      </p:pic>
      <p:pic>
        <p:nvPicPr>
          <p:cNvPr id="35844" name="Picture 8" descr="Grid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946651" y="1600200"/>
            <a:ext cx="3213100" cy="2165350"/>
          </a:xfrm>
        </p:spPr>
      </p:pic>
      <p:pic>
        <p:nvPicPr>
          <p:cNvPr id="35845" name="Picture 9" descr="Grid3"/>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973141" y="3930650"/>
            <a:ext cx="3235325" cy="2165350"/>
          </a:xfrm>
        </p:spPr>
      </p:pic>
      <p:pic>
        <p:nvPicPr>
          <p:cNvPr id="35846" name="Picture 10" descr="DPZSprawl_TND"/>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5659439" y="3930650"/>
            <a:ext cx="1785936" cy="216535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sz="quarter"/>
          </p:nvPr>
        </p:nvSpPr>
        <p:spPr/>
        <p:txBody>
          <a:bodyPr/>
          <a:lstStyle/>
          <a:p>
            <a:pPr eaLnBrk="1" hangingPunct="1"/>
            <a:r>
              <a:rPr lang="en-US">
                <a:latin typeface="Arial" charset="0"/>
                <a:ea typeface="ＭＳ Ｐゴシック" charset="0"/>
                <a:cs typeface="ＭＳ Ｐゴシック" charset="0"/>
              </a:rPr>
              <a:t>Network Type</a:t>
            </a:r>
          </a:p>
        </p:txBody>
      </p:sp>
      <p:pic>
        <p:nvPicPr>
          <p:cNvPr id="36867" name="Picture 4" descr="Lexicon_Savannah"/>
          <p:cNvPicPr>
            <a:picLocks noGrp="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666750" y="1600200"/>
            <a:ext cx="2147888" cy="2166938"/>
          </a:xfrm>
        </p:spPr>
      </p:pic>
      <p:pic>
        <p:nvPicPr>
          <p:cNvPr id="36868" name="Picture 8" descr="Lexicon_Mariemont"/>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54051" y="3924300"/>
            <a:ext cx="2171700" cy="2171700"/>
          </a:xfrm>
        </p:spPr>
      </p:pic>
      <p:pic>
        <p:nvPicPr>
          <p:cNvPr id="36869" name="Picture 9" descr="Lexicon_Riverside"/>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122613" y="1600200"/>
            <a:ext cx="2122487" cy="2171700"/>
          </a:xfrm>
        </p:spPr>
      </p:pic>
      <p:pic>
        <p:nvPicPr>
          <p:cNvPr id="36870" name="Picture 11" descr="Lexicon_Washing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1504" y="3962400"/>
            <a:ext cx="2146300"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1" name="Picture 14" descr="Lexicon_Nantuck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1342" y="1600200"/>
            <a:ext cx="2051051"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2" name="Picture 16" descr="Lexicon_Radburn"/>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rcRect/>
          <a:stretch>
            <a:fillRect/>
          </a:stretch>
        </p:blipFill>
        <p:spPr>
          <a:xfrm>
            <a:off x="5597526" y="3924300"/>
            <a:ext cx="2098675" cy="21717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sz="quarter"/>
          </p:nvPr>
        </p:nvSpPr>
        <p:spPr>
          <a:xfrm>
            <a:off x="685800" y="304800"/>
            <a:ext cx="7772400" cy="1143000"/>
          </a:xfrm>
        </p:spPr>
        <p:txBody>
          <a:bodyPr/>
          <a:lstStyle/>
          <a:p>
            <a:r>
              <a:rPr lang="en-US" dirty="0"/>
              <a:t>Mixed Use 	vs.</a:t>
            </a:r>
            <a:br>
              <a:rPr lang="en-US" dirty="0"/>
            </a:br>
            <a:r>
              <a:rPr lang="en-US" dirty="0"/>
              <a:t>				Segregated Uses</a:t>
            </a:r>
          </a:p>
        </p:txBody>
      </p:sp>
      <p:pic>
        <p:nvPicPr>
          <p:cNvPr id="3" name="Content Placeholder 2" descr="Krier_Zoning_tumblr_mht9wdqinW1qzlcoro1_500.png"/>
          <p:cNvPicPr>
            <a:picLocks noGrp="1" noChangeAspect="1"/>
          </p:cNvPicPr>
          <p:nvPr>
            <p:ph sz="quarter" idx="4"/>
          </p:nvPr>
        </p:nvPicPr>
        <p:blipFill>
          <a:blip r:embed="rId3">
            <a:extLst>
              <a:ext uri="{28A0092B-C50C-407E-A947-70E740481C1C}">
                <a14:useLocalDpi xmlns:a14="http://schemas.microsoft.com/office/drawing/2010/main" val="0"/>
              </a:ext>
            </a:extLst>
          </a:blip>
          <a:srcRect l="-6027" r="-6027"/>
          <a:stretch>
            <a:fillRect/>
          </a:stretch>
        </p:blipFill>
        <p:spPr>
          <a:xfrm>
            <a:off x="1066800" y="1905000"/>
            <a:ext cx="7352632" cy="4724400"/>
          </a:xfrm>
        </p:spPr>
      </p:pic>
      <p:sp>
        <p:nvSpPr>
          <p:cNvPr id="6" name="Rectangle 4"/>
          <p:cNvSpPr>
            <a:spLocks noChangeArrowheads="1"/>
          </p:cNvSpPr>
          <p:nvPr/>
        </p:nvSpPr>
        <p:spPr bwMode="auto">
          <a:xfrm>
            <a:off x="304800" y="6418211"/>
            <a:ext cx="4114800" cy="261610"/>
          </a:xfrm>
          <a:prstGeom prst="rect">
            <a:avLst/>
          </a:prstGeom>
          <a:noFill/>
          <a:ln w="9525">
            <a:noFill/>
            <a:miter lim="800000"/>
            <a:headEnd/>
            <a:tailEnd/>
          </a:ln>
        </p:spPr>
        <p:txBody>
          <a:bodyPr>
            <a:prstTxWarp prst="textNoShape">
              <a:avLst/>
            </a:prstTxWarp>
            <a:spAutoFit/>
          </a:bodyPr>
          <a:lstStyle/>
          <a:p>
            <a:r>
              <a:rPr lang="en-US" sz="1100" dirty="0">
                <a:solidFill>
                  <a:srgbClr val="2E304C"/>
                </a:solidFill>
                <a:latin typeface="Lucida Grande" pitchFamily="-106" charset="0"/>
              </a:rPr>
              <a:t>Leon </a:t>
            </a:r>
            <a:r>
              <a:rPr lang="en-US" sz="1100" dirty="0" err="1">
                <a:solidFill>
                  <a:srgbClr val="2E304C"/>
                </a:solidFill>
                <a:latin typeface="Lucida Grande" pitchFamily="-106" charset="0"/>
              </a:rPr>
              <a:t>Krer</a:t>
            </a:r>
            <a:endParaRPr lang="en-US" sz="1100" dirty="0">
              <a:solidFill>
                <a:srgbClr val="2E304C"/>
              </a:solidFill>
              <a:latin typeface="Lucida Grande" pitchFamily="-106" charset="0"/>
            </a:endParaRPr>
          </a:p>
        </p:txBody>
      </p:sp>
    </p:spTree>
    <p:extLst>
      <p:ext uri="{BB962C8B-B14F-4D97-AF65-F5344CB8AC3E}">
        <p14:creationId xmlns:p14="http://schemas.microsoft.com/office/powerpoint/2010/main" val="998370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52404"/>
            <a:ext cx="9144000" cy="6727997"/>
          </a:xfrm>
          <a:prstGeom prst="rect">
            <a:avLst/>
          </a:prstGeom>
          <a:noFill/>
        </p:spPr>
        <p:txBody>
          <a:bodyPr wrap="square" rtlCol="0">
            <a:spAutoFit/>
          </a:bodyPr>
          <a:lstStyle/>
          <a:p>
            <a:pPr>
              <a:lnSpc>
                <a:spcPct val="90000"/>
              </a:lnSpc>
            </a:pPr>
            <a:r>
              <a:rPr lang="en-US" sz="2800" i="1" dirty="0">
                <a:solidFill>
                  <a:schemeClr val="accent1">
                    <a:lumMod val="20000"/>
                    <a:lumOff val="80000"/>
                  </a:schemeClr>
                </a:solidFill>
                <a:latin typeface="Calibri"/>
                <a:ea typeface="ＭＳ Ｐゴシック" pitchFamily="-106" charset="-128"/>
                <a:cs typeface="Calibri"/>
              </a:rPr>
              <a:t>The Athens Charter </a:t>
            </a:r>
            <a:r>
              <a:rPr lang="en-US" sz="2800" dirty="0">
                <a:solidFill>
                  <a:schemeClr val="accent1">
                    <a:lumMod val="20000"/>
                    <a:lumOff val="80000"/>
                  </a:schemeClr>
                </a:solidFill>
                <a:latin typeface="Calibri"/>
                <a:ea typeface="ＭＳ Ｐゴシック" pitchFamily="-106" charset="-128"/>
                <a:cs typeface="Calibri"/>
              </a:rPr>
              <a:t>defines</a:t>
            </a:r>
            <a:r>
              <a:rPr lang="en-US" sz="2800" dirty="0">
                <a:solidFill>
                  <a:schemeClr val="accent3">
                    <a:lumMod val="40000"/>
                    <a:lumOff val="60000"/>
                  </a:schemeClr>
                </a:solidFill>
                <a:latin typeface="Calibri"/>
                <a:ea typeface="ＭＳ Ｐゴシック" pitchFamily="-106" charset="-128"/>
                <a:cs typeface="Calibri"/>
              </a:rPr>
              <a:t> the objectives of city planning in terms of four functions</a:t>
            </a:r>
            <a:r>
              <a:rPr lang="en-US" sz="2800" dirty="0">
                <a:solidFill>
                  <a:schemeClr val="accent1">
                    <a:lumMod val="20000"/>
                    <a:lumOff val="80000"/>
                  </a:schemeClr>
                </a:solidFill>
                <a:latin typeface="Calibri"/>
                <a:ea typeface="ＭＳ Ｐゴシック" pitchFamily="-106" charset="-128"/>
                <a:cs typeface="Calibri"/>
              </a:rPr>
              <a:t>: "The keys to city planning are to be found in the four functions: </a:t>
            </a:r>
            <a:r>
              <a:rPr lang="en-US" sz="2800" dirty="0">
                <a:solidFill>
                  <a:schemeClr val="accent3">
                    <a:lumMod val="40000"/>
                    <a:lumOff val="60000"/>
                  </a:schemeClr>
                </a:solidFill>
                <a:latin typeface="Calibri"/>
                <a:ea typeface="ＭＳ Ｐゴシック" pitchFamily="-106" charset="-128"/>
                <a:cs typeface="Calibri"/>
              </a:rPr>
              <a:t>housing, work, recreation (during leisure) and traffic</a:t>
            </a:r>
            <a:r>
              <a:rPr lang="en-US" sz="2800" dirty="0">
                <a:solidFill>
                  <a:schemeClr val="accent1">
                    <a:lumMod val="20000"/>
                    <a:lumOff val="80000"/>
                  </a:schemeClr>
                </a:solidFill>
                <a:latin typeface="Calibri"/>
                <a:ea typeface="ＭＳ Ｐゴシック" pitchFamily="-106" charset="-128"/>
                <a:cs typeface="Calibri"/>
              </a:rPr>
              <a:t>" (Le Corbusier 1957 [1941]: art. 77). The last function, traffic, "bring[s] the other three usefully into communication" (</a:t>
            </a:r>
            <a:r>
              <a:rPr lang="en-US" sz="2800" dirty="0" err="1">
                <a:solidFill>
                  <a:schemeClr val="accent1">
                    <a:lumMod val="20000"/>
                    <a:lumOff val="80000"/>
                  </a:schemeClr>
                </a:solidFill>
                <a:latin typeface="Calibri"/>
                <a:ea typeface="ＭＳ Ｐゴシック" pitchFamily="-106" charset="-128"/>
                <a:cs typeface="Calibri"/>
              </a:rPr>
              <a:t>ibid.,art</a:t>
            </a:r>
            <a:r>
              <a:rPr lang="en-US" sz="2800" dirty="0">
                <a:solidFill>
                  <a:schemeClr val="accent1">
                    <a:lumMod val="20000"/>
                    <a:lumOff val="80000"/>
                  </a:schemeClr>
                </a:solidFill>
                <a:latin typeface="Calibri"/>
                <a:ea typeface="ＭＳ Ｐゴシック" pitchFamily="-106" charset="-128"/>
                <a:cs typeface="Calibri"/>
              </a:rPr>
              <a:t>. 81). A later </a:t>
            </a:r>
            <a:r>
              <a:rPr lang="en-US" sz="2800" dirty="0" err="1">
                <a:solidFill>
                  <a:schemeClr val="accent1">
                    <a:lumMod val="20000"/>
                    <a:lumOff val="80000"/>
                  </a:schemeClr>
                </a:solidFill>
                <a:latin typeface="Calibri"/>
                <a:ea typeface="ＭＳ Ｐゴシック" pitchFamily="-106" charset="-128"/>
                <a:cs typeface="Calibri"/>
              </a:rPr>
              <a:t>ClAM</a:t>
            </a:r>
            <a:r>
              <a:rPr lang="en-US" sz="2800" dirty="0">
                <a:solidFill>
                  <a:schemeClr val="accent1">
                    <a:lumMod val="20000"/>
                    <a:lumOff val="80000"/>
                  </a:schemeClr>
                </a:solidFill>
                <a:latin typeface="Calibri"/>
                <a:ea typeface="ＭＳ Ｐゴシック" pitchFamily="-106" charset="-128"/>
                <a:cs typeface="Calibri"/>
              </a:rPr>
              <a:t> meeting augmented these to include a "public core" of administrative and </a:t>
            </a:r>
            <a:r>
              <a:rPr lang="en-US" sz="2800" dirty="0">
                <a:solidFill>
                  <a:srgbClr val="FFE39D"/>
                </a:solidFill>
                <a:latin typeface="Calibri"/>
                <a:ea typeface="ＭＳ Ｐゴシック" pitchFamily="-106" charset="-128"/>
                <a:cs typeface="Calibri"/>
              </a:rPr>
              <a:t>civic activities</a:t>
            </a:r>
            <a:r>
              <a:rPr lang="en-US" sz="2800" dirty="0">
                <a:solidFill>
                  <a:schemeClr val="accent1">
                    <a:lumMod val="20000"/>
                    <a:lumOff val="80000"/>
                  </a:schemeClr>
                </a:solidFill>
                <a:latin typeface="Calibri"/>
                <a:ea typeface="ＭＳ Ｐゴシック" pitchFamily="-106" charset="-128"/>
                <a:cs typeface="Calibri"/>
              </a:rPr>
              <a:t>. Planners refer to the organization of these functions into typologies of social activity and building form as zoning. </a:t>
            </a:r>
            <a:r>
              <a:rPr lang="en-US" sz="2800" b="1" dirty="0">
                <a:solidFill>
                  <a:schemeClr val="accent6">
                    <a:lumMod val="60000"/>
                    <a:lumOff val="40000"/>
                  </a:schemeClr>
                </a:solidFill>
                <a:latin typeface="Calibri"/>
                <a:ea typeface="ＭＳ Ｐゴシック" pitchFamily="-106" charset="-128"/>
                <a:cs typeface="Calibri"/>
              </a:rPr>
              <a:t>What distinguishes modernist zoning from its precursors is the conception that urban life may be understood for planning purposes in terms of these four or five functions and, more important, that they should be organized as mutually exclusive sectors within the city. </a:t>
            </a:r>
            <a:r>
              <a:rPr lang="en-US" sz="2800" dirty="0">
                <a:solidFill>
                  <a:schemeClr val="accent1">
                    <a:lumMod val="20000"/>
                    <a:lumOff val="80000"/>
                  </a:schemeClr>
                </a:solidFill>
                <a:latin typeface="Calibri"/>
                <a:ea typeface="ＭＳ Ｐゴシック" pitchFamily="-106" charset="-128"/>
                <a:cs typeface="Calibri"/>
              </a:rPr>
              <a:t>Together with circulation, this organization determines both the internal order and the overall shape of the </a:t>
            </a:r>
            <a:r>
              <a:rPr lang="en-US" sz="2800" dirty="0" err="1">
                <a:solidFill>
                  <a:schemeClr val="accent1">
                    <a:lumMod val="20000"/>
                    <a:lumOff val="80000"/>
                  </a:schemeClr>
                </a:solidFill>
                <a:latin typeface="Calibri"/>
                <a:ea typeface="ＭＳ Ｐゴシック" pitchFamily="-106" charset="-128"/>
                <a:cs typeface="Calibri"/>
              </a:rPr>
              <a:t>ClAM</a:t>
            </a:r>
            <a:r>
              <a:rPr lang="en-US" sz="2800" dirty="0">
                <a:solidFill>
                  <a:schemeClr val="accent1">
                    <a:lumMod val="20000"/>
                    <a:lumOff val="80000"/>
                  </a:schemeClr>
                </a:solidFill>
                <a:latin typeface="Calibri"/>
                <a:ea typeface="ＭＳ Ｐゴシック" pitchFamily="-106" charset="-128"/>
                <a:cs typeface="Calibri"/>
              </a:rPr>
              <a:t> city.”</a:t>
            </a:r>
          </a:p>
          <a:p>
            <a:endParaRPr lang="en-US" sz="2800" dirty="0">
              <a:solidFill>
                <a:schemeClr val="accent1">
                  <a:lumMod val="20000"/>
                  <a:lumOff val="80000"/>
                </a:schemeClr>
              </a:solidFill>
              <a:latin typeface="Calibri"/>
              <a:cs typeface="Calibri"/>
            </a:endParaRPr>
          </a:p>
        </p:txBody>
      </p:sp>
      <p:sp>
        <p:nvSpPr>
          <p:cNvPr id="8" name="TextBox 7"/>
          <p:cNvSpPr txBox="1"/>
          <p:nvPr/>
        </p:nvSpPr>
        <p:spPr>
          <a:xfrm>
            <a:off x="6096000" y="6400800"/>
            <a:ext cx="2814086" cy="369332"/>
          </a:xfrm>
          <a:prstGeom prst="rect">
            <a:avLst/>
          </a:prstGeom>
          <a:noFill/>
        </p:spPr>
        <p:txBody>
          <a:bodyPr wrap="none" rtlCol="0">
            <a:spAutoFit/>
          </a:bodyPr>
          <a:lstStyle/>
          <a:p>
            <a:r>
              <a:rPr lang="en-US" dirty="0"/>
              <a:t>Holston, </a:t>
            </a:r>
            <a:r>
              <a:rPr lang="en-US" i="1" dirty="0"/>
              <a:t>The Modernist City</a:t>
            </a:r>
          </a:p>
        </p:txBody>
      </p:sp>
    </p:spTree>
    <p:extLst>
      <p:ext uri="{BB962C8B-B14F-4D97-AF65-F5344CB8AC3E}">
        <p14:creationId xmlns:p14="http://schemas.microsoft.com/office/powerpoint/2010/main" val="189733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rier_Zon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25090"/>
            <a:ext cx="8382000" cy="6024210"/>
          </a:xfrm>
          <a:prstGeom prst="rect">
            <a:avLst/>
          </a:prstGeom>
        </p:spPr>
      </p:pic>
      <p:sp>
        <p:nvSpPr>
          <p:cNvPr id="5" name="Rectangle 4"/>
          <p:cNvSpPr/>
          <p:nvPr/>
        </p:nvSpPr>
        <p:spPr>
          <a:xfrm>
            <a:off x="4114800" y="6400800"/>
            <a:ext cx="914400" cy="261610"/>
          </a:xfrm>
          <a:prstGeom prst="rect">
            <a:avLst/>
          </a:prstGeom>
          <a:noFill/>
          <a:ln>
            <a:noFill/>
          </a:ln>
        </p:spPr>
        <p:txBody>
          <a:bodyPr wrap="square">
            <a:spAutoFit/>
          </a:bodyPr>
          <a:lstStyle/>
          <a:p>
            <a:r>
              <a:rPr lang="en-US" sz="1100" dirty="0">
                <a:solidFill>
                  <a:srgbClr val="2E304C"/>
                </a:solidFill>
                <a:latin typeface="Lucida Grande" charset="0"/>
              </a:rPr>
              <a:t>Leon Krier</a:t>
            </a:r>
          </a:p>
        </p:txBody>
      </p:sp>
    </p:spTree>
    <p:extLst>
      <p:ext uri="{BB962C8B-B14F-4D97-AF65-F5344CB8AC3E}">
        <p14:creationId xmlns:p14="http://schemas.microsoft.com/office/powerpoint/2010/main" val="272874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dirty="0">
                <a:latin typeface="Arial" charset="0"/>
                <a:ea typeface="ＭＳ Ｐゴシック" charset="0"/>
                <a:cs typeface="ＭＳ Ｐゴシック" charset="0"/>
              </a:rPr>
              <a:t>Pedestrian Shed</a:t>
            </a:r>
          </a:p>
        </p:txBody>
      </p:sp>
      <p:pic>
        <p:nvPicPr>
          <p:cNvPr id="3" name="Content Placeholder 2" descr="CNU_Ped_Sheds_Page_1_Image_0001.jpg"/>
          <p:cNvPicPr>
            <a:picLocks noGrp="1" noChangeAspect="1"/>
          </p:cNvPicPr>
          <p:nvPr>
            <p:ph idx="1"/>
          </p:nvPr>
        </p:nvPicPr>
        <p:blipFill>
          <a:blip r:embed="rId3">
            <a:extLst>
              <a:ext uri="{28A0092B-C50C-407E-A947-70E740481C1C}">
                <a14:useLocalDpi xmlns:a14="http://schemas.microsoft.com/office/drawing/2010/main" val="0"/>
              </a:ext>
            </a:extLst>
          </a:blip>
          <a:srcRect l="-16640" r="-16640"/>
          <a:stretch>
            <a:fillRect/>
          </a:stretch>
        </p:blipFill>
        <p:spPr>
          <a:xfrm>
            <a:off x="914400" y="1600200"/>
            <a:ext cx="7772400" cy="4572000"/>
          </a:xfrm>
        </p:spPr>
      </p:pic>
      <p:sp>
        <p:nvSpPr>
          <p:cNvPr id="4" name="Rectangle 3"/>
          <p:cNvSpPr/>
          <p:nvPr/>
        </p:nvSpPr>
        <p:spPr>
          <a:xfrm>
            <a:off x="304800" y="6360650"/>
            <a:ext cx="4572000" cy="261610"/>
          </a:xfrm>
          <a:prstGeom prst="rect">
            <a:avLst/>
          </a:prstGeom>
          <a:noFill/>
          <a:ln>
            <a:noFill/>
          </a:ln>
        </p:spPr>
        <p:txBody>
          <a:bodyPr>
            <a:spAutoFit/>
          </a:bodyPr>
          <a:lstStyle/>
          <a:p>
            <a:r>
              <a:rPr lang="en-US" sz="1100" dirty="0">
                <a:solidFill>
                  <a:srgbClr val="2E304C"/>
                </a:solidFill>
                <a:latin typeface="Lucida Grande" charset="0"/>
              </a:rPr>
              <a:t>http://</a:t>
            </a:r>
            <a:r>
              <a:rPr lang="en-US" sz="1100" dirty="0" err="1">
                <a:solidFill>
                  <a:srgbClr val="2E304C"/>
                </a:solidFill>
                <a:latin typeface="Lucida Grande" charset="0"/>
              </a:rPr>
              <a:t>www.cnu.org</a:t>
            </a:r>
            <a:r>
              <a:rPr lang="en-US" sz="1100" dirty="0">
                <a:solidFill>
                  <a:srgbClr val="2E304C"/>
                </a:solidFill>
                <a:latin typeface="Lucida Grande" charset="0"/>
              </a:rPr>
              <a:t>/sites/files/</a:t>
            </a:r>
            <a:r>
              <a:rPr lang="en-US" sz="1100" dirty="0" err="1">
                <a:solidFill>
                  <a:srgbClr val="2E304C"/>
                </a:solidFill>
                <a:latin typeface="Lucida Grande" charset="0"/>
              </a:rPr>
              <a:t>CNU_Ped_Sheds.pdf</a:t>
            </a:r>
            <a:endParaRPr lang="en-US" sz="1100" dirty="0">
              <a:solidFill>
                <a:srgbClr val="2E304C"/>
              </a:solidFill>
              <a:latin typeface="Lucida Grande"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a:t>Detailing &amp; Articulation</a:t>
            </a:r>
          </a:p>
        </p:txBody>
      </p:sp>
      <p:sp>
        <p:nvSpPr>
          <p:cNvPr id="2" name="Text Placeholder 1"/>
          <p:cNvSpPr>
            <a:spLocks noGrp="1"/>
          </p:cNvSpPr>
          <p:nvPr>
            <p:ph type="body" idx="1"/>
          </p:nvPr>
        </p:nvSpPr>
        <p:spPr>
          <a:xfrm>
            <a:off x="457200" y="1143000"/>
            <a:ext cx="4040188" cy="639762"/>
          </a:xfrm>
        </p:spPr>
        <p:txBody>
          <a:bodyPr/>
          <a:lstStyle/>
          <a:p>
            <a:r>
              <a:rPr lang="en-US" dirty="0"/>
              <a:t>Traditional: Extensive</a:t>
            </a:r>
          </a:p>
        </p:txBody>
      </p:sp>
      <p:sp>
        <p:nvSpPr>
          <p:cNvPr id="4" name="Text Placeholder 3"/>
          <p:cNvSpPr>
            <a:spLocks noGrp="1"/>
          </p:cNvSpPr>
          <p:nvPr>
            <p:ph type="body" sz="half" idx="3"/>
          </p:nvPr>
        </p:nvSpPr>
        <p:spPr>
          <a:xfrm>
            <a:off x="4645030" y="1143000"/>
            <a:ext cx="4041775" cy="639762"/>
          </a:xfrm>
        </p:spPr>
        <p:txBody>
          <a:bodyPr/>
          <a:lstStyle/>
          <a:p>
            <a:r>
              <a:rPr lang="en-US" dirty="0"/>
              <a:t>Modern: Limited</a:t>
            </a:r>
          </a:p>
        </p:txBody>
      </p:sp>
      <p:sp>
        <p:nvSpPr>
          <p:cNvPr id="7" name="Content Placeholder 6"/>
          <p:cNvSpPr>
            <a:spLocks noGrp="1"/>
          </p:cNvSpPr>
          <p:nvPr>
            <p:ph sz="quarter" idx="2"/>
          </p:nvPr>
        </p:nvSpPr>
        <p:spPr/>
        <p:txBody>
          <a:bodyPr/>
          <a:lstStyle/>
          <a:p>
            <a:endParaRPr lang="en-US"/>
          </a:p>
        </p:txBody>
      </p:sp>
      <p:pic>
        <p:nvPicPr>
          <p:cNvPr id="9" name="Content Placeholder 9" descr="T5_Frederick 11.jpg"/>
          <p:cNvPicPr>
            <a:picLocks noChangeAspect="1"/>
          </p:cNvPicPr>
          <p:nvPr/>
        </p:nvPicPr>
        <p:blipFill>
          <a:blip r:embed="rId3">
            <a:extLst>
              <a:ext uri="{28A0092B-C50C-407E-A947-70E740481C1C}">
                <a14:useLocalDpi xmlns:a14="http://schemas.microsoft.com/office/drawing/2010/main" val="0"/>
              </a:ext>
            </a:extLst>
          </a:blip>
          <a:srcRect t="1721" b="1721"/>
          <a:stretch>
            <a:fillRect/>
          </a:stretch>
        </p:blipFill>
        <p:spPr>
          <a:xfrm>
            <a:off x="449519" y="1828800"/>
            <a:ext cx="3577035" cy="2384690"/>
          </a:xfrm>
          <a:prstGeom prst="rect">
            <a:avLst/>
          </a:prstGeom>
        </p:spPr>
      </p:pic>
      <p:pic>
        <p:nvPicPr>
          <p:cNvPr id="10" name="Content Placeholder 8" descr="T5_Sheperdstown 11.jpg"/>
          <p:cNvPicPr>
            <a:picLocks noChangeAspect="1"/>
          </p:cNvPicPr>
          <p:nvPr/>
        </p:nvPicPr>
        <p:blipFill>
          <a:blip r:embed="rId4">
            <a:extLst>
              <a:ext uri="{28A0092B-C50C-407E-A947-70E740481C1C}">
                <a14:useLocalDpi xmlns:a14="http://schemas.microsoft.com/office/drawing/2010/main" val="0"/>
              </a:ext>
            </a:extLst>
          </a:blip>
          <a:srcRect t="5556" b="5556"/>
          <a:stretch>
            <a:fillRect/>
          </a:stretch>
        </p:blipFill>
        <p:spPr>
          <a:xfrm>
            <a:off x="449519" y="4419600"/>
            <a:ext cx="3577035" cy="2384690"/>
          </a:xfrm>
          <a:prstGeom prst="rect">
            <a:avLst/>
          </a:prstGeom>
        </p:spPr>
      </p:pic>
      <p:pic>
        <p:nvPicPr>
          <p:cNvPr id="11" name="Content Placeholder 17" descr="2012-07-25 17.57.07.jpg"/>
          <p:cNvPicPr>
            <a:picLocks noChangeAspect="1"/>
          </p:cNvPicPr>
          <p:nvPr/>
        </p:nvPicPr>
        <p:blipFill>
          <a:blip r:embed="rId5">
            <a:extLst>
              <a:ext uri="{28A0092B-C50C-407E-A947-70E740481C1C}">
                <a14:useLocalDpi xmlns:a14="http://schemas.microsoft.com/office/drawing/2010/main" val="0"/>
              </a:ext>
            </a:extLst>
          </a:blip>
          <a:srcRect t="5556" b="5556"/>
          <a:stretch>
            <a:fillRect/>
          </a:stretch>
        </p:blipFill>
        <p:spPr>
          <a:xfrm>
            <a:off x="4797552" y="1782762"/>
            <a:ext cx="3584448" cy="2389632"/>
          </a:xfrm>
          <a:prstGeom prst="rect">
            <a:avLst/>
          </a:prstGeom>
        </p:spPr>
      </p:pic>
      <p:pic>
        <p:nvPicPr>
          <p:cNvPr id="13" name="Content Placeholder 12" descr="Sprawl_parkinglot-blankwalls_Ioof_hall.parking_lot_Wikimedia.jpg"/>
          <p:cNvPicPr>
            <a:picLocks noGrp="1" noChangeAspect="1"/>
          </p:cNvPicPr>
          <p:nvPr>
            <p:ph sz="quarter" idx="4"/>
          </p:nvPr>
        </p:nvPicPr>
        <p:blipFill rotWithShape="1">
          <a:blip r:embed="rId6">
            <a:extLst>
              <a:ext uri="{28A0092B-C50C-407E-A947-70E740481C1C}">
                <a14:useLocalDpi xmlns:a14="http://schemas.microsoft.com/office/drawing/2010/main" val="0"/>
              </a:ext>
            </a:extLst>
          </a:blip>
          <a:srcRect t="14006" b="2834"/>
          <a:stretch/>
        </p:blipFill>
        <p:spPr>
          <a:xfrm>
            <a:off x="4810252" y="4419602"/>
            <a:ext cx="3584448" cy="2384690"/>
          </a:xfrm>
        </p:spPr>
      </p:pic>
    </p:spTree>
    <p:extLst>
      <p:ext uri="{BB962C8B-B14F-4D97-AF65-F5344CB8AC3E}">
        <p14:creationId xmlns:p14="http://schemas.microsoft.com/office/powerpoint/2010/main" val="2313432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Sense of Enclosure</a:t>
            </a:r>
          </a:p>
        </p:txBody>
      </p:sp>
      <p:sp>
        <p:nvSpPr>
          <p:cNvPr id="5" name="Text Placeholder 4"/>
          <p:cNvSpPr>
            <a:spLocks noGrp="1"/>
          </p:cNvSpPr>
          <p:nvPr>
            <p:ph type="body" idx="1"/>
          </p:nvPr>
        </p:nvSpPr>
        <p:spPr>
          <a:xfrm>
            <a:off x="457200" y="2027238"/>
            <a:ext cx="4040188" cy="639762"/>
          </a:xfrm>
        </p:spPr>
        <p:txBody>
          <a:bodyPr>
            <a:normAutofit fontScale="92500"/>
          </a:bodyPr>
          <a:lstStyle/>
          <a:p>
            <a:r>
              <a:rPr lang="en-US" dirty="0"/>
              <a:t>Traditional: “Outdoor Room”</a:t>
            </a:r>
          </a:p>
        </p:txBody>
      </p:sp>
      <p:sp>
        <p:nvSpPr>
          <p:cNvPr id="7" name="Text Placeholder 6"/>
          <p:cNvSpPr>
            <a:spLocks noGrp="1"/>
          </p:cNvSpPr>
          <p:nvPr>
            <p:ph type="body" sz="half" idx="3"/>
          </p:nvPr>
        </p:nvSpPr>
        <p:spPr>
          <a:xfrm>
            <a:off x="4645030" y="2027238"/>
            <a:ext cx="4041775" cy="639762"/>
          </a:xfrm>
        </p:spPr>
        <p:txBody>
          <a:bodyPr/>
          <a:lstStyle/>
          <a:p>
            <a:r>
              <a:rPr lang="en-US" dirty="0"/>
              <a:t>Modernist: No Enclosure</a:t>
            </a:r>
          </a:p>
        </p:txBody>
      </p:sp>
      <p:pic>
        <p:nvPicPr>
          <p:cNvPr id="9" name="Content Placeholder 8" descr="2013-10-27 14.42.19.jpg"/>
          <p:cNvPicPr>
            <a:picLocks noGrp="1" noChangeAspect="1"/>
          </p:cNvPicPr>
          <p:nvPr>
            <p:ph sz="quarter" idx="2"/>
          </p:nvPr>
        </p:nvPicPr>
        <p:blipFill>
          <a:blip r:embed="rId3">
            <a:extLst>
              <a:ext uri="{28A0092B-C50C-407E-A947-70E740481C1C}">
                <a14:useLocalDpi xmlns:a14="http://schemas.microsoft.com/office/drawing/2010/main" val="0"/>
              </a:ext>
            </a:extLst>
          </a:blip>
          <a:srcRect t="-15333" b="-15333"/>
          <a:stretch>
            <a:fillRect/>
          </a:stretch>
        </p:blipFill>
        <p:spPr/>
      </p:pic>
      <p:pic>
        <p:nvPicPr>
          <p:cNvPr id="10" name="Content Placeholder 2" descr="NJ38.tiff"/>
          <p:cNvPicPr>
            <a:picLocks noGrp="1" noChangeAspect="1"/>
          </p:cNvPicPr>
          <p:nvPr>
            <p:ph sz="quarter" idx="4"/>
          </p:nvPr>
        </p:nvPicPr>
        <p:blipFill rotWithShape="1">
          <a:blip r:embed="rId4"/>
          <a:srcRect t="-80" b="1903"/>
          <a:stretch/>
        </p:blipFill>
        <p:spPr>
          <a:xfrm>
            <a:off x="4645030" y="2967566"/>
            <a:ext cx="4041775" cy="2518834"/>
          </a:xfrm>
        </p:spPr>
      </p:pic>
    </p:spTree>
    <p:extLst>
      <p:ext uri="{BB962C8B-B14F-4D97-AF65-F5344CB8AC3E}">
        <p14:creationId xmlns:p14="http://schemas.microsoft.com/office/powerpoint/2010/main" val="932516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dirty="0">
                <a:latin typeface="Arial" charset="0"/>
                <a:ea typeface="ＭＳ Ｐゴシック" charset="0"/>
                <a:cs typeface="ＭＳ Ｐゴシック" charset="0"/>
              </a:rPr>
              <a:t>Enclosure</a:t>
            </a:r>
          </a:p>
        </p:txBody>
      </p:sp>
      <p:pic>
        <p:nvPicPr>
          <p:cNvPr id="39939" name="Picture 4" descr="part_32_siteplan_sect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14553" y="2554288"/>
            <a:ext cx="4972051" cy="1655762"/>
          </a:xfrm>
        </p:spPr>
      </p:pic>
      <p:sp>
        <p:nvSpPr>
          <p:cNvPr id="39940" name="Rectangle 5"/>
          <p:cNvSpPr>
            <a:spLocks noChangeArrowheads="1"/>
          </p:cNvSpPr>
          <p:nvPr/>
        </p:nvSpPr>
        <p:spPr bwMode="auto">
          <a:xfrm>
            <a:off x="685800" y="5410200"/>
            <a:ext cx="778395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100">
                <a:solidFill>
                  <a:srgbClr val="2E304C"/>
                </a:solidFill>
                <a:latin typeface="Lucida Grande" charset="0"/>
              </a:rPr>
              <a:t>Accessed 2/19/07 at http://sccplugins.sheffield.gov.uk/urban_design/strategic_guidance_urban_creating.htm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Agenda</a:t>
            </a:r>
          </a:p>
        </p:txBody>
      </p:sp>
      <p:sp>
        <p:nvSpPr>
          <p:cNvPr id="8" name="Content Placeholder 7"/>
          <p:cNvSpPr>
            <a:spLocks noGrp="1"/>
          </p:cNvSpPr>
          <p:nvPr>
            <p:ph idx="1"/>
          </p:nvPr>
        </p:nvSpPr>
        <p:spPr/>
        <p:txBody>
          <a:bodyPr>
            <a:normAutofit/>
          </a:bodyPr>
          <a:lstStyle/>
          <a:p>
            <a:r>
              <a:rPr lang="en-US" dirty="0"/>
              <a:t>Class Facilitation Assignment Overview &amp; Signup </a:t>
            </a:r>
          </a:p>
          <a:p>
            <a:r>
              <a:rPr lang="en-US" dirty="0"/>
              <a:t>Assignment #1 – Hunting for sources</a:t>
            </a:r>
          </a:p>
          <a:p>
            <a:r>
              <a:rPr lang="en-US" dirty="0"/>
              <a:t>Modernism </a:t>
            </a:r>
            <a:r>
              <a:rPr lang="en-US" dirty="0" err="1"/>
              <a:t>vs</a:t>
            </a:r>
            <a:r>
              <a:rPr lang="en-US" dirty="0"/>
              <a:t> Traditional Urbanism lecture</a:t>
            </a:r>
          </a:p>
          <a:p>
            <a:r>
              <a:rPr lang="en-US" dirty="0"/>
              <a:t>Systems that New Urbanism interacts with </a:t>
            </a:r>
            <a:r>
              <a:rPr lang="mr-IN" dirty="0"/>
              <a:t>–</a:t>
            </a:r>
            <a:r>
              <a:rPr lang="en-US" dirty="0"/>
              <a:t> collaborative mindmap &amp; discussion</a:t>
            </a:r>
          </a:p>
          <a:p>
            <a:r>
              <a:rPr lang="en-US" dirty="0"/>
              <a:t>Maybe: Image Dialogue &amp; VPS Results</a:t>
            </a:r>
          </a:p>
          <a:p>
            <a:endParaRPr lang="en-US" dirty="0"/>
          </a:p>
        </p:txBody>
      </p:sp>
    </p:spTree>
    <p:extLst>
      <p:ext uri="{BB962C8B-B14F-4D97-AF65-F5344CB8AC3E}">
        <p14:creationId xmlns:p14="http://schemas.microsoft.com/office/powerpoint/2010/main" val="2484376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rier_Enclos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0"/>
            <a:ext cx="5363749" cy="6858000"/>
          </a:xfrm>
          <a:prstGeom prst="rect">
            <a:avLst/>
          </a:prstGeom>
        </p:spPr>
      </p:pic>
      <p:sp>
        <p:nvSpPr>
          <p:cNvPr id="3" name="Rectangle 2"/>
          <p:cNvSpPr/>
          <p:nvPr/>
        </p:nvSpPr>
        <p:spPr>
          <a:xfrm>
            <a:off x="1752600" y="6371300"/>
            <a:ext cx="914400" cy="261610"/>
          </a:xfrm>
          <a:prstGeom prst="rect">
            <a:avLst/>
          </a:prstGeom>
          <a:noFill/>
          <a:ln>
            <a:noFill/>
          </a:ln>
        </p:spPr>
        <p:txBody>
          <a:bodyPr wrap="square">
            <a:spAutoFit/>
          </a:bodyPr>
          <a:lstStyle/>
          <a:p>
            <a:r>
              <a:rPr lang="en-US" sz="1100" dirty="0">
                <a:solidFill>
                  <a:srgbClr val="2E304C"/>
                </a:solidFill>
                <a:latin typeface="Lucida Grande" charset="0"/>
              </a:rPr>
              <a:t>Leon Krier</a:t>
            </a:r>
          </a:p>
        </p:txBody>
      </p:sp>
      <p:sp>
        <p:nvSpPr>
          <p:cNvPr id="4" name="Rectangle 2">
            <a:extLst>
              <a:ext uri="{FF2B5EF4-FFF2-40B4-BE49-F238E27FC236}">
                <a16:creationId xmlns:a16="http://schemas.microsoft.com/office/drawing/2014/main" id="{78A92981-619A-9BAC-9CF2-1D1FCE78FCC1}"/>
              </a:ext>
            </a:extLst>
          </p:cNvPr>
          <p:cNvSpPr txBox="1">
            <a:spLocks noChangeArrowheads="1"/>
          </p:cNvSpPr>
          <p:nvPr/>
        </p:nvSpPr>
        <p:spPr>
          <a:xfrm>
            <a:off x="282425" y="304800"/>
            <a:ext cx="3070375"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lstStyle>
          <a:p>
            <a:pPr defTabSz="914400"/>
            <a:r>
              <a:rPr lang="en-US" dirty="0">
                <a:latin typeface="Arial" charset="0"/>
                <a:ea typeface="ＭＳ Ｐゴシック" charset="0"/>
                <a:cs typeface="ＭＳ Ｐゴシック" charset="0"/>
              </a:rPr>
              <a:t>Enclosure from terminated vista</a:t>
            </a:r>
          </a:p>
        </p:txBody>
      </p:sp>
    </p:spTree>
    <p:extLst>
      <p:ext uri="{BB962C8B-B14F-4D97-AF65-F5344CB8AC3E}">
        <p14:creationId xmlns:p14="http://schemas.microsoft.com/office/powerpoint/2010/main" val="280677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Figure - Ground</a:t>
            </a:r>
          </a:p>
        </p:txBody>
      </p:sp>
      <p:sp>
        <p:nvSpPr>
          <p:cNvPr id="24579" name="Rectangle 3"/>
          <p:cNvSpPr>
            <a:spLocks noGrp="1" noChangeArrowheads="1"/>
          </p:cNvSpPr>
          <p:nvPr>
            <p:ph type="body" sz="half" idx="1"/>
          </p:nvPr>
        </p:nvSpPr>
        <p:spPr/>
        <p:txBody>
          <a:bodyPr/>
          <a:lstStyle/>
          <a:p>
            <a:pPr marL="0" indent="0" eaLnBrk="1" hangingPunct="1">
              <a:lnSpc>
                <a:spcPct val="90000"/>
              </a:lnSpc>
              <a:buFontTx/>
              <a:buNone/>
            </a:pPr>
            <a:r>
              <a:rPr lang="ja-JP" altLang="en-US" sz="2800">
                <a:solidFill>
                  <a:schemeClr val="tx2"/>
                </a:solidFill>
                <a:latin typeface="Book Antiqua" charset="0"/>
                <a:ea typeface="ＭＳ Ｐゴシック" charset="0"/>
                <a:cs typeface="ＭＳ Ｐゴシック" charset="0"/>
              </a:rPr>
              <a:t>“</a:t>
            </a:r>
            <a:r>
              <a:rPr lang="en-US" sz="2800">
                <a:solidFill>
                  <a:schemeClr val="tx2"/>
                </a:solidFill>
                <a:latin typeface="Book Antiqua" charset="0"/>
                <a:ea typeface="ＭＳ Ｐゴシック" charset="0"/>
                <a:cs typeface="ＭＳ Ｐゴシック" charset="0"/>
              </a:rPr>
              <a:t>The figure/ground relationship is a fundamental principle of perception. Figures are the elements within a field or ground. Ground is typically the background or the space within which the elements reside.</a:t>
            </a:r>
            <a:r>
              <a:rPr lang="ja-JP" altLang="en-US" sz="2800">
                <a:solidFill>
                  <a:schemeClr val="tx2"/>
                </a:solidFill>
                <a:latin typeface="Book Antiqua" charset="0"/>
                <a:ea typeface="ＭＳ Ｐゴシック" charset="0"/>
                <a:cs typeface="ＭＳ Ｐゴシック" charset="0"/>
              </a:rPr>
              <a:t>”</a:t>
            </a:r>
            <a:r>
              <a:rPr lang="en-US" sz="2800">
                <a:solidFill>
                  <a:srgbClr val="2E304C"/>
                </a:solidFill>
                <a:latin typeface="Book Antiqua" charset="0"/>
                <a:ea typeface="ＭＳ Ｐゴシック" charset="0"/>
                <a:cs typeface="ＭＳ Ｐゴシック" charset="0"/>
              </a:rPr>
              <a:t>  </a:t>
            </a:r>
            <a:endParaRPr lang="en-US" sz="2800">
              <a:latin typeface="Arial" charset="0"/>
              <a:ea typeface="ＭＳ Ｐゴシック" charset="0"/>
              <a:cs typeface="ＭＳ Ｐゴシック" charset="0"/>
            </a:endParaRPr>
          </a:p>
        </p:txBody>
      </p:sp>
      <p:pic>
        <p:nvPicPr>
          <p:cNvPr id="24580" name="Picture 5" descr="Wrig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4" y="2095500"/>
            <a:ext cx="4387851" cy="361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1" name="Rectangle 7"/>
          <p:cNvSpPr>
            <a:spLocks noChangeArrowheads="1"/>
          </p:cNvSpPr>
          <p:nvPr/>
        </p:nvSpPr>
        <p:spPr bwMode="auto">
          <a:xfrm>
            <a:off x="762000" y="5927726"/>
            <a:ext cx="33528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000">
                <a:solidFill>
                  <a:srgbClr val="2E304C"/>
                </a:solidFill>
                <a:latin typeface="Book Antiqua" charset="0"/>
              </a:rPr>
              <a:t>Accessed 2/13/07 at http://www.jour.unr.edu/trumbo/VCsite/gestalt.html.</a:t>
            </a:r>
          </a:p>
        </p:txBody>
      </p:sp>
      <p:sp>
        <p:nvSpPr>
          <p:cNvPr id="24582" name="Rectangle 8"/>
          <p:cNvSpPr>
            <a:spLocks noChangeArrowheads="1"/>
          </p:cNvSpPr>
          <p:nvPr/>
        </p:nvSpPr>
        <p:spPr bwMode="auto">
          <a:xfrm>
            <a:off x="4648200" y="5791202"/>
            <a:ext cx="33528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100">
                <a:solidFill>
                  <a:srgbClr val="2E304C"/>
                </a:solidFill>
                <a:latin typeface="Lucida Grande" charset="0"/>
              </a:rPr>
              <a:t>http://www.urbanphoto.net/wrigley/figure-ground.gif; Accessed 2/13/07</a:t>
            </a:r>
            <a:r>
              <a:rPr lang="en-US" sz="1000">
                <a:solidFill>
                  <a:srgbClr val="2E304C"/>
                </a:solidFill>
                <a:latin typeface="Book Antiqua" charset="0"/>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Figure - Ground</a:t>
            </a:r>
          </a:p>
        </p:txBody>
      </p:sp>
      <p:sp>
        <p:nvSpPr>
          <p:cNvPr id="25603" name="Rectangle 3"/>
          <p:cNvSpPr>
            <a:spLocks noGrp="1" noChangeArrowheads="1"/>
          </p:cNvSpPr>
          <p:nvPr>
            <p:ph type="body" sz="half" idx="1"/>
          </p:nvPr>
        </p:nvSpPr>
        <p:spPr>
          <a:xfrm>
            <a:off x="685800" y="1981200"/>
            <a:ext cx="3810000" cy="4114800"/>
          </a:xfrm>
        </p:spPr>
        <p:txBody>
          <a:bodyPr/>
          <a:lstStyle/>
          <a:p>
            <a:pPr marL="0" indent="0" eaLnBrk="1" hangingPunct="1">
              <a:lnSpc>
                <a:spcPct val="90000"/>
              </a:lnSpc>
              <a:buFontTx/>
              <a:buNone/>
            </a:pPr>
            <a:r>
              <a:rPr lang="en-US" sz="2800" dirty="0">
                <a:solidFill>
                  <a:schemeClr val="tx2"/>
                </a:solidFill>
                <a:latin typeface="Book Antiqua" charset="0"/>
                <a:ea typeface="ＭＳ Ｐゴシック" charset="0"/>
                <a:cs typeface="ＭＳ Ｐゴシック" charset="0"/>
              </a:rPr>
              <a:t>Solids can be either figure (object) or ground.</a:t>
            </a:r>
            <a:endParaRPr lang="en-US" sz="2800" dirty="0">
              <a:latin typeface="Arial" charset="0"/>
              <a:ea typeface="ＭＳ Ｐゴシック" charset="0"/>
              <a:cs typeface="ＭＳ Ｐゴシック" charset="0"/>
            </a:endParaRPr>
          </a:p>
        </p:txBody>
      </p:sp>
      <p:pic>
        <p:nvPicPr>
          <p:cNvPr id="25604" name="Picture 6" descr="Holston_FigureGround_A.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4" y="1981200"/>
            <a:ext cx="30607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5" name="Rectangle 7"/>
          <p:cNvSpPr>
            <a:spLocks noChangeArrowheads="1"/>
          </p:cNvSpPr>
          <p:nvPr/>
        </p:nvSpPr>
        <p:spPr bwMode="auto">
          <a:xfrm>
            <a:off x="4876800" y="5867400"/>
            <a:ext cx="33528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000">
                <a:solidFill>
                  <a:srgbClr val="2E304C"/>
                </a:solidFill>
                <a:latin typeface="Book Antiqua" charset="0"/>
              </a:rPr>
              <a:t>Holston. </a:t>
            </a:r>
            <a:r>
              <a:rPr lang="en-US" sz="1000" i="1">
                <a:solidFill>
                  <a:srgbClr val="2E304C"/>
                </a:solidFill>
                <a:latin typeface="Book Antiqua" charset="0"/>
              </a:rPr>
              <a:t>The Modernist City: An Anthropological Critique of Brasilia.</a:t>
            </a:r>
            <a:endParaRPr lang="en-US" sz="1000">
              <a:solidFill>
                <a:srgbClr val="2E304C"/>
              </a:solidFill>
              <a:latin typeface="Book Antiqua"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457200"/>
            <a:ext cx="7772400" cy="1143000"/>
          </a:xfrm>
        </p:spPr>
        <p:txBody>
          <a:bodyPr/>
          <a:lstStyle/>
          <a:p>
            <a:pPr eaLnBrk="1" hangingPunct="1"/>
            <a:r>
              <a:rPr lang="en-US">
                <a:latin typeface="Arial" charset="0"/>
                <a:ea typeface="ＭＳ Ｐゴシック" charset="0"/>
                <a:cs typeface="ＭＳ Ｐゴシック" charset="0"/>
              </a:rPr>
              <a:t>Traditional Space</a:t>
            </a:r>
          </a:p>
        </p:txBody>
      </p:sp>
      <p:pic>
        <p:nvPicPr>
          <p:cNvPr id="26627" name="Picture 5" descr="Figure-Spac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2275" y="1828800"/>
            <a:ext cx="6130925" cy="4114800"/>
          </a:xfrm>
        </p:spPr>
      </p:pic>
      <p:pic>
        <p:nvPicPr>
          <p:cNvPr id="6" name="Picture 5" descr="Holston_FigureGroun_TradRelationship.tiff"/>
          <p:cNvPicPr>
            <a:picLocks noChangeAspect="1"/>
          </p:cNvPicPr>
          <p:nvPr/>
        </p:nvPicPr>
        <p:blipFill>
          <a:blip r:embed="rId4">
            <a:lum bright="-14000"/>
            <a:grayscl/>
          </a:blip>
          <a:stretch>
            <a:fillRect/>
          </a:stretch>
        </p:blipFill>
        <p:spPr>
          <a:xfrm>
            <a:off x="6629404" y="1828800"/>
            <a:ext cx="2374900" cy="812800"/>
          </a:xfrm>
          <a:prstGeom prst="rect">
            <a:avLst/>
          </a:prstGeom>
          <a:solidFill>
            <a:schemeClr val="accent3">
              <a:lumMod val="60000"/>
              <a:lumOff val="40000"/>
            </a:schemeClr>
          </a:solidFill>
        </p:spPr>
      </p:pic>
      <p:sp>
        <p:nvSpPr>
          <p:cNvPr id="26629" name="Rectangle 8"/>
          <p:cNvSpPr>
            <a:spLocks noChangeArrowheads="1"/>
          </p:cNvSpPr>
          <p:nvPr/>
        </p:nvSpPr>
        <p:spPr bwMode="auto">
          <a:xfrm>
            <a:off x="6629400" y="2946399"/>
            <a:ext cx="2362200"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000" dirty="0">
                <a:solidFill>
                  <a:schemeClr val="tx2"/>
                </a:solidFill>
                <a:latin typeface="Book Antiqua" charset="0"/>
              </a:rPr>
              <a:t>Differentiated public and private buildings</a:t>
            </a:r>
          </a:p>
          <a:p>
            <a:endParaRPr lang="en-US" sz="2000" dirty="0">
              <a:solidFill>
                <a:schemeClr val="tx2"/>
              </a:solidFill>
              <a:latin typeface="Book Antiqua" charset="0"/>
            </a:endParaRPr>
          </a:p>
          <a:p>
            <a:r>
              <a:rPr lang="en-US" sz="2000" dirty="0">
                <a:solidFill>
                  <a:schemeClr val="tx2"/>
                </a:solidFill>
                <a:latin typeface="Book Antiqua" charset="0"/>
              </a:rPr>
              <a:t>Private buildings provide background fabric</a:t>
            </a:r>
          </a:p>
          <a:p>
            <a:endParaRPr lang="en-US" sz="2000" dirty="0">
              <a:solidFill>
                <a:schemeClr val="tx2"/>
              </a:solidFill>
              <a:latin typeface="Book Antiqua" charset="0"/>
            </a:endParaRPr>
          </a:p>
          <a:p>
            <a:r>
              <a:rPr lang="en-US" sz="2000" dirty="0">
                <a:solidFill>
                  <a:schemeClr val="tx2"/>
                </a:solidFill>
                <a:latin typeface="Book Antiqua" charset="0"/>
              </a:rPr>
              <a:t>Public buildings are objects</a:t>
            </a:r>
          </a:p>
          <a:p>
            <a:endParaRPr lang="en-US" sz="2000" dirty="0">
              <a:solidFill>
                <a:schemeClr val="tx2"/>
              </a:solidFill>
              <a:latin typeface="Book Antiqua" charset="0"/>
            </a:endParaRPr>
          </a:p>
          <a:p>
            <a:r>
              <a:rPr lang="en-US" sz="2000" dirty="0">
                <a:solidFill>
                  <a:schemeClr val="tx2"/>
                </a:solidFill>
                <a:latin typeface="Book Antiqua" charset="0"/>
              </a:rPr>
              <a:t>Majority is solid</a:t>
            </a:r>
            <a:endParaRPr lang="en-US" sz="2000" dirty="0"/>
          </a:p>
        </p:txBody>
      </p:sp>
      <p:sp>
        <p:nvSpPr>
          <p:cNvPr id="26630" name="Rectangle 7"/>
          <p:cNvSpPr>
            <a:spLocks noChangeArrowheads="1"/>
          </p:cNvSpPr>
          <p:nvPr/>
        </p:nvSpPr>
        <p:spPr bwMode="auto">
          <a:xfrm>
            <a:off x="457200" y="6096000"/>
            <a:ext cx="33528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000">
                <a:solidFill>
                  <a:srgbClr val="2E304C"/>
                </a:solidFill>
                <a:latin typeface="Book Antiqua" charset="0"/>
              </a:rPr>
              <a:t>Holston. </a:t>
            </a:r>
            <a:r>
              <a:rPr lang="en-US" sz="1000" i="1">
                <a:solidFill>
                  <a:srgbClr val="2E304C"/>
                </a:solidFill>
                <a:latin typeface="Book Antiqua" charset="0"/>
              </a:rPr>
              <a:t>The Modernist City: An Anthropological Critique of Brasilia.</a:t>
            </a:r>
            <a:endParaRPr lang="en-US" sz="1000">
              <a:solidFill>
                <a:srgbClr val="2E304C"/>
              </a:solidFill>
              <a:latin typeface="Book Antiqua"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76200" y="457200"/>
            <a:ext cx="4648200" cy="1143000"/>
          </a:xfrm>
        </p:spPr>
        <p:txBody>
          <a:bodyPr/>
          <a:lstStyle/>
          <a:p>
            <a:pPr eaLnBrk="1" hangingPunct="1"/>
            <a:r>
              <a:rPr lang="en-US">
                <a:latin typeface="Arial" charset="0"/>
                <a:ea typeface="ＭＳ Ｐゴシック" charset="0"/>
                <a:cs typeface="ＭＳ Ｐゴシック" charset="0"/>
              </a:rPr>
              <a:t>Traditional Space</a:t>
            </a:r>
          </a:p>
        </p:txBody>
      </p:sp>
      <p:pic>
        <p:nvPicPr>
          <p:cNvPr id="27651" name="Picture 5" descr="Pari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376" t="2939" r="4376" b="2939"/>
          <a:stretch>
            <a:fillRect/>
          </a:stretch>
        </p:blipFill>
        <p:spPr>
          <a:xfrm>
            <a:off x="4748217" y="214317"/>
            <a:ext cx="4194175" cy="6442075"/>
          </a:xfrm>
        </p:spPr>
      </p:pic>
      <p:sp>
        <p:nvSpPr>
          <p:cNvPr id="27652" name="Rectangle 6"/>
          <p:cNvSpPr>
            <a:spLocks noChangeArrowheads="1"/>
          </p:cNvSpPr>
          <p:nvPr/>
        </p:nvSpPr>
        <p:spPr bwMode="auto">
          <a:xfrm>
            <a:off x="304800" y="2438401"/>
            <a:ext cx="4191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i="1">
                <a:solidFill>
                  <a:schemeClr val="tx2"/>
                </a:solidFill>
              </a:rPr>
              <a:t>CNU Charter: </a:t>
            </a:r>
            <a:r>
              <a:rPr lang="en-US">
                <a:solidFill>
                  <a:schemeClr val="tx2"/>
                </a:solidFill>
              </a:rPr>
              <a:t>A primary task of all urban architecture and landscape design is the physical definition of streets and public spaces as places of shared use.</a:t>
            </a:r>
            <a:endParaRPr lang="en-US" sz="2000">
              <a:solidFill>
                <a:schemeClr val="tx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457200"/>
            <a:ext cx="7772400" cy="1143000"/>
          </a:xfrm>
        </p:spPr>
        <p:txBody>
          <a:bodyPr/>
          <a:lstStyle/>
          <a:p>
            <a:pPr eaLnBrk="1" hangingPunct="1"/>
            <a:r>
              <a:rPr lang="en-US">
                <a:latin typeface="Arial" charset="0"/>
                <a:ea typeface="ＭＳ Ｐゴシック" charset="0"/>
                <a:cs typeface="ＭＳ Ｐゴシック" charset="0"/>
              </a:rPr>
              <a:t>Anti-Space: Modernist</a:t>
            </a:r>
          </a:p>
        </p:txBody>
      </p:sp>
      <p:pic>
        <p:nvPicPr>
          <p:cNvPr id="28675" name="Picture 5" descr="Figure-Bld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4" y="1828800"/>
            <a:ext cx="6119813" cy="4114800"/>
          </a:xfrm>
        </p:spPr>
      </p:pic>
      <p:pic>
        <p:nvPicPr>
          <p:cNvPr id="28676" name="Picture 5" descr="Holston_FigureGround_Modernist.tiff"/>
          <p:cNvPicPr>
            <a:picLocks noChangeAspect="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6399213" y="1828800"/>
            <a:ext cx="2616200" cy="90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7" name="Rectangle 6"/>
          <p:cNvSpPr>
            <a:spLocks noChangeArrowheads="1"/>
          </p:cNvSpPr>
          <p:nvPr/>
        </p:nvSpPr>
        <p:spPr bwMode="auto">
          <a:xfrm>
            <a:off x="6400800" y="3306767"/>
            <a:ext cx="2362200"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000" dirty="0">
                <a:solidFill>
                  <a:schemeClr val="tx2"/>
                </a:solidFill>
                <a:latin typeface="Book Antiqua" charset="0"/>
              </a:rPr>
              <a:t>No hierarchy of buildings</a:t>
            </a:r>
          </a:p>
          <a:p>
            <a:endParaRPr lang="en-US" sz="2000" dirty="0">
              <a:solidFill>
                <a:schemeClr val="tx2"/>
              </a:solidFill>
              <a:latin typeface="Book Antiqua" charset="0"/>
            </a:endParaRPr>
          </a:p>
          <a:p>
            <a:r>
              <a:rPr lang="en-US" sz="2000" dirty="0">
                <a:solidFill>
                  <a:schemeClr val="tx2"/>
                </a:solidFill>
                <a:latin typeface="Book Antiqua" charset="0"/>
              </a:rPr>
              <a:t>No background buildings – all object buildings</a:t>
            </a:r>
          </a:p>
          <a:p>
            <a:endParaRPr lang="en-US" sz="2000" dirty="0">
              <a:solidFill>
                <a:schemeClr val="tx2"/>
              </a:solidFill>
              <a:latin typeface="Book Antiqua" charset="0"/>
            </a:endParaRPr>
          </a:p>
          <a:p>
            <a:r>
              <a:rPr lang="en-US" sz="2000" dirty="0">
                <a:solidFill>
                  <a:schemeClr val="tx2"/>
                </a:solidFill>
                <a:latin typeface="Book Antiqua" charset="0"/>
              </a:rPr>
              <a:t>Majority is void</a:t>
            </a:r>
            <a:endParaRPr lang="en-US" sz="2000" dirty="0"/>
          </a:p>
        </p:txBody>
      </p:sp>
      <p:sp>
        <p:nvSpPr>
          <p:cNvPr id="28678" name="Rectangle 7"/>
          <p:cNvSpPr>
            <a:spLocks noChangeArrowheads="1"/>
          </p:cNvSpPr>
          <p:nvPr/>
        </p:nvSpPr>
        <p:spPr bwMode="auto">
          <a:xfrm>
            <a:off x="152400" y="6076950"/>
            <a:ext cx="33528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000">
                <a:solidFill>
                  <a:srgbClr val="2E304C"/>
                </a:solidFill>
                <a:latin typeface="Book Antiqua" charset="0"/>
              </a:rPr>
              <a:t>Holston. </a:t>
            </a:r>
            <a:r>
              <a:rPr lang="en-US" sz="1000" i="1">
                <a:solidFill>
                  <a:srgbClr val="2E304C"/>
                </a:solidFill>
                <a:latin typeface="Book Antiqua" charset="0"/>
              </a:rPr>
              <a:t>The Modernist City: An Anthropological Critique of Brasilia.</a:t>
            </a:r>
            <a:endParaRPr lang="en-US" sz="1000">
              <a:solidFill>
                <a:srgbClr val="2E304C"/>
              </a:solidFill>
              <a:latin typeface="Book Antiqua"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IndHall 1939 large"/>
          <p:cNvPicPr>
            <a:picLocks noGrp="1" noChangeAspect="1" noChangeArrowheads="1"/>
          </p:cNvPicPr>
          <p:nvPr>
            <p:ph/>
          </p:nvPr>
        </p:nvPicPr>
        <p:blipFill>
          <a:blip r:embed="rId2"/>
          <a:srcRect/>
          <a:stretch>
            <a:fillRect/>
          </a:stretch>
        </p:blipFill>
        <p:spPr>
          <a:xfrm>
            <a:off x="4737100" y="304800"/>
            <a:ext cx="4089400" cy="5791200"/>
          </a:xfrm>
        </p:spPr>
      </p:pic>
      <p:sp>
        <p:nvSpPr>
          <p:cNvPr id="29699" name="Rectangle 4"/>
          <p:cNvSpPr>
            <a:spLocks noChangeArrowheads="1"/>
          </p:cNvSpPr>
          <p:nvPr/>
        </p:nvSpPr>
        <p:spPr bwMode="auto">
          <a:xfrm>
            <a:off x="4724400" y="6156325"/>
            <a:ext cx="4114800" cy="430887"/>
          </a:xfrm>
          <a:prstGeom prst="rect">
            <a:avLst/>
          </a:prstGeom>
          <a:noFill/>
          <a:ln w="9525">
            <a:noFill/>
            <a:miter lim="800000"/>
            <a:headEnd/>
            <a:tailEnd/>
          </a:ln>
        </p:spPr>
        <p:txBody>
          <a:bodyPr>
            <a:prstTxWarp prst="textNoShape">
              <a:avLst/>
            </a:prstTxWarp>
            <a:spAutoFit/>
          </a:bodyPr>
          <a:lstStyle/>
          <a:p>
            <a:r>
              <a:rPr lang="en-US" sz="1100" dirty="0">
                <a:solidFill>
                  <a:srgbClr val="2E304C"/>
                </a:solidFill>
                <a:latin typeface="Lucida Grande" pitchFamily="-106" charset="0"/>
              </a:rPr>
              <a:t>http://www.brynmawr.edu/iconog/uphp/indnoll2/IMAGES/1939%20large.jpg; Accessed 2/13/07</a:t>
            </a:r>
          </a:p>
        </p:txBody>
      </p:sp>
      <p:sp>
        <p:nvSpPr>
          <p:cNvPr id="29700" name="Rectangle 2"/>
          <p:cNvSpPr txBox="1">
            <a:spLocks noChangeArrowheads="1"/>
          </p:cNvSpPr>
          <p:nvPr/>
        </p:nvSpPr>
        <p:spPr bwMode="auto">
          <a:xfrm>
            <a:off x="76200" y="990600"/>
            <a:ext cx="4648200" cy="1143000"/>
          </a:xfrm>
          <a:prstGeom prst="rect">
            <a:avLst/>
          </a:prstGeom>
          <a:noFill/>
          <a:ln w="9525">
            <a:noFill/>
            <a:miter lim="800000"/>
            <a:headEnd/>
            <a:tailEnd/>
          </a:ln>
        </p:spPr>
        <p:txBody>
          <a:bodyPr anchor="ctr">
            <a:prstTxWarp prst="textNoShape">
              <a:avLst/>
            </a:prstTxWarp>
          </a:bodyPr>
          <a:lstStyle/>
          <a:p>
            <a:pPr algn="ctr" eaLnBrk="1" hangingPunct="1"/>
            <a:r>
              <a:rPr lang="en-US" sz="4400" dirty="0">
                <a:solidFill>
                  <a:schemeClr val="tx2"/>
                </a:solidFill>
              </a:rPr>
              <a:t>Independence </a:t>
            </a:r>
          </a:p>
          <a:p>
            <a:pPr algn="ctr" eaLnBrk="1" hangingPunct="1"/>
            <a:r>
              <a:rPr lang="en-US" sz="4400" dirty="0">
                <a:solidFill>
                  <a:schemeClr val="tx2"/>
                </a:solidFill>
              </a:rPr>
              <a:t>Mall Area </a:t>
            </a:r>
          </a:p>
          <a:p>
            <a:pPr algn="ctr" eaLnBrk="1" hangingPunct="1"/>
            <a:r>
              <a:rPr lang="en-US" sz="4400" dirty="0">
                <a:solidFill>
                  <a:schemeClr val="tx2"/>
                </a:solidFill>
              </a:rPr>
              <a:t>Philadelphia</a:t>
            </a:r>
          </a:p>
          <a:p>
            <a:pPr algn="ctr" eaLnBrk="1" hangingPunct="1"/>
            <a:r>
              <a:rPr lang="en-US" sz="4400" dirty="0">
                <a:solidFill>
                  <a:schemeClr val="tx2"/>
                </a:solidFill>
              </a:rPr>
              <a:t>1939</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IndHall 2004 large"/>
          <p:cNvPicPr>
            <a:picLocks noGrp="1" noChangeAspect="1" noChangeArrowheads="1"/>
          </p:cNvPicPr>
          <p:nvPr>
            <p:ph/>
          </p:nvPr>
        </p:nvPicPr>
        <p:blipFill>
          <a:blip r:embed="rId2"/>
          <a:srcRect/>
          <a:stretch>
            <a:fillRect/>
          </a:stretch>
        </p:blipFill>
        <p:spPr>
          <a:xfrm>
            <a:off x="4736592" y="301752"/>
            <a:ext cx="3969835" cy="5788152"/>
          </a:xfrm>
        </p:spPr>
      </p:pic>
      <p:sp>
        <p:nvSpPr>
          <p:cNvPr id="30723" name="Rectangle 4"/>
          <p:cNvSpPr>
            <a:spLocks noChangeArrowheads="1"/>
          </p:cNvSpPr>
          <p:nvPr/>
        </p:nvSpPr>
        <p:spPr bwMode="auto">
          <a:xfrm>
            <a:off x="4643438" y="6248401"/>
            <a:ext cx="3962400" cy="430887"/>
          </a:xfrm>
          <a:prstGeom prst="rect">
            <a:avLst/>
          </a:prstGeom>
          <a:noFill/>
          <a:ln w="9525">
            <a:noFill/>
            <a:miter lim="800000"/>
            <a:headEnd/>
            <a:tailEnd/>
          </a:ln>
        </p:spPr>
        <p:txBody>
          <a:bodyPr>
            <a:prstTxWarp prst="textNoShape">
              <a:avLst/>
            </a:prstTxWarp>
            <a:spAutoFit/>
          </a:bodyPr>
          <a:lstStyle/>
          <a:p>
            <a:r>
              <a:rPr lang="en-US" sz="1100">
                <a:solidFill>
                  <a:srgbClr val="2E304C"/>
                </a:solidFill>
                <a:latin typeface="Lucida Grande" pitchFamily="-106" charset="0"/>
              </a:rPr>
              <a:t>http://www.brynmawr.edu/iconog/uphp/indnoll2/IMAGES/2004%20large.jpg; Accessed 2/13/07</a:t>
            </a:r>
          </a:p>
        </p:txBody>
      </p:sp>
      <p:sp>
        <p:nvSpPr>
          <p:cNvPr id="30724" name="Rectangle 2"/>
          <p:cNvSpPr txBox="1">
            <a:spLocks noChangeArrowheads="1"/>
          </p:cNvSpPr>
          <p:nvPr/>
        </p:nvSpPr>
        <p:spPr bwMode="auto">
          <a:xfrm>
            <a:off x="76200" y="914400"/>
            <a:ext cx="4648200" cy="1143000"/>
          </a:xfrm>
          <a:prstGeom prst="rect">
            <a:avLst/>
          </a:prstGeom>
          <a:noFill/>
          <a:ln w="9525">
            <a:noFill/>
            <a:miter lim="800000"/>
            <a:headEnd/>
            <a:tailEnd/>
          </a:ln>
        </p:spPr>
        <p:txBody>
          <a:bodyPr anchor="ctr">
            <a:prstTxWarp prst="textNoShape">
              <a:avLst/>
            </a:prstTxWarp>
          </a:bodyPr>
          <a:lstStyle/>
          <a:p>
            <a:pPr algn="ctr" eaLnBrk="1" hangingPunct="1"/>
            <a:r>
              <a:rPr lang="en-US" sz="4400" dirty="0">
                <a:solidFill>
                  <a:schemeClr val="tx2"/>
                </a:solidFill>
              </a:rPr>
              <a:t>Independence </a:t>
            </a:r>
          </a:p>
          <a:p>
            <a:pPr algn="ctr" eaLnBrk="1" hangingPunct="1"/>
            <a:r>
              <a:rPr lang="en-US" sz="4400" dirty="0">
                <a:solidFill>
                  <a:schemeClr val="tx2"/>
                </a:solidFill>
              </a:rPr>
              <a:t>Mall Area </a:t>
            </a:r>
          </a:p>
          <a:p>
            <a:pPr algn="ctr" eaLnBrk="1" hangingPunct="1"/>
            <a:r>
              <a:rPr lang="en-US" sz="4400" dirty="0">
                <a:solidFill>
                  <a:schemeClr val="tx2"/>
                </a:solidFill>
              </a:rPr>
              <a:t>Philadelphia</a:t>
            </a:r>
          </a:p>
          <a:p>
            <a:pPr algn="ctr" eaLnBrk="1" hangingPunct="1"/>
            <a:r>
              <a:rPr lang="en-US" sz="4400" dirty="0">
                <a:solidFill>
                  <a:schemeClr val="tx2"/>
                </a:solidFill>
              </a:rPr>
              <a:t>2004</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IndHall 2004 large"/>
          <p:cNvPicPr>
            <a:picLocks noGrp="1" noChangeAspect="1" noChangeArrowheads="1"/>
          </p:cNvPicPr>
          <p:nvPr>
            <p:ph/>
          </p:nvPr>
        </p:nvPicPr>
        <p:blipFill>
          <a:blip r:embed="rId2"/>
          <a:srcRect/>
          <a:stretch>
            <a:fillRect/>
          </a:stretch>
        </p:blipFill>
        <p:spPr>
          <a:xfrm>
            <a:off x="4638675" y="304800"/>
            <a:ext cx="3971925" cy="5791200"/>
          </a:xfrm>
        </p:spPr>
      </p:pic>
      <p:sp>
        <p:nvSpPr>
          <p:cNvPr id="30723" name="Rectangle 4"/>
          <p:cNvSpPr>
            <a:spLocks noChangeArrowheads="1"/>
          </p:cNvSpPr>
          <p:nvPr/>
        </p:nvSpPr>
        <p:spPr bwMode="auto">
          <a:xfrm>
            <a:off x="4643438" y="6248401"/>
            <a:ext cx="3962400" cy="430887"/>
          </a:xfrm>
          <a:prstGeom prst="rect">
            <a:avLst/>
          </a:prstGeom>
          <a:noFill/>
          <a:ln w="9525">
            <a:noFill/>
            <a:miter lim="800000"/>
            <a:headEnd/>
            <a:tailEnd/>
          </a:ln>
        </p:spPr>
        <p:txBody>
          <a:bodyPr>
            <a:prstTxWarp prst="textNoShape">
              <a:avLst/>
            </a:prstTxWarp>
            <a:spAutoFit/>
          </a:bodyPr>
          <a:lstStyle/>
          <a:p>
            <a:r>
              <a:rPr lang="en-US" sz="1100">
                <a:solidFill>
                  <a:srgbClr val="2E304C"/>
                </a:solidFill>
                <a:latin typeface="Lucida Grande" pitchFamily="-106" charset="0"/>
              </a:rPr>
              <a:t>http://www.brynmawr.edu/iconog/uphp/indnoll2/IMAGES/2004%20large.jpg; Accessed 2/13/07</a:t>
            </a:r>
          </a:p>
        </p:txBody>
      </p:sp>
      <p:pic>
        <p:nvPicPr>
          <p:cNvPr id="5" name="Picture 3" descr="IndHall 1939 large"/>
          <p:cNvPicPr>
            <a:picLocks noChangeAspect="1" noChangeArrowheads="1"/>
          </p:cNvPicPr>
          <p:nvPr/>
        </p:nvPicPr>
        <p:blipFill>
          <a:blip r:embed="rId3"/>
          <a:srcRect/>
          <a:stretch>
            <a:fillRect/>
          </a:stretch>
        </p:blipFill>
        <p:spPr>
          <a:xfrm>
            <a:off x="317500" y="304800"/>
            <a:ext cx="4089400" cy="5791200"/>
          </a:xfrm>
          <a:prstGeom prst="rect">
            <a:avLst/>
          </a:prstGeom>
        </p:spPr>
      </p:pic>
      <p:sp>
        <p:nvSpPr>
          <p:cNvPr id="6" name="Rectangle 4"/>
          <p:cNvSpPr>
            <a:spLocks noChangeArrowheads="1"/>
          </p:cNvSpPr>
          <p:nvPr/>
        </p:nvSpPr>
        <p:spPr bwMode="auto">
          <a:xfrm>
            <a:off x="304800" y="6156325"/>
            <a:ext cx="4114800" cy="430887"/>
          </a:xfrm>
          <a:prstGeom prst="rect">
            <a:avLst/>
          </a:prstGeom>
          <a:noFill/>
          <a:ln w="9525">
            <a:noFill/>
            <a:miter lim="800000"/>
            <a:headEnd/>
            <a:tailEnd/>
          </a:ln>
        </p:spPr>
        <p:txBody>
          <a:bodyPr>
            <a:prstTxWarp prst="textNoShape">
              <a:avLst/>
            </a:prstTxWarp>
            <a:spAutoFit/>
          </a:bodyPr>
          <a:lstStyle/>
          <a:p>
            <a:r>
              <a:rPr lang="en-US" sz="1100" dirty="0">
                <a:solidFill>
                  <a:srgbClr val="2E304C"/>
                </a:solidFill>
                <a:latin typeface="Lucida Grande" pitchFamily="-106" charset="0"/>
              </a:rPr>
              <a:t>http://www.brynmawr.edu/iconog/uphp/indnoll2/IMAGES/1939%20large.jpg; Accessed 2/13/07</a:t>
            </a:r>
          </a:p>
        </p:txBody>
      </p:sp>
    </p:spTree>
    <p:extLst>
      <p:ext uri="{BB962C8B-B14F-4D97-AF65-F5344CB8AC3E}">
        <p14:creationId xmlns:p14="http://schemas.microsoft.com/office/powerpoint/2010/main" val="521430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22967" y="158496"/>
            <a:ext cx="1828800" cy="2231136"/>
          </a:xfrm>
        </p:spPr>
        <p:txBody>
          <a:bodyPr/>
          <a:lstStyle/>
          <a:p>
            <a:pPr eaLnBrk="1" hangingPunct="1"/>
            <a:r>
              <a:rPr lang="en-US" dirty="0">
                <a:latin typeface="Arial" charset="0"/>
                <a:ea typeface="ＭＳ Ｐゴシック" charset="0"/>
                <a:cs typeface="ＭＳ Ｐゴシック" charset="0"/>
              </a:rPr>
              <a:t>Public - Private Layers</a:t>
            </a:r>
          </a:p>
        </p:txBody>
      </p:sp>
      <p:pic>
        <p:nvPicPr>
          <p:cNvPr id="31747" name="Picture 4" descr="Image1DefensibleSpace_HUD_Page_1_Image_000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152399"/>
            <a:ext cx="6406433" cy="6626376"/>
          </a:xfrm>
        </p:spPr>
      </p:pic>
      <p:pic>
        <p:nvPicPr>
          <p:cNvPr id="2" name="Picture 4" descr="Image1DefensibleSpace_HUD_Page_1_Image_0001">
            <a:extLst>
              <a:ext uri="{FF2B5EF4-FFF2-40B4-BE49-F238E27FC236}">
                <a16:creationId xmlns:a16="http://schemas.microsoft.com/office/drawing/2014/main" id="{3800385E-D4D5-778A-D060-349DE065CF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84" t="88136"/>
          <a:stretch/>
        </p:blipFill>
        <p:spPr>
          <a:xfrm>
            <a:off x="886644" y="5579240"/>
            <a:ext cx="8019143" cy="12192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Assignment Stuff</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281949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Public - Private Layers</a:t>
            </a:r>
          </a:p>
        </p:txBody>
      </p:sp>
      <p:pic>
        <p:nvPicPr>
          <p:cNvPr id="32771" name="Picture 5" descr="Image2DefensibleSpace_HUD_Page_1_Image_000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3817" y="1600200"/>
            <a:ext cx="6554787" cy="44958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Public - Private Layers</a:t>
            </a:r>
          </a:p>
        </p:txBody>
      </p:sp>
      <p:pic>
        <p:nvPicPr>
          <p:cNvPr id="33795" name="Picture 5" descr="Image3DefensibleSpace_HUD_Page_1_Image_000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65366" y="1600200"/>
            <a:ext cx="4613275" cy="449580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sz="quarter"/>
          </p:nvPr>
        </p:nvSpPr>
        <p:spPr>
          <a:xfrm>
            <a:off x="685800" y="304800"/>
            <a:ext cx="7772400" cy="1143000"/>
          </a:xfrm>
        </p:spPr>
        <p:txBody>
          <a:bodyPr/>
          <a:lstStyle/>
          <a:p>
            <a:r>
              <a:rPr lang="en-US" dirty="0"/>
              <a:t>Role of Public Space</a:t>
            </a:r>
          </a:p>
        </p:txBody>
      </p:sp>
      <p:pic>
        <p:nvPicPr>
          <p:cNvPr id="4" name="Content Placeholder 3" descr="Krier_Civitas.jpg"/>
          <p:cNvPicPr>
            <a:picLocks noGrp="1" noChangeAspect="1"/>
          </p:cNvPicPr>
          <p:nvPr>
            <p:ph sz="quarter" idx="4"/>
          </p:nvPr>
        </p:nvPicPr>
        <p:blipFill>
          <a:blip r:embed="rId3">
            <a:extLst>
              <a:ext uri="{28A0092B-C50C-407E-A947-70E740481C1C}">
                <a14:useLocalDpi xmlns:a14="http://schemas.microsoft.com/office/drawing/2010/main" val="0"/>
              </a:ext>
            </a:extLst>
          </a:blip>
          <a:srcRect l="-29262" r="-29262"/>
          <a:stretch>
            <a:fillRect/>
          </a:stretch>
        </p:blipFill>
        <p:spPr>
          <a:xfrm>
            <a:off x="685800" y="1219200"/>
            <a:ext cx="7753684" cy="5257800"/>
          </a:xfrm>
        </p:spPr>
      </p:pic>
      <p:sp>
        <p:nvSpPr>
          <p:cNvPr id="6" name="Rectangle 4"/>
          <p:cNvSpPr>
            <a:spLocks noChangeArrowheads="1"/>
          </p:cNvSpPr>
          <p:nvPr/>
        </p:nvSpPr>
        <p:spPr bwMode="auto">
          <a:xfrm>
            <a:off x="304800" y="6418211"/>
            <a:ext cx="4114800" cy="261610"/>
          </a:xfrm>
          <a:prstGeom prst="rect">
            <a:avLst/>
          </a:prstGeom>
          <a:noFill/>
          <a:ln w="9525">
            <a:noFill/>
            <a:miter lim="800000"/>
            <a:headEnd/>
            <a:tailEnd/>
          </a:ln>
        </p:spPr>
        <p:txBody>
          <a:bodyPr>
            <a:prstTxWarp prst="textNoShape">
              <a:avLst/>
            </a:prstTxWarp>
            <a:spAutoFit/>
          </a:bodyPr>
          <a:lstStyle/>
          <a:p>
            <a:r>
              <a:rPr lang="en-US" sz="1100" dirty="0">
                <a:solidFill>
                  <a:srgbClr val="2E304C"/>
                </a:solidFill>
                <a:latin typeface="Lucida Grande" pitchFamily="-106" charset="0"/>
              </a:rPr>
              <a:t>Leon </a:t>
            </a:r>
            <a:r>
              <a:rPr lang="en-US" sz="1100" dirty="0" err="1">
                <a:solidFill>
                  <a:srgbClr val="2E304C"/>
                </a:solidFill>
                <a:latin typeface="Lucida Grande" pitchFamily="-106" charset="0"/>
              </a:rPr>
              <a:t>Krer</a:t>
            </a:r>
            <a:endParaRPr lang="en-US" sz="1100" dirty="0">
              <a:solidFill>
                <a:srgbClr val="2E304C"/>
              </a:solidFill>
              <a:latin typeface="Lucida Grande" pitchFamily="-106" charset="0"/>
            </a:endParaRPr>
          </a:p>
        </p:txBody>
      </p:sp>
    </p:spTree>
    <p:extLst>
      <p:ext uri="{BB962C8B-B14F-4D97-AF65-F5344CB8AC3E}">
        <p14:creationId xmlns:p14="http://schemas.microsoft.com/office/powerpoint/2010/main" val="1867358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2958742736"/>
              </p:ext>
            </p:extLst>
          </p:nvPr>
        </p:nvGraphicFramePr>
        <p:xfrm>
          <a:off x="347133" y="2057400"/>
          <a:ext cx="8305800" cy="4702002"/>
        </p:xfrm>
        <a:graphic>
          <a:graphicData uri="http://schemas.openxmlformats.org/drawingml/2006/table">
            <a:tbl>
              <a:tblPr firstRow="1" bandRow="1">
                <a:tableStyleId>{5C22544A-7EE6-4342-B048-85BDC9FD1C3A}</a:tableStyleId>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579120">
                <a:tc>
                  <a:txBody>
                    <a:bodyPr/>
                    <a:lstStyle/>
                    <a:p>
                      <a:r>
                        <a:rPr lang="en-US" sz="1600" dirty="0">
                          <a:solidFill>
                            <a:srgbClr val="000000"/>
                          </a:solidFill>
                        </a:rPr>
                        <a:t>Traditional (Urbanism)</a:t>
                      </a:r>
                    </a:p>
                    <a:p>
                      <a:r>
                        <a:rPr lang="en-US" sz="1600" i="1" dirty="0">
                          <a:solidFill>
                            <a:srgbClr val="000000"/>
                          </a:solidFill>
                        </a:rPr>
                        <a:t>Space</a:t>
                      </a:r>
                    </a:p>
                  </a:txBody>
                  <a:tcPr/>
                </a:tc>
                <a:tc>
                  <a:txBody>
                    <a:bodyPr/>
                    <a:lstStyle/>
                    <a:p>
                      <a:r>
                        <a:rPr lang="en-US" sz="1600" dirty="0">
                          <a:solidFill>
                            <a:srgbClr val="000000"/>
                          </a:solidFill>
                        </a:rPr>
                        <a:t>Modernist</a:t>
                      </a:r>
                      <a:r>
                        <a:rPr lang="en-US" sz="1600" baseline="0" dirty="0">
                          <a:solidFill>
                            <a:srgbClr val="000000"/>
                          </a:solidFill>
                        </a:rPr>
                        <a:t> (</a:t>
                      </a:r>
                      <a:r>
                        <a:rPr lang="en-US" sz="1600" dirty="0">
                          <a:solidFill>
                            <a:srgbClr val="000000"/>
                          </a:solidFill>
                        </a:rPr>
                        <a:t>Sprawl)</a:t>
                      </a:r>
                    </a:p>
                    <a:p>
                      <a:r>
                        <a:rPr lang="en-US" sz="1600" i="1" dirty="0">
                          <a:solidFill>
                            <a:srgbClr val="000000"/>
                          </a:solidFill>
                        </a:rPr>
                        <a:t>Anti-Space</a:t>
                      </a:r>
                    </a:p>
                  </a:txBody>
                  <a:tcPr/>
                </a:tc>
                <a:extLst>
                  <a:ext uri="{0D108BD9-81ED-4DB2-BD59-A6C34878D82A}">
                    <a16:rowId xmlns:a16="http://schemas.microsoft.com/office/drawing/2014/main" val="10000"/>
                  </a:ext>
                </a:extLst>
              </a:tr>
              <a:tr h="1525385">
                <a:tc>
                  <a:txBody>
                    <a:bodyPr/>
                    <a:lstStyle/>
                    <a:p>
                      <a:pPr algn="ctr"/>
                      <a:r>
                        <a:rPr lang="en-US" sz="1600" dirty="0">
                          <a:solidFill>
                            <a:srgbClr val="003399"/>
                          </a:solidFill>
                        </a:rPr>
                        <a:t>Requires</a:t>
                      </a:r>
                      <a:r>
                        <a:rPr lang="en-US" sz="1600" baseline="0" dirty="0">
                          <a:solidFill>
                            <a:srgbClr val="003399"/>
                          </a:solidFill>
                        </a:rPr>
                        <a:t> high enough density to support mix of uses within ped or transit shed + public and private frontages designed to encourage walking </a:t>
                      </a:r>
                      <a:endParaRPr lang="en-US" sz="1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3399"/>
                          </a:solidFill>
                        </a:rPr>
                        <a:t>Requires</a:t>
                      </a:r>
                      <a:r>
                        <a:rPr lang="en-US" sz="1600" baseline="0" dirty="0">
                          <a:solidFill>
                            <a:srgbClr val="003399"/>
                          </a:solidFill>
                        </a:rPr>
                        <a:t> e</a:t>
                      </a:r>
                      <a:r>
                        <a:rPr lang="en-US" sz="1600" dirty="0">
                          <a:solidFill>
                            <a:srgbClr val="003399"/>
                          </a:solidFill>
                        </a:rPr>
                        <a:t>asy availability of parking at each location + low enough densities to limit congestion + sufficient road infrastructure for free flowing traffic</a:t>
                      </a:r>
                    </a:p>
                  </a:txBody>
                  <a:tcPr/>
                </a:tc>
                <a:extLst>
                  <a:ext uri="{0D108BD9-81ED-4DB2-BD59-A6C34878D82A}">
                    <a16:rowId xmlns:a16="http://schemas.microsoft.com/office/drawing/2014/main" val="10001"/>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aseline="0" dirty="0">
                          <a:solidFill>
                            <a:srgbClr val="003399"/>
                          </a:solidFill>
                        </a:rPr>
                        <a:t>= </a:t>
                      </a:r>
                      <a:endParaRPr lang="en-US" sz="1600" dirty="0">
                        <a:solidFill>
                          <a:srgbClr val="003399"/>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3399"/>
                          </a:solidFill>
                        </a:rPr>
                        <a:t>=</a:t>
                      </a:r>
                    </a:p>
                  </a:txBody>
                  <a:tcPr/>
                </a:tc>
                <a:extLst>
                  <a:ext uri="{0D108BD9-81ED-4DB2-BD59-A6C34878D82A}">
                    <a16:rowId xmlns:a16="http://schemas.microsoft.com/office/drawing/2014/main" val="10002"/>
                  </a:ext>
                </a:extLst>
              </a:tr>
              <a:tr h="80841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3399"/>
                          </a:solidFill>
                        </a:rPr>
                        <a:t>Limited parking carefully hidden behind articulated facades </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3399"/>
                          </a:solidFill>
                        </a:rPr>
                        <a:t>Large parking lots in front of buildings </a:t>
                      </a:r>
                    </a:p>
                  </a:txBody>
                  <a:tcPr/>
                </a:tc>
                <a:extLst>
                  <a:ext uri="{0D108BD9-81ED-4DB2-BD59-A6C34878D82A}">
                    <a16:rowId xmlns:a16="http://schemas.microsoft.com/office/drawing/2014/main" val="10003"/>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3399"/>
                          </a:solidFill>
                        </a:rPr>
                        <a:t>+</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3399"/>
                          </a:solidFill>
                        </a:rPr>
                        <a:t>+</a:t>
                      </a:r>
                    </a:p>
                  </a:txBody>
                  <a:tcPr/>
                </a:tc>
                <a:extLst>
                  <a:ext uri="{0D108BD9-81ED-4DB2-BD59-A6C34878D82A}">
                    <a16:rowId xmlns:a16="http://schemas.microsoft.com/office/drawing/2014/main" val="10004"/>
                  </a:ext>
                </a:extLst>
              </a:tr>
              <a:tr h="104740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3399"/>
                          </a:solidFill>
                        </a:rPr>
                        <a:t>Tamed roads with few and</a:t>
                      </a:r>
                      <a:r>
                        <a:rPr lang="en-US" sz="1600" baseline="0" dirty="0">
                          <a:solidFill>
                            <a:srgbClr val="003399"/>
                          </a:solidFill>
                        </a:rPr>
                        <a:t> narrow lanes with on-street parking and high intersection density</a:t>
                      </a:r>
                      <a:endParaRPr lang="en-US" sz="1600" dirty="0">
                        <a:solidFill>
                          <a:srgbClr val="003399"/>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3399"/>
                          </a:solidFill>
                        </a:rPr>
                        <a:t>Wide roads</a:t>
                      </a:r>
                      <a:r>
                        <a:rPr lang="en-US" sz="1600" baseline="0" dirty="0">
                          <a:solidFill>
                            <a:srgbClr val="003399"/>
                          </a:solidFill>
                        </a:rPr>
                        <a:t> with no on-street parking and low intersection density</a:t>
                      </a:r>
                      <a:endParaRPr lang="en-US" sz="1600" dirty="0">
                        <a:solidFill>
                          <a:srgbClr val="003399"/>
                        </a:solidFill>
                      </a:endParaRPr>
                    </a:p>
                  </a:txBody>
                  <a:tcPr/>
                </a:tc>
                <a:extLst>
                  <a:ext uri="{0D108BD9-81ED-4DB2-BD59-A6C34878D82A}">
                    <a16:rowId xmlns:a16="http://schemas.microsoft.com/office/drawing/2014/main" val="10005"/>
                  </a:ext>
                </a:extLst>
              </a:tr>
            </a:tbl>
          </a:graphicData>
        </a:graphic>
      </p:graphicFrame>
      <p:sp>
        <p:nvSpPr>
          <p:cNvPr id="7" name="Title 6"/>
          <p:cNvSpPr>
            <a:spLocks noGrp="1"/>
          </p:cNvSpPr>
          <p:nvPr>
            <p:ph type="title"/>
          </p:nvPr>
        </p:nvSpPr>
        <p:spPr/>
        <p:txBody>
          <a:bodyPr/>
          <a:lstStyle/>
          <a:p>
            <a:r>
              <a:rPr lang="en-US" dirty="0"/>
              <a:t>Either system can work, BUT</a:t>
            </a:r>
            <a:br>
              <a:rPr lang="en-US" dirty="0"/>
            </a:br>
            <a:r>
              <a:rPr lang="en-US" dirty="0"/>
              <a:t>Do not mix</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the problem with sprawl?</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80305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of Sprawl</a:t>
            </a:r>
          </a:p>
        </p:txBody>
      </p:sp>
      <p:sp>
        <p:nvSpPr>
          <p:cNvPr id="3" name="Content Placeholder 2"/>
          <p:cNvSpPr>
            <a:spLocks noGrp="1"/>
          </p:cNvSpPr>
          <p:nvPr>
            <p:ph idx="1"/>
          </p:nvPr>
        </p:nvSpPr>
        <p:spPr/>
        <p:txBody>
          <a:bodyPr>
            <a:normAutofit fontScale="92500" lnSpcReduction="10000"/>
          </a:bodyPr>
          <a:lstStyle/>
          <a:p>
            <a:r>
              <a:rPr lang="en-US" dirty="0"/>
              <a:t>Fiscal costs of infrastructure</a:t>
            </a:r>
          </a:p>
          <a:p>
            <a:r>
              <a:rPr lang="en-US" dirty="0"/>
              <a:t>Individual costs of commuting</a:t>
            </a:r>
          </a:p>
          <a:p>
            <a:r>
              <a:rPr lang="en-US" dirty="0"/>
              <a:t>Environmental</a:t>
            </a:r>
          </a:p>
          <a:p>
            <a:pPr lvl="1"/>
            <a:r>
              <a:rPr lang="en-US" dirty="0"/>
              <a:t>Loss of natural &amp; </a:t>
            </a:r>
            <a:r>
              <a:rPr lang="en-US" dirty="0" err="1"/>
              <a:t>ag</a:t>
            </a:r>
            <a:r>
              <a:rPr lang="en-US" dirty="0"/>
              <a:t>  lands</a:t>
            </a:r>
          </a:p>
          <a:p>
            <a:pPr lvl="1"/>
            <a:r>
              <a:rPr lang="en-US" dirty="0"/>
              <a:t>Water quality</a:t>
            </a:r>
          </a:p>
          <a:p>
            <a:pPr lvl="1"/>
            <a:r>
              <a:rPr lang="en-US" dirty="0"/>
              <a:t>Energy use</a:t>
            </a:r>
          </a:p>
          <a:p>
            <a:pPr lvl="1"/>
            <a:r>
              <a:rPr lang="en-US" dirty="0"/>
              <a:t>Greenhouse gases</a:t>
            </a:r>
          </a:p>
          <a:p>
            <a:pPr lvl="1"/>
            <a:r>
              <a:rPr lang="en-US" dirty="0"/>
              <a:t>Species loss</a:t>
            </a:r>
          </a:p>
          <a:p>
            <a:r>
              <a:rPr lang="en-US" dirty="0"/>
              <a:t>Social</a:t>
            </a:r>
          </a:p>
          <a:p>
            <a:r>
              <a:rPr lang="en-US" dirty="0"/>
              <a:t>Economic Development</a:t>
            </a:r>
          </a:p>
        </p:txBody>
      </p:sp>
    </p:spTree>
    <p:extLst>
      <p:ext uri="{BB962C8B-B14F-4D97-AF65-F5344CB8AC3E}">
        <p14:creationId xmlns:p14="http://schemas.microsoft.com/office/powerpoint/2010/main" val="942348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the alternative to segregating uses?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277218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dirty="0">
                <a:latin typeface="Arial" charset="0"/>
                <a:ea typeface="ＭＳ Ｐゴシック" charset="0"/>
                <a:cs typeface="ＭＳ Ｐゴシック" charset="0"/>
              </a:rPr>
              <a:t>Rural to Urban Transect</a:t>
            </a:r>
          </a:p>
        </p:txBody>
      </p:sp>
      <p:pic>
        <p:nvPicPr>
          <p:cNvPr id="56323"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348" r="15849"/>
          <a:stretch/>
        </p:blipFill>
        <p:spPr>
          <a:xfrm>
            <a:off x="588099" y="1338264"/>
            <a:ext cx="7848600" cy="3332162"/>
          </a:xfrm>
        </p:spPr>
      </p:pic>
      <p:pic>
        <p:nvPicPr>
          <p:cNvPr id="56325" name="Picture 5" descr="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303" y="4800601"/>
            <a:ext cx="1243013" cy="124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6" name="Picture 6" descr="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2087" y="4800601"/>
            <a:ext cx="1243012" cy="124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7" name="Picture 7" descr="t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1303" y="4800601"/>
            <a:ext cx="1243013" cy="124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8" name="Picture 8" descr="t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6703" y="4800601"/>
            <a:ext cx="1243013" cy="124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9" name="Picture 9" descr="t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8287" y="4800601"/>
            <a:ext cx="1243012" cy="124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30" name="Picture 10" descr="t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93687" y="4800601"/>
            <a:ext cx="1243012" cy="124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31" name="Text Box 11"/>
          <p:cNvSpPr txBox="1">
            <a:spLocks noChangeArrowheads="1"/>
          </p:cNvSpPr>
          <p:nvPr/>
        </p:nvSpPr>
        <p:spPr bwMode="auto">
          <a:xfrm>
            <a:off x="7217499" y="6003929"/>
            <a:ext cx="169790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solidFill>
                  <a:srgbClr val="C0C0C0"/>
                </a:solidFill>
                <a:latin typeface="Times" charset="0"/>
              </a:rPr>
              <a:t>Photo Source: Dhiru Thadani</a:t>
            </a:r>
            <a:endParaRPr lang="en-US">
              <a:solidFill>
                <a:srgbClr val="C0C0C0"/>
              </a:solidFill>
              <a:latin typeface="Times"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89970" y="1840415"/>
            <a:ext cx="5718048" cy="977486"/>
          </a:xfrm>
        </p:spPr>
        <p:txBody>
          <a:bodyPr/>
          <a:lstStyle/>
          <a:p>
            <a:r>
              <a:rPr lang="en-US"/>
              <a:t>OR, why change is so hard</a:t>
            </a:r>
          </a:p>
        </p:txBody>
      </p:sp>
      <p:sp>
        <p:nvSpPr>
          <p:cNvPr id="7" name="Title 6"/>
          <p:cNvSpPr>
            <a:spLocks noGrp="1"/>
          </p:cNvSpPr>
          <p:nvPr>
            <p:ph type="title"/>
          </p:nvPr>
        </p:nvSpPr>
        <p:spPr/>
        <p:txBody>
          <a:bodyPr/>
          <a:lstStyle/>
          <a:p>
            <a:r>
              <a:rPr lang="en-US"/>
              <a:t>Collaborative Mindmap </a:t>
            </a:r>
            <a:r>
              <a:rPr lang="mr-IN"/>
              <a:t>–</a:t>
            </a:r>
            <a:r>
              <a:rPr lang="en-US"/>
              <a:t> What systems doe new urbanism interact with?</a:t>
            </a:r>
          </a:p>
        </p:txBody>
      </p:sp>
    </p:spTree>
    <p:extLst>
      <p:ext uri="{BB962C8B-B14F-4D97-AF65-F5344CB8AC3E}">
        <p14:creationId xmlns:p14="http://schemas.microsoft.com/office/powerpoint/2010/main" val="2786520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lstStyle/>
          <a:p>
            <a:endParaRPr lang="en-US"/>
          </a:p>
        </p:txBody>
      </p:sp>
      <p:sp>
        <p:nvSpPr>
          <p:cNvPr id="7" name="Title 6"/>
          <p:cNvSpPr>
            <a:spLocks noGrp="1"/>
          </p:cNvSpPr>
          <p:nvPr>
            <p:ph type="title"/>
          </p:nvPr>
        </p:nvSpPr>
        <p:spPr/>
        <p:txBody>
          <a:bodyPr/>
          <a:lstStyle/>
          <a:p>
            <a:r>
              <a:rPr lang="en-US"/>
              <a:t>Image Dialogue &amp; VPS Results</a:t>
            </a:r>
          </a:p>
        </p:txBody>
      </p:sp>
    </p:spTree>
    <p:extLst>
      <p:ext uri="{BB962C8B-B14F-4D97-AF65-F5344CB8AC3E}">
        <p14:creationId xmlns:p14="http://schemas.microsoft.com/office/powerpoint/2010/main" val="640940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Facilitation Assignment</a:t>
            </a:r>
            <a:br>
              <a:rPr lang="en-US" dirty="0"/>
            </a:br>
            <a:endParaRPr lang="en-US" dirty="0"/>
          </a:p>
        </p:txBody>
      </p:sp>
      <p:sp>
        <p:nvSpPr>
          <p:cNvPr id="5" name="Text Placeholder 4"/>
          <p:cNvSpPr>
            <a:spLocks noGrp="1"/>
          </p:cNvSpPr>
          <p:nvPr>
            <p:ph type="body" idx="1"/>
          </p:nvPr>
        </p:nvSpPr>
        <p:spPr>
          <a:xfrm>
            <a:off x="304800" y="1219200"/>
            <a:ext cx="4040188" cy="639762"/>
          </a:xfrm>
        </p:spPr>
        <p:txBody>
          <a:bodyPr/>
          <a:lstStyle/>
          <a:p>
            <a:r>
              <a:rPr lang="en-US" dirty="0"/>
              <a:t>Overview</a:t>
            </a:r>
          </a:p>
        </p:txBody>
      </p:sp>
      <p:sp>
        <p:nvSpPr>
          <p:cNvPr id="6" name="Text Placeholder 5"/>
          <p:cNvSpPr>
            <a:spLocks noGrp="1"/>
          </p:cNvSpPr>
          <p:nvPr>
            <p:ph type="body" sz="half" idx="3"/>
          </p:nvPr>
        </p:nvSpPr>
        <p:spPr>
          <a:xfrm>
            <a:off x="5943600" y="1219200"/>
            <a:ext cx="2743205" cy="639762"/>
          </a:xfrm>
        </p:spPr>
        <p:txBody>
          <a:bodyPr/>
          <a:lstStyle/>
          <a:p>
            <a:r>
              <a:rPr lang="en-US" dirty="0"/>
              <a:t>Class Options</a:t>
            </a:r>
          </a:p>
        </p:txBody>
      </p:sp>
      <p:sp>
        <p:nvSpPr>
          <p:cNvPr id="4" name="Content Placeholder 3"/>
          <p:cNvSpPr>
            <a:spLocks noGrp="1"/>
          </p:cNvSpPr>
          <p:nvPr>
            <p:ph sz="quarter" idx="2"/>
          </p:nvPr>
        </p:nvSpPr>
        <p:spPr>
          <a:xfrm>
            <a:off x="304800" y="1868486"/>
            <a:ext cx="5334000" cy="4989514"/>
          </a:xfrm>
        </p:spPr>
        <p:txBody>
          <a:bodyPr>
            <a:normAutofit fontScale="92500" lnSpcReduction="10000"/>
          </a:bodyPr>
          <a:lstStyle/>
          <a:p>
            <a:r>
              <a:rPr lang="en-US" dirty="0"/>
              <a:t>Details in Assignments instructions word doc on Moodle</a:t>
            </a:r>
          </a:p>
          <a:p>
            <a:r>
              <a:rPr lang="en-US" dirty="0"/>
              <a:t>5 options for which day </a:t>
            </a:r>
            <a:r>
              <a:rPr lang="en-US" dirty="0">
                <a:sym typeface="Wingdings" pitchFamily="2" charset="2"/>
              </a:rPr>
              <a:t> </a:t>
            </a:r>
            <a:r>
              <a:rPr lang="en-US" dirty="0"/>
              <a:t>14 students = 3 students on 4 days and 2 on 1 day</a:t>
            </a:r>
          </a:p>
          <a:p>
            <a:r>
              <a:rPr lang="en-US" b="1" dirty="0">
                <a:solidFill>
                  <a:schemeClr val="accent1">
                    <a:lumMod val="60000"/>
                    <a:lumOff val="40000"/>
                  </a:schemeClr>
                </a:solidFill>
              </a:rPr>
              <a:t>Find your group and give day preferences on form on Moodle</a:t>
            </a:r>
          </a:p>
          <a:p>
            <a:r>
              <a:rPr lang="en-US" dirty="0"/>
              <a:t>Do all readings for that day, including optional readings </a:t>
            </a:r>
            <a:r>
              <a:rPr lang="en-US" dirty="0">
                <a:sym typeface="Wingdings" pitchFamily="2" charset="2"/>
              </a:rPr>
              <a:t></a:t>
            </a:r>
            <a:r>
              <a:rPr lang="en-US" dirty="0"/>
              <a:t> prepare bullet point summaries to distribute</a:t>
            </a:r>
          </a:p>
          <a:p>
            <a:r>
              <a:rPr lang="en-US" dirty="0"/>
              <a:t>Make plan for class facilitation &amp; meet with Prof Hurley to discuss</a:t>
            </a:r>
          </a:p>
          <a:p>
            <a:r>
              <a:rPr lang="en-US" dirty="0"/>
              <a:t>Facilitate class</a:t>
            </a:r>
          </a:p>
          <a:p>
            <a:r>
              <a:rPr lang="en-US" dirty="0"/>
              <a:t>Complete brief self-reflection (individually)</a:t>
            </a:r>
          </a:p>
        </p:txBody>
      </p:sp>
      <p:sp>
        <p:nvSpPr>
          <p:cNvPr id="2" name="Content Placeholder 1"/>
          <p:cNvSpPr>
            <a:spLocks noGrp="1"/>
          </p:cNvSpPr>
          <p:nvPr>
            <p:ph sz="quarter" idx="4"/>
          </p:nvPr>
        </p:nvSpPr>
        <p:spPr>
          <a:xfrm>
            <a:off x="5943600" y="1868488"/>
            <a:ext cx="3200400" cy="4989512"/>
          </a:xfrm>
        </p:spPr>
        <p:txBody>
          <a:bodyPr>
            <a:normAutofit fontScale="92500" lnSpcReduction="10000"/>
          </a:bodyPr>
          <a:lstStyle/>
          <a:p>
            <a:r>
              <a:rPr lang="en-US" dirty="0"/>
              <a:t>3/21 Environmentalism</a:t>
            </a:r>
          </a:p>
          <a:p>
            <a:r>
              <a:rPr lang="en-US" dirty="0"/>
              <a:t>4/4 Affordability</a:t>
            </a:r>
          </a:p>
          <a:p>
            <a:r>
              <a:rPr lang="en-US" dirty="0"/>
              <a:t>4/11 Transportation</a:t>
            </a:r>
          </a:p>
          <a:p>
            <a:r>
              <a:rPr lang="en-US" dirty="0"/>
              <a:t>4/18 Real Estate Development System</a:t>
            </a:r>
          </a:p>
          <a:p>
            <a:r>
              <a:rPr lang="en-US" dirty="0"/>
              <a:t>5/2 NU Practice Innovations &amp; Last Class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DSC_0040.JPG"/>
          <p:cNvPicPr>
            <a:picLocks noGrp="1" noChangeAspect="1"/>
          </p:cNvPicPr>
          <p:nvPr>
            <p:ph sz="quarter" idx="1"/>
          </p:nvPr>
        </p:nvPicPr>
        <p:blipFill>
          <a:blip r:embed="rId2">
            <a:extLst>
              <a:ext uri="{28A0092B-C50C-407E-A947-70E740481C1C}">
                <a14:useLocalDpi xmlns:a14="http://schemas.microsoft.com/office/drawing/2010/main" val="0"/>
              </a:ext>
            </a:extLst>
          </a:blip>
          <a:srcRect l="-8883" r="-8883"/>
          <a:stretch>
            <a:fillRect/>
          </a:stretch>
        </p:blipFill>
        <p:spPr>
          <a:xfrm>
            <a:off x="152400" y="304800"/>
            <a:ext cx="4812632" cy="2743200"/>
          </a:xfrm>
        </p:spPr>
      </p:pic>
      <p:sp>
        <p:nvSpPr>
          <p:cNvPr id="12" name="TextBox 11"/>
          <p:cNvSpPr txBox="1"/>
          <p:nvPr/>
        </p:nvSpPr>
        <p:spPr>
          <a:xfrm>
            <a:off x="152400" y="5976610"/>
            <a:ext cx="3810000" cy="523220"/>
          </a:xfrm>
          <a:prstGeom prst="rect">
            <a:avLst/>
          </a:prstGeom>
          <a:noFill/>
        </p:spPr>
        <p:txBody>
          <a:bodyPr wrap="square" rtlCol="0">
            <a:spAutoFit/>
          </a:bodyPr>
          <a:lstStyle/>
          <a:p>
            <a:r>
              <a:rPr lang="en-US" sz="2800" dirty="0"/>
              <a:t>Student Favorites</a:t>
            </a:r>
          </a:p>
        </p:txBody>
      </p:sp>
      <p:pic>
        <p:nvPicPr>
          <p:cNvPr id="6" name="Picture 5" descr="T1_OpenSpace_Christi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733" y="412155"/>
            <a:ext cx="3950253" cy="2635845"/>
          </a:xfrm>
          <a:prstGeom prst="rect">
            <a:avLst/>
          </a:prstGeom>
        </p:spPr>
      </p:pic>
      <p:pic>
        <p:nvPicPr>
          <p:cNvPr id="7" name="Picture 6" descr="T3_CottageCourt_HighlandsGardenVillageDenver_CNU.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3200400"/>
            <a:ext cx="3821580" cy="2514600"/>
          </a:xfrm>
          <a:prstGeom prst="rect">
            <a:avLst/>
          </a:prstGeom>
        </p:spPr>
      </p:pic>
      <p:pic>
        <p:nvPicPr>
          <p:cNvPr id="13" name="Picture 12" descr="0_Transp_AV.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3200400"/>
            <a:ext cx="3733800" cy="2489200"/>
          </a:xfrm>
          <a:prstGeom prst="rect">
            <a:avLst/>
          </a:prstGeom>
        </p:spPr>
      </p:pic>
    </p:spTree>
    <p:extLst>
      <p:ext uri="{BB962C8B-B14F-4D97-AF65-F5344CB8AC3E}">
        <p14:creationId xmlns:p14="http://schemas.microsoft.com/office/powerpoint/2010/main" val="26675971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4000" y="5105400"/>
            <a:ext cx="1981200" cy="1384995"/>
          </a:xfrm>
          <a:prstGeom prst="rect">
            <a:avLst/>
          </a:prstGeom>
          <a:noFill/>
        </p:spPr>
        <p:txBody>
          <a:bodyPr wrap="square" rtlCol="0">
            <a:spAutoFit/>
          </a:bodyPr>
          <a:lstStyle/>
          <a:p>
            <a:r>
              <a:rPr lang="en-US" sz="2800" dirty="0"/>
              <a:t>Student Least Favorites</a:t>
            </a:r>
          </a:p>
        </p:txBody>
      </p:sp>
      <p:pic>
        <p:nvPicPr>
          <p:cNvPr id="2" name="Picture 1" descr="0_Sprawl_Transp_family walk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04800"/>
            <a:ext cx="3856204" cy="2133600"/>
          </a:xfrm>
          <a:prstGeom prst="rect">
            <a:avLst/>
          </a:prstGeom>
        </p:spPr>
      </p:pic>
      <p:pic>
        <p:nvPicPr>
          <p:cNvPr id="9" name="Picture 8" descr="Industrial_Utilit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929" y="3124200"/>
            <a:ext cx="3503168" cy="2627376"/>
          </a:xfrm>
          <a:prstGeom prst="rect">
            <a:avLst/>
          </a:prstGeom>
        </p:spPr>
      </p:pic>
      <p:pic>
        <p:nvPicPr>
          <p:cNvPr id="10" name="Picture 9" descr="T3_SingleWideStreet_SaraHin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929" y="457200"/>
            <a:ext cx="4206929" cy="2482088"/>
          </a:xfrm>
          <a:prstGeom prst="rect">
            <a:avLst/>
          </a:prstGeom>
        </p:spPr>
      </p:pic>
      <p:pic>
        <p:nvPicPr>
          <p:cNvPr id="11" name="Picture 10" descr="T5_Sprawl_Grocery_Acm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71" y="2667000"/>
            <a:ext cx="3471333" cy="2316281"/>
          </a:xfrm>
          <a:prstGeom prst="rect">
            <a:avLst/>
          </a:prstGeom>
        </p:spPr>
      </p:pic>
    </p:spTree>
    <p:extLst>
      <p:ext uri="{BB962C8B-B14F-4D97-AF65-F5344CB8AC3E}">
        <p14:creationId xmlns:p14="http://schemas.microsoft.com/office/powerpoint/2010/main" val="1173065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dirty="0"/>
              <a:t>Compare to New Castle County</a:t>
            </a:r>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spTree>
    <p:extLst>
      <p:ext uri="{BB962C8B-B14F-4D97-AF65-F5344CB8AC3E}">
        <p14:creationId xmlns:p14="http://schemas.microsoft.com/office/powerpoint/2010/main" val="15052959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Notes re </a:t>
            </a:r>
            <a:br>
              <a:rPr lang="en-US" dirty="0"/>
            </a:br>
            <a:r>
              <a:rPr lang="en-US" dirty="0"/>
              <a:t>Quantitative Visual Preference Survey</a:t>
            </a:r>
          </a:p>
        </p:txBody>
      </p:sp>
      <p:sp>
        <p:nvSpPr>
          <p:cNvPr id="5" name="Content Placeholder 4"/>
          <p:cNvSpPr>
            <a:spLocks noGrp="1"/>
          </p:cNvSpPr>
          <p:nvPr>
            <p:ph idx="1"/>
          </p:nvPr>
        </p:nvSpPr>
        <p:spPr>
          <a:xfrm>
            <a:off x="914400" y="2057400"/>
            <a:ext cx="7772400" cy="4572000"/>
          </a:xfrm>
        </p:spPr>
        <p:txBody>
          <a:bodyPr/>
          <a:lstStyle/>
          <a:p>
            <a:r>
              <a:rPr lang="en-US" dirty="0">
                <a:solidFill>
                  <a:schemeClr val="accent3">
                    <a:lumMod val="20000"/>
                    <a:lumOff val="80000"/>
                  </a:schemeClr>
                </a:solidFill>
              </a:rPr>
              <a:t>Not usually random sample, but study by </a:t>
            </a:r>
            <a:r>
              <a:rPr lang="en-US" dirty="0" err="1">
                <a:solidFill>
                  <a:schemeClr val="accent3">
                    <a:lumMod val="20000"/>
                    <a:lumOff val="80000"/>
                  </a:schemeClr>
                </a:solidFill>
              </a:rPr>
              <a:t>Talen</a:t>
            </a:r>
            <a:r>
              <a:rPr lang="en-US" dirty="0">
                <a:solidFill>
                  <a:schemeClr val="accent3">
                    <a:lumMod val="20000"/>
                    <a:lumOff val="80000"/>
                  </a:schemeClr>
                </a:solidFill>
              </a:rPr>
              <a:t> showed age and education variation: younger and more educated = more preference for urban</a:t>
            </a:r>
          </a:p>
          <a:p>
            <a:r>
              <a:rPr lang="en-US" dirty="0">
                <a:solidFill>
                  <a:schemeClr val="accent3">
                    <a:lumMod val="20000"/>
                    <a:lumOff val="80000"/>
                  </a:schemeClr>
                </a:solidFill>
              </a:rPr>
              <a:t>Scale typically used (-10 to 10) is difficult</a:t>
            </a:r>
          </a:p>
          <a:p>
            <a:r>
              <a:rPr lang="en-US" dirty="0">
                <a:solidFill>
                  <a:schemeClr val="accent3">
                    <a:lumMod val="20000"/>
                    <a:lumOff val="80000"/>
                  </a:schemeClr>
                </a:solidFill>
              </a:rPr>
              <a:t>Images bias results in many ways</a:t>
            </a:r>
          </a:p>
          <a:p>
            <a:r>
              <a:rPr lang="en-US" dirty="0">
                <a:solidFill>
                  <a:schemeClr val="accent3">
                    <a:lumMod val="20000"/>
                    <a:lumOff val="80000"/>
                  </a:schemeClr>
                </a:solidFill>
              </a:rPr>
              <a:t>No feedback on </a:t>
            </a:r>
            <a:r>
              <a:rPr lang="en-US" i="1" dirty="0">
                <a:solidFill>
                  <a:schemeClr val="accent3">
                    <a:lumMod val="20000"/>
                    <a:lumOff val="80000"/>
                  </a:schemeClr>
                </a:solidFill>
              </a:rPr>
              <a:t>why</a:t>
            </a:r>
            <a:r>
              <a:rPr lang="en-US" dirty="0">
                <a:solidFill>
                  <a:schemeClr val="accent3">
                    <a:lumMod val="20000"/>
                    <a:lumOff val="80000"/>
                  </a:schemeClr>
                </a:solidFill>
              </a:rPr>
              <a:t> people selected images the way they did</a:t>
            </a:r>
          </a:p>
        </p:txBody>
      </p:sp>
    </p:spTree>
    <p:extLst>
      <p:ext uri="{BB962C8B-B14F-4D97-AF65-F5344CB8AC3E}">
        <p14:creationId xmlns:p14="http://schemas.microsoft.com/office/powerpoint/2010/main" val="108789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41" y="152400"/>
            <a:ext cx="8875059" cy="914400"/>
          </a:xfrm>
        </p:spPr>
        <p:txBody>
          <a:bodyPr/>
          <a:lstStyle/>
          <a:p>
            <a:r>
              <a:rPr lang="en-US" dirty="0"/>
              <a:t>Perusall Annotations: Prompts</a:t>
            </a:r>
          </a:p>
        </p:txBody>
      </p:sp>
      <p:sp>
        <p:nvSpPr>
          <p:cNvPr id="9" name="Content Placeholder 8"/>
          <p:cNvSpPr>
            <a:spLocks noGrp="1"/>
          </p:cNvSpPr>
          <p:nvPr>
            <p:ph idx="1"/>
          </p:nvPr>
        </p:nvSpPr>
        <p:spPr>
          <a:xfrm>
            <a:off x="304800" y="1066800"/>
            <a:ext cx="8686800" cy="5791200"/>
          </a:xfrm>
        </p:spPr>
        <p:txBody>
          <a:bodyPr>
            <a:normAutofit fontScale="92500" lnSpcReduction="10000"/>
          </a:bodyPr>
          <a:lstStyle/>
          <a:p>
            <a:pPr>
              <a:lnSpc>
                <a:spcPct val="110000"/>
              </a:lnSpc>
            </a:pPr>
            <a:r>
              <a:rPr lang="en-US" dirty="0"/>
              <a:t>What logical argument or claim is the author trying to make? What evidence does she use to support that claim? Are there holes in the logical argument? Are there things that don’t make sense? How persuasive is the evidence? How legitimate are the sources of evidence?</a:t>
            </a:r>
          </a:p>
          <a:p>
            <a:pPr>
              <a:lnSpc>
                <a:spcPct val="110000"/>
              </a:lnSpc>
            </a:pPr>
            <a:r>
              <a:rPr lang="en-US" dirty="0">
                <a:solidFill>
                  <a:schemeClr val="accent6">
                    <a:lumMod val="40000"/>
                    <a:lumOff val="60000"/>
                  </a:schemeClr>
                </a:solidFill>
              </a:rPr>
              <a:t>How does this aspect of the reading resonate with or conflict with other material you have read?</a:t>
            </a:r>
          </a:p>
          <a:p>
            <a:pPr>
              <a:lnSpc>
                <a:spcPct val="110000"/>
              </a:lnSpc>
            </a:pPr>
            <a:r>
              <a:rPr lang="en-US" dirty="0"/>
              <a:t>How does this aspect of the reading resonate with or conflict with your direct personal experience?</a:t>
            </a:r>
          </a:p>
          <a:p>
            <a:pPr>
              <a:lnSpc>
                <a:spcPct val="110000"/>
              </a:lnSpc>
            </a:pPr>
            <a:r>
              <a:rPr lang="en-US" dirty="0">
                <a:solidFill>
                  <a:schemeClr val="accent1">
                    <a:lumMod val="40000"/>
                    <a:lumOff val="60000"/>
                  </a:schemeClr>
                </a:solidFill>
              </a:rPr>
              <a:t>How does this aspect of the reading relate to your case study or other cases you have heard about in class?</a:t>
            </a:r>
          </a:p>
        </p:txBody>
      </p:sp>
    </p:spTree>
    <p:extLst>
      <p:ext uri="{BB962C8B-B14F-4D97-AF65-F5344CB8AC3E}">
        <p14:creationId xmlns:p14="http://schemas.microsoft.com/office/powerpoint/2010/main" val="4264537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Assignment #1 Review</a:t>
            </a:r>
            <a:br>
              <a:rPr lang="en-US" dirty="0"/>
            </a:br>
            <a:r>
              <a:rPr lang="en-US" dirty="0"/>
              <a:t>DUE noon 2/14 – Present in class 2/15</a:t>
            </a:r>
          </a:p>
        </p:txBody>
      </p:sp>
      <p:sp>
        <p:nvSpPr>
          <p:cNvPr id="5" name="Text Placeholder 4"/>
          <p:cNvSpPr>
            <a:spLocks noGrp="1"/>
          </p:cNvSpPr>
          <p:nvPr>
            <p:ph type="body" idx="1"/>
          </p:nvPr>
        </p:nvSpPr>
        <p:spPr/>
        <p:txBody>
          <a:bodyPr/>
          <a:lstStyle/>
          <a:p>
            <a:r>
              <a:rPr lang="en-US" dirty="0"/>
              <a:t>Overview</a:t>
            </a:r>
          </a:p>
        </p:txBody>
      </p:sp>
      <p:sp>
        <p:nvSpPr>
          <p:cNvPr id="6" name="Text Placeholder 5"/>
          <p:cNvSpPr>
            <a:spLocks noGrp="1"/>
          </p:cNvSpPr>
          <p:nvPr>
            <p:ph type="body" sz="half" idx="3"/>
          </p:nvPr>
        </p:nvSpPr>
        <p:spPr/>
        <p:txBody>
          <a:bodyPr/>
          <a:lstStyle/>
          <a:p>
            <a:r>
              <a:rPr lang="en-US" dirty="0"/>
              <a:t>Questions to Address</a:t>
            </a:r>
          </a:p>
        </p:txBody>
      </p:sp>
      <p:sp>
        <p:nvSpPr>
          <p:cNvPr id="4" name="Content Placeholder 3"/>
          <p:cNvSpPr>
            <a:spLocks noGrp="1"/>
          </p:cNvSpPr>
          <p:nvPr>
            <p:ph sz="quarter" idx="2"/>
          </p:nvPr>
        </p:nvSpPr>
        <p:spPr>
          <a:xfrm>
            <a:off x="457200" y="2459036"/>
            <a:ext cx="4040188" cy="4398963"/>
          </a:xfrm>
        </p:spPr>
        <p:txBody>
          <a:bodyPr>
            <a:normAutofit fontScale="92500"/>
          </a:bodyPr>
          <a:lstStyle/>
          <a:p>
            <a:r>
              <a:rPr lang="en-US" dirty="0"/>
              <a:t>Short Presentation</a:t>
            </a:r>
          </a:p>
          <a:p>
            <a:pPr lvl="1"/>
            <a:r>
              <a:rPr lang="en-US" dirty="0"/>
              <a:t>Up to 20 slides (timed at 20 sec per)</a:t>
            </a:r>
          </a:p>
          <a:p>
            <a:pPr lvl="1"/>
            <a:r>
              <a:rPr lang="en-US" dirty="0"/>
              <a:t>No more than 6 minutes</a:t>
            </a:r>
          </a:p>
          <a:p>
            <a:pPr lvl="1"/>
            <a:r>
              <a:rPr lang="en-US" dirty="0"/>
              <a:t>Images – only text titles, labels</a:t>
            </a:r>
          </a:p>
          <a:p>
            <a:r>
              <a:rPr lang="en-US" dirty="0"/>
              <a:t>Goal: enough info to provide basis for class discussion</a:t>
            </a:r>
          </a:p>
          <a:p>
            <a:r>
              <a:rPr lang="en-US" dirty="0"/>
              <a:t>Include locator map / aerial photo</a:t>
            </a:r>
          </a:p>
          <a:p>
            <a:r>
              <a:rPr lang="en-US" dirty="0"/>
              <a:t>MUST include image sources</a:t>
            </a:r>
          </a:p>
        </p:txBody>
      </p:sp>
      <p:sp>
        <p:nvSpPr>
          <p:cNvPr id="2" name="Content Placeholder 1"/>
          <p:cNvSpPr>
            <a:spLocks noGrp="1"/>
          </p:cNvSpPr>
          <p:nvPr>
            <p:ph sz="quarter" idx="4"/>
          </p:nvPr>
        </p:nvSpPr>
        <p:spPr>
          <a:xfrm>
            <a:off x="4645030" y="2459038"/>
            <a:ext cx="4041775" cy="4398962"/>
          </a:xfrm>
        </p:spPr>
        <p:txBody>
          <a:bodyPr>
            <a:normAutofit fontScale="92500" lnSpcReduction="20000"/>
          </a:bodyPr>
          <a:lstStyle/>
          <a:p>
            <a:r>
              <a:rPr lang="en-US" dirty="0"/>
              <a:t>Location</a:t>
            </a:r>
          </a:p>
          <a:p>
            <a:r>
              <a:rPr lang="en-US" dirty="0"/>
              <a:t>History</a:t>
            </a:r>
          </a:p>
          <a:p>
            <a:r>
              <a:rPr lang="en-US" dirty="0"/>
              <a:t>Site info</a:t>
            </a:r>
          </a:p>
          <a:p>
            <a:r>
              <a:rPr lang="en-US" dirty="0"/>
              <a:t>Pricing &amp; Affordability</a:t>
            </a:r>
          </a:p>
          <a:p>
            <a:r>
              <a:rPr lang="en-US" dirty="0"/>
              <a:t>Scale: region, neighborhood, block</a:t>
            </a:r>
          </a:p>
          <a:p>
            <a:r>
              <a:rPr lang="en-US" dirty="0"/>
              <a:t>Key Topics: Transportation, Affordability, Environment</a:t>
            </a:r>
          </a:p>
          <a:p>
            <a:r>
              <a:rPr lang="en-US" dirty="0"/>
              <a:t>Community engagement &amp; development approval process</a:t>
            </a:r>
          </a:p>
          <a:p>
            <a:r>
              <a:rPr lang="en-US" dirty="0"/>
              <a:t>Key team members</a:t>
            </a:r>
          </a:p>
          <a:p>
            <a:r>
              <a:rPr lang="en-US" dirty="0"/>
              <a:t>What’s unique</a:t>
            </a:r>
          </a:p>
        </p:txBody>
      </p:sp>
    </p:spTree>
    <p:extLst>
      <p:ext uri="{BB962C8B-B14F-4D97-AF65-F5344CB8AC3E}">
        <p14:creationId xmlns:p14="http://schemas.microsoft.com/office/powerpoint/2010/main" val="2161170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Assignment #1 </a:t>
            </a:r>
            <a:r>
              <a:rPr lang="mr-IN"/>
              <a:t>–</a:t>
            </a:r>
            <a:r>
              <a:rPr lang="en-US"/>
              <a:t> Hunting for Sources</a:t>
            </a:r>
          </a:p>
        </p:txBody>
      </p:sp>
      <p:sp>
        <p:nvSpPr>
          <p:cNvPr id="8" name="Text Placeholder 7"/>
          <p:cNvSpPr>
            <a:spLocks noGrp="1"/>
          </p:cNvSpPr>
          <p:nvPr>
            <p:ph idx="1"/>
          </p:nvPr>
        </p:nvSpPr>
        <p:spPr/>
        <p:txBody>
          <a:bodyPr>
            <a:normAutofit/>
          </a:bodyPr>
          <a:lstStyle/>
          <a:p>
            <a:r>
              <a:rPr lang="en-US"/>
              <a:t>CNU.org</a:t>
            </a:r>
          </a:p>
          <a:p>
            <a:r>
              <a:rPr lang="en-US"/>
              <a:t>Google Scholar</a:t>
            </a:r>
          </a:p>
          <a:p>
            <a:r>
              <a:rPr lang="en-US"/>
              <a:t>Google image search</a:t>
            </a:r>
          </a:p>
          <a:p>
            <a:r>
              <a:rPr lang="en-US"/>
              <a:t>Newspaper local to your site</a:t>
            </a:r>
          </a:p>
          <a:p>
            <a:r>
              <a:rPr lang="en-US"/>
              <a:t>Websites of key firms involved in project (developer, architect)</a:t>
            </a:r>
          </a:p>
          <a:p>
            <a:r>
              <a:rPr lang="en-US"/>
              <a:t>???</a:t>
            </a:r>
          </a:p>
        </p:txBody>
      </p:sp>
    </p:spTree>
    <p:extLst>
      <p:ext uri="{BB962C8B-B14F-4D97-AF65-F5344CB8AC3E}">
        <p14:creationId xmlns:p14="http://schemas.microsoft.com/office/powerpoint/2010/main" val="622288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Modernism vs Traditional Urbanism</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2753180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sz="quarter"/>
          </p:nvPr>
        </p:nvSpPr>
        <p:spPr/>
        <p:txBody>
          <a:bodyPr/>
          <a:lstStyle/>
          <a:p>
            <a:r>
              <a:rPr lang="en-US" dirty="0"/>
              <a:t>Traditional (Urbanism) vs.</a:t>
            </a:r>
            <a:br>
              <a:rPr lang="en-US" dirty="0"/>
            </a:br>
            <a:r>
              <a:rPr lang="en-US" dirty="0"/>
              <a:t>				Modernist (Sprawl)</a:t>
            </a:r>
            <a:endParaRPr lang="en-US" dirty="0">
              <a:latin typeface="Arial" charset="0"/>
              <a:ea typeface="ＭＳ Ｐゴシック" charset="0"/>
              <a:cs typeface="ＭＳ Ｐゴシック" charset="0"/>
            </a:endParaRPr>
          </a:p>
        </p:txBody>
      </p:sp>
      <p:pic>
        <p:nvPicPr>
          <p:cNvPr id="41988" name="Picture 5" descr="fig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911350"/>
            <a:ext cx="4241800" cy="487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76200" y="6477000"/>
            <a:ext cx="4114800" cy="261610"/>
          </a:xfrm>
          <a:prstGeom prst="rect">
            <a:avLst/>
          </a:prstGeom>
          <a:noFill/>
          <a:ln w="9525">
            <a:noFill/>
            <a:miter lim="800000"/>
            <a:headEnd/>
            <a:tailEnd/>
          </a:ln>
        </p:spPr>
        <p:txBody>
          <a:bodyPr>
            <a:prstTxWarp prst="textNoShape">
              <a:avLst/>
            </a:prstTxWarp>
            <a:spAutoFit/>
          </a:bodyPr>
          <a:lstStyle/>
          <a:p>
            <a:r>
              <a:rPr lang="en-US" sz="1100" dirty="0">
                <a:solidFill>
                  <a:srgbClr val="2E304C"/>
                </a:solidFill>
                <a:latin typeface="Lucida Grande" pitchFamily="-106" charset="0"/>
              </a:rPr>
              <a:t>Tom Low, </a:t>
            </a:r>
            <a:r>
              <a:rPr lang="en-US" sz="1100" dirty="0" err="1">
                <a:solidFill>
                  <a:srgbClr val="2E304C"/>
                </a:solidFill>
                <a:latin typeface="Lucida Grande" pitchFamily="-106" charset="0"/>
              </a:rPr>
              <a:t>Duany</a:t>
            </a:r>
            <a:r>
              <a:rPr lang="en-US" sz="1100" dirty="0">
                <a:solidFill>
                  <a:srgbClr val="2E304C"/>
                </a:solidFill>
                <a:latin typeface="Lucida Grande" pitchFamily="-106" charset="0"/>
              </a:rPr>
              <a:t> </a:t>
            </a:r>
            <a:r>
              <a:rPr lang="en-US" sz="1100" dirty="0" err="1">
                <a:solidFill>
                  <a:srgbClr val="2E304C"/>
                </a:solidFill>
                <a:latin typeface="Lucida Grande" pitchFamily="-106" charset="0"/>
              </a:rPr>
              <a:t>Plater-Zyberk</a:t>
            </a:r>
            <a:endParaRPr lang="en-US" sz="1100" dirty="0">
              <a:solidFill>
                <a:srgbClr val="2E304C"/>
              </a:solidFill>
              <a:latin typeface="Lucida Grande" pitchFamily="-106"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Metro.thmx</Template>
  <TotalTime>4021</TotalTime>
  <Words>2272</Words>
  <Application>Microsoft Macintosh PowerPoint</Application>
  <PresentationFormat>On-screen Show (4:3)</PresentationFormat>
  <Paragraphs>281</Paragraphs>
  <Slides>43</Slides>
  <Notes>16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43</vt:i4>
      </vt:variant>
    </vt:vector>
  </HeadingPairs>
  <TitlesOfParts>
    <vt:vector size="54" baseType="lpstr">
      <vt:lpstr>Arial</vt:lpstr>
      <vt:lpstr>Book Antiqua</vt:lpstr>
      <vt:lpstr>Calibri</vt:lpstr>
      <vt:lpstr>Corbel</vt:lpstr>
      <vt:lpstr>Lucida Grande</vt:lpstr>
      <vt:lpstr>Times</vt:lpstr>
      <vt:lpstr>Wingdings</vt:lpstr>
      <vt:lpstr>Wingdings 2</vt:lpstr>
      <vt:lpstr>Wingdings 3</vt:lpstr>
      <vt:lpstr>Metro</vt:lpstr>
      <vt:lpstr>Office Theme</vt:lpstr>
      <vt:lpstr>PowerPoint Presentation</vt:lpstr>
      <vt:lpstr>Agenda</vt:lpstr>
      <vt:lpstr>Assignment Stuff</vt:lpstr>
      <vt:lpstr>Facilitation Assignment </vt:lpstr>
      <vt:lpstr>Perusall Annotations: Prompts</vt:lpstr>
      <vt:lpstr>Assignment #1 Review DUE noon 2/14 – Present in class 2/15</vt:lpstr>
      <vt:lpstr>Assignment #1 – Hunting for Sources</vt:lpstr>
      <vt:lpstr>Modernism vs Traditional Urbanism</vt:lpstr>
      <vt:lpstr>Traditional (Urbanism) vs.     Modernist (Sprawl)</vt:lpstr>
      <vt:lpstr>PowerPoint Presentation</vt:lpstr>
      <vt:lpstr>Permeability / Connectivity</vt:lpstr>
      <vt:lpstr>Network Type</vt:lpstr>
      <vt:lpstr>Mixed Use  vs.     Segregated Uses</vt:lpstr>
      <vt:lpstr>PowerPoint Presentation</vt:lpstr>
      <vt:lpstr>PowerPoint Presentation</vt:lpstr>
      <vt:lpstr>Pedestrian Shed</vt:lpstr>
      <vt:lpstr>Detailing &amp; Articulation</vt:lpstr>
      <vt:lpstr>Sense of Enclosure</vt:lpstr>
      <vt:lpstr>Enclosure</vt:lpstr>
      <vt:lpstr>PowerPoint Presentation</vt:lpstr>
      <vt:lpstr>Figure - Ground</vt:lpstr>
      <vt:lpstr>Figure - Ground</vt:lpstr>
      <vt:lpstr>Traditional Space</vt:lpstr>
      <vt:lpstr>Traditional Space</vt:lpstr>
      <vt:lpstr>Anti-Space: Modernist</vt:lpstr>
      <vt:lpstr>PowerPoint Presentation</vt:lpstr>
      <vt:lpstr>PowerPoint Presentation</vt:lpstr>
      <vt:lpstr>PowerPoint Presentation</vt:lpstr>
      <vt:lpstr>Public - Private Layers</vt:lpstr>
      <vt:lpstr>Public - Private Layers</vt:lpstr>
      <vt:lpstr>Public - Private Layers</vt:lpstr>
      <vt:lpstr>Role of Public Space</vt:lpstr>
      <vt:lpstr>Either system can work, BUT Do not mix</vt:lpstr>
      <vt:lpstr>What’s the problem with sprawl?</vt:lpstr>
      <vt:lpstr>Problems of Sprawl</vt:lpstr>
      <vt:lpstr>What’s the alternative to segregating uses?</vt:lpstr>
      <vt:lpstr>Rural to Urban Transect</vt:lpstr>
      <vt:lpstr>Collaborative Mindmap – What systems doe new urbanism interact with?</vt:lpstr>
      <vt:lpstr>Image Dialogue &amp; VPS Results</vt:lpstr>
      <vt:lpstr>PowerPoint Presentation</vt:lpstr>
      <vt:lpstr>PowerPoint Presentation</vt:lpstr>
      <vt:lpstr>Compare to New Castle County</vt:lpstr>
      <vt:lpstr>Other Notes re  Quantitative Visual Preference Survey</vt:lpstr>
    </vt:vector>
  </TitlesOfParts>
  <Company>Hurley~Franks &amp; Assoc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we want?</dc:title>
  <dc:creator>Jennifer Hurley</dc:creator>
  <cp:lastModifiedBy>Jennifer Hurley</cp:lastModifiedBy>
  <cp:revision>184</cp:revision>
  <dcterms:created xsi:type="dcterms:W3CDTF">2010-11-12T16:49:55Z</dcterms:created>
  <dcterms:modified xsi:type="dcterms:W3CDTF">2024-02-07T15:46:28Z</dcterms:modified>
</cp:coreProperties>
</file>