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78" r:id="rId3"/>
  </p:sldMasterIdLst>
  <p:notesMasterIdLst>
    <p:notesMasterId r:id="rId129"/>
  </p:notesMasterIdLst>
  <p:sldIdLst>
    <p:sldId id="256" r:id="rId4"/>
    <p:sldId id="437" r:id="rId5"/>
    <p:sldId id="438" r:id="rId6"/>
    <p:sldId id="439" r:id="rId7"/>
    <p:sldId id="446" r:id="rId8"/>
    <p:sldId id="440" r:id="rId9"/>
    <p:sldId id="445" r:id="rId10"/>
    <p:sldId id="444" r:id="rId11"/>
    <p:sldId id="441" r:id="rId12"/>
    <p:sldId id="455" r:id="rId13"/>
    <p:sldId id="406" r:id="rId14"/>
    <p:sldId id="393" r:id="rId15"/>
    <p:sldId id="394" r:id="rId16"/>
    <p:sldId id="395" r:id="rId17"/>
    <p:sldId id="396" r:id="rId18"/>
    <p:sldId id="472" r:id="rId19"/>
    <p:sldId id="473" r:id="rId20"/>
    <p:sldId id="397" r:id="rId21"/>
    <p:sldId id="428" r:id="rId22"/>
    <p:sldId id="456" r:id="rId23"/>
    <p:sldId id="457" r:id="rId24"/>
    <p:sldId id="460" r:id="rId25"/>
    <p:sldId id="458" r:id="rId26"/>
    <p:sldId id="461" r:id="rId27"/>
    <p:sldId id="459" r:id="rId28"/>
    <p:sldId id="462" r:id="rId29"/>
    <p:sldId id="480" r:id="rId30"/>
    <p:sldId id="410" r:id="rId31"/>
    <p:sldId id="427" r:id="rId32"/>
    <p:sldId id="398" r:id="rId33"/>
    <p:sldId id="408" r:id="rId34"/>
    <p:sldId id="409" r:id="rId35"/>
    <p:sldId id="371" r:id="rId36"/>
    <p:sldId id="478" r:id="rId37"/>
    <p:sldId id="483" r:id="rId38"/>
    <p:sldId id="372" r:id="rId39"/>
    <p:sldId id="413" r:id="rId40"/>
    <p:sldId id="263" r:id="rId41"/>
    <p:sldId id="464" r:id="rId42"/>
    <p:sldId id="414" r:id="rId43"/>
    <p:sldId id="415" r:id="rId44"/>
    <p:sldId id="465" r:id="rId45"/>
    <p:sldId id="484" r:id="rId46"/>
    <p:sldId id="416" r:id="rId47"/>
    <p:sldId id="417" r:id="rId48"/>
    <p:sldId id="418" r:id="rId49"/>
    <p:sldId id="419" r:id="rId50"/>
    <p:sldId id="420" r:id="rId51"/>
    <p:sldId id="421" r:id="rId52"/>
    <p:sldId id="422" r:id="rId53"/>
    <p:sldId id="423" r:id="rId54"/>
    <p:sldId id="360" r:id="rId55"/>
    <p:sldId id="466" r:id="rId56"/>
    <p:sldId id="485" r:id="rId57"/>
    <p:sldId id="260" r:id="rId58"/>
    <p:sldId id="334" r:id="rId59"/>
    <p:sldId id="335" r:id="rId60"/>
    <p:sldId id="336" r:id="rId61"/>
    <p:sldId id="262" r:id="rId62"/>
    <p:sldId id="471" r:id="rId63"/>
    <p:sldId id="424" r:id="rId64"/>
    <p:sldId id="425" r:id="rId65"/>
    <p:sldId id="426" r:id="rId66"/>
    <p:sldId id="467" r:id="rId67"/>
    <p:sldId id="481" r:id="rId68"/>
    <p:sldId id="341" r:id="rId69"/>
    <p:sldId id="342" r:id="rId70"/>
    <p:sldId id="343" r:id="rId71"/>
    <p:sldId id="344" r:id="rId72"/>
    <p:sldId id="412" r:id="rId73"/>
    <p:sldId id="469" r:id="rId74"/>
    <p:sldId id="345" r:id="rId75"/>
    <p:sldId id="482" r:id="rId76"/>
    <p:sldId id="346" r:id="rId77"/>
    <p:sldId id="486" r:id="rId78"/>
    <p:sldId id="364" r:id="rId79"/>
    <p:sldId id="362" r:id="rId80"/>
    <p:sldId id="448" r:id="rId81"/>
    <p:sldId id="449" r:id="rId82"/>
    <p:sldId id="451" r:id="rId83"/>
    <p:sldId id="450" r:id="rId84"/>
    <p:sldId id="452" r:id="rId85"/>
    <p:sldId id="475" r:id="rId86"/>
    <p:sldId id="276" r:id="rId87"/>
    <p:sldId id="277" r:id="rId88"/>
    <p:sldId id="278" r:id="rId89"/>
    <p:sldId id="279" r:id="rId90"/>
    <p:sldId id="280" r:id="rId91"/>
    <p:sldId id="281" r:id="rId92"/>
    <p:sldId id="282" r:id="rId93"/>
    <p:sldId id="283" r:id="rId94"/>
    <p:sldId id="284" r:id="rId95"/>
    <p:sldId id="285" r:id="rId96"/>
    <p:sldId id="286" r:id="rId97"/>
    <p:sldId id="287" r:id="rId98"/>
    <p:sldId id="288" r:id="rId99"/>
    <p:sldId id="289" r:id="rId100"/>
    <p:sldId id="487" r:id="rId101"/>
    <p:sldId id="290" r:id="rId102"/>
    <p:sldId id="291" r:id="rId103"/>
    <p:sldId id="292" r:id="rId104"/>
    <p:sldId id="293" r:id="rId105"/>
    <p:sldId id="294" r:id="rId106"/>
    <p:sldId id="295" r:id="rId107"/>
    <p:sldId id="296" r:id="rId108"/>
    <p:sldId id="297" r:id="rId109"/>
    <p:sldId id="298" r:id="rId110"/>
    <p:sldId id="299" r:id="rId111"/>
    <p:sldId id="300" r:id="rId112"/>
    <p:sldId id="301" r:id="rId113"/>
    <p:sldId id="302" r:id="rId114"/>
    <p:sldId id="303" r:id="rId115"/>
    <p:sldId id="304" r:id="rId116"/>
    <p:sldId id="323" r:id="rId117"/>
    <p:sldId id="476" r:id="rId118"/>
    <p:sldId id="479" r:id="rId119"/>
    <p:sldId id="453" r:id="rId120"/>
    <p:sldId id="434" r:id="rId121"/>
    <p:sldId id="429" r:id="rId122"/>
    <p:sldId id="430" r:id="rId123"/>
    <p:sldId id="431" r:id="rId124"/>
    <p:sldId id="433" r:id="rId125"/>
    <p:sldId id="443" r:id="rId126"/>
    <p:sldId id="436" r:id="rId127"/>
    <p:sldId id="454" r:id="rId1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a:srgbClr val="E800D6"/>
    <a:srgbClr val="2E3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5"/>
    <p:restoredTop sz="92393" autoAdjust="0"/>
  </p:normalViewPr>
  <p:slideViewPr>
    <p:cSldViewPr>
      <p:cViewPr varScale="1">
        <p:scale>
          <a:sx n="111" d="100"/>
          <a:sy n="111" d="100"/>
        </p:scale>
        <p:origin x="92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9DDD77A9-3039-E34A-B502-891146290651}" type="slidenum">
              <a:rPr lang="en-US"/>
              <a:pPr>
                <a:defRPr/>
              </a:pPr>
              <a:t>‹#›</a:t>
            </a:fld>
            <a:endParaRPr lang="en-US"/>
          </a:p>
        </p:txBody>
      </p:sp>
    </p:spTree>
    <p:extLst>
      <p:ext uri="{BB962C8B-B14F-4D97-AF65-F5344CB8AC3E}">
        <p14:creationId xmlns:p14="http://schemas.microsoft.com/office/powerpoint/2010/main" val="2606960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2</a:t>
            </a:fld>
            <a:endParaRPr lang="en-US"/>
          </a:p>
        </p:txBody>
      </p:sp>
    </p:spTree>
    <p:extLst>
      <p:ext uri="{BB962C8B-B14F-4D97-AF65-F5344CB8AC3E}">
        <p14:creationId xmlns:p14="http://schemas.microsoft.com/office/powerpoint/2010/main" val="155830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p:spPr>
        <p:txBody>
          <a:bodyPr/>
          <a:lstStyle/>
          <a:p>
            <a:pPr eaLnBrk="1" hangingPunct="1">
              <a:lnSpc>
                <a:spcPct val="90000"/>
              </a:lnSpc>
            </a:pPr>
            <a:r>
              <a:rPr lang="en-US"/>
              <a:t>Holston:</a:t>
            </a:r>
          </a:p>
          <a:p>
            <a:pPr eaLnBrk="1" hangingPunct="1">
              <a:lnSpc>
                <a:spcPct val="90000"/>
              </a:lnSpc>
            </a:pPr>
            <a:r>
              <a:rPr lang="en-US"/>
              <a:t>“That Brasilia's design derives from ClAM proposals is easily demonstrated. Its most Significant manifesto, </a:t>
            </a:r>
            <a:r>
              <a:rPr lang="en-US" i="1"/>
              <a:t>The Athens Charter, </a:t>
            </a:r>
            <a:r>
              <a:rPr lang="en-US"/>
              <a:t>defines the objectives of city planning in terms of four functions: "The keys to city planning are to be found in the four functions: housing, work, recreation (during leisure) and traffic" (Le Corbusier 1957 [1941]: art. 77). The last function, traffic, "bring[s] the other three usefully into communication" (ibid., art. 81). A later ClAM meeting augmented these to include a "public core" of administrative and civic activities. Planners refer to the organization of these functions into typologies of social activity and building form as zoning. </a:t>
            </a:r>
            <a:r>
              <a:rPr lang="en-US" b="1"/>
              <a:t>What distinguishes modernist zoning from its precursors is the conception that urban life may be understood for planning purposes in terms of these four or five functions and, more important, that they should be organized as mutually exclusive sectors within the city. </a:t>
            </a:r>
            <a:r>
              <a:rPr lang="en-US"/>
              <a:t>Together with circulation, this organization determines both the internal order and the overall shape of the ClAM city.”</a:t>
            </a:r>
          </a:p>
          <a:p>
            <a:pPr eaLnBrk="1" hangingPunct="1">
              <a:lnSpc>
                <a:spcPct val="90000"/>
              </a:lnSpc>
            </a:pPr>
            <a:endParaRPr lang="en-US"/>
          </a:p>
          <a:p>
            <a:pPr eaLnBrk="1" hangingPunct="1">
              <a:lnSpc>
                <a:spcPct val="90000"/>
              </a:lnSpc>
            </a:pPr>
            <a:r>
              <a:rPr lang="en-US"/>
              <a:t>Discernible centers vs ubiquitous sprawl</a:t>
            </a:r>
          </a:p>
        </p:txBody>
      </p:sp>
      <p:sp>
        <p:nvSpPr>
          <p:cNvPr id="5939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6A0BDB-4B8F-4F4F-91D0-D1FA2BAF8F7F}" type="slidenum">
              <a:rPr lang="en-US" sz="1200">
                <a:solidFill>
                  <a:srgbClr val="000000"/>
                </a:solidFill>
                <a:latin typeface="Calibri" charset="0"/>
              </a:rPr>
              <a:pPr/>
              <a:t>18</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9570" name="Notes Placeholder 2"/>
          <p:cNvSpPr>
            <a:spLocks noGrp="1"/>
          </p:cNvSpPr>
          <p:nvPr>
            <p:ph type="body" idx="1"/>
          </p:nvPr>
        </p:nvSpPr>
        <p:spPr>
          <a:noFill/>
        </p:spPr>
        <p:txBody>
          <a:bodyPr/>
          <a:lstStyle/>
          <a:p>
            <a:pPr eaLnBrk="1" hangingPunct="1"/>
            <a:r>
              <a:rPr lang="en-US"/>
              <a:t>NU interventions remain almost exclusively:</a:t>
            </a:r>
          </a:p>
          <a:p>
            <a:pPr eaLnBrk="1" hangingPunct="1">
              <a:buFontTx/>
              <a:buAutoNum type="arabicPeriod"/>
            </a:pPr>
            <a:r>
              <a:rPr lang="en-US"/>
              <a:t>Revitalizing existing traditional urbanism OR</a:t>
            </a:r>
          </a:p>
          <a:p>
            <a:pPr eaLnBrk="1" hangingPunct="1">
              <a:buFontTx/>
              <a:buAutoNum type="arabicPeriod"/>
            </a:pPr>
            <a:r>
              <a:rPr lang="en-US"/>
              <a:t>Inserting relatively small pieces of traditional urbanism into the sprawl system</a:t>
            </a:r>
          </a:p>
          <a:p>
            <a:pPr eaLnBrk="1" hangingPunct="1">
              <a:buFontTx/>
              <a:buAutoNum type="arabicPeriod"/>
            </a:pPr>
            <a:endParaRPr lang="en-US"/>
          </a:p>
          <a:p>
            <a:pPr eaLnBrk="1" hangingPunct="1"/>
            <a:r>
              <a:rPr lang="en-US" u="sng">
                <a:latin typeface="Calibri" charset="0"/>
              </a:rPr>
              <a:t>http://www.architectmagazine.com/urban-design/systems-not-icons.aspx</a:t>
            </a:r>
          </a:p>
          <a:p>
            <a:pPr eaLnBrk="1" hangingPunct="1"/>
            <a:r>
              <a:rPr lang="en-US" u="sng">
                <a:latin typeface="Calibri" charset="0"/>
              </a:rPr>
              <a:t>‘</a:t>
            </a:r>
            <a:r>
              <a:rPr lang="en-US" altLang="ja-JP">
                <a:latin typeface="Calibri" charset="0"/>
              </a:rPr>
              <a:t>Waldheim, for his part, argues that New Urbanism suffers from a </a:t>
            </a:r>
            <a:r>
              <a:rPr lang="en-US">
                <a:latin typeface="Calibri" charset="0"/>
              </a:rPr>
              <a:t>“</a:t>
            </a:r>
            <a:r>
              <a:rPr lang="en-US" altLang="ja-JP">
                <a:latin typeface="Calibri" charset="0"/>
              </a:rPr>
              <a:t>fundamental inability to deal with contemporary culture.</a:t>
            </a:r>
            <a:r>
              <a:rPr lang="en-US">
                <a:latin typeface="Calibri" charset="0"/>
              </a:rPr>
              <a:t>”</a:t>
            </a:r>
            <a:r>
              <a:rPr lang="en-US" altLang="ja-JP">
                <a:latin typeface="Calibri" charset="0"/>
              </a:rPr>
              <a:t> </a:t>
            </a:r>
            <a:r>
              <a:rPr lang="en-US">
                <a:latin typeface="Calibri" charset="0"/>
              </a:rPr>
              <a:t>‘</a:t>
            </a:r>
            <a:endParaRPr lang="en-US" altLang="ja-JP">
              <a:latin typeface="Calibri" charset="0"/>
            </a:endParaRPr>
          </a:p>
          <a:p>
            <a:pPr eaLnBrk="1" hangingPunct="1"/>
            <a:endParaRPr lang="en-US">
              <a:latin typeface="Calibri" charset="0"/>
            </a:endParaRPr>
          </a:p>
          <a:p>
            <a:pPr eaLnBrk="1" hangingPunct="1"/>
            <a:r>
              <a:rPr lang="en-US">
                <a:latin typeface="Calibri" charset="0"/>
              </a:rPr>
              <a:t>‘For Corner, who has probably done more to change contemporary landscape practice—or at least the public perception of it—than anyone else, landscape urbanism “is a systems-based way of understanding an environment, where you understand the flows, energies, dynamics of an environment.”’</a:t>
            </a:r>
          </a:p>
          <a:p>
            <a:pPr eaLnBrk="1" hangingPunct="1"/>
            <a:endParaRPr lang="en-US">
              <a:latin typeface="Calibri" charset="0"/>
            </a:endParaRPr>
          </a:p>
          <a:p>
            <a:pPr eaLnBrk="1" hangingPunct="1"/>
            <a:r>
              <a:rPr lang="en-US">
                <a:latin typeface="Calibri" charset="0"/>
              </a:rPr>
              <a:t>“You don’t make cities from individual buildings,” Prior argues. “You make them from the infrastructure and organization of place, and as we understand more about the sustainability of cities, then starting with a robust position on how these city systems work in relationship to the natural environment and relationships to the anticipated community, we find ourselves upstream from the actual building.”</a:t>
            </a:r>
            <a:endParaRPr lang="en-US"/>
          </a:p>
        </p:txBody>
      </p:sp>
      <p:sp>
        <p:nvSpPr>
          <p:cNvPr id="10957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E37548-83FD-204B-9017-DFF836A84D3B}" type="slidenum">
              <a:rPr lang="en-US" sz="1200">
                <a:solidFill>
                  <a:srgbClr val="000000"/>
                </a:solidFill>
                <a:latin typeface="Calibri" charset="0"/>
              </a:rPr>
              <a:pPr/>
              <a:t>19</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p:spPr>
        <p:txBody>
          <a:bodyPr/>
          <a:lstStyle/>
          <a:p>
            <a:pPr eaLnBrk="1" hangingPunct="1">
              <a:lnSpc>
                <a:spcPct val="90000"/>
              </a:lnSpc>
            </a:pPr>
            <a:r>
              <a:rPr lang="en-US"/>
              <a:t>Holston:</a:t>
            </a:r>
          </a:p>
          <a:p>
            <a:pPr eaLnBrk="1" hangingPunct="1">
              <a:lnSpc>
                <a:spcPct val="90000"/>
              </a:lnSpc>
            </a:pPr>
            <a:r>
              <a:rPr lang="en-US"/>
              <a:t>“That Brasilia's design derives from ClAM proposals is easily</a:t>
            </a:r>
          </a:p>
          <a:p>
            <a:pPr eaLnBrk="1" hangingPunct="1">
              <a:lnSpc>
                <a:spcPct val="90000"/>
              </a:lnSpc>
            </a:pPr>
            <a:r>
              <a:rPr lang="en-US"/>
              <a:t>demonstrated. Its most Significant manifesto, </a:t>
            </a:r>
            <a:r>
              <a:rPr lang="en-US" b="1" i="1"/>
              <a:t>The Athens Charter,</a:t>
            </a:r>
          </a:p>
          <a:p>
            <a:pPr eaLnBrk="1" hangingPunct="1">
              <a:lnSpc>
                <a:spcPct val="90000"/>
              </a:lnSpc>
            </a:pPr>
            <a:r>
              <a:rPr lang="en-US" b="1"/>
              <a:t>defines the objectives of city planning in terms of four functions:</a:t>
            </a:r>
          </a:p>
          <a:p>
            <a:pPr eaLnBrk="1" hangingPunct="1">
              <a:lnSpc>
                <a:spcPct val="90000"/>
              </a:lnSpc>
            </a:pPr>
            <a:r>
              <a:rPr lang="en-US" b="1"/>
              <a:t>"The keys to city planning are to be found in the four functions:</a:t>
            </a:r>
          </a:p>
          <a:p>
            <a:pPr eaLnBrk="1" hangingPunct="1">
              <a:lnSpc>
                <a:spcPct val="90000"/>
              </a:lnSpc>
            </a:pPr>
            <a:r>
              <a:rPr lang="en-US" b="1"/>
              <a:t>housing, work, recreation (during leisure) and traffic" (Le</a:t>
            </a:r>
          </a:p>
          <a:p>
            <a:pPr eaLnBrk="1" hangingPunct="1">
              <a:lnSpc>
                <a:spcPct val="90000"/>
              </a:lnSpc>
            </a:pPr>
            <a:r>
              <a:rPr lang="en-US" b="1"/>
              <a:t>Corbusier 1957 [1941]: art. 77). The last function, traffic,</a:t>
            </a:r>
          </a:p>
          <a:p>
            <a:pPr eaLnBrk="1" hangingPunct="1">
              <a:lnSpc>
                <a:spcPct val="90000"/>
              </a:lnSpc>
            </a:pPr>
            <a:r>
              <a:rPr lang="en-US" b="1"/>
              <a:t>"bring[s] the other three usefully into communication</a:t>
            </a:r>
            <a:r>
              <a:rPr lang="en-US"/>
              <a:t>" (ibid.,</a:t>
            </a:r>
          </a:p>
          <a:p>
            <a:pPr eaLnBrk="1" hangingPunct="1">
              <a:lnSpc>
                <a:spcPct val="90000"/>
              </a:lnSpc>
            </a:pPr>
            <a:r>
              <a:rPr lang="en-US"/>
              <a:t>art. 81). A later ClAM meeting augmented these to include a</a:t>
            </a:r>
          </a:p>
          <a:p>
            <a:pPr eaLnBrk="1" hangingPunct="1">
              <a:lnSpc>
                <a:spcPct val="90000"/>
              </a:lnSpc>
            </a:pPr>
            <a:r>
              <a:rPr lang="en-US"/>
              <a:t>"public core" of administrative and civic activities. Planners</a:t>
            </a:r>
          </a:p>
          <a:p>
            <a:pPr eaLnBrk="1" hangingPunct="1">
              <a:lnSpc>
                <a:spcPct val="90000"/>
              </a:lnSpc>
            </a:pPr>
            <a:r>
              <a:rPr lang="en-US"/>
              <a:t>refer to the organization of these functions into typologies of</a:t>
            </a:r>
          </a:p>
          <a:p>
            <a:pPr eaLnBrk="1" hangingPunct="1">
              <a:lnSpc>
                <a:spcPct val="90000"/>
              </a:lnSpc>
            </a:pPr>
            <a:r>
              <a:rPr lang="en-US"/>
              <a:t>social activity and building form as zoning. What distinguishes</a:t>
            </a:r>
          </a:p>
          <a:p>
            <a:pPr eaLnBrk="1" hangingPunct="1">
              <a:lnSpc>
                <a:spcPct val="90000"/>
              </a:lnSpc>
            </a:pPr>
            <a:r>
              <a:rPr lang="en-US"/>
              <a:t>modernist zoning from its precursors is the conception that urban life may be understood for planning purposes in terms of</a:t>
            </a:r>
          </a:p>
          <a:p>
            <a:pPr eaLnBrk="1" hangingPunct="1">
              <a:lnSpc>
                <a:spcPct val="90000"/>
              </a:lnSpc>
            </a:pPr>
            <a:r>
              <a:rPr lang="en-US"/>
              <a:t>these four or five functions and, more important, that they</a:t>
            </a:r>
          </a:p>
          <a:p>
            <a:pPr eaLnBrk="1" hangingPunct="1">
              <a:lnSpc>
                <a:spcPct val="90000"/>
              </a:lnSpc>
            </a:pPr>
            <a:r>
              <a:rPr lang="en-US"/>
              <a:t>should be organized as mutually exclusive sectors within the</a:t>
            </a:r>
          </a:p>
          <a:p>
            <a:pPr eaLnBrk="1" hangingPunct="1">
              <a:lnSpc>
                <a:spcPct val="90000"/>
              </a:lnSpc>
            </a:pPr>
            <a:r>
              <a:rPr lang="en-US"/>
              <a:t>city. Together with circulation, this organization determines</a:t>
            </a:r>
          </a:p>
          <a:p>
            <a:pPr eaLnBrk="1" hangingPunct="1">
              <a:lnSpc>
                <a:spcPct val="90000"/>
              </a:lnSpc>
            </a:pPr>
            <a:r>
              <a:rPr lang="en-US"/>
              <a:t>both the internal order and the overall shape of the ClAM city.”</a:t>
            </a:r>
          </a:p>
          <a:p>
            <a:pPr eaLnBrk="1" hangingPunct="1"/>
            <a:endParaRPr lang="en-US"/>
          </a:p>
          <a:p>
            <a:pPr eaLnBrk="1" hangingPunct="1">
              <a:lnSpc>
                <a:spcPct val="90000"/>
              </a:lnSpc>
            </a:pPr>
            <a:endParaRPr lang="en-US"/>
          </a:p>
          <a:p>
            <a:pPr eaLnBrk="1" hangingPunct="1">
              <a:lnSpc>
                <a:spcPct val="90000"/>
              </a:lnSpc>
            </a:pPr>
            <a:r>
              <a:rPr lang="en-US"/>
              <a:t>Diversity also = mix of housing types, sizes, and price points</a:t>
            </a:r>
          </a:p>
          <a:p>
            <a:pPr eaLnBrk="1" hangingPunct="1">
              <a:lnSpc>
                <a:spcPct val="90000"/>
              </a:lnSpc>
            </a:pPr>
            <a:endParaRPr lang="en-US"/>
          </a:p>
          <a:p>
            <a:pPr eaLnBrk="1" hangingPunct="1">
              <a:lnSpc>
                <a:spcPct val="90000"/>
              </a:lnSpc>
            </a:pPr>
            <a:r>
              <a:rPr lang="en-US"/>
              <a:t>Image: tumblr_mht9wdqinW1qzlcoro1_500</a:t>
            </a:r>
          </a:p>
        </p:txBody>
      </p:sp>
      <p:sp>
        <p:nvSpPr>
          <p:cNvPr id="6144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61CC73-345E-5547-A280-B511FCAAE9EB}" type="slidenum">
              <a:rPr lang="en-US" sz="1200">
                <a:solidFill>
                  <a:srgbClr val="000000"/>
                </a:solidFill>
                <a:latin typeface="Calibri" charset="0"/>
              </a:rPr>
              <a:pPr/>
              <a:t>28</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p:spPr>
        <p:txBody>
          <a:bodyPr/>
          <a:lstStyle/>
          <a:p>
            <a:pPr eaLnBrk="1" hangingPunct="1">
              <a:lnSpc>
                <a:spcPct val="90000"/>
              </a:lnSpc>
            </a:pPr>
            <a:r>
              <a:rPr lang="en-US"/>
              <a:t>http://landiarchitetti.files.wordpress.com/2010/02/leon-3.jpg</a:t>
            </a:r>
          </a:p>
        </p:txBody>
      </p:sp>
      <p:sp>
        <p:nvSpPr>
          <p:cNvPr id="901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592E55-3F0E-594F-90DE-239AC6CC21B2}" type="slidenum">
              <a:rPr lang="en-US" sz="1200">
                <a:solidFill>
                  <a:srgbClr val="000000"/>
                </a:solidFill>
                <a:latin typeface="Calibri" charset="0"/>
              </a:rPr>
              <a:pPr/>
              <a:t>29</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3490" name="Notes Placeholder 2"/>
          <p:cNvSpPr>
            <a:spLocks noGrp="1"/>
          </p:cNvSpPr>
          <p:nvPr>
            <p:ph type="body" idx="1"/>
          </p:nvPr>
        </p:nvSpPr>
        <p:spPr>
          <a:noFill/>
        </p:spPr>
        <p:txBody>
          <a:bodyPr/>
          <a:lstStyle/>
          <a:p>
            <a:pPr eaLnBrk="1" hangingPunct="1"/>
            <a:r>
              <a:rPr lang="en-US"/>
              <a:t>http://futureuta.blogspot.com/2014/12/autonomous-rapid-buses.html</a:t>
            </a:r>
          </a:p>
        </p:txBody>
      </p:sp>
      <p:sp>
        <p:nvSpPr>
          <p:cNvPr id="6349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EA95E3-A0B2-FE48-8D15-600E82CE678D}" type="slidenum">
              <a:rPr lang="en-US" sz="1200">
                <a:solidFill>
                  <a:srgbClr val="000000"/>
                </a:solidFill>
                <a:latin typeface="Calibri" charset="0"/>
              </a:rPr>
              <a:pPr/>
              <a:t>30</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p:spPr>
        <p:txBody>
          <a:bodyPr/>
          <a:lstStyle/>
          <a:p>
            <a:pPr eaLnBrk="1" hangingPunct="1">
              <a:lnSpc>
                <a:spcPct val="90000"/>
              </a:lnSpc>
            </a:pPr>
            <a:r>
              <a:rPr lang="en-US"/>
              <a:t>tumblr_mht9wdqinW1qzlcoro1_500</a:t>
            </a:r>
          </a:p>
        </p:txBody>
      </p:sp>
      <p:sp>
        <p:nvSpPr>
          <p:cNvPr id="6963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9B1C89-CFBD-1E4D-A16A-44976F4E67C6}" type="slidenum">
              <a:rPr lang="en-US" sz="1200">
                <a:solidFill>
                  <a:srgbClr val="000000"/>
                </a:solidFill>
                <a:latin typeface="Calibri" charset="0"/>
              </a:rPr>
              <a:pPr/>
              <a:t>37</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2706" name="Notes Placeholder 2"/>
          <p:cNvSpPr>
            <a:spLocks noGrp="1"/>
          </p:cNvSpPr>
          <p:nvPr>
            <p:ph type="body" idx="1"/>
          </p:nvPr>
        </p:nvSpPr>
        <p:spPr>
          <a:noFill/>
        </p:spPr>
        <p:txBody>
          <a:bodyPr/>
          <a:lstStyle/>
          <a:p>
            <a:pPr eaLnBrk="1" hangingPunct="1"/>
            <a:endParaRPr lang="en-US"/>
          </a:p>
        </p:txBody>
      </p:sp>
      <p:sp>
        <p:nvSpPr>
          <p:cNvPr id="7270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42E5C-A005-C843-A969-63C72D9D1399}" type="slidenum">
              <a:rPr lang="en-US" sz="1200">
                <a:solidFill>
                  <a:srgbClr val="000000"/>
                </a:solidFill>
                <a:latin typeface="Calibri" charset="0"/>
              </a:rPr>
              <a:pPr/>
              <a:t>40</a:t>
            </a:fld>
            <a:endParaRPr lang="en-US" sz="1200">
              <a:solidFill>
                <a:srgbClr val="000000"/>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7826" name="Notes Placeholder 2"/>
          <p:cNvSpPr>
            <a:spLocks noGrp="1"/>
          </p:cNvSpPr>
          <p:nvPr>
            <p:ph type="body" idx="1"/>
          </p:nvPr>
        </p:nvSpPr>
        <p:spPr>
          <a:noFill/>
        </p:spPr>
        <p:txBody>
          <a:bodyPr/>
          <a:lstStyle/>
          <a:p>
            <a:pPr eaLnBrk="1" hangingPunct="1"/>
            <a:endParaRPr lang="en-US"/>
          </a:p>
        </p:txBody>
      </p:sp>
      <p:sp>
        <p:nvSpPr>
          <p:cNvPr id="7782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60BD3-00DE-9849-88ED-58B2BCBCF720}" type="slidenum">
              <a:rPr lang="en-US" sz="1200">
                <a:solidFill>
                  <a:srgbClr val="000000"/>
                </a:solidFill>
                <a:latin typeface="Calibri" charset="0"/>
              </a:rPr>
              <a:pPr/>
              <a:t>46</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0898" name="Notes Placeholder 2"/>
          <p:cNvSpPr>
            <a:spLocks noGrp="1"/>
          </p:cNvSpPr>
          <p:nvPr>
            <p:ph type="body" idx="1"/>
          </p:nvPr>
        </p:nvSpPr>
        <p:spPr>
          <a:noFill/>
        </p:spPr>
        <p:txBody>
          <a:bodyPr/>
          <a:lstStyle/>
          <a:p>
            <a:pPr eaLnBrk="1" hangingPunct="1"/>
            <a:endParaRPr lang="en-US"/>
          </a:p>
        </p:txBody>
      </p:sp>
      <p:sp>
        <p:nvSpPr>
          <p:cNvPr id="8089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808C8D-E445-284C-A322-7AA64EF2B420}" type="slidenum">
              <a:rPr lang="en-US" sz="1200">
                <a:solidFill>
                  <a:srgbClr val="000000"/>
                </a:solidFill>
                <a:latin typeface="Calibri" charset="0"/>
              </a:rPr>
              <a:pPr/>
              <a:t>48</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DD77A9-3039-E34A-B502-891146290651}" type="slidenum">
              <a:rPr lang="en-US"/>
              <a:pPr>
                <a:defRPr/>
              </a:pPr>
              <a:t>60</a:t>
            </a:fld>
            <a:endParaRPr lang="en-US"/>
          </a:p>
        </p:txBody>
      </p:sp>
    </p:spTree>
    <p:extLst>
      <p:ext uri="{BB962C8B-B14F-4D97-AF65-F5344CB8AC3E}">
        <p14:creationId xmlns:p14="http://schemas.microsoft.com/office/powerpoint/2010/main" val="303077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Donut hole is headquarters of National Institute</a:t>
            </a:r>
            <a:r>
              <a:rPr lang="en-US" baseline="0" dirty="0"/>
              <a:t> of Standards and Technology (fed)</a:t>
            </a:r>
            <a:endParaRPr lang="en-US" dirty="0"/>
          </a:p>
        </p:txBody>
      </p:sp>
      <p:sp>
        <p:nvSpPr>
          <p:cNvPr id="4" name="Slide Number Placeholder 3"/>
          <p:cNvSpPr>
            <a:spLocks noGrp="1"/>
          </p:cNvSpPr>
          <p:nvPr>
            <p:ph type="sldNum" sz="quarter" idx="10"/>
          </p:nvPr>
        </p:nvSpPr>
        <p:spPr/>
        <p:txBody>
          <a:bodyPr/>
          <a:lstStyle/>
          <a:p>
            <a:fld id="{F799A23A-05C8-DE47-B58F-771A657BA27B}" type="slidenum">
              <a:rPr lang="en-US" smtClean="0"/>
              <a:pPr/>
              <a:t>3</a:t>
            </a:fld>
            <a:endParaRPr lang="en-US"/>
          </a:p>
        </p:txBody>
      </p:sp>
    </p:spTree>
    <p:extLst>
      <p:ext uri="{BB962C8B-B14F-4D97-AF65-F5344CB8AC3E}">
        <p14:creationId xmlns:p14="http://schemas.microsoft.com/office/powerpoint/2010/main" val="99662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4" name="Notes Placeholder 2"/>
          <p:cNvSpPr>
            <a:spLocks noGrp="1"/>
          </p:cNvSpPr>
          <p:nvPr>
            <p:ph type="body" idx="1"/>
          </p:nvPr>
        </p:nvSpPr>
        <p:spPr>
          <a:noFill/>
        </p:spPr>
        <p:txBody>
          <a:bodyPr/>
          <a:lstStyle/>
          <a:p>
            <a:pPr eaLnBrk="1" hangingPunct="1"/>
            <a:r>
              <a:rPr lang="en-US"/>
              <a:t>¼ mile radius = 5 min walk = 125 acres</a:t>
            </a:r>
          </a:p>
          <a:p>
            <a:pPr eaLnBrk="1" hangingPunct="1"/>
            <a:endParaRPr lang="en-US"/>
          </a:p>
          <a:p>
            <a:pPr eaLnBrk="1" hangingPunct="1"/>
            <a:r>
              <a:rPr lang="en-US"/>
              <a:t>½ mile radius = 10 min walk = 500 acres</a:t>
            </a:r>
          </a:p>
          <a:p>
            <a:pPr eaLnBrk="1" hangingPunct="1"/>
            <a:endParaRPr lang="en-US"/>
          </a:p>
          <a:p>
            <a:pPr eaLnBrk="1" hangingPunct="1"/>
            <a:endParaRPr lang="en-US"/>
          </a:p>
          <a:p>
            <a:pPr eaLnBrk="1" hangingPunct="1"/>
            <a:r>
              <a:rPr lang="en-US"/>
              <a:t>http://www.cnu.org/sites/files/CNU_Ped_Sheds.pdf</a:t>
            </a:r>
          </a:p>
        </p:txBody>
      </p:sp>
      <p:sp>
        <p:nvSpPr>
          <p:cNvPr id="10035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EB8D17-4977-0842-868B-4DC54B456019}" type="slidenum">
              <a:rPr lang="en-US" sz="1200">
                <a:solidFill>
                  <a:srgbClr val="000000"/>
                </a:solidFill>
                <a:latin typeface="Calibri" charset="0"/>
              </a:rPr>
              <a:pPr/>
              <a:t>70</a:t>
            </a:fld>
            <a:endParaRPr lang="en-US"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DD77A9-3039-E34A-B502-891146290651}" type="slidenum">
              <a:rPr lang="en-US"/>
              <a:pPr>
                <a:defRPr/>
              </a:pPr>
              <a:t>79</a:t>
            </a:fld>
            <a:endParaRPr lang="en-US"/>
          </a:p>
        </p:txBody>
      </p:sp>
    </p:spTree>
    <p:extLst>
      <p:ext uri="{BB962C8B-B14F-4D97-AF65-F5344CB8AC3E}">
        <p14:creationId xmlns:p14="http://schemas.microsoft.com/office/powerpoint/2010/main" val="2039191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DD77A9-3039-E34A-B502-891146290651}" type="slidenum">
              <a:rPr lang="en-US"/>
              <a:pPr>
                <a:defRPr/>
              </a:pPr>
              <a:t>80</a:t>
            </a:fld>
            <a:endParaRPr lang="en-US"/>
          </a:p>
        </p:txBody>
      </p:sp>
    </p:spTree>
    <p:extLst>
      <p:ext uri="{BB962C8B-B14F-4D97-AF65-F5344CB8AC3E}">
        <p14:creationId xmlns:p14="http://schemas.microsoft.com/office/powerpoint/2010/main" val="2039191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DD77A9-3039-E34A-B502-891146290651}" type="slidenum">
              <a:rPr lang="en-US"/>
              <a:pPr>
                <a:defRPr/>
              </a:pPr>
              <a:t>81</a:t>
            </a:fld>
            <a:endParaRPr lang="en-US"/>
          </a:p>
        </p:txBody>
      </p:sp>
    </p:spTree>
    <p:extLst>
      <p:ext uri="{BB962C8B-B14F-4D97-AF65-F5344CB8AC3E}">
        <p14:creationId xmlns:p14="http://schemas.microsoft.com/office/powerpoint/2010/main" val="2039191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Master Plan: Matthew Bell, Perkins Eastman </a:t>
            </a:r>
          </a:p>
          <a:p>
            <a:endParaRPr lang="en-US"/>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9DDD77A9-3039-E34A-B502-891146290651}" type="slidenum">
              <a:rPr lang="en-US"/>
              <a:pPr>
                <a:defRPr/>
              </a:pPr>
              <a:t>82</a:t>
            </a:fld>
            <a:endParaRPr lang="en-US"/>
          </a:p>
        </p:txBody>
      </p:sp>
    </p:spTree>
    <p:extLst>
      <p:ext uri="{BB962C8B-B14F-4D97-AF65-F5344CB8AC3E}">
        <p14:creationId xmlns:p14="http://schemas.microsoft.com/office/powerpoint/2010/main" val="3788094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2D303F-E921-B24D-8BA2-EA06F07E8EA6}" type="slidenum">
              <a:rPr lang="en-US" sz="1200"/>
              <a:pPr/>
              <a:t>84</a:t>
            </a:fld>
            <a:endParaRPr lang="en-US"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FCA383-86C0-2C46-BA7F-D9B2AF36F894}" type="slidenum">
              <a:rPr lang="en-US" sz="1200"/>
              <a:pPr/>
              <a:t>85</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Transect:</a:t>
            </a:r>
          </a:p>
          <a:p>
            <a:pPr eaLnBrk="1" hangingPunct="1"/>
            <a:r>
              <a:rPr lang="en-US"/>
              <a:t>An ordering system deploying a geographic gradient to arrange the sequence of natural habitsts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91EBA5-A21A-C441-B36F-064CC9A4AA5D}" type="slidenum">
              <a:rPr lang="en-US" sz="1200"/>
              <a:pPr/>
              <a:t>86</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A6C582-072E-2E46-8A86-D4DDB5DA6DAE}" type="slidenum">
              <a:rPr lang="en-US" sz="1200"/>
              <a:pPr/>
              <a:t>87</a:t>
            </a:fld>
            <a:endParaRPr lang="en-US" sz="1200"/>
          </a:p>
        </p:txBody>
      </p:sp>
      <p:sp>
        <p:nvSpPr>
          <p:cNvPr id="36866"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29399-A4EC-2740-8AD2-60DD9DC26463}" type="slidenum">
              <a:rPr lang="en-US" sz="1200"/>
              <a:pPr/>
              <a:t>88</a:t>
            </a:fld>
            <a:endParaRPr lang="en-US" sz="1200"/>
          </a:p>
        </p:txBody>
      </p:sp>
      <p:sp>
        <p:nvSpPr>
          <p:cNvPr id="389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4" name="Notes Placeholder 2"/>
          <p:cNvSpPr>
            <a:spLocks noGrp="1"/>
          </p:cNvSpPr>
          <p:nvPr>
            <p:ph type="body" idx="1"/>
          </p:nvPr>
        </p:nvSpPr>
        <p:spPr>
          <a:noFill/>
        </p:spPr>
        <p:txBody>
          <a:bodyPr/>
          <a:lstStyle/>
          <a:p>
            <a:pPr eaLnBrk="1" hangingPunct="1">
              <a:lnSpc>
                <a:spcPct val="90000"/>
              </a:lnSpc>
            </a:pPr>
            <a:r>
              <a:rPr lang="en-US"/>
              <a:t>Holston:</a:t>
            </a:r>
          </a:p>
          <a:p>
            <a:pPr eaLnBrk="1" hangingPunct="1">
              <a:lnSpc>
                <a:spcPct val="90000"/>
              </a:lnSpc>
            </a:pPr>
            <a:r>
              <a:rPr lang="en-US"/>
              <a:t>“That Brasilia's design derives from ClAM proposals is easily</a:t>
            </a:r>
          </a:p>
          <a:p>
            <a:pPr eaLnBrk="1" hangingPunct="1">
              <a:lnSpc>
                <a:spcPct val="90000"/>
              </a:lnSpc>
            </a:pPr>
            <a:r>
              <a:rPr lang="en-US"/>
              <a:t>demonstrated. Its most Significant manifesto, </a:t>
            </a:r>
            <a:r>
              <a:rPr lang="en-US" b="1" i="1"/>
              <a:t>The Athens Charter,</a:t>
            </a:r>
          </a:p>
          <a:p>
            <a:pPr eaLnBrk="1" hangingPunct="1">
              <a:lnSpc>
                <a:spcPct val="90000"/>
              </a:lnSpc>
            </a:pPr>
            <a:r>
              <a:rPr lang="en-US" b="1"/>
              <a:t>defines the objectives of city planning in terms of four functions:</a:t>
            </a:r>
          </a:p>
          <a:p>
            <a:pPr eaLnBrk="1" hangingPunct="1">
              <a:lnSpc>
                <a:spcPct val="90000"/>
              </a:lnSpc>
            </a:pPr>
            <a:r>
              <a:rPr lang="en-US" b="1"/>
              <a:t>"The keys to city planning are to be found in the four functions:</a:t>
            </a:r>
          </a:p>
          <a:p>
            <a:pPr eaLnBrk="1" hangingPunct="1">
              <a:lnSpc>
                <a:spcPct val="90000"/>
              </a:lnSpc>
            </a:pPr>
            <a:r>
              <a:rPr lang="en-US" b="1"/>
              <a:t>housing, work, recreation (during leisure) and traffic" (Le</a:t>
            </a:r>
          </a:p>
          <a:p>
            <a:pPr eaLnBrk="1" hangingPunct="1">
              <a:lnSpc>
                <a:spcPct val="90000"/>
              </a:lnSpc>
            </a:pPr>
            <a:r>
              <a:rPr lang="en-US" b="1"/>
              <a:t>Corbusier 1957 [1941]: art. 77). The last function, traffic,</a:t>
            </a:r>
          </a:p>
          <a:p>
            <a:pPr eaLnBrk="1" hangingPunct="1">
              <a:lnSpc>
                <a:spcPct val="90000"/>
              </a:lnSpc>
            </a:pPr>
            <a:r>
              <a:rPr lang="en-US" b="1"/>
              <a:t>"bring[s] the other three usefully into communication</a:t>
            </a:r>
            <a:r>
              <a:rPr lang="en-US"/>
              <a:t>" (ibid.,</a:t>
            </a:r>
          </a:p>
          <a:p>
            <a:pPr eaLnBrk="1" hangingPunct="1">
              <a:lnSpc>
                <a:spcPct val="90000"/>
              </a:lnSpc>
            </a:pPr>
            <a:r>
              <a:rPr lang="en-US"/>
              <a:t>art. 81). A later ClAM meeting augmented these to include a</a:t>
            </a:r>
          </a:p>
          <a:p>
            <a:pPr eaLnBrk="1" hangingPunct="1">
              <a:lnSpc>
                <a:spcPct val="90000"/>
              </a:lnSpc>
            </a:pPr>
            <a:r>
              <a:rPr lang="en-US"/>
              <a:t>"public core" of administrative and civic activities. Planners</a:t>
            </a:r>
          </a:p>
          <a:p>
            <a:pPr eaLnBrk="1" hangingPunct="1">
              <a:lnSpc>
                <a:spcPct val="90000"/>
              </a:lnSpc>
            </a:pPr>
            <a:r>
              <a:rPr lang="en-US"/>
              <a:t>refer to the organization of these functions into typologies of</a:t>
            </a:r>
          </a:p>
          <a:p>
            <a:pPr eaLnBrk="1" hangingPunct="1">
              <a:lnSpc>
                <a:spcPct val="90000"/>
              </a:lnSpc>
            </a:pPr>
            <a:r>
              <a:rPr lang="en-US"/>
              <a:t>social activity and building form as zoning. What distinguishes</a:t>
            </a:r>
          </a:p>
          <a:p>
            <a:pPr eaLnBrk="1" hangingPunct="1">
              <a:lnSpc>
                <a:spcPct val="90000"/>
              </a:lnSpc>
            </a:pPr>
            <a:r>
              <a:rPr lang="en-US"/>
              <a:t>modernist zoning from its precursors is the conception that urban life may be understood for planning purposes in terms of</a:t>
            </a:r>
          </a:p>
          <a:p>
            <a:pPr eaLnBrk="1" hangingPunct="1">
              <a:lnSpc>
                <a:spcPct val="90000"/>
              </a:lnSpc>
            </a:pPr>
            <a:r>
              <a:rPr lang="en-US"/>
              <a:t>these four or five functions and, more important, that they</a:t>
            </a:r>
          </a:p>
          <a:p>
            <a:pPr eaLnBrk="1" hangingPunct="1">
              <a:lnSpc>
                <a:spcPct val="90000"/>
              </a:lnSpc>
            </a:pPr>
            <a:r>
              <a:rPr lang="en-US"/>
              <a:t>should be organized as mutually exclusive sectors within the</a:t>
            </a:r>
          </a:p>
          <a:p>
            <a:pPr eaLnBrk="1" hangingPunct="1">
              <a:lnSpc>
                <a:spcPct val="90000"/>
              </a:lnSpc>
            </a:pPr>
            <a:r>
              <a:rPr lang="en-US"/>
              <a:t>city. Together with circulation, this organization determines</a:t>
            </a:r>
          </a:p>
          <a:p>
            <a:pPr eaLnBrk="1" hangingPunct="1">
              <a:lnSpc>
                <a:spcPct val="90000"/>
              </a:lnSpc>
            </a:pPr>
            <a:r>
              <a:rPr lang="en-US"/>
              <a:t>both the internal order and the overall shape of the ClAM city.”</a:t>
            </a:r>
          </a:p>
          <a:p>
            <a:pPr eaLnBrk="1" hangingPunct="1"/>
            <a:endParaRPr lang="en-US"/>
          </a:p>
        </p:txBody>
      </p:sp>
      <p:sp>
        <p:nvSpPr>
          <p:cNvPr id="4915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E9ECD6-B9B6-B14A-B9B5-F116C88D833A}" type="slidenum">
              <a:rPr lang="en-US" sz="1200">
                <a:solidFill>
                  <a:srgbClr val="000000"/>
                </a:solidFill>
                <a:latin typeface="Calibri" charset="0"/>
              </a:rPr>
              <a:pPr/>
              <a:t>11</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1F6F59-FE79-F045-B531-7AFEE34CB1C7}" type="slidenum">
              <a:rPr lang="en-US" sz="1200"/>
              <a:pPr/>
              <a:t>89</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981218-2ACF-534B-81BA-C120F88D99D0}" type="slidenum">
              <a:rPr lang="en-US" sz="1200"/>
              <a:pPr/>
              <a:t>90</a:t>
            </a:fld>
            <a:endParaRPr lang="en-US" sz="1200"/>
          </a:p>
        </p:txBody>
      </p:sp>
      <p:sp>
        <p:nvSpPr>
          <p:cNvPr id="43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42CE66-159F-7142-AE10-7C2623643350}" type="slidenum">
              <a:rPr lang="en-US" sz="1200"/>
              <a:pPr/>
              <a:t>91</a:t>
            </a:fld>
            <a:endParaRPr lang="en-US" sz="1200"/>
          </a:p>
        </p:txBody>
      </p:sp>
      <p:sp>
        <p:nvSpPr>
          <p:cNvPr id="450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D1617E-0232-D844-ADA9-72C65507A81D}" type="slidenum">
              <a:rPr lang="en-US" sz="1200"/>
              <a:pPr/>
              <a:t>92</a:t>
            </a:fld>
            <a:endParaRPr lang="en-US" sz="1200"/>
          </a:p>
        </p:txBody>
      </p:sp>
      <p:sp>
        <p:nvSpPr>
          <p:cNvPr id="471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9D854A-D054-6D4C-94B9-0671FA48D303}" type="slidenum">
              <a:rPr lang="en-US" sz="1200"/>
              <a:pPr/>
              <a:t>93</a:t>
            </a:fld>
            <a:endParaRPr lang="en-US" sz="1200"/>
          </a:p>
        </p:txBody>
      </p:sp>
      <p:sp>
        <p:nvSpPr>
          <p:cNvPr id="491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0A851-FA0E-0845-A84E-E0C719717B6E}" type="slidenum">
              <a:rPr lang="en-US" sz="1200"/>
              <a:pPr/>
              <a:t>94</a:t>
            </a:fld>
            <a:endParaRPr lang="en-US" sz="1200"/>
          </a:p>
        </p:txBody>
      </p:sp>
      <p:sp>
        <p:nvSpPr>
          <p:cNvPr id="512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DB972C-0070-6440-AA02-CE45FC1D1A8F}" type="slidenum">
              <a:rPr lang="en-US" sz="1200"/>
              <a:pPr/>
              <a:t>95</a:t>
            </a:fld>
            <a:endParaRPr lang="en-US" sz="1200"/>
          </a:p>
        </p:txBody>
      </p:sp>
      <p:sp>
        <p:nvSpPr>
          <p:cNvPr id="532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A24A99-D5A6-2C48-B35E-4A195EB43FEB}" type="slidenum">
              <a:rPr lang="en-US" sz="1200"/>
              <a:pPr/>
              <a:t>96</a:t>
            </a:fld>
            <a:endParaRPr lang="en-US" sz="1200"/>
          </a:p>
        </p:txBody>
      </p:sp>
      <p:sp>
        <p:nvSpPr>
          <p:cNvPr id="552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30EC92-0A62-E34E-BE8A-77F69A6CA0CF}" type="slidenum">
              <a:rPr lang="en-US" sz="1200"/>
              <a:pPr/>
              <a:t>97</a:t>
            </a:fld>
            <a:endParaRPr lang="en-US" sz="1200"/>
          </a:p>
        </p:txBody>
      </p:sp>
      <p:sp>
        <p:nvSpPr>
          <p:cNvPr id="573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B0A72-C108-1541-B757-64FAAAEA0117}" type="slidenum">
              <a:rPr lang="en-US" sz="1200"/>
              <a:pPr/>
              <a:t>99</a:t>
            </a:fld>
            <a:endParaRPr lang="en-US" sz="1200"/>
          </a:p>
        </p:txBody>
      </p:sp>
      <p:sp>
        <p:nvSpPr>
          <p:cNvPr id="593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2" name="Notes Placeholder 2"/>
          <p:cNvSpPr>
            <a:spLocks noGrp="1"/>
          </p:cNvSpPr>
          <p:nvPr>
            <p:ph type="body" idx="1"/>
          </p:nvPr>
        </p:nvSpPr>
        <p:spPr>
          <a:noFill/>
        </p:spPr>
        <p:txBody>
          <a:bodyPr/>
          <a:lstStyle/>
          <a:p>
            <a:pPr eaLnBrk="1" hangingPunct="1"/>
            <a:endParaRPr lang="en-US"/>
          </a:p>
          <a:p>
            <a:pPr eaLnBrk="1" hangingPunct="1"/>
            <a:r>
              <a:rPr lang="en-US"/>
              <a:t>http://www.njfuture.org/wp-content/uploads/2011/06/Aerial-Sub-Sprawl-RebeccaWilson.jpg</a:t>
            </a:r>
          </a:p>
        </p:txBody>
      </p:sp>
      <p:sp>
        <p:nvSpPr>
          <p:cNvPr id="5120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84D8E3-A7D7-FA48-BC0C-F26D35E50442}" type="slidenum">
              <a:rPr lang="en-US" sz="1200">
                <a:solidFill>
                  <a:srgbClr val="000000"/>
                </a:solidFill>
                <a:latin typeface="Calibri" charset="0"/>
              </a:rPr>
              <a:pPr/>
              <a:t>12</a:t>
            </a:fld>
            <a:endParaRPr lang="en-US" sz="1200">
              <a:solidFill>
                <a:srgbClr val="000000"/>
              </a:solidFill>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17BAA8-A8F3-FF43-8866-EAB7477A6336}" type="slidenum">
              <a:rPr lang="en-US" sz="1200"/>
              <a:pPr/>
              <a:t>100</a:t>
            </a:fld>
            <a:endParaRPr lang="en-US" sz="1200"/>
          </a:p>
        </p:txBody>
      </p:sp>
      <p:sp>
        <p:nvSpPr>
          <p:cNvPr id="614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E3E06-DBD7-B044-841E-6CE6FCBAFE2D}" type="slidenum">
              <a:rPr lang="en-US" sz="1200"/>
              <a:pPr/>
              <a:t>101</a:t>
            </a:fld>
            <a:endParaRPr lang="en-US" sz="1200"/>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793C7-AE06-5943-9E98-1CFB6325A897}" type="slidenum">
              <a:rPr lang="en-US" sz="1200"/>
              <a:pPr/>
              <a:t>102</a:t>
            </a:fld>
            <a:endParaRPr lang="en-US" sz="1200"/>
          </a:p>
        </p:txBody>
      </p:sp>
      <p:sp>
        <p:nvSpPr>
          <p:cNvPr id="6553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96E766-0B3E-4B40-8F39-3C4DE235B0F4}" type="slidenum">
              <a:rPr lang="en-US" sz="1200"/>
              <a:pPr/>
              <a:t>103</a:t>
            </a:fld>
            <a:endParaRPr lang="en-US" sz="1200"/>
          </a:p>
        </p:txBody>
      </p:sp>
      <p:sp>
        <p:nvSpPr>
          <p:cNvPr id="675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D5346-1AED-5B4B-AE39-CCD15B06204A}" type="slidenum">
              <a:rPr lang="en-US" sz="1200"/>
              <a:pPr/>
              <a:t>104</a:t>
            </a:fld>
            <a:endParaRPr lang="en-US" sz="1200"/>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4FD50E-647C-3B46-A5E0-28EA9B81DD7D}" type="slidenum">
              <a:rPr lang="en-US" sz="1200"/>
              <a:pPr/>
              <a:t>105</a:t>
            </a:fld>
            <a:endParaRPr lang="en-US" sz="1200"/>
          </a:p>
        </p:txBody>
      </p:sp>
      <p:sp>
        <p:nvSpPr>
          <p:cNvPr id="7168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F2FE0D-45FD-CC43-9051-CC422445BAE8}" type="slidenum">
              <a:rPr lang="en-US" sz="1200"/>
              <a:pPr/>
              <a:t>106</a:t>
            </a:fld>
            <a:endParaRPr lang="en-US" sz="1200"/>
          </a:p>
        </p:txBody>
      </p:sp>
      <p:sp>
        <p:nvSpPr>
          <p:cNvPr id="737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E92E4E-A1E5-6D4F-A13A-2A5CF6C835C5}" type="slidenum">
              <a:rPr lang="en-US" sz="1200"/>
              <a:pPr/>
              <a:t>107</a:t>
            </a:fld>
            <a:endParaRPr lang="en-US" sz="1200"/>
          </a:p>
        </p:txBody>
      </p:sp>
      <p:sp>
        <p:nvSpPr>
          <p:cNvPr id="757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31715E-4CFA-614C-B7F5-883C2DE7A4AD}" type="slidenum">
              <a:rPr lang="en-US" sz="1200"/>
              <a:pPr/>
              <a:t>108</a:t>
            </a:fld>
            <a:endParaRPr lang="en-US" sz="1200"/>
          </a:p>
        </p:txBody>
      </p:sp>
      <p:sp>
        <p:nvSpPr>
          <p:cNvPr id="77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2E3C54-357F-F745-91B4-E44ED78DF59E}" type="slidenum">
              <a:rPr lang="en-US" sz="1200"/>
              <a:pPr/>
              <a:t>109</a:t>
            </a:fld>
            <a:endParaRPr lang="en-US" sz="1200"/>
          </a:p>
        </p:txBody>
      </p:sp>
      <p:sp>
        <p:nvSpPr>
          <p:cNvPr id="7987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0" name="Notes Placeholder 2"/>
          <p:cNvSpPr>
            <a:spLocks noGrp="1"/>
          </p:cNvSpPr>
          <p:nvPr>
            <p:ph type="body" idx="1"/>
          </p:nvPr>
        </p:nvSpPr>
        <p:spPr>
          <a:noFill/>
        </p:spPr>
        <p:txBody>
          <a:bodyPr/>
          <a:lstStyle/>
          <a:p>
            <a:pPr eaLnBrk="1" hangingPunct="1"/>
            <a:r>
              <a:rPr lang="en-US"/>
              <a:t>http://www.dci-engineers.com/sites/default/files/styles/project_image/public/projects/North%20Creek%20Office%20Park%202sm_s.jpg?itok=MYrTe0qI</a:t>
            </a:r>
          </a:p>
          <a:p>
            <a:pPr eaLnBrk="1" hangingPunct="1"/>
            <a:endParaRPr lang="en-US"/>
          </a:p>
          <a:p>
            <a:pPr eaLnBrk="1" hangingPunct="1"/>
            <a:endParaRPr lang="en-US"/>
          </a:p>
          <a:p>
            <a:pPr eaLnBrk="1" hangingPunct="1"/>
            <a:r>
              <a:rPr lang="en-US"/>
              <a:t>http://www.njfuture.org/wp-content/uploads/2011/06/Aerial-Sub-Sprawl-RebeccaWilson.jpg</a:t>
            </a:r>
          </a:p>
        </p:txBody>
      </p:sp>
      <p:sp>
        <p:nvSpPr>
          <p:cNvPr id="5325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8275EB-F1ED-5D4A-8686-D1925A1C5EC8}" type="slidenum">
              <a:rPr lang="en-US" sz="1200">
                <a:solidFill>
                  <a:srgbClr val="000000"/>
                </a:solidFill>
                <a:latin typeface="Calibri" charset="0"/>
              </a:rPr>
              <a:pPr/>
              <a:t>13</a:t>
            </a:fld>
            <a:endParaRPr lang="en-US" sz="1200">
              <a:solidFill>
                <a:srgbClr val="000000"/>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E9E1B9-E23A-E745-94E8-F00F3B261991}" type="slidenum">
              <a:rPr lang="en-US" sz="1200"/>
              <a:pPr/>
              <a:t>110</a:t>
            </a:fld>
            <a:endParaRPr lang="en-US" sz="1200"/>
          </a:p>
        </p:txBody>
      </p:sp>
      <p:sp>
        <p:nvSpPr>
          <p:cNvPr id="81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01A048-6388-184C-AF9E-92ED4CC2B89E}" type="slidenum">
              <a:rPr lang="en-US" sz="1200"/>
              <a:pPr/>
              <a:t>111</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389422-2750-5649-8576-7CA8A694593C}" type="slidenum">
              <a:rPr lang="en-US" sz="1200"/>
              <a:pPr/>
              <a:t>112</a:t>
            </a:fld>
            <a:endParaRPr lang="en-US" sz="1200"/>
          </a:p>
        </p:txBody>
      </p:sp>
      <p:sp>
        <p:nvSpPr>
          <p:cNvPr id="860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9CAB2-AAFE-D646-A046-E2D417422BD1}" type="slidenum">
              <a:rPr lang="en-US" sz="1200"/>
              <a:pPr/>
              <a:t>113</a:t>
            </a:fld>
            <a:endParaRPr lang="en-US" sz="1200"/>
          </a:p>
        </p:txBody>
      </p:sp>
      <p:sp>
        <p:nvSpPr>
          <p:cNvPr id="880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076AC2-6FAD-E743-820C-306F3C927495}" type="slidenum">
              <a:rPr lang="en-US" sz="1200"/>
              <a:pPr/>
              <a:t>114</a:t>
            </a:fld>
            <a:endParaRPr lang="en-US" sz="1200"/>
          </a:p>
        </p:txBody>
      </p:sp>
      <p:sp>
        <p:nvSpPr>
          <p:cNvPr id="125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5826" name="Notes Placeholder 2"/>
          <p:cNvSpPr>
            <a:spLocks noGrp="1"/>
          </p:cNvSpPr>
          <p:nvPr>
            <p:ph type="body" idx="1"/>
          </p:nvPr>
        </p:nvSpPr>
        <p:spPr>
          <a:noFill/>
        </p:spPr>
        <p:txBody>
          <a:bodyPr/>
          <a:lstStyle/>
          <a:p>
            <a:endParaRPr lang="en-US"/>
          </a:p>
        </p:txBody>
      </p:sp>
      <p:sp>
        <p:nvSpPr>
          <p:cNvPr id="20582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48A54-9F38-6F48-A53F-46516C5348CC}" type="slidenum">
              <a:rPr lang="en-US" sz="1200"/>
              <a:pPr/>
              <a:t>119</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6850" name="Notes Placeholder 2"/>
          <p:cNvSpPr>
            <a:spLocks noGrp="1"/>
          </p:cNvSpPr>
          <p:nvPr>
            <p:ph type="body" idx="1"/>
          </p:nvPr>
        </p:nvSpPr>
        <p:spPr>
          <a:noFill/>
        </p:spPr>
        <p:txBody>
          <a:bodyPr/>
          <a:lstStyle/>
          <a:p>
            <a:r>
              <a:rPr lang="en-US"/>
              <a:t>Donut hole is headquarters of National Institute of Standards and Technology (fed)</a:t>
            </a:r>
          </a:p>
        </p:txBody>
      </p:sp>
      <p:sp>
        <p:nvSpPr>
          <p:cNvPr id="20685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EFF90-66D6-CB49-9787-F69D7575AC03}" type="slidenum">
              <a:rPr lang="en-US" sz="1200"/>
              <a:pPr/>
              <a:t>120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8" name="Notes Placeholder 2"/>
          <p:cNvSpPr>
            <a:spLocks noGrp="1"/>
          </p:cNvSpPr>
          <p:nvPr>
            <p:ph type="body" idx="1"/>
          </p:nvPr>
        </p:nvSpPr>
        <p:spPr>
          <a:noFill/>
        </p:spPr>
        <p:txBody>
          <a:bodyPr/>
          <a:lstStyle/>
          <a:p>
            <a:pPr eaLnBrk="1" hangingPunct="1"/>
            <a:r>
              <a:rPr lang="en-US"/>
              <a:t>http://h.fastcompany.net/multisite_files/fastcompany/imagecache/slideshow_large/slideshow/2014/02/3024987-slide-231-suburb-arterial-el-cam-real.jpg</a:t>
            </a:r>
          </a:p>
        </p:txBody>
      </p:sp>
      <p:sp>
        <p:nvSpPr>
          <p:cNvPr id="5529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938CB8-3CA9-3249-A755-2AB5BF9659FC}" type="slidenum">
              <a:rPr lang="en-US" sz="1200">
                <a:solidFill>
                  <a:srgbClr val="000000"/>
                </a:solidFill>
                <a:latin typeface="Calibri" charset="0"/>
              </a:rPr>
              <a:pPr/>
              <a:t>14</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6" name="Notes Placeholder 2"/>
          <p:cNvSpPr>
            <a:spLocks noGrp="1"/>
          </p:cNvSpPr>
          <p:nvPr>
            <p:ph type="body" idx="1"/>
          </p:nvPr>
        </p:nvSpPr>
        <p:spPr>
          <a:noFill/>
        </p:spPr>
        <p:txBody>
          <a:bodyPr/>
          <a:lstStyle/>
          <a:p>
            <a:pPr eaLnBrk="1" hangingPunct="1"/>
            <a:r>
              <a:rPr lang="en-US"/>
              <a:t>http://images.pittsburghskyline.com/images/2015/08.18/july_2015_pittsburghskyline.com_02.jpg</a:t>
            </a:r>
          </a:p>
        </p:txBody>
      </p:sp>
      <p:sp>
        <p:nvSpPr>
          <p:cNvPr id="5734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EE84BE-F017-0547-AE94-35A4D56B6D75}" type="slidenum">
              <a:rPr lang="en-US" sz="1200">
                <a:solidFill>
                  <a:srgbClr val="000000"/>
                </a:solidFill>
                <a:latin typeface="Calibri" charset="0"/>
              </a:rPr>
              <a:pPr/>
              <a:t>15</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2D303F-E921-B24D-8BA2-EA06F07E8EA6}" type="slidenum">
              <a:rPr lang="en-US" sz="1200"/>
              <a:pPr/>
              <a:t>16</a:t>
            </a:fld>
            <a:endParaRPr lang="en-US"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91EBA5-A21A-C441-B36F-064CC9A4AA5D}" type="slidenum">
              <a:rPr lang="en-US" sz="1200"/>
              <a:pPr/>
              <a:t>17</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AF2C20-B27A-E341-A451-EF122596737B}" type="slidenum">
              <a:rPr lang="en-US"/>
              <a:pPr>
                <a:defRPr/>
              </a:pPr>
              <a:t>‹#›</a:t>
            </a:fld>
            <a:endParaRPr lang="en-US"/>
          </a:p>
        </p:txBody>
      </p:sp>
    </p:spTree>
    <p:extLst>
      <p:ext uri="{BB962C8B-B14F-4D97-AF65-F5344CB8AC3E}">
        <p14:creationId xmlns:p14="http://schemas.microsoft.com/office/powerpoint/2010/main" val="154676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531F-EAD8-0545-8021-4EF8CC13D43F}" type="slidenum">
              <a:rPr lang="en-US"/>
              <a:pPr>
                <a:defRPr/>
              </a:pPr>
              <a:t>‹#›</a:t>
            </a:fld>
            <a:endParaRPr lang="en-US"/>
          </a:p>
        </p:txBody>
      </p:sp>
    </p:spTree>
    <p:extLst>
      <p:ext uri="{BB962C8B-B14F-4D97-AF65-F5344CB8AC3E}">
        <p14:creationId xmlns:p14="http://schemas.microsoft.com/office/powerpoint/2010/main" val="3485990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68C03B-0B93-9E46-9946-36DC166CACB4}" type="slidenum">
              <a:rPr lang="en-US"/>
              <a:pPr>
                <a:defRPr/>
              </a:pPr>
              <a:t>‹#›</a:t>
            </a:fld>
            <a:endParaRPr lang="en-US"/>
          </a:p>
        </p:txBody>
      </p:sp>
    </p:spTree>
    <p:extLst>
      <p:ext uri="{BB962C8B-B14F-4D97-AF65-F5344CB8AC3E}">
        <p14:creationId xmlns:p14="http://schemas.microsoft.com/office/powerpoint/2010/main" val="96719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5F4AD5-56D6-244A-A695-59DC01A0E1F4}" type="slidenum">
              <a:rPr lang="en-US"/>
              <a:pPr>
                <a:defRPr/>
              </a:pPr>
              <a:t>‹#›</a:t>
            </a:fld>
            <a:endParaRPr lang="en-US"/>
          </a:p>
        </p:txBody>
      </p:sp>
    </p:spTree>
    <p:extLst>
      <p:ext uri="{BB962C8B-B14F-4D97-AF65-F5344CB8AC3E}">
        <p14:creationId xmlns:p14="http://schemas.microsoft.com/office/powerpoint/2010/main" val="281489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2CB86-9DA9-FF4A-B930-5232831DCF3D}" type="slidenum">
              <a:rPr lang="en-US"/>
              <a:pPr>
                <a:defRPr/>
              </a:pPr>
              <a:t>‹#›</a:t>
            </a:fld>
            <a:endParaRPr lang="en-US"/>
          </a:p>
        </p:txBody>
      </p:sp>
    </p:spTree>
    <p:extLst>
      <p:ext uri="{BB962C8B-B14F-4D97-AF65-F5344CB8AC3E}">
        <p14:creationId xmlns:p14="http://schemas.microsoft.com/office/powerpoint/2010/main" val="2818375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D9822-B52E-A54E-BF0F-041EB6462C79}" type="slidenum">
              <a:rPr lang="en-US"/>
              <a:pPr>
                <a:defRPr/>
              </a:pPr>
              <a:t>‹#›</a:t>
            </a:fld>
            <a:endParaRPr lang="en-US"/>
          </a:p>
        </p:txBody>
      </p:sp>
    </p:spTree>
    <p:extLst>
      <p:ext uri="{BB962C8B-B14F-4D97-AF65-F5344CB8AC3E}">
        <p14:creationId xmlns:p14="http://schemas.microsoft.com/office/powerpoint/2010/main" val="2366242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495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CE2537-097C-1045-9BA1-1B77A39F2FD4}" type="slidenum">
              <a:rPr lang="en-US"/>
              <a:pPr>
                <a:defRPr/>
              </a:pPr>
              <a:t>‹#›</a:t>
            </a:fld>
            <a:endParaRPr lang="en-US"/>
          </a:p>
        </p:txBody>
      </p:sp>
    </p:spTree>
    <p:extLst>
      <p:ext uri="{BB962C8B-B14F-4D97-AF65-F5344CB8AC3E}">
        <p14:creationId xmlns:p14="http://schemas.microsoft.com/office/powerpoint/2010/main" val="3783435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0F5DC4-62EF-3342-9E87-F642E36D9AB5}" type="slidenum">
              <a:rPr lang="en-US"/>
              <a:pPr>
                <a:defRPr/>
              </a:pPr>
              <a:t>‹#›</a:t>
            </a:fld>
            <a:endParaRPr lang="en-US"/>
          </a:p>
        </p:txBody>
      </p:sp>
    </p:spTree>
    <p:extLst>
      <p:ext uri="{BB962C8B-B14F-4D97-AF65-F5344CB8AC3E}">
        <p14:creationId xmlns:p14="http://schemas.microsoft.com/office/powerpoint/2010/main" val="2153043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096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1" name="Rectangle 10"/>
          <p:cNvSpPr/>
          <p:nvPr/>
        </p:nvSpPr>
        <p:spPr>
          <a:xfrm>
            <a:off x="-354013"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2" name="Rectangle 11"/>
          <p:cNvSpPr/>
          <p:nvPr/>
        </p:nvSpPr>
        <p:spPr>
          <a:xfrm>
            <a:off x="-354013"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3" name="Rectangle 12"/>
          <p:cNvSpPr/>
          <p:nvPr/>
        </p:nvSpPr>
        <p:spPr>
          <a:xfrm>
            <a:off x="-354013"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4" name="Rectangle 13"/>
          <p:cNvSpPr/>
          <p:nvPr/>
        </p:nvSpPr>
        <p:spPr>
          <a:xfrm>
            <a:off x="-354013"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5" name="Date Placeholder 27"/>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87AF9F-FACB-B84F-90FE-B5F5F2347083}" type="datetimeFigureOut">
              <a:rPr lang="en-US"/>
              <a:pPr>
                <a:defRPr/>
              </a:pPr>
              <a:t>3/7/24</a:t>
            </a:fld>
            <a:endParaRPr lang="en-US"/>
          </a:p>
        </p:txBody>
      </p:sp>
      <p:sp>
        <p:nvSpPr>
          <p:cNvPr id="16" name="Footer Placeholder 16"/>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17" name="Slide Number Placeholder 28"/>
          <p:cNvSpPr>
            <a:spLocks noGrp="1"/>
          </p:cNvSpPr>
          <p:nvPr>
            <p:ph type="sldNum" sz="quarter" idx="12"/>
          </p:nvPr>
        </p:nvSpPr>
        <p:spPr/>
        <p:txBody>
          <a:bodyPr/>
          <a:lstStyle>
            <a:lvl1pPr algn="r" defTabSz="914400" fontAlgn="base">
              <a:spcBef>
                <a:spcPct val="0"/>
              </a:spcBef>
              <a:spcAft>
                <a:spcPct val="0"/>
              </a:spcAft>
              <a:defRPr>
                <a:ea typeface="ＭＳ Ｐゴシック" charset="0"/>
                <a:cs typeface="ＭＳ Ｐゴシック" charset="0"/>
              </a:defRPr>
            </a:lvl1pPr>
          </a:lstStyle>
          <a:p>
            <a:pPr>
              <a:defRPr/>
            </a:pPr>
            <a:fld id="{71C70DAA-B154-F94F-A29F-B1494F013CD2}" type="slidenum">
              <a:rPr lang="en-US"/>
              <a:pPr>
                <a:defRPr/>
              </a:pPr>
              <a:t>‹#›</a:t>
            </a:fld>
            <a:endParaRPr lang="en-US" dirty="0">
              <a:solidFill>
                <a:srgbClr val="D6ECFF">
                  <a:shade val="90000"/>
                </a:srgbClr>
              </a:solidFill>
            </a:endParaRPr>
          </a:p>
        </p:txBody>
      </p:sp>
    </p:spTree>
    <p:extLst>
      <p:ext uri="{BB962C8B-B14F-4D97-AF65-F5344CB8AC3E}">
        <p14:creationId xmlns:p14="http://schemas.microsoft.com/office/powerpoint/2010/main" val="623507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C82BDC-AA61-164B-860D-38A18CB4595E}"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DC4EA7-B75C-7344-86E3-CB4C7AD22F09}" type="slidenum">
              <a:rPr lang="en-US"/>
              <a:pPr>
                <a:defRPr/>
              </a:pPr>
              <a:t>‹#›</a:t>
            </a:fld>
            <a:endParaRPr lang="en-US"/>
          </a:p>
        </p:txBody>
      </p:sp>
    </p:spTree>
    <p:extLst>
      <p:ext uri="{BB962C8B-B14F-4D97-AF65-F5344CB8AC3E}">
        <p14:creationId xmlns:p14="http://schemas.microsoft.com/office/powerpoint/2010/main" val="3728702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5791200 h 3648"/>
              <a:gd name="T2" fmla="*/ 1137151 w 2736"/>
              <a:gd name="T3" fmla="*/ 3200400 h 3648"/>
              <a:gd name="T4" fmla="*/ 4321175 w 2736"/>
              <a:gd name="T5" fmla="*/ 0 h 3648"/>
              <a:gd name="T6" fmla="*/ 4321175 w 2736"/>
              <a:gd name="T7" fmla="*/ 152400 h 3648"/>
              <a:gd name="T8" fmla="*/ 1175056 w 2736"/>
              <a:gd name="T9" fmla="*/ 3235325 h 3648"/>
              <a:gd name="T10" fmla="*/ 75810 w 2736"/>
              <a:gd name="T11" fmla="*/ 5791200 h 3648"/>
              <a:gd name="T12" fmla="*/ 0 w 2736"/>
              <a:gd name="T13" fmla="*/ 5791200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 name="Freeform 18"/>
          <p:cNvSpPr>
            <a:spLocks/>
          </p:cNvSpPr>
          <p:nvPr/>
        </p:nvSpPr>
        <p:spPr bwMode="auto">
          <a:xfrm>
            <a:off x="374650" y="0"/>
            <a:ext cx="5513388" cy="6615113"/>
          </a:xfrm>
          <a:custGeom>
            <a:avLst/>
            <a:gdLst>
              <a:gd name="T0" fmla="*/ 0 w 3504"/>
              <a:gd name="T1" fmla="*/ 6538193 h 4128"/>
              <a:gd name="T2" fmla="*/ 0 w 3504"/>
              <a:gd name="T3" fmla="*/ 6615113 h 4128"/>
              <a:gd name="T4" fmla="*/ 5513388 w 3504"/>
              <a:gd name="T5" fmla="*/ 4230596 h 4128"/>
              <a:gd name="T6" fmla="*/ 4531552 w 3504"/>
              <a:gd name="T7" fmla="*/ 0 h 4128"/>
              <a:gd name="T8" fmla="*/ 4456026 w 3504"/>
              <a:gd name="T9" fmla="*/ 0 h 4128"/>
              <a:gd name="T10" fmla="*/ 5452023 w 3504"/>
              <a:gd name="T11" fmla="*/ 4196943 h 4128"/>
              <a:gd name="T12" fmla="*/ 0 w 3504"/>
              <a:gd name="T13" fmla="*/ 6538193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a:t>Click to edit Master title style</a:t>
            </a:r>
          </a:p>
        </p:txBody>
      </p:sp>
      <p:sp>
        <p:nvSpPr>
          <p:cNvPr id="25"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94975E-BCEF-4391-BD3B-0CD9EB125C1E}" type="datetime1">
              <a:rPr lang="en-US"/>
              <a:pPr>
                <a:defRPr/>
              </a:pPr>
              <a:t>3/7/24</a:t>
            </a:fld>
            <a:endParaRPr lang="en-US"/>
          </a:p>
        </p:txBody>
      </p:sp>
      <p:sp>
        <p:nvSpPr>
          <p:cNvPr id="26"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27"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79501-4C81-0C43-822D-8E14D9DC1498}" type="slidenum">
              <a:rPr lang="en-US"/>
              <a:pPr>
                <a:defRPr/>
              </a:pPr>
              <a:t>‹#›</a:t>
            </a:fld>
            <a:endParaRPr lang="en-US"/>
          </a:p>
        </p:txBody>
      </p:sp>
    </p:spTree>
    <p:extLst>
      <p:ext uri="{BB962C8B-B14F-4D97-AF65-F5344CB8AC3E}">
        <p14:creationId xmlns:p14="http://schemas.microsoft.com/office/powerpoint/2010/main" val="19472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3AD1A3-6B3A-B741-8CAA-7D246C87AB5B}" type="slidenum">
              <a:rPr lang="en-US"/>
              <a:pPr>
                <a:defRPr/>
              </a:pPr>
              <a:t>‹#›</a:t>
            </a:fld>
            <a:endParaRPr lang="en-US"/>
          </a:p>
        </p:txBody>
      </p:sp>
    </p:spTree>
    <p:extLst>
      <p:ext uri="{BB962C8B-B14F-4D97-AF65-F5344CB8AC3E}">
        <p14:creationId xmlns:p14="http://schemas.microsoft.com/office/powerpoint/2010/main" val="181603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3071DF8-6E04-F74F-8B60-B1DE276844BA}" type="datetimeFigureOut">
              <a:rPr lang="en-US"/>
              <a:pPr>
                <a:defRPr/>
              </a:pPr>
              <a:t>3/7/24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F55111-5A59-4348-BA76-AF7EC8DC39F0}" type="slidenum">
              <a:rPr lang="en-US"/>
              <a:pPr>
                <a:defRPr/>
              </a:pPr>
              <a:t>‹#›</a:t>
            </a:fld>
            <a:endParaRPr lang="en-US"/>
          </a:p>
        </p:txBody>
      </p:sp>
    </p:spTree>
    <p:extLst>
      <p:ext uri="{BB962C8B-B14F-4D97-AF65-F5344CB8AC3E}">
        <p14:creationId xmlns:p14="http://schemas.microsoft.com/office/powerpoint/2010/main" val="3168531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017D2A6-AFC3-474B-9340-3C0F2A8602D0}" type="datetimeFigureOut">
              <a:rPr lang="en-US"/>
              <a:pPr>
                <a:defRPr/>
              </a:pPr>
              <a:t>3/7/24</a:t>
            </a:fld>
            <a:endParaRPr lang="en-US"/>
          </a:p>
        </p:txBody>
      </p:sp>
      <p:sp>
        <p:nvSpPr>
          <p:cNvPr id="1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1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C11FB3-1B0A-CE4C-BA52-EA784FD7C379}" type="slidenum">
              <a:rPr lang="en-US"/>
              <a:pPr>
                <a:defRPr/>
              </a:pPr>
              <a:t>‹#›</a:t>
            </a:fld>
            <a:endParaRPr lang="en-US"/>
          </a:p>
        </p:txBody>
      </p:sp>
    </p:spTree>
    <p:extLst>
      <p:ext uri="{BB962C8B-B14F-4D97-AF65-F5344CB8AC3E}">
        <p14:creationId xmlns:p14="http://schemas.microsoft.com/office/powerpoint/2010/main" val="352973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715E40F-E374-A643-AD1F-F17CE4959ED2}" type="datetimeFigureOut">
              <a:rPr lang="en-US"/>
              <a:pPr>
                <a:defRPr/>
              </a:pPr>
              <a:t>3/7/24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C5BB6A-C406-4641-B01B-74FD21594F92}" type="slidenum">
              <a:rPr lang="en-US"/>
              <a:pPr>
                <a:defRPr/>
              </a:pPr>
              <a:t>‹#›</a:t>
            </a:fld>
            <a:endParaRPr lang="en-US"/>
          </a:p>
        </p:txBody>
      </p:sp>
    </p:spTree>
    <p:extLst>
      <p:ext uri="{BB962C8B-B14F-4D97-AF65-F5344CB8AC3E}">
        <p14:creationId xmlns:p14="http://schemas.microsoft.com/office/powerpoint/2010/main" val="2942967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CDBC09A-82F5-664F-AC87-D2B1A0CE2325}" type="datetimeFigureOut">
              <a:rPr lang="en-US"/>
              <a:pPr>
                <a:defRPr/>
              </a:pPr>
              <a:t>3/7/24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C9DD57-6BA1-EB44-BC7F-DDF96990E9B3}" type="slidenum">
              <a:rPr lang="en-US"/>
              <a:pPr>
                <a:defRPr/>
              </a:pPr>
              <a:t>‹#›</a:t>
            </a:fld>
            <a:endParaRPr lang="en-US"/>
          </a:p>
        </p:txBody>
      </p:sp>
    </p:spTree>
    <p:extLst>
      <p:ext uri="{BB962C8B-B14F-4D97-AF65-F5344CB8AC3E}">
        <p14:creationId xmlns:p14="http://schemas.microsoft.com/office/powerpoint/2010/main" val="2557305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9C4939-F5E7-0E4A-9B35-AEACB0E77940}" type="datetimeFigureOut">
              <a:rPr lang="en-US"/>
              <a:pPr>
                <a:defRPr/>
              </a:pPr>
              <a:t>3/7/24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0487F46-693A-B841-BE58-DF768E186CC7}" type="slidenum">
              <a:rPr lang="en-US"/>
              <a:pPr>
                <a:defRPr/>
              </a:pPr>
              <a:t>‹#›</a:t>
            </a:fld>
            <a:endParaRPr lang="en-US"/>
          </a:p>
        </p:txBody>
      </p:sp>
    </p:spTree>
    <p:extLst>
      <p:ext uri="{BB962C8B-B14F-4D97-AF65-F5344CB8AC3E}">
        <p14:creationId xmlns:p14="http://schemas.microsoft.com/office/powerpoint/2010/main" val="1061546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59692" y="13022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1298" y="13953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0612"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FFF75C-1DD0-C24A-8E2E-DF6B03C58E30}" type="datetimeFigureOut">
              <a:rPr lang="en-US"/>
              <a:pPr>
                <a:defRPr/>
              </a:pPr>
              <a:t>3/7/24</a:t>
            </a:fld>
            <a:endParaRPr lang="en-US"/>
          </a:p>
        </p:txBody>
      </p:sp>
      <p:sp>
        <p:nvSpPr>
          <p:cNvPr id="20" name="Footer Placeholder 5"/>
          <p:cNvSpPr>
            <a:spLocks noGrp="1"/>
          </p:cNvSpPr>
          <p:nvPr>
            <p:ph type="ftr" sz="quarter" idx="11"/>
          </p:nvPr>
        </p:nvSpPr>
        <p:spPr>
          <a:xfrm>
            <a:off x="914400" y="55563"/>
            <a:ext cx="55626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7C3D50D-9A6B-1C45-AEEE-8282753FFFBE}" type="slidenum">
              <a:rPr lang="en-US"/>
              <a:pPr>
                <a:defRPr/>
              </a:pPr>
              <a:t>‹#›</a:t>
            </a:fld>
            <a:endParaRPr lang="en-US"/>
          </a:p>
        </p:txBody>
      </p:sp>
    </p:spTree>
    <p:extLst>
      <p:ext uri="{BB962C8B-B14F-4D97-AF65-F5344CB8AC3E}">
        <p14:creationId xmlns:p14="http://schemas.microsoft.com/office/powerpoint/2010/main" val="205236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A63DCE-43D2-8F41-835E-BA162A63D866}"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50FBB5-626A-0647-8639-37319AF4D92F}" type="slidenum">
              <a:rPr lang="en-US"/>
              <a:pPr>
                <a:defRPr/>
              </a:pPr>
              <a:t>‹#›</a:t>
            </a:fld>
            <a:endParaRPr lang="en-US"/>
          </a:p>
        </p:txBody>
      </p:sp>
    </p:spTree>
    <p:extLst>
      <p:ext uri="{BB962C8B-B14F-4D97-AF65-F5344CB8AC3E}">
        <p14:creationId xmlns:p14="http://schemas.microsoft.com/office/powerpoint/2010/main" val="2480968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8B68C9-235B-3D4E-84CD-DBC2FF80E0B2}"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475F688-0FB9-0045-9F60-2D74C6B2B864}" type="slidenum">
              <a:rPr lang="en-US"/>
              <a:pPr>
                <a:defRPr/>
              </a:pPr>
              <a:t>‹#›</a:t>
            </a:fld>
            <a:endParaRPr lang="en-US"/>
          </a:p>
        </p:txBody>
      </p:sp>
    </p:spTree>
    <p:extLst>
      <p:ext uri="{BB962C8B-B14F-4D97-AF65-F5344CB8AC3E}">
        <p14:creationId xmlns:p14="http://schemas.microsoft.com/office/powerpoint/2010/main" val="2238002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096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1" name="Rectangle 10"/>
          <p:cNvSpPr/>
          <p:nvPr/>
        </p:nvSpPr>
        <p:spPr>
          <a:xfrm>
            <a:off x="-354013"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2" name="Rectangle 11"/>
          <p:cNvSpPr/>
          <p:nvPr/>
        </p:nvSpPr>
        <p:spPr>
          <a:xfrm>
            <a:off x="-354013"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3" name="Rectangle 12"/>
          <p:cNvSpPr/>
          <p:nvPr/>
        </p:nvSpPr>
        <p:spPr>
          <a:xfrm>
            <a:off x="-354013"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4" name="Rectangle 13"/>
          <p:cNvSpPr/>
          <p:nvPr/>
        </p:nvSpPr>
        <p:spPr>
          <a:xfrm>
            <a:off x="-354013"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5" name="Date Placeholder 27"/>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FB0BF8A-9C14-9B4A-BAA0-833FAF41CD74}" type="datetimeFigureOut">
              <a:rPr lang="en-US"/>
              <a:pPr>
                <a:defRPr/>
              </a:pPr>
              <a:t>3/7/24</a:t>
            </a:fld>
            <a:endParaRPr lang="en-US"/>
          </a:p>
        </p:txBody>
      </p:sp>
      <p:sp>
        <p:nvSpPr>
          <p:cNvPr id="16" name="Footer Placeholder 16"/>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17" name="Slide Number Placeholder 28"/>
          <p:cNvSpPr>
            <a:spLocks noGrp="1"/>
          </p:cNvSpPr>
          <p:nvPr>
            <p:ph type="sldNum" sz="quarter" idx="12"/>
          </p:nvPr>
        </p:nvSpPr>
        <p:spPr/>
        <p:txBody>
          <a:bodyPr/>
          <a:lstStyle>
            <a:lvl1pPr algn="r" defTabSz="914400" fontAlgn="base">
              <a:spcBef>
                <a:spcPct val="0"/>
              </a:spcBef>
              <a:spcAft>
                <a:spcPct val="0"/>
              </a:spcAft>
              <a:defRPr>
                <a:ea typeface="ＭＳ Ｐゴシック" charset="0"/>
                <a:cs typeface="ＭＳ Ｐゴシック" charset="0"/>
              </a:defRPr>
            </a:lvl1pPr>
          </a:lstStyle>
          <a:p>
            <a:pPr>
              <a:defRPr/>
            </a:pPr>
            <a:fld id="{7BA06362-0829-7A46-92CF-9672E2FAEAFE}" type="slidenum">
              <a:rPr lang="en-US"/>
              <a:pPr>
                <a:defRPr/>
              </a:pPr>
              <a:t>‹#›</a:t>
            </a:fld>
            <a:endParaRPr lang="en-US" dirty="0">
              <a:solidFill>
                <a:srgbClr val="D6ECFF">
                  <a:shade val="90000"/>
                </a:srgbClr>
              </a:solidFill>
            </a:endParaRPr>
          </a:p>
        </p:txBody>
      </p:sp>
    </p:spTree>
    <p:extLst>
      <p:ext uri="{BB962C8B-B14F-4D97-AF65-F5344CB8AC3E}">
        <p14:creationId xmlns:p14="http://schemas.microsoft.com/office/powerpoint/2010/main" val="1681594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E9A8356-89AC-6541-89CD-D52BE8F7895C}"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0890F62-25AB-9940-BA9C-CFBF1793EB98}" type="slidenum">
              <a:rPr lang="en-US"/>
              <a:pPr>
                <a:defRPr/>
              </a:pPr>
              <a:t>‹#›</a:t>
            </a:fld>
            <a:endParaRPr lang="en-US"/>
          </a:p>
        </p:txBody>
      </p:sp>
    </p:spTree>
    <p:extLst>
      <p:ext uri="{BB962C8B-B14F-4D97-AF65-F5344CB8AC3E}">
        <p14:creationId xmlns:p14="http://schemas.microsoft.com/office/powerpoint/2010/main" val="258777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6ADA91-2A50-A740-8820-14CCEC713452}" type="slidenum">
              <a:rPr lang="en-US"/>
              <a:pPr>
                <a:defRPr/>
              </a:pPr>
              <a:t>‹#›</a:t>
            </a:fld>
            <a:endParaRPr lang="en-US"/>
          </a:p>
        </p:txBody>
      </p:sp>
    </p:spTree>
    <p:extLst>
      <p:ext uri="{BB962C8B-B14F-4D97-AF65-F5344CB8AC3E}">
        <p14:creationId xmlns:p14="http://schemas.microsoft.com/office/powerpoint/2010/main" val="2477464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5791200 h 3648"/>
              <a:gd name="T2" fmla="*/ 1137151 w 2736"/>
              <a:gd name="T3" fmla="*/ 3200400 h 3648"/>
              <a:gd name="T4" fmla="*/ 4321175 w 2736"/>
              <a:gd name="T5" fmla="*/ 0 h 3648"/>
              <a:gd name="T6" fmla="*/ 4321175 w 2736"/>
              <a:gd name="T7" fmla="*/ 152400 h 3648"/>
              <a:gd name="T8" fmla="*/ 1175056 w 2736"/>
              <a:gd name="T9" fmla="*/ 3235325 h 3648"/>
              <a:gd name="T10" fmla="*/ 75810 w 2736"/>
              <a:gd name="T11" fmla="*/ 5791200 h 3648"/>
              <a:gd name="T12" fmla="*/ 0 w 2736"/>
              <a:gd name="T13" fmla="*/ 5791200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 name="Freeform 18"/>
          <p:cNvSpPr>
            <a:spLocks/>
          </p:cNvSpPr>
          <p:nvPr/>
        </p:nvSpPr>
        <p:spPr bwMode="auto">
          <a:xfrm>
            <a:off x="374650" y="0"/>
            <a:ext cx="5513388" cy="6615113"/>
          </a:xfrm>
          <a:custGeom>
            <a:avLst/>
            <a:gdLst>
              <a:gd name="T0" fmla="*/ 0 w 3504"/>
              <a:gd name="T1" fmla="*/ 6538193 h 4128"/>
              <a:gd name="T2" fmla="*/ 0 w 3504"/>
              <a:gd name="T3" fmla="*/ 6615113 h 4128"/>
              <a:gd name="T4" fmla="*/ 5513388 w 3504"/>
              <a:gd name="T5" fmla="*/ 4230596 h 4128"/>
              <a:gd name="T6" fmla="*/ 4531552 w 3504"/>
              <a:gd name="T7" fmla="*/ 0 h 4128"/>
              <a:gd name="T8" fmla="*/ 4456026 w 3504"/>
              <a:gd name="T9" fmla="*/ 0 h 4128"/>
              <a:gd name="T10" fmla="*/ 5452023 w 3504"/>
              <a:gd name="T11" fmla="*/ 4196943 h 4128"/>
              <a:gd name="T12" fmla="*/ 0 w 3504"/>
              <a:gd name="T13" fmla="*/ 6538193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a:solidFill>
                <a:prstClr val="white"/>
              </a:solidFill>
              <a:latin typeface="Corbel"/>
              <a:ea typeface="+mn-ea"/>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3" name="Text Placeholder 2"/>
          <p:cNvSpPr>
            <a:spLocks noGrp="1"/>
          </p:cNvSpPr>
          <p:nvPr>
            <p:ph type="body" idx="1"/>
          </p:nvPr>
        </p:nvSpPr>
        <p:spPr>
          <a:xfrm>
            <a:off x="706903"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06903" y="512064"/>
            <a:ext cx="8156448" cy="777240"/>
          </a:xfrm>
        </p:spPr>
        <p:txBody>
          <a:bodyPr tIns="64008"/>
          <a:lstStyle>
            <a:lvl1pPr algn="l">
              <a:buNone/>
              <a:defRPr sz="3800" b="0" cap="none" spc="-150" baseline="0"/>
            </a:lvl1pPr>
          </a:lstStyle>
          <a:p>
            <a:r>
              <a:rPr lang="en-US"/>
              <a:t>Click to edit Master title style</a:t>
            </a:r>
          </a:p>
        </p:txBody>
      </p:sp>
      <p:sp>
        <p:nvSpPr>
          <p:cNvPr id="25"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94975E-BCEF-4391-BD3B-0CD9EB125C1E}" type="datetime1">
              <a:rPr lang="en-US"/>
              <a:pPr>
                <a:defRPr/>
              </a:pPr>
              <a:t>3/7/24</a:t>
            </a:fld>
            <a:endParaRPr lang="en-US"/>
          </a:p>
        </p:txBody>
      </p:sp>
      <p:sp>
        <p:nvSpPr>
          <p:cNvPr id="26"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27"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499927-A050-1945-9CE8-DE4CA612A34C}" type="slidenum">
              <a:rPr lang="en-US"/>
              <a:pPr>
                <a:defRPr/>
              </a:pPr>
              <a:t>‹#›</a:t>
            </a:fld>
            <a:endParaRPr lang="en-US"/>
          </a:p>
        </p:txBody>
      </p:sp>
    </p:spTree>
    <p:extLst>
      <p:ext uri="{BB962C8B-B14F-4D97-AF65-F5344CB8AC3E}">
        <p14:creationId xmlns:p14="http://schemas.microsoft.com/office/powerpoint/2010/main" val="1958395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5"/>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5"/>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F8B0653-C473-0B47-B597-57005FBD0D43}" type="datetimeFigureOut">
              <a:rPr lang="en-US"/>
              <a:pPr>
                <a:defRPr/>
              </a:pPr>
              <a:t>3/7/24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8CCF989-00A8-1348-A7A5-BF73D25ABD41}" type="slidenum">
              <a:rPr lang="en-US"/>
              <a:pPr>
                <a:defRPr/>
              </a:pPr>
              <a:t>‹#›</a:t>
            </a:fld>
            <a:endParaRPr lang="en-US"/>
          </a:p>
        </p:txBody>
      </p:sp>
    </p:spTree>
    <p:extLst>
      <p:ext uri="{BB962C8B-B14F-4D97-AF65-F5344CB8AC3E}">
        <p14:creationId xmlns:p14="http://schemas.microsoft.com/office/powerpoint/2010/main" val="385349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30"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30" y="2459037"/>
            <a:ext cx="4041775"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207FDC1-6A51-DA41-8EB0-A38C43761FFF}" type="datetimeFigureOut">
              <a:rPr lang="en-US"/>
              <a:pPr>
                <a:defRPr/>
              </a:pPr>
              <a:t>3/7/24</a:t>
            </a:fld>
            <a:endParaRPr lang="en-US"/>
          </a:p>
        </p:txBody>
      </p:sp>
      <p:sp>
        <p:nvSpPr>
          <p:cNvPr id="1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1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9DCFDF9-5BE7-804F-B6CE-58B3C8D72CAC}" type="slidenum">
              <a:rPr lang="en-US"/>
              <a:pPr>
                <a:defRPr/>
              </a:pPr>
              <a:t>‹#›</a:t>
            </a:fld>
            <a:endParaRPr lang="en-US"/>
          </a:p>
        </p:txBody>
      </p:sp>
    </p:spTree>
    <p:extLst>
      <p:ext uri="{BB962C8B-B14F-4D97-AF65-F5344CB8AC3E}">
        <p14:creationId xmlns:p14="http://schemas.microsoft.com/office/powerpoint/2010/main" val="2768879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6CC57FD-41B9-9845-8AC6-5F311FE2D06D}" type="datetimeFigureOut">
              <a:rPr lang="en-US"/>
              <a:pPr>
                <a:defRPr/>
              </a:pPr>
              <a:t>3/7/24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E8D3812-1371-0B4E-9E8B-BB976B32DED1}" type="slidenum">
              <a:rPr lang="en-US"/>
              <a:pPr>
                <a:defRPr/>
              </a:pPr>
              <a:t>‹#›</a:t>
            </a:fld>
            <a:endParaRPr lang="en-US"/>
          </a:p>
        </p:txBody>
      </p:sp>
    </p:spTree>
    <p:extLst>
      <p:ext uri="{BB962C8B-B14F-4D97-AF65-F5344CB8AC3E}">
        <p14:creationId xmlns:p14="http://schemas.microsoft.com/office/powerpoint/2010/main" val="2210441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4D34C2B-12B3-8F48-B374-0A3A3C50849F}" type="datetimeFigureOut">
              <a:rPr lang="en-US"/>
              <a:pPr>
                <a:defRPr/>
              </a:pPr>
              <a:t>3/7/24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3623680-2EBA-744F-87CE-C59FF82E4837}" type="slidenum">
              <a:rPr lang="en-US"/>
              <a:pPr>
                <a:defRPr/>
              </a:pPr>
              <a:t>‹#›</a:t>
            </a:fld>
            <a:endParaRPr lang="en-US"/>
          </a:p>
        </p:txBody>
      </p:sp>
    </p:spTree>
    <p:extLst>
      <p:ext uri="{BB962C8B-B14F-4D97-AF65-F5344CB8AC3E}">
        <p14:creationId xmlns:p14="http://schemas.microsoft.com/office/powerpoint/2010/main" val="3825720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785C4-7C8D-C14B-B90E-018B92F52610}" type="datetimeFigureOut">
              <a:rPr lang="en-US"/>
              <a:pPr>
                <a:defRPr/>
              </a:pPr>
              <a:t>3/7/24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6D35834-CA05-7D48-A8E1-381A6C67FF8C}" type="slidenum">
              <a:rPr lang="en-US"/>
              <a:pPr>
                <a:defRPr/>
              </a:pPr>
              <a:t>‹#›</a:t>
            </a:fld>
            <a:endParaRPr lang="en-US"/>
          </a:p>
        </p:txBody>
      </p:sp>
    </p:spTree>
    <p:extLst>
      <p:ext uri="{BB962C8B-B14F-4D97-AF65-F5344CB8AC3E}">
        <p14:creationId xmlns:p14="http://schemas.microsoft.com/office/powerpoint/2010/main" val="101733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59692" y="13022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1298" y="13953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0612"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2"/>
            <a:ext cx="6858000" cy="701749"/>
          </a:xfrm>
        </p:spPr>
        <p:txBody>
          <a:bodyPr anchor="b"/>
          <a:lstStyle>
            <a:lvl1pPr algn="l">
              <a:buNone/>
              <a:defRPr sz="2100" b="0"/>
            </a:lvl1pPr>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344ADD-C485-7E4A-A50E-341A243B934F}" type="datetimeFigureOut">
              <a:rPr lang="en-US"/>
              <a:pPr>
                <a:defRPr/>
              </a:pPr>
              <a:t>3/7/24</a:t>
            </a:fld>
            <a:endParaRPr lang="en-US"/>
          </a:p>
        </p:txBody>
      </p:sp>
      <p:sp>
        <p:nvSpPr>
          <p:cNvPr id="20" name="Footer Placeholder 5"/>
          <p:cNvSpPr>
            <a:spLocks noGrp="1"/>
          </p:cNvSpPr>
          <p:nvPr>
            <p:ph type="ftr" sz="quarter" idx="11"/>
          </p:nvPr>
        </p:nvSpPr>
        <p:spPr>
          <a:xfrm>
            <a:off x="914400" y="55563"/>
            <a:ext cx="55626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F38DD6A-5A79-F545-A260-4EC757DAD9A4}" type="slidenum">
              <a:rPr lang="en-US"/>
              <a:pPr>
                <a:defRPr/>
              </a:pPr>
              <a:t>‹#›</a:t>
            </a:fld>
            <a:endParaRPr lang="en-US"/>
          </a:p>
        </p:txBody>
      </p:sp>
    </p:spTree>
    <p:extLst>
      <p:ext uri="{BB962C8B-B14F-4D97-AF65-F5344CB8AC3E}">
        <p14:creationId xmlns:p14="http://schemas.microsoft.com/office/powerpoint/2010/main" val="2355111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CF1FA5-9800-3346-AABF-65A14745F3D4}"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61B9327-2A8C-824A-BD46-4A05C996EDA7}" type="slidenum">
              <a:rPr lang="en-US"/>
              <a:pPr>
                <a:defRPr/>
              </a:pPr>
              <a:t>‹#›</a:t>
            </a:fld>
            <a:endParaRPr lang="en-US"/>
          </a:p>
        </p:txBody>
      </p:sp>
    </p:spTree>
    <p:extLst>
      <p:ext uri="{BB962C8B-B14F-4D97-AF65-F5344CB8AC3E}">
        <p14:creationId xmlns:p14="http://schemas.microsoft.com/office/powerpoint/2010/main" val="3950895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43"/>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B706B0C-6AFB-8147-BFFE-9748FCA46758}" type="datetimeFigureOut">
              <a:rPr lang="en-US"/>
              <a:pPr>
                <a:defRPr/>
              </a:pPr>
              <a:t>3/7/24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8275577-4393-2A4F-AA1E-43A6BD2DF1C8}" type="slidenum">
              <a:rPr lang="en-US"/>
              <a:pPr>
                <a:defRPr/>
              </a:pPr>
              <a:t>‹#›</a:t>
            </a:fld>
            <a:endParaRPr lang="en-US"/>
          </a:p>
        </p:txBody>
      </p:sp>
    </p:spTree>
    <p:extLst>
      <p:ext uri="{BB962C8B-B14F-4D97-AF65-F5344CB8AC3E}">
        <p14:creationId xmlns:p14="http://schemas.microsoft.com/office/powerpoint/2010/main" val="4237891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D9429A-921C-6245-B651-3A513A6CC27B}" type="slidenum">
              <a:rPr lang="en-US"/>
              <a:pPr>
                <a:defRPr/>
              </a:pPr>
              <a:t>‹#›</a:t>
            </a:fld>
            <a:endParaRPr lang="en-US"/>
          </a:p>
        </p:txBody>
      </p:sp>
    </p:spTree>
    <p:extLst>
      <p:ext uri="{BB962C8B-B14F-4D97-AF65-F5344CB8AC3E}">
        <p14:creationId xmlns:p14="http://schemas.microsoft.com/office/powerpoint/2010/main" val="314254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201C62-D9CA-E448-86ED-EF425DB55941}" type="slidenum">
              <a:rPr lang="en-US"/>
              <a:pPr>
                <a:defRPr/>
              </a:pPr>
              <a:t>‹#›</a:t>
            </a:fld>
            <a:endParaRPr lang="en-US"/>
          </a:p>
        </p:txBody>
      </p:sp>
    </p:spTree>
    <p:extLst>
      <p:ext uri="{BB962C8B-B14F-4D97-AF65-F5344CB8AC3E}">
        <p14:creationId xmlns:p14="http://schemas.microsoft.com/office/powerpoint/2010/main" val="3015905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495800"/>
          </a:xfrm>
        </p:spPr>
        <p:txBody>
          <a:bodyPr>
            <a:normAutofit/>
          </a:bodyPr>
          <a:lstStyle/>
          <a:p>
            <a:pPr lvl="0"/>
            <a:endParaRPr lang="en-US" noProof="0"/>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9DABA5F-FDC4-B345-92F2-E4CC34E5829B}" type="slidenum">
              <a:rPr lang="en-US"/>
              <a:pPr>
                <a:defRPr/>
              </a:pPr>
              <a:t>‹#›</a:t>
            </a:fld>
            <a:endParaRPr lang="en-US"/>
          </a:p>
        </p:txBody>
      </p:sp>
    </p:spTree>
    <p:extLst>
      <p:ext uri="{BB962C8B-B14F-4D97-AF65-F5344CB8AC3E}">
        <p14:creationId xmlns:p14="http://schemas.microsoft.com/office/powerpoint/2010/main" val="2478096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209EF09-01B8-F948-8103-0BCBCB9DE4E5}" type="slidenum">
              <a:rPr lang="en-US"/>
              <a:pPr>
                <a:defRPr/>
              </a:pPr>
              <a:t>‹#›</a:t>
            </a:fld>
            <a:endParaRPr lang="en-US"/>
          </a:p>
        </p:txBody>
      </p:sp>
    </p:spTree>
    <p:extLst>
      <p:ext uri="{BB962C8B-B14F-4D97-AF65-F5344CB8AC3E}">
        <p14:creationId xmlns:p14="http://schemas.microsoft.com/office/powerpoint/2010/main" val="181820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B23ED-3EF5-914D-ACCC-FC74DAA4D123}" type="slidenum">
              <a:rPr lang="en-US"/>
              <a:pPr>
                <a:defRPr/>
              </a:pPr>
              <a:t>‹#›</a:t>
            </a:fld>
            <a:endParaRPr lang="en-US"/>
          </a:p>
        </p:txBody>
      </p:sp>
    </p:spTree>
    <p:extLst>
      <p:ext uri="{BB962C8B-B14F-4D97-AF65-F5344CB8AC3E}">
        <p14:creationId xmlns:p14="http://schemas.microsoft.com/office/powerpoint/2010/main" val="20792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C5B697-0638-B646-9401-25D8C7D5C2C0}" type="slidenum">
              <a:rPr lang="en-US"/>
              <a:pPr>
                <a:defRPr/>
              </a:pPr>
              <a:t>‹#›</a:t>
            </a:fld>
            <a:endParaRPr lang="en-US"/>
          </a:p>
        </p:txBody>
      </p:sp>
    </p:spTree>
    <p:extLst>
      <p:ext uri="{BB962C8B-B14F-4D97-AF65-F5344CB8AC3E}">
        <p14:creationId xmlns:p14="http://schemas.microsoft.com/office/powerpoint/2010/main" val="4112526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AFD8A5-772C-1E46-B4AB-DA311D42CB61}" type="slidenum">
              <a:rPr lang="en-US"/>
              <a:pPr>
                <a:defRPr/>
              </a:pPr>
              <a:t>‹#›</a:t>
            </a:fld>
            <a:endParaRPr lang="en-US"/>
          </a:p>
        </p:txBody>
      </p:sp>
    </p:spTree>
    <p:extLst>
      <p:ext uri="{BB962C8B-B14F-4D97-AF65-F5344CB8AC3E}">
        <p14:creationId xmlns:p14="http://schemas.microsoft.com/office/powerpoint/2010/main" val="293417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6C71A-EC93-BF4A-8628-76B10BEA0385}" type="slidenum">
              <a:rPr lang="en-US"/>
              <a:pPr>
                <a:defRPr/>
              </a:pPr>
              <a:t>‹#›</a:t>
            </a:fld>
            <a:endParaRPr lang="en-US"/>
          </a:p>
        </p:txBody>
      </p:sp>
    </p:spTree>
    <p:extLst>
      <p:ext uri="{BB962C8B-B14F-4D97-AF65-F5344CB8AC3E}">
        <p14:creationId xmlns:p14="http://schemas.microsoft.com/office/powerpoint/2010/main" val="8388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AA24B3-FD98-DF4C-8A05-F3DB0EE246E9}" type="slidenum">
              <a:rPr lang="en-US"/>
              <a:pPr>
                <a:defRPr/>
              </a:pPr>
              <a:t>‹#›</a:t>
            </a:fld>
            <a:endParaRPr lang="en-US"/>
          </a:p>
        </p:txBody>
      </p:sp>
    </p:spTree>
    <p:extLst>
      <p:ext uri="{BB962C8B-B14F-4D97-AF65-F5344CB8AC3E}">
        <p14:creationId xmlns:p14="http://schemas.microsoft.com/office/powerpoint/2010/main" val="63738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B0322128-6672-B94D-BA20-19F685DCD8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6858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8" name="Rectangle 7"/>
          <p:cNvSpPr/>
          <p:nvPr/>
        </p:nvSpPr>
        <p:spPr>
          <a:xfrm>
            <a:off x="-304800"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9" name="Rectangle 8"/>
          <p:cNvSpPr/>
          <p:nvPr/>
        </p:nvSpPr>
        <p:spPr>
          <a:xfrm>
            <a:off x="-304800"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0" name="Rectangle 9"/>
          <p:cNvSpPr/>
          <p:nvPr/>
        </p:nvSpPr>
        <p:spPr>
          <a:xfrm>
            <a:off x="-304800"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1" name="Rectangle 10"/>
          <p:cNvSpPr/>
          <p:nvPr/>
        </p:nvSpPr>
        <p:spPr>
          <a:xfrm>
            <a:off x="-304800"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2" name="Rectangle 11"/>
          <p:cNvSpPr/>
          <p:nvPr/>
        </p:nvSpPr>
        <p:spPr>
          <a:xfrm>
            <a:off x="-457200"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5" name="Rectangle 14"/>
          <p:cNvSpPr/>
          <p:nvPr/>
        </p:nvSpPr>
        <p:spPr>
          <a:xfrm>
            <a:off x="-609600" y="681038"/>
            <a:ext cx="2698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8444"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defTabSz="457200" eaLnBrk="1" fontAlgn="auto" latinLnBrk="0" hangingPunct="1">
              <a:spcBef>
                <a:spcPts val="0"/>
              </a:spcBef>
              <a:spcAft>
                <a:spcPts val="0"/>
              </a:spcAft>
              <a:defRPr kumimoji="0" sz="1100">
                <a:solidFill>
                  <a:srgbClr val="D6ECFF"/>
                </a:solidFill>
                <a:latin typeface="Corbel"/>
                <a:ea typeface="+mn-ea"/>
                <a:cs typeface="+mn-cs"/>
              </a:defRPr>
            </a:lvl1pPr>
          </a:lstStyle>
          <a:p>
            <a:pPr>
              <a:defRPr/>
            </a:pPr>
            <a:fld id="{E6918F62-1CA9-794B-8615-AFCB4E1246F5}" type="datetimeFigureOut">
              <a:rPr lang="en-US"/>
              <a:pPr>
                <a:defRPr/>
              </a:pPr>
              <a:t>3/7/24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defTabSz="457200" eaLnBrk="1" fontAlgn="auto" latinLnBrk="0" hangingPunct="1">
              <a:spcBef>
                <a:spcPts val="0"/>
              </a:spcBef>
              <a:spcAft>
                <a:spcPts val="0"/>
              </a:spcAft>
              <a:defRPr kumimoji="0" sz="1100">
                <a:solidFill>
                  <a:srgbClr val="D6ECFF"/>
                </a:solidFill>
                <a:latin typeface="Corbel"/>
                <a:ea typeface="+mn-ea"/>
                <a:cs typeface="+mn-cs"/>
              </a:defRPr>
            </a:lvl1pPr>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defTabSz="457200" eaLnBrk="1" fontAlgn="auto" latinLnBrk="0" hangingPunct="1">
              <a:spcBef>
                <a:spcPts val="0"/>
              </a:spcBef>
              <a:spcAft>
                <a:spcPts val="0"/>
              </a:spcAft>
              <a:defRPr kumimoji="0" sz="1200">
                <a:solidFill>
                  <a:srgbClr val="D6ECFF"/>
                </a:solidFill>
                <a:latin typeface="Corbel"/>
                <a:ea typeface="+mn-ea"/>
                <a:cs typeface="+mn-cs"/>
              </a:defRPr>
            </a:lvl1pPr>
          </a:lstStyle>
          <a:p>
            <a:pPr>
              <a:defRPr/>
            </a:pPr>
            <a:fld id="{367D9D01-FFF9-0242-8BDD-7E43B56EC8D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sz="4000" kern="1200" spc="-100">
          <a:solidFill>
            <a:srgbClr val="C1EEFF"/>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charset="0"/>
          <a:ea typeface="ＭＳ Ｐゴシック" charset="0"/>
          <a:cs typeface="ＭＳ Ｐゴシック" charset="0"/>
        </a:defRPr>
      </a:lvl6pPr>
      <a:lvl7pPr marL="914400" algn="l" rtl="0" fontAlgn="base">
        <a:spcBef>
          <a:spcPct val="0"/>
        </a:spcBef>
        <a:spcAft>
          <a:spcPct val="0"/>
        </a:spcAft>
        <a:defRPr sz="4000">
          <a:solidFill>
            <a:srgbClr val="C1EEFF"/>
          </a:solidFill>
          <a:latin typeface="Corbel" charset="0"/>
          <a:ea typeface="ＭＳ Ｐゴシック" charset="0"/>
          <a:cs typeface="ＭＳ Ｐゴシック" charset="0"/>
        </a:defRPr>
      </a:lvl7pPr>
      <a:lvl8pPr marL="1371600" algn="l" rtl="0" fontAlgn="base">
        <a:spcBef>
          <a:spcPct val="0"/>
        </a:spcBef>
        <a:spcAft>
          <a:spcPct val="0"/>
        </a:spcAft>
        <a:defRPr sz="4000">
          <a:solidFill>
            <a:srgbClr val="C1EEFF"/>
          </a:solidFill>
          <a:latin typeface="Corbel" charset="0"/>
          <a:ea typeface="ＭＳ Ｐゴシック" charset="0"/>
          <a:cs typeface="ＭＳ Ｐゴシック" charset="0"/>
        </a:defRPr>
      </a:lvl8pPr>
      <a:lvl9pPr marL="1828800" algn="l" rtl="0" fontAlgn="base">
        <a:spcBef>
          <a:spcPct val="0"/>
        </a:spcBef>
        <a:spcAft>
          <a:spcPct val="0"/>
        </a:spcAft>
        <a:defRPr sz="4000">
          <a:solidFill>
            <a:srgbClr val="C1EEFF"/>
          </a:solidFill>
          <a:latin typeface="Corbel" charset="0"/>
          <a:ea typeface="ＭＳ Ｐゴシック" charset="0"/>
          <a:cs typeface="ＭＳ Ｐゴシック" charset="0"/>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0"/>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6858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8" name="Rectangle 7"/>
          <p:cNvSpPr/>
          <p:nvPr/>
        </p:nvSpPr>
        <p:spPr>
          <a:xfrm>
            <a:off x="-304800"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9" name="Rectangle 8"/>
          <p:cNvSpPr/>
          <p:nvPr/>
        </p:nvSpPr>
        <p:spPr>
          <a:xfrm>
            <a:off x="-304800"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0" name="Rectangle 9"/>
          <p:cNvSpPr/>
          <p:nvPr/>
        </p:nvSpPr>
        <p:spPr>
          <a:xfrm>
            <a:off x="-304800"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1" name="Rectangle 10"/>
          <p:cNvSpPr/>
          <p:nvPr/>
        </p:nvSpPr>
        <p:spPr>
          <a:xfrm>
            <a:off x="-304800"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2" name="Rectangle 11"/>
          <p:cNvSpPr/>
          <p:nvPr/>
        </p:nvSpPr>
        <p:spPr>
          <a:xfrm>
            <a:off x="-457200"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5" name="Rectangle 14"/>
          <p:cNvSpPr/>
          <p:nvPr/>
        </p:nvSpPr>
        <p:spPr>
          <a:xfrm>
            <a:off x="-609600" y="681038"/>
            <a:ext cx="2698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orbe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orbe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3073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defTabSz="457200" eaLnBrk="1" fontAlgn="auto" latinLnBrk="0" hangingPunct="1">
              <a:spcBef>
                <a:spcPts val="0"/>
              </a:spcBef>
              <a:spcAft>
                <a:spcPts val="0"/>
              </a:spcAft>
              <a:defRPr kumimoji="0" sz="1100">
                <a:solidFill>
                  <a:srgbClr val="D6ECFF"/>
                </a:solidFill>
                <a:latin typeface="Corbel"/>
                <a:ea typeface="+mn-ea"/>
                <a:cs typeface="+mn-cs"/>
              </a:defRPr>
            </a:lvl1pPr>
          </a:lstStyle>
          <a:p>
            <a:pPr>
              <a:defRPr/>
            </a:pPr>
            <a:fld id="{B21568FC-592A-CA47-8CF5-E054654E165F}" type="datetimeFigureOut">
              <a:rPr lang="en-US"/>
              <a:pPr>
                <a:defRPr/>
              </a:pPr>
              <a:t>3/7/24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defTabSz="457200" eaLnBrk="1" fontAlgn="auto" latinLnBrk="0" hangingPunct="1">
              <a:spcBef>
                <a:spcPts val="0"/>
              </a:spcBef>
              <a:spcAft>
                <a:spcPts val="0"/>
              </a:spcAft>
              <a:defRPr kumimoji="0" sz="1100">
                <a:solidFill>
                  <a:srgbClr val="D6ECFF"/>
                </a:solidFill>
                <a:latin typeface="Corbel"/>
                <a:ea typeface="+mn-ea"/>
                <a:cs typeface="+mn-cs"/>
              </a:defRPr>
            </a:lvl1pPr>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defTabSz="457200" eaLnBrk="1" fontAlgn="auto" latinLnBrk="0" hangingPunct="1">
              <a:spcBef>
                <a:spcPts val="0"/>
              </a:spcBef>
              <a:spcAft>
                <a:spcPts val="0"/>
              </a:spcAft>
              <a:defRPr kumimoji="0" sz="1200">
                <a:solidFill>
                  <a:srgbClr val="D6ECFF"/>
                </a:solidFill>
                <a:latin typeface="Corbel"/>
                <a:ea typeface="+mn-ea"/>
                <a:cs typeface="+mn-cs"/>
              </a:defRPr>
            </a:lvl1pPr>
          </a:lstStyle>
          <a:p>
            <a:pPr>
              <a:defRPr/>
            </a:pPr>
            <a:fld id="{C52B8FEE-4A51-CC4A-AAB3-7DA9F4E3E41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Lst>
  <p:txStyles>
    <p:titleStyle>
      <a:lvl1pPr algn="l" rtl="0" eaLnBrk="0" fontAlgn="base" hangingPunct="0">
        <a:spcBef>
          <a:spcPct val="0"/>
        </a:spcBef>
        <a:spcAft>
          <a:spcPct val="0"/>
        </a:spcAft>
        <a:defRPr sz="4000" kern="1200" spc="-100">
          <a:solidFill>
            <a:srgbClr val="C1EEFF"/>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charset="0"/>
          <a:ea typeface="ＭＳ Ｐゴシック" charset="0"/>
          <a:cs typeface="ＭＳ Ｐゴシック" charset="0"/>
        </a:defRPr>
      </a:lvl6pPr>
      <a:lvl7pPr marL="914400" algn="l" rtl="0" fontAlgn="base">
        <a:spcBef>
          <a:spcPct val="0"/>
        </a:spcBef>
        <a:spcAft>
          <a:spcPct val="0"/>
        </a:spcAft>
        <a:defRPr sz="4000">
          <a:solidFill>
            <a:srgbClr val="C1EEFF"/>
          </a:solidFill>
          <a:latin typeface="Corbel" charset="0"/>
          <a:ea typeface="ＭＳ Ｐゴシック" charset="0"/>
          <a:cs typeface="ＭＳ Ｐゴシック" charset="0"/>
        </a:defRPr>
      </a:lvl7pPr>
      <a:lvl8pPr marL="1371600" algn="l" rtl="0" fontAlgn="base">
        <a:spcBef>
          <a:spcPct val="0"/>
        </a:spcBef>
        <a:spcAft>
          <a:spcPct val="0"/>
        </a:spcAft>
        <a:defRPr sz="4000">
          <a:solidFill>
            <a:srgbClr val="C1EEFF"/>
          </a:solidFill>
          <a:latin typeface="Corbel" charset="0"/>
          <a:ea typeface="ＭＳ Ｐゴシック" charset="0"/>
          <a:cs typeface="ＭＳ Ｐゴシック" charset="0"/>
        </a:defRPr>
      </a:lvl8pPr>
      <a:lvl9pPr marL="1828800" algn="l" rtl="0" fontAlgn="base">
        <a:spcBef>
          <a:spcPct val="0"/>
        </a:spcBef>
        <a:spcAft>
          <a:spcPct val="0"/>
        </a:spcAft>
        <a:defRPr sz="4000">
          <a:solidFill>
            <a:srgbClr val="C1EEFF"/>
          </a:solidFill>
          <a:latin typeface="Corbel" charset="0"/>
          <a:ea typeface="ＭＳ Ｐゴシック" charset="0"/>
          <a:cs typeface="ＭＳ Ｐゴシック" charset="0"/>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0"/>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5" Type="http://schemas.openxmlformats.org/officeDocument/2006/relationships/image" Target="../media/image12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jpeg"/></Relationships>
</file>

<file path=ppt/slides/_rels/slide10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9.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3.jpeg"/><Relationship Id="rId11" Type="http://schemas.openxmlformats.org/officeDocument/2006/relationships/image" Target="../media/image127.jpeg"/><Relationship Id="rId5" Type="http://schemas.openxmlformats.org/officeDocument/2006/relationships/image" Target="../media/image122.jpeg"/><Relationship Id="rId15" Type="http://schemas.openxmlformats.org/officeDocument/2006/relationships/image" Target="../media/image131.jpeg"/><Relationship Id="rId10" Type="http://schemas.openxmlformats.org/officeDocument/2006/relationships/image" Target="../media/image108.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0.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20.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23.jpeg"/><Relationship Id="rId18" Type="http://schemas.openxmlformats.org/officeDocument/2006/relationships/image" Target="../media/image147.jpeg"/><Relationship Id="rId26" Type="http://schemas.openxmlformats.org/officeDocument/2006/relationships/image" Target="../media/image155.jpeg"/><Relationship Id="rId3" Type="http://schemas.openxmlformats.org/officeDocument/2006/relationships/image" Target="../media/image138.jpeg"/><Relationship Id="rId21" Type="http://schemas.openxmlformats.org/officeDocument/2006/relationships/image" Target="../media/image150.jpeg"/><Relationship Id="rId7" Type="http://schemas.openxmlformats.org/officeDocument/2006/relationships/image" Target="../media/image142.jpeg"/><Relationship Id="rId12" Type="http://schemas.openxmlformats.org/officeDocument/2006/relationships/image" Target="../media/image22.jpeg"/><Relationship Id="rId17" Type="http://schemas.openxmlformats.org/officeDocument/2006/relationships/image" Target="../media/image146.jpeg"/><Relationship Id="rId25" Type="http://schemas.openxmlformats.org/officeDocument/2006/relationships/image" Target="../media/image154.jpeg"/><Relationship Id="rId2" Type="http://schemas.openxmlformats.org/officeDocument/2006/relationships/notesSlide" Target="../notesSlides/notesSlide54.xml"/><Relationship Id="rId16" Type="http://schemas.openxmlformats.org/officeDocument/2006/relationships/image" Target="../media/image145.jpeg"/><Relationship Id="rId20" Type="http://schemas.openxmlformats.org/officeDocument/2006/relationships/image" Target="../media/image149.jpeg"/><Relationship Id="rId1" Type="http://schemas.openxmlformats.org/officeDocument/2006/relationships/slideLayout" Target="../slideLayouts/slideLayout1.xml"/><Relationship Id="rId6" Type="http://schemas.openxmlformats.org/officeDocument/2006/relationships/image" Target="../media/image141.jpeg"/><Relationship Id="rId11" Type="http://schemas.openxmlformats.org/officeDocument/2006/relationships/image" Target="../media/image21.jpeg"/><Relationship Id="rId24" Type="http://schemas.openxmlformats.org/officeDocument/2006/relationships/image" Target="../media/image153.jpeg"/><Relationship Id="rId5" Type="http://schemas.openxmlformats.org/officeDocument/2006/relationships/image" Target="../media/image140.jpeg"/><Relationship Id="rId15" Type="http://schemas.openxmlformats.org/officeDocument/2006/relationships/image" Target="../media/image144.jpeg"/><Relationship Id="rId23" Type="http://schemas.openxmlformats.org/officeDocument/2006/relationships/image" Target="../media/image152.jpeg"/><Relationship Id="rId10" Type="http://schemas.openxmlformats.org/officeDocument/2006/relationships/image" Target="../media/image20.jpeg"/><Relationship Id="rId19" Type="http://schemas.openxmlformats.org/officeDocument/2006/relationships/image" Target="../media/image148.jpeg"/><Relationship Id="rId4" Type="http://schemas.openxmlformats.org/officeDocument/2006/relationships/image" Target="../media/image139.jpeg"/><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15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3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jpe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ctrTitle"/>
          </p:nvPr>
        </p:nvSpPr>
        <p:spPr>
          <a:xfrm>
            <a:off x="685800" y="1447800"/>
            <a:ext cx="7772400" cy="1143000"/>
          </a:xfrm>
        </p:spPr>
        <p:txBody>
          <a:bodyPr/>
          <a:lstStyle/>
          <a:p>
            <a:pPr eaLnBrk="1" hangingPunct="1"/>
            <a:r>
              <a:rPr lang="en-US">
                <a:latin typeface="Arial" charset="0"/>
                <a:ea typeface="ＭＳ Ｐゴシック" charset="0"/>
                <a:cs typeface="ＭＳ Ｐゴシック" charset="0"/>
              </a:rPr>
              <a:t>Urban Design Concepts Overview</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Kentlands Deep Dive</a:t>
            </a:r>
          </a:p>
        </p:txBody>
      </p:sp>
      <p:sp>
        <p:nvSpPr>
          <p:cNvPr id="47106" name="Rectangle 3"/>
          <p:cNvSpPr>
            <a:spLocks noGrp="1" noChangeArrowheads="1"/>
          </p:cNvSpPr>
          <p:nvPr>
            <p:ph type="subTitle" idx="1"/>
          </p:nvPr>
        </p:nvSpPr>
        <p:spPr>
          <a:xfrm>
            <a:off x="1371600" y="4038600"/>
            <a:ext cx="6400800" cy="1752600"/>
          </a:xfrm>
        </p:spPr>
        <p:txBody>
          <a:bodyPr/>
          <a:lstStyle/>
          <a:p>
            <a:pPr eaLnBrk="1" hangingPunct="1"/>
            <a:r>
              <a:rPr lang="en-US" dirty="0">
                <a:latin typeface="Arial" charset="0"/>
                <a:ea typeface="ＭＳ Ｐゴシック" charset="0"/>
                <a:cs typeface="ＭＳ Ｐゴシック" charset="0"/>
              </a:rPr>
              <a:t>Growth and Structure of Cities</a:t>
            </a:r>
          </a:p>
          <a:p>
            <a:pPr eaLnBrk="1" hangingPunct="1"/>
            <a:r>
              <a:rPr lang="en-US" dirty="0">
                <a:latin typeface="Arial" charset="0"/>
                <a:ea typeface="ＭＳ Ｐゴシック" charset="0"/>
                <a:cs typeface="ＭＳ Ｐゴシック" charset="0"/>
              </a:rPr>
              <a:t>Bryn Mawr College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D Kentland Lakelands aerial 8805-ILL-MP-KentlandsAndLakelands-Aerial.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81000"/>
            <a:ext cx="8229600" cy="5975350"/>
          </a:xfrm>
        </p:spPr>
      </p:pic>
      <p:pic>
        <p:nvPicPr>
          <p:cNvPr id="3" name="Picture 2" descr="Kentlands charrette plan_DPZ.jpeg"/>
          <p:cNvPicPr>
            <a:picLocks noChangeAspect="1"/>
          </p:cNvPicPr>
          <p:nvPr/>
        </p:nvPicPr>
        <p:blipFill rotWithShape="1">
          <a:blip r:embed="rId3" cstate="print">
            <a:alphaModFix amt="58000"/>
            <a:extLst>
              <a:ext uri="{28A0092B-C50C-407E-A947-70E740481C1C}">
                <a14:useLocalDpi xmlns:a14="http://schemas.microsoft.com/office/drawing/2010/main"/>
              </a:ext>
            </a:extLst>
          </a:blip>
          <a:srcRect/>
          <a:stretch/>
        </p:blipFill>
        <p:spPr>
          <a:xfrm rot="18300000">
            <a:off x="2310013" y="1901678"/>
            <a:ext cx="2674268" cy="2055413"/>
          </a:xfrm>
          <a:prstGeom prst="rect">
            <a:avLst/>
          </a:prstGeom>
        </p:spPr>
      </p:pic>
    </p:spTree>
    <p:extLst>
      <p:ext uri="{BB962C8B-B14F-4D97-AF65-F5344CB8AC3E}">
        <p14:creationId xmlns:p14="http://schemas.microsoft.com/office/powerpoint/2010/main" val="17016025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479925" y="3429000"/>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60419" name="Text Box 3"/>
          <p:cNvSpPr txBox="1">
            <a:spLocks noChangeArrowheads="1"/>
          </p:cNvSpPr>
          <p:nvPr/>
        </p:nvSpPr>
        <p:spPr bwMode="auto">
          <a:xfrm>
            <a:off x="2063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T2</a:t>
            </a:r>
          </a:p>
        </p:txBody>
      </p:sp>
      <p:sp>
        <p:nvSpPr>
          <p:cNvPr id="60420" name="Text Box 4"/>
          <p:cNvSpPr txBox="1">
            <a:spLocks noChangeArrowheads="1"/>
          </p:cNvSpPr>
          <p:nvPr/>
        </p:nvSpPr>
        <p:spPr bwMode="auto">
          <a:xfrm>
            <a:off x="3587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T3</a:t>
            </a:r>
          </a:p>
        </p:txBody>
      </p:sp>
      <p:sp>
        <p:nvSpPr>
          <p:cNvPr id="60421" name="Text Box 5"/>
          <p:cNvSpPr txBox="1">
            <a:spLocks noChangeArrowheads="1"/>
          </p:cNvSpPr>
          <p:nvPr/>
        </p:nvSpPr>
        <p:spPr bwMode="auto">
          <a:xfrm>
            <a:off x="5111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T4</a:t>
            </a:r>
          </a:p>
        </p:txBody>
      </p:sp>
      <p:sp>
        <p:nvSpPr>
          <p:cNvPr id="60422" name="Text Box 6"/>
          <p:cNvSpPr txBox="1">
            <a:spLocks noChangeArrowheads="1"/>
          </p:cNvSpPr>
          <p:nvPr/>
        </p:nvSpPr>
        <p:spPr bwMode="auto">
          <a:xfrm>
            <a:off x="6629400" y="4800600"/>
            <a:ext cx="438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T5</a:t>
            </a:r>
          </a:p>
        </p:txBody>
      </p:sp>
      <p:sp>
        <p:nvSpPr>
          <p:cNvPr id="60423" name="Text Box 7"/>
          <p:cNvSpPr txBox="1">
            <a:spLocks noChangeArrowheads="1"/>
          </p:cNvSpPr>
          <p:nvPr/>
        </p:nvSpPr>
        <p:spPr bwMode="auto">
          <a:xfrm>
            <a:off x="8083550" y="4800600"/>
            <a:ext cx="438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T6</a:t>
            </a:r>
          </a:p>
        </p:txBody>
      </p:sp>
      <p:pic>
        <p:nvPicPr>
          <p:cNvPr id="141319" name="Picture 8" descr="T1 RRCr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0" name="Picture 9" descr="McD 17th St 2x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6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1" name="Picture 10" descr="McD Adam Morgan people 2x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2" name="Picture 11" descr="McD Conn Woodley Park 2x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8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3" name="Picture 12" descr="McD Drive Thru 2 2x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4" name="Picture 13" descr="McD Interior 2x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5" name="Picture 14" descr="McD Suburban 1 2x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24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6" name="Picture 15" descr="McD T2 Highway Sign 2x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00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7" name="Picture 16" descr="McD T2 Off H'way 2x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00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8" name="Picture 17" descr="McD T4 Neighborhood Gen 2x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648200" y="3276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9" name="Picture 18" descr="McD 17th Overview 2x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96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35" name="Rectangle 19"/>
          <p:cNvSpPr>
            <a:spLocks noChangeArrowheads="1"/>
          </p:cNvSpPr>
          <p:nvPr/>
        </p:nvSpPr>
        <p:spPr bwMode="auto">
          <a:xfrm>
            <a:off x="4497388" y="35814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defRPr/>
            </a:pPr>
            <a:endParaRPr lang="en-US" i="1" u="sng">
              <a:latin typeface="Times New Roman" charset="0"/>
            </a:endParaRPr>
          </a:p>
        </p:txBody>
      </p:sp>
      <p:pic>
        <p:nvPicPr>
          <p:cNvPr id="141331" name="Picture 20" descr="t1"/>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6200" y="4800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32" name="Picture 21" descr="Transect low res"/>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6200" y="1600200"/>
            <a:ext cx="89916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38" name="Text Box 22"/>
          <p:cNvSpPr txBox="1">
            <a:spLocks noChangeArrowheads="1"/>
          </p:cNvSpPr>
          <p:nvPr/>
        </p:nvSpPr>
        <p:spPr bwMode="auto">
          <a:xfrm>
            <a:off x="76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T1 PRESERVE</a:t>
            </a:r>
          </a:p>
        </p:txBody>
      </p:sp>
      <p:sp>
        <p:nvSpPr>
          <p:cNvPr id="60439" name="Text Box 23"/>
          <p:cNvSpPr txBox="1">
            <a:spLocks noChangeArrowheads="1"/>
          </p:cNvSpPr>
          <p:nvPr/>
        </p:nvSpPr>
        <p:spPr bwMode="auto">
          <a:xfrm>
            <a:off x="7620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T6 URBAN CORE</a:t>
            </a:r>
          </a:p>
        </p:txBody>
      </p:sp>
      <p:sp>
        <p:nvSpPr>
          <p:cNvPr id="60440" name="Text Box 24"/>
          <p:cNvSpPr txBox="1">
            <a:spLocks noChangeArrowheads="1"/>
          </p:cNvSpPr>
          <p:nvPr/>
        </p:nvSpPr>
        <p:spPr bwMode="auto">
          <a:xfrm>
            <a:off x="6096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T5 CENTER</a:t>
            </a:r>
          </a:p>
        </p:txBody>
      </p:sp>
      <p:sp>
        <p:nvSpPr>
          <p:cNvPr id="60441" name="Text Box 25"/>
          <p:cNvSpPr txBox="1">
            <a:spLocks noChangeArrowheads="1"/>
          </p:cNvSpPr>
          <p:nvPr/>
        </p:nvSpPr>
        <p:spPr bwMode="auto">
          <a:xfrm>
            <a:off x="4648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T4 GENERAL</a:t>
            </a:r>
          </a:p>
        </p:txBody>
      </p:sp>
      <p:sp>
        <p:nvSpPr>
          <p:cNvPr id="60442" name="Text Box 26"/>
          <p:cNvSpPr txBox="1">
            <a:spLocks noChangeArrowheads="1"/>
          </p:cNvSpPr>
          <p:nvPr/>
        </p:nvSpPr>
        <p:spPr bwMode="auto">
          <a:xfrm>
            <a:off x="3048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T3 SUB URBAN</a:t>
            </a:r>
          </a:p>
        </p:txBody>
      </p:sp>
      <p:sp>
        <p:nvSpPr>
          <p:cNvPr id="60443" name="Text Box 27"/>
          <p:cNvSpPr txBox="1">
            <a:spLocks noChangeArrowheads="1"/>
          </p:cNvSpPr>
          <p:nvPr/>
        </p:nvSpPr>
        <p:spPr bwMode="auto">
          <a:xfrm>
            <a:off x="1600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T2 RESERVE</a:t>
            </a:r>
          </a:p>
        </p:txBody>
      </p:sp>
      <p:sp>
        <p:nvSpPr>
          <p:cNvPr id="60444" name="Rectangle 28"/>
          <p:cNvSpPr>
            <a:spLocks noChangeArrowheads="1"/>
          </p:cNvSpPr>
          <p:nvPr/>
        </p:nvSpPr>
        <p:spPr bwMode="auto">
          <a:xfrm>
            <a:off x="4556125" y="17224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60445" name="Rectangle 29"/>
          <p:cNvSpPr>
            <a:spLocks noChangeArrowheads="1"/>
          </p:cNvSpPr>
          <p:nvPr/>
        </p:nvSpPr>
        <p:spPr bwMode="auto">
          <a:xfrm>
            <a:off x="4556125" y="17224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141341" name="Rectangle 30"/>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Transect of McDonald</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a:t>
            </a:r>
            <a:endParaRPr lang="en-US">
              <a:latin typeface="Arial"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479925" y="3429000"/>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62467" name="Text Box 3"/>
          <p:cNvSpPr txBox="1">
            <a:spLocks noChangeArrowheads="1"/>
          </p:cNvSpPr>
          <p:nvPr/>
        </p:nvSpPr>
        <p:spPr bwMode="auto">
          <a:xfrm>
            <a:off x="2063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T2</a:t>
            </a:r>
          </a:p>
        </p:txBody>
      </p:sp>
      <p:sp>
        <p:nvSpPr>
          <p:cNvPr id="62468" name="Text Box 4"/>
          <p:cNvSpPr txBox="1">
            <a:spLocks noChangeArrowheads="1"/>
          </p:cNvSpPr>
          <p:nvPr/>
        </p:nvSpPr>
        <p:spPr bwMode="auto">
          <a:xfrm>
            <a:off x="3587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T3</a:t>
            </a:r>
          </a:p>
        </p:txBody>
      </p:sp>
      <p:sp>
        <p:nvSpPr>
          <p:cNvPr id="62469" name="Text Box 5"/>
          <p:cNvSpPr txBox="1">
            <a:spLocks noChangeArrowheads="1"/>
          </p:cNvSpPr>
          <p:nvPr/>
        </p:nvSpPr>
        <p:spPr bwMode="auto">
          <a:xfrm>
            <a:off x="5111750" y="4814888"/>
            <a:ext cx="438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T4</a:t>
            </a:r>
          </a:p>
        </p:txBody>
      </p:sp>
      <p:sp>
        <p:nvSpPr>
          <p:cNvPr id="62470" name="Text Box 6"/>
          <p:cNvSpPr txBox="1">
            <a:spLocks noChangeArrowheads="1"/>
          </p:cNvSpPr>
          <p:nvPr/>
        </p:nvSpPr>
        <p:spPr bwMode="auto">
          <a:xfrm>
            <a:off x="6629400" y="4800600"/>
            <a:ext cx="438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T5</a:t>
            </a:r>
          </a:p>
        </p:txBody>
      </p:sp>
      <p:sp>
        <p:nvSpPr>
          <p:cNvPr id="62471" name="Text Box 7"/>
          <p:cNvSpPr txBox="1">
            <a:spLocks noChangeArrowheads="1"/>
          </p:cNvSpPr>
          <p:nvPr/>
        </p:nvSpPr>
        <p:spPr bwMode="auto">
          <a:xfrm>
            <a:off x="8083550" y="4800600"/>
            <a:ext cx="438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Alternative" charset="0"/>
              </a:rPr>
              <a:t>T6</a:t>
            </a:r>
          </a:p>
        </p:txBody>
      </p:sp>
      <p:sp>
        <p:nvSpPr>
          <p:cNvPr id="62472" name="Rectangle 8"/>
          <p:cNvSpPr>
            <a:spLocks noChangeArrowheads="1"/>
          </p:cNvSpPr>
          <p:nvPr/>
        </p:nvSpPr>
        <p:spPr bwMode="auto">
          <a:xfrm>
            <a:off x="4497388" y="35814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defRPr/>
            </a:pPr>
            <a:endParaRPr lang="en-US" i="1" u="sng">
              <a:latin typeface="Times New Roman" charset="0"/>
            </a:endParaRPr>
          </a:p>
        </p:txBody>
      </p:sp>
      <p:pic>
        <p:nvPicPr>
          <p:cNvPr id="143368" name="Picture 9" descr="Transect low r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600200"/>
            <a:ext cx="89916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4" name="Text Box 10"/>
          <p:cNvSpPr txBox="1">
            <a:spLocks noChangeArrowheads="1"/>
          </p:cNvSpPr>
          <p:nvPr/>
        </p:nvSpPr>
        <p:spPr bwMode="auto">
          <a:xfrm>
            <a:off x="76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T1 PRESERVE</a:t>
            </a:r>
          </a:p>
        </p:txBody>
      </p:sp>
      <p:sp>
        <p:nvSpPr>
          <p:cNvPr id="62475" name="Text Box 11"/>
          <p:cNvSpPr txBox="1">
            <a:spLocks noChangeArrowheads="1"/>
          </p:cNvSpPr>
          <p:nvPr/>
        </p:nvSpPr>
        <p:spPr bwMode="auto">
          <a:xfrm>
            <a:off x="7620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T6 URBAN CORE</a:t>
            </a:r>
          </a:p>
        </p:txBody>
      </p:sp>
      <p:sp>
        <p:nvSpPr>
          <p:cNvPr id="62476" name="Text Box 12"/>
          <p:cNvSpPr txBox="1">
            <a:spLocks noChangeArrowheads="1"/>
          </p:cNvSpPr>
          <p:nvPr/>
        </p:nvSpPr>
        <p:spPr bwMode="auto">
          <a:xfrm>
            <a:off x="6096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T5 CENTER</a:t>
            </a:r>
          </a:p>
        </p:txBody>
      </p:sp>
      <p:sp>
        <p:nvSpPr>
          <p:cNvPr id="62477" name="Text Box 13"/>
          <p:cNvSpPr txBox="1">
            <a:spLocks noChangeArrowheads="1"/>
          </p:cNvSpPr>
          <p:nvPr/>
        </p:nvSpPr>
        <p:spPr bwMode="auto">
          <a:xfrm>
            <a:off x="4648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T4 GENERAL</a:t>
            </a:r>
          </a:p>
        </p:txBody>
      </p:sp>
      <p:sp>
        <p:nvSpPr>
          <p:cNvPr id="62478" name="Text Box 14"/>
          <p:cNvSpPr txBox="1">
            <a:spLocks noChangeArrowheads="1"/>
          </p:cNvSpPr>
          <p:nvPr/>
        </p:nvSpPr>
        <p:spPr bwMode="auto">
          <a:xfrm>
            <a:off x="30480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T3 SUB URBAN</a:t>
            </a:r>
          </a:p>
        </p:txBody>
      </p:sp>
      <p:sp>
        <p:nvSpPr>
          <p:cNvPr id="62479" name="Text Box 15"/>
          <p:cNvSpPr txBox="1">
            <a:spLocks noChangeArrowheads="1"/>
          </p:cNvSpPr>
          <p:nvPr/>
        </p:nvSpPr>
        <p:spPr bwMode="auto">
          <a:xfrm>
            <a:off x="1600200" y="1249363"/>
            <a:ext cx="1447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T2 RESERVE</a:t>
            </a:r>
          </a:p>
        </p:txBody>
      </p:sp>
      <p:sp>
        <p:nvSpPr>
          <p:cNvPr id="62480" name="Rectangle 16"/>
          <p:cNvSpPr>
            <a:spLocks noChangeArrowheads="1"/>
          </p:cNvSpPr>
          <p:nvPr/>
        </p:nvSpPr>
        <p:spPr bwMode="auto">
          <a:xfrm>
            <a:off x="4556125" y="17224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62481" name="Rectangle 17"/>
          <p:cNvSpPr>
            <a:spLocks noChangeArrowheads="1"/>
          </p:cNvSpPr>
          <p:nvPr/>
        </p:nvSpPr>
        <p:spPr bwMode="auto">
          <a:xfrm>
            <a:off x="4556125" y="17224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143377" name="Rectangle 18"/>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Transect of Starbucks</a:t>
            </a:r>
          </a:p>
        </p:txBody>
      </p:sp>
      <p:pic>
        <p:nvPicPr>
          <p:cNvPr id="143378" name="Picture 19" descr="T3 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4200" y="4799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79" name="Picture 20" descr="T4 Conn"/>
          <p:cNvPicPr>
            <a:picLocks noChangeAspect="1" noChangeArrowheads="1"/>
          </p:cNvPicPr>
          <p:nvPr/>
        </p:nvPicPr>
        <p:blipFill>
          <a:blip r:embed="rId5">
            <a:lum bright="10000"/>
            <a:extLst>
              <a:ext uri="{28A0092B-C50C-407E-A947-70E740481C1C}">
                <a14:useLocalDpi xmlns:a14="http://schemas.microsoft.com/office/drawing/2010/main"/>
              </a:ext>
            </a:extLst>
          </a:blip>
          <a:srcRect/>
          <a:stretch>
            <a:fillRect/>
          </a:stretch>
        </p:blipFill>
        <p:spPr bwMode="auto">
          <a:xfrm>
            <a:off x="4648200" y="4799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0" name="Picture 21" descr="T5 Dupont Interior"/>
          <p:cNvPicPr>
            <a:picLocks noChangeAspect="1" noChangeArrowheads="1"/>
          </p:cNvPicPr>
          <p:nvPr/>
        </p:nvPicPr>
        <p:blipFill>
          <a:blip r:embed="rId6">
            <a:lum bright="10000"/>
            <a:extLst>
              <a:ext uri="{28A0092B-C50C-407E-A947-70E740481C1C}">
                <a14:useLocalDpi xmlns:a14="http://schemas.microsoft.com/office/drawing/2010/main"/>
              </a:ext>
            </a:extLst>
          </a:blip>
          <a:srcRect/>
          <a:stretch>
            <a:fillRect/>
          </a:stretch>
        </p:blipFill>
        <p:spPr bwMode="auto">
          <a:xfrm>
            <a:off x="6172200" y="4799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1" name="Picture 22" descr="T6 K Me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94613" y="4799013"/>
            <a:ext cx="1360487"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2" name="Picture 23" descr="T2 Highway Pit Stop I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98613" y="4799013"/>
            <a:ext cx="1373187"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3" name="Picture 24" descr="T1 Rock Creek"/>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200" y="4799013"/>
            <a:ext cx="1373188"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4" name="Picture 25" descr="T1 RRCreek"/>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 y="3275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5" name="Picture 26" descr="T3 Strip"/>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24200" y="3275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6" name="Picture 27" descr="T4 Conn CC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648200" y="3275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7" name="Picture 28" descr="T5 R Street"/>
          <p:cNvPicPr>
            <a:picLocks noChangeAspect="1" noChangeArrowheads="1"/>
          </p:cNvPicPr>
          <p:nvPr/>
        </p:nvPicPr>
        <p:blipFill>
          <a:blip r:embed="rId13">
            <a:lum bright="10000"/>
            <a:extLst>
              <a:ext uri="{28A0092B-C50C-407E-A947-70E740481C1C}">
                <a14:useLocalDpi xmlns:a14="http://schemas.microsoft.com/office/drawing/2010/main"/>
              </a:ext>
            </a:extLst>
          </a:blip>
          <a:srcRect/>
          <a:stretch>
            <a:fillRect/>
          </a:stretch>
        </p:blipFill>
        <p:spPr bwMode="auto">
          <a:xfrm>
            <a:off x="6172200" y="3275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8" name="Picture 29" descr="T6 K street"/>
          <p:cNvPicPr>
            <a:picLocks noChangeAspect="1" noChangeArrowheads="1"/>
          </p:cNvPicPr>
          <p:nvPr/>
        </p:nvPicPr>
        <p:blipFill>
          <a:blip r:embed="rId14">
            <a:lum bright="20000"/>
            <a:extLst>
              <a:ext uri="{28A0092B-C50C-407E-A947-70E740481C1C}">
                <a14:useLocalDpi xmlns:a14="http://schemas.microsoft.com/office/drawing/2010/main"/>
              </a:ext>
            </a:extLst>
          </a:blip>
          <a:srcRect/>
          <a:stretch>
            <a:fillRect/>
          </a:stretch>
        </p:blipFill>
        <p:spPr bwMode="auto">
          <a:xfrm>
            <a:off x="7699375" y="3278188"/>
            <a:ext cx="1368425"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9" name="Picture 30" descr="T2 Highway Ext"/>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600200" y="3275013"/>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Key Qualities of the Transect</a:t>
            </a:r>
          </a:p>
        </p:txBody>
      </p:sp>
      <p:sp>
        <p:nvSpPr>
          <p:cNvPr id="145410" name="Rectangle 3"/>
          <p:cNvSpPr>
            <a:spLocks noGrp="1" noChangeArrowheads="1"/>
          </p:cNvSpPr>
          <p:nvPr>
            <p:ph type="body" idx="1"/>
          </p:nvPr>
        </p:nvSpPr>
        <p:spPr>
          <a:xfrm>
            <a:off x="1066800" y="1447800"/>
            <a:ext cx="7391400" cy="4114800"/>
          </a:xfrm>
        </p:spPr>
        <p:txBody>
          <a:bodyPr/>
          <a:lstStyle/>
          <a:p>
            <a:pPr marL="344488" indent="-344488" eaLnBrk="1" hangingPunct="1">
              <a:lnSpc>
                <a:spcPct val="90000"/>
              </a:lnSpc>
            </a:pPr>
            <a:r>
              <a:rPr lang="en-US" sz="2000">
                <a:latin typeface="Arial" charset="0"/>
                <a:ea typeface="ＭＳ Ｐゴシック" charset="0"/>
                <a:cs typeface="ＭＳ Ｐゴシック" charset="0"/>
              </a:rPr>
              <a:t>Form-based, not use-based</a:t>
            </a:r>
          </a:p>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Each zone is immersive: all component elements reinforce each other to create and intensify a specific character; each zone is able to satisfy a different set of human needs and conditions</a:t>
            </a:r>
          </a:p>
          <a:p>
            <a:pPr marL="344488" indent="-344488" eaLnBrk="1" hangingPunct="1">
              <a:lnSpc>
                <a:spcPct val="90000"/>
              </a:lnSpc>
            </a:pPr>
            <a:r>
              <a:rPr lang="en-US" sz="2000">
                <a:latin typeface="Arial" charset="0"/>
                <a:ea typeface="ＭＳ Ｐゴシック" charset="0"/>
                <a:cs typeface="ＭＳ Ｐゴシック" charset="0"/>
              </a:rPr>
              <a:t>All zones incorporate principles of TND: mixed-use, walkable, importance of public realm</a:t>
            </a:r>
          </a:p>
          <a:p>
            <a:pPr marL="344488" indent="-344488" eaLnBrk="1" hangingPunct="1">
              <a:lnSpc>
                <a:spcPct val="90000"/>
              </a:lnSpc>
            </a:pPr>
            <a:r>
              <a:rPr lang="en-US" sz="2000">
                <a:latin typeface="Arial" charset="0"/>
                <a:ea typeface="ＭＳ Ｐゴシック" charset="0"/>
                <a:cs typeface="ＭＳ Ｐゴシック" charset="0"/>
              </a:rPr>
              <a:t>Locally defined: no single transect, but many transects defined by local vernacular</a:t>
            </a:r>
          </a:p>
          <a:p>
            <a:pPr marL="344488" indent="-344488" eaLnBrk="1" hangingPunct="1">
              <a:lnSpc>
                <a:spcPct val="90000"/>
              </a:lnSpc>
            </a:pPr>
            <a:r>
              <a:rPr lang="en-US" sz="2000">
                <a:latin typeface="Arial" charset="0"/>
                <a:ea typeface="ＭＳ Ｐゴシック" charset="0"/>
                <a:cs typeface="ＭＳ Ｐゴシック" charset="0"/>
              </a:rPr>
              <a:t>Incorporates planning goals directly into tools of implementation</a:t>
            </a:r>
          </a:p>
          <a:p>
            <a:pPr marL="344488" indent="-344488" eaLnBrk="1" hangingPunct="1">
              <a:lnSpc>
                <a:spcPct val="90000"/>
              </a:lnSpc>
            </a:pPr>
            <a:r>
              <a:rPr lang="en-US" sz="2000">
                <a:latin typeface="Arial" charset="0"/>
                <a:ea typeface="ＭＳ Ｐゴシック" charset="0"/>
                <a:cs typeface="ＭＳ Ｐゴシック" charset="0"/>
              </a:rPr>
              <a:t>Zones change over time (like secessional habitat)</a:t>
            </a:r>
          </a:p>
          <a:p>
            <a:pPr marL="344488" indent="-344488" eaLnBrk="1" hangingPunct="1">
              <a:lnSpc>
                <a:spcPct val="90000"/>
              </a:lnSpc>
              <a:buFontTx/>
              <a:buNone/>
            </a:pPr>
            <a:endParaRPr lang="en-US" sz="2000">
              <a:latin typeface="Arial"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Immersive Environments</a:t>
            </a:r>
          </a:p>
        </p:txBody>
      </p:sp>
      <p:sp>
        <p:nvSpPr>
          <p:cNvPr id="147458" name="Rectangle 3"/>
          <p:cNvSpPr>
            <a:spLocks noGrp="1" noChangeArrowheads="1"/>
          </p:cNvSpPr>
          <p:nvPr>
            <p:ph type="body" idx="1"/>
          </p:nvPr>
        </p:nvSpPr>
        <p:spPr/>
        <p:txBody>
          <a:bodyPr/>
          <a:lstStyle/>
          <a:p>
            <a:pPr eaLnBrk="1" hangingPunct="1">
              <a:buFontTx/>
              <a:buNone/>
            </a:pP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To create a strong sense of place, the surroundings must be all of a piece: space, mass, shapes, and materials must reflect the same sensibility</a:t>
            </a:r>
            <a:r>
              <a:rPr lang="ja-JP" altLang="en-US">
                <a:latin typeface="Arial" charset="0"/>
                <a:ea typeface="ＭＳ Ｐゴシック" charset="0"/>
                <a:cs typeface="ＭＳ Ｐゴシック" charset="0"/>
              </a:rPr>
              <a:t>”</a:t>
            </a:r>
            <a:endParaRPr lang="en-US" altLang="ja-JP">
              <a:latin typeface="Arial" charset="0"/>
              <a:ea typeface="ＭＳ Ｐゴシック" charset="0"/>
              <a:cs typeface="ＭＳ Ｐゴシック" charset="0"/>
            </a:endParaRPr>
          </a:p>
          <a:p>
            <a:pPr eaLnBrk="1" hangingPunct="1">
              <a:buFontTx/>
              <a:buNone/>
            </a:pPr>
            <a:r>
              <a:rPr lang="en-US">
                <a:solidFill>
                  <a:schemeClr val="hlink"/>
                </a:solidFill>
                <a:latin typeface="Arial" charset="0"/>
                <a:ea typeface="ＭＳ Ｐゴシック" charset="0"/>
                <a:cs typeface="ＭＳ Ｐゴシック" charset="0"/>
              </a:rPr>
              <a:t>				</a:t>
            </a:r>
            <a:r>
              <a:rPr lang="en-US" b="1">
                <a:solidFill>
                  <a:schemeClr val="hlink"/>
                </a:solidFill>
                <a:latin typeface="Arial" charset="0"/>
                <a:ea typeface="ＭＳ Ｐゴシック" charset="0"/>
                <a:cs typeface="ＭＳ Ｐゴシック" charset="0"/>
              </a:rPr>
              <a:t>—Witold Rybczynski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Transect of Streets</a:t>
            </a:r>
          </a:p>
        </p:txBody>
      </p:sp>
      <p:pic>
        <p:nvPicPr>
          <p:cNvPr id="149506" name="Picture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431800" y="1812925"/>
            <a:ext cx="8255000" cy="4206875"/>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Key Qualities of the Transect</a:t>
            </a:r>
          </a:p>
        </p:txBody>
      </p:sp>
      <p:sp>
        <p:nvSpPr>
          <p:cNvPr id="151554" name="Rectangle 3"/>
          <p:cNvSpPr>
            <a:spLocks noGrp="1" noChangeArrowheads="1"/>
          </p:cNvSpPr>
          <p:nvPr>
            <p:ph type="body" idx="1"/>
          </p:nvPr>
        </p:nvSpPr>
        <p:spPr>
          <a:xfrm>
            <a:off x="1066800" y="1447800"/>
            <a:ext cx="7391400" cy="4114800"/>
          </a:xfrm>
        </p:spPr>
        <p:txBody>
          <a:bodyPr/>
          <a:lstStyle/>
          <a:p>
            <a:pPr marL="344488" indent="-344488" eaLnBrk="1" hangingPunct="1">
              <a:lnSpc>
                <a:spcPct val="90000"/>
              </a:lnSpc>
            </a:pPr>
            <a:r>
              <a:rPr lang="en-US" sz="2000">
                <a:latin typeface="Arial" charset="0"/>
                <a:ea typeface="ＭＳ Ｐゴシック" charset="0"/>
                <a:cs typeface="ＭＳ Ｐゴシック" charset="0"/>
              </a:rPr>
              <a:t>Form-based, not use-based</a:t>
            </a:r>
          </a:p>
          <a:p>
            <a:pPr marL="344488" indent="-344488" eaLnBrk="1" hangingPunct="1">
              <a:lnSpc>
                <a:spcPct val="90000"/>
              </a:lnSpc>
            </a:pPr>
            <a:r>
              <a:rPr lang="en-US" sz="2000">
                <a:latin typeface="Arial" charset="0"/>
                <a:ea typeface="ＭＳ Ｐゴシック" charset="0"/>
                <a:cs typeface="ＭＳ Ｐゴシック" charset="0"/>
              </a:rPr>
              <a:t>Each zone is immersive: all component elements reinforce each other to create and intensify a specific character; each zone is able to satisfy a different set of human needs and conditions</a:t>
            </a:r>
          </a:p>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All zones incorporate principles of TND: mixed-use, walkable, importance of public realm</a:t>
            </a:r>
          </a:p>
          <a:p>
            <a:pPr marL="344488" indent="-344488" eaLnBrk="1" hangingPunct="1">
              <a:lnSpc>
                <a:spcPct val="90000"/>
              </a:lnSpc>
            </a:pPr>
            <a:r>
              <a:rPr lang="en-US" sz="2000">
                <a:latin typeface="Arial" charset="0"/>
                <a:ea typeface="ＭＳ Ｐゴシック" charset="0"/>
                <a:cs typeface="ＭＳ Ｐゴシック" charset="0"/>
              </a:rPr>
              <a:t>Locally defined: no single transect, but many transects defined by local vernacular</a:t>
            </a:r>
          </a:p>
          <a:p>
            <a:pPr marL="344488" indent="-344488" eaLnBrk="1" hangingPunct="1">
              <a:lnSpc>
                <a:spcPct val="90000"/>
              </a:lnSpc>
            </a:pPr>
            <a:r>
              <a:rPr lang="en-US" sz="2000">
                <a:latin typeface="Arial" charset="0"/>
                <a:ea typeface="ＭＳ Ｐゴシック" charset="0"/>
                <a:cs typeface="ＭＳ Ｐゴシック" charset="0"/>
              </a:rPr>
              <a:t>Incorporates planning goals directly into tools of implementation</a:t>
            </a:r>
          </a:p>
          <a:p>
            <a:pPr marL="344488" indent="-344488" eaLnBrk="1" hangingPunct="1">
              <a:lnSpc>
                <a:spcPct val="90000"/>
              </a:lnSpc>
            </a:pPr>
            <a:r>
              <a:rPr lang="en-US" sz="2000">
                <a:latin typeface="Arial" charset="0"/>
                <a:ea typeface="ＭＳ Ｐゴシック" charset="0"/>
                <a:cs typeface="ＭＳ Ｐゴシック" charset="0"/>
              </a:rPr>
              <a:t>Zones change over time (like secessional habitat)</a:t>
            </a:r>
          </a:p>
          <a:p>
            <a:pPr marL="344488" indent="-344488" eaLnBrk="1" hangingPunct="1">
              <a:lnSpc>
                <a:spcPct val="90000"/>
              </a:lnSpc>
              <a:buFontTx/>
              <a:buNone/>
            </a:pPr>
            <a:endParaRPr lang="en-US" sz="2000">
              <a:latin typeface="Arial"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Key Qualities of the Transect</a:t>
            </a:r>
          </a:p>
        </p:txBody>
      </p:sp>
      <p:sp>
        <p:nvSpPr>
          <p:cNvPr id="153602" name="Rectangle 3"/>
          <p:cNvSpPr>
            <a:spLocks noGrp="1" noChangeArrowheads="1"/>
          </p:cNvSpPr>
          <p:nvPr>
            <p:ph type="body" idx="1"/>
          </p:nvPr>
        </p:nvSpPr>
        <p:spPr>
          <a:xfrm>
            <a:off x="1066800" y="1447800"/>
            <a:ext cx="7391400" cy="4114800"/>
          </a:xfrm>
        </p:spPr>
        <p:txBody>
          <a:bodyPr/>
          <a:lstStyle/>
          <a:p>
            <a:pPr marL="344488" indent="-344488" eaLnBrk="1" hangingPunct="1">
              <a:lnSpc>
                <a:spcPct val="90000"/>
              </a:lnSpc>
            </a:pPr>
            <a:r>
              <a:rPr lang="en-US" sz="2000">
                <a:latin typeface="Arial" charset="0"/>
                <a:ea typeface="ＭＳ Ｐゴシック" charset="0"/>
                <a:cs typeface="ＭＳ Ｐゴシック" charset="0"/>
              </a:rPr>
              <a:t>Form-based, not use-based</a:t>
            </a:r>
          </a:p>
          <a:p>
            <a:pPr marL="344488" indent="-344488" eaLnBrk="1" hangingPunct="1">
              <a:lnSpc>
                <a:spcPct val="90000"/>
              </a:lnSpc>
            </a:pPr>
            <a:r>
              <a:rPr lang="en-US" sz="2000">
                <a:latin typeface="Arial" charset="0"/>
                <a:ea typeface="ＭＳ Ｐゴシック" charset="0"/>
                <a:cs typeface="ＭＳ Ｐゴシック" charset="0"/>
              </a:rPr>
              <a:t>Each zone is immersive: all component elements reinforce each other to create and intensify a specific character; each zone is able to satisfy a different set of human needs and conditions</a:t>
            </a:r>
          </a:p>
          <a:p>
            <a:pPr marL="344488" indent="-344488" eaLnBrk="1" hangingPunct="1">
              <a:lnSpc>
                <a:spcPct val="90000"/>
              </a:lnSpc>
            </a:pPr>
            <a:r>
              <a:rPr lang="en-US" sz="2000">
                <a:latin typeface="Arial" charset="0"/>
                <a:ea typeface="ＭＳ Ｐゴシック" charset="0"/>
                <a:cs typeface="ＭＳ Ｐゴシック" charset="0"/>
              </a:rPr>
              <a:t>All zones incorporate principles of TND: mixed-use, walkable, importance of public realm</a:t>
            </a:r>
          </a:p>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Locally defined: no single transect, but many transects defined by local vernacular</a:t>
            </a:r>
          </a:p>
          <a:p>
            <a:pPr marL="344488" indent="-344488" eaLnBrk="1" hangingPunct="1">
              <a:lnSpc>
                <a:spcPct val="90000"/>
              </a:lnSpc>
            </a:pPr>
            <a:r>
              <a:rPr lang="en-US" sz="2000">
                <a:latin typeface="Arial" charset="0"/>
                <a:ea typeface="ＭＳ Ｐゴシック" charset="0"/>
                <a:cs typeface="ＭＳ Ｐゴシック" charset="0"/>
              </a:rPr>
              <a:t>Incorporates planning goals directly into tools of implementation</a:t>
            </a:r>
          </a:p>
          <a:p>
            <a:pPr marL="344488" indent="-344488" eaLnBrk="1" hangingPunct="1">
              <a:lnSpc>
                <a:spcPct val="90000"/>
              </a:lnSpc>
            </a:pPr>
            <a:r>
              <a:rPr lang="en-US" sz="2000">
                <a:latin typeface="Arial" charset="0"/>
                <a:ea typeface="ＭＳ Ｐゴシック" charset="0"/>
                <a:cs typeface="ＭＳ Ｐゴシック" charset="0"/>
              </a:rPr>
              <a:t>Zones change over time (like secessional habitat)</a:t>
            </a:r>
          </a:p>
          <a:p>
            <a:pPr marL="344488" indent="-344488" eaLnBrk="1" hangingPunct="1">
              <a:lnSpc>
                <a:spcPct val="90000"/>
              </a:lnSpc>
              <a:buFontTx/>
              <a:buNone/>
            </a:pPr>
            <a:endParaRPr lang="en-US" sz="2000">
              <a:latin typeface="Arial"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Transect in Stockholm</a:t>
            </a:r>
          </a:p>
        </p:txBody>
      </p:sp>
      <p:pic>
        <p:nvPicPr>
          <p:cNvPr id="155650"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01813" y="1371600"/>
            <a:ext cx="5538787" cy="479425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 Transect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048000"/>
            <a:ext cx="899160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8" name="Picture 3" descr="Transect low r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1493838"/>
            <a:ext cx="89916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a:off x="762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T1 PRESERVE</a:t>
            </a:r>
          </a:p>
        </p:txBody>
      </p:sp>
      <p:sp>
        <p:nvSpPr>
          <p:cNvPr id="76805" name="Text Box 5"/>
          <p:cNvSpPr txBox="1">
            <a:spLocks noChangeArrowheads="1"/>
          </p:cNvSpPr>
          <p:nvPr/>
        </p:nvSpPr>
        <p:spPr bwMode="auto">
          <a:xfrm>
            <a:off x="76200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T6 URBAN CORE</a:t>
            </a:r>
          </a:p>
        </p:txBody>
      </p:sp>
      <p:sp>
        <p:nvSpPr>
          <p:cNvPr id="76806" name="Text Box 6"/>
          <p:cNvSpPr txBox="1">
            <a:spLocks noChangeArrowheads="1"/>
          </p:cNvSpPr>
          <p:nvPr/>
        </p:nvSpPr>
        <p:spPr bwMode="auto">
          <a:xfrm>
            <a:off x="60960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T5 CENTER</a:t>
            </a:r>
          </a:p>
        </p:txBody>
      </p:sp>
      <p:sp>
        <p:nvSpPr>
          <p:cNvPr id="76807" name="Text Box 7"/>
          <p:cNvSpPr txBox="1">
            <a:spLocks noChangeArrowheads="1"/>
          </p:cNvSpPr>
          <p:nvPr/>
        </p:nvSpPr>
        <p:spPr bwMode="auto">
          <a:xfrm>
            <a:off x="46482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T4 GENERAL</a:t>
            </a:r>
          </a:p>
        </p:txBody>
      </p:sp>
      <p:sp>
        <p:nvSpPr>
          <p:cNvPr id="76808" name="Text Box 8"/>
          <p:cNvSpPr txBox="1">
            <a:spLocks noChangeArrowheads="1"/>
          </p:cNvSpPr>
          <p:nvPr/>
        </p:nvSpPr>
        <p:spPr bwMode="auto">
          <a:xfrm>
            <a:off x="30480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T3 SUB URBAN</a:t>
            </a:r>
          </a:p>
        </p:txBody>
      </p:sp>
      <p:sp>
        <p:nvSpPr>
          <p:cNvPr id="76809" name="Text Box 9"/>
          <p:cNvSpPr txBox="1">
            <a:spLocks noChangeArrowheads="1"/>
          </p:cNvSpPr>
          <p:nvPr/>
        </p:nvSpPr>
        <p:spPr bwMode="auto">
          <a:xfrm>
            <a:off x="1600200" y="1219200"/>
            <a:ext cx="1447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a:latin typeface="AGaramond" charset="0"/>
              </a:rPr>
              <a:t>T2 RESERVE</a:t>
            </a:r>
          </a:p>
        </p:txBody>
      </p:sp>
      <p:sp>
        <p:nvSpPr>
          <p:cNvPr id="76810" name="Rectangle 10"/>
          <p:cNvSpPr>
            <a:spLocks noChangeArrowheads="1"/>
          </p:cNvSpPr>
          <p:nvPr/>
        </p:nvSpPr>
        <p:spPr bwMode="auto">
          <a:xfrm>
            <a:off x="4556125" y="8842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76811" name="Rectangle 11"/>
          <p:cNvSpPr>
            <a:spLocks noChangeArrowheads="1"/>
          </p:cNvSpPr>
          <p:nvPr/>
        </p:nvSpPr>
        <p:spPr bwMode="auto">
          <a:xfrm>
            <a:off x="4556125" y="884238"/>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157707" name="Rectangle 1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Washington, DC Transect</a:t>
            </a:r>
          </a:p>
        </p:txBody>
      </p:sp>
      <p:pic>
        <p:nvPicPr>
          <p:cNvPr id="76813" name="Picture 13"/>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82550" y="4619625"/>
            <a:ext cx="8985250" cy="1498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Key Qualities of the Transect</a:t>
            </a:r>
          </a:p>
        </p:txBody>
      </p:sp>
      <p:sp>
        <p:nvSpPr>
          <p:cNvPr id="159746" name="Rectangle 3"/>
          <p:cNvSpPr>
            <a:spLocks noGrp="1" noChangeArrowheads="1"/>
          </p:cNvSpPr>
          <p:nvPr>
            <p:ph type="body" idx="1"/>
          </p:nvPr>
        </p:nvSpPr>
        <p:spPr>
          <a:xfrm>
            <a:off x="1066800" y="1447800"/>
            <a:ext cx="7391400" cy="4114800"/>
          </a:xfrm>
        </p:spPr>
        <p:txBody>
          <a:bodyPr/>
          <a:lstStyle/>
          <a:p>
            <a:pPr marL="344488" indent="-344488" eaLnBrk="1" hangingPunct="1">
              <a:lnSpc>
                <a:spcPct val="90000"/>
              </a:lnSpc>
            </a:pPr>
            <a:r>
              <a:rPr lang="en-US" sz="2000">
                <a:latin typeface="Arial" charset="0"/>
                <a:ea typeface="ＭＳ Ｐゴシック" charset="0"/>
                <a:cs typeface="ＭＳ Ｐゴシック" charset="0"/>
              </a:rPr>
              <a:t>Form-based, not use-based</a:t>
            </a:r>
          </a:p>
          <a:p>
            <a:pPr marL="344488" indent="-344488" eaLnBrk="1" hangingPunct="1">
              <a:lnSpc>
                <a:spcPct val="90000"/>
              </a:lnSpc>
            </a:pPr>
            <a:r>
              <a:rPr lang="en-US" sz="2000">
                <a:latin typeface="Arial" charset="0"/>
                <a:ea typeface="ＭＳ Ｐゴシック" charset="0"/>
                <a:cs typeface="ＭＳ Ｐゴシック" charset="0"/>
              </a:rPr>
              <a:t>Each zone is immersive: all component elements reinforce each other to create and intensify a specific character; each zone is able to satisfy a different set of human needs and conditions</a:t>
            </a:r>
          </a:p>
          <a:p>
            <a:pPr marL="344488" indent="-344488" eaLnBrk="1" hangingPunct="1">
              <a:lnSpc>
                <a:spcPct val="90000"/>
              </a:lnSpc>
            </a:pPr>
            <a:r>
              <a:rPr lang="en-US" sz="2000">
                <a:latin typeface="Arial" charset="0"/>
                <a:ea typeface="ＭＳ Ｐゴシック" charset="0"/>
                <a:cs typeface="ＭＳ Ｐゴシック" charset="0"/>
              </a:rPr>
              <a:t>All zones incorporate principles of TND: mixed-use, walkable, importance of public realm</a:t>
            </a:r>
          </a:p>
          <a:p>
            <a:pPr marL="344488" indent="-344488" eaLnBrk="1" hangingPunct="1">
              <a:lnSpc>
                <a:spcPct val="90000"/>
              </a:lnSpc>
            </a:pPr>
            <a:r>
              <a:rPr lang="en-US" sz="2000">
                <a:latin typeface="Arial" charset="0"/>
                <a:ea typeface="ＭＳ Ｐゴシック" charset="0"/>
                <a:cs typeface="ＭＳ Ｐゴシック" charset="0"/>
              </a:rPr>
              <a:t>Locally defined: no single transect, but many transects defined by local vernacular</a:t>
            </a:r>
          </a:p>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Incorporates planning goals directly into tools of implementation</a:t>
            </a:r>
          </a:p>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Zones change over time (like secessional habitat)</a:t>
            </a:r>
          </a:p>
          <a:p>
            <a:pPr marL="344488" indent="-344488" eaLnBrk="1" hangingPunct="1">
              <a:lnSpc>
                <a:spcPct val="90000"/>
              </a:lnSpc>
              <a:buFontTx/>
              <a:buNone/>
            </a:pPr>
            <a:endParaRPr lang="en-US" sz="2000" b="1">
              <a:solidFill>
                <a:schemeClr val="hlink"/>
              </a:solidFill>
              <a:latin typeface="Arial"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sz="quarter"/>
          </p:nvPr>
        </p:nvSpPr>
        <p:spPr/>
        <p:txBody>
          <a:bodyPr/>
          <a:lstStyle/>
          <a:p>
            <a:pPr eaLnBrk="1" fontAlgn="auto" hangingPunct="1">
              <a:spcAft>
                <a:spcPts val="0"/>
              </a:spcAft>
              <a:defRPr/>
            </a:pPr>
            <a:r>
              <a:rPr lang="en-US" dirty="0">
                <a:solidFill>
                  <a:schemeClr val="tx2">
                    <a:satMod val="200000"/>
                  </a:schemeClr>
                </a:solidFill>
                <a:ea typeface="+mj-ea"/>
                <a:cs typeface="+mj-cs"/>
              </a:rPr>
              <a:t>Traditional (Urbanism) vs.</a:t>
            </a:r>
            <a:br>
              <a:rPr lang="en-US" dirty="0">
                <a:solidFill>
                  <a:schemeClr val="tx2">
                    <a:satMod val="200000"/>
                  </a:schemeClr>
                </a:solidFill>
                <a:ea typeface="+mj-ea"/>
                <a:cs typeface="+mj-cs"/>
              </a:rPr>
            </a:br>
            <a:r>
              <a:rPr lang="en-US" dirty="0">
                <a:solidFill>
                  <a:schemeClr val="tx2">
                    <a:satMod val="200000"/>
                  </a:schemeClr>
                </a:solidFill>
                <a:ea typeface="+mj-ea"/>
                <a:cs typeface="+mj-cs"/>
              </a:rPr>
              <a:t>				Modernist (Sprawl)</a:t>
            </a:r>
            <a:endParaRPr lang="en-US" dirty="0">
              <a:solidFill>
                <a:schemeClr val="tx2">
                  <a:satMod val="200000"/>
                </a:schemeClr>
              </a:solidFill>
              <a:latin typeface="Arial" charset="0"/>
            </a:endParaRPr>
          </a:p>
        </p:txBody>
      </p:sp>
      <p:pic>
        <p:nvPicPr>
          <p:cNvPr id="48131" name="Picture 5" descr="fig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911350"/>
            <a:ext cx="42418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6200" y="6477000"/>
            <a:ext cx="4114800" cy="261938"/>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pitchFamily="-106" charset="0"/>
                <a:ea typeface="+mn-ea"/>
                <a:cs typeface="+mn-cs"/>
              </a:rPr>
              <a:t>Tom Low, </a:t>
            </a:r>
            <a:r>
              <a:rPr lang="en-US" sz="1100" dirty="0" err="1">
                <a:solidFill>
                  <a:srgbClr val="2E304C"/>
                </a:solidFill>
                <a:latin typeface="Lucida Grande" pitchFamily="-106" charset="0"/>
                <a:ea typeface="+mn-ea"/>
                <a:cs typeface="+mn-cs"/>
              </a:rPr>
              <a:t>Duany</a:t>
            </a:r>
            <a:r>
              <a:rPr lang="en-US" sz="1100" dirty="0">
                <a:solidFill>
                  <a:srgbClr val="2E304C"/>
                </a:solidFill>
                <a:latin typeface="Lucida Grande" pitchFamily="-106" charset="0"/>
                <a:ea typeface="+mn-ea"/>
                <a:cs typeface="+mn-cs"/>
              </a:rPr>
              <a:t> </a:t>
            </a:r>
            <a:r>
              <a:rPr lang="en-US" sz="1100" dirty="0" err="1">
                <a:solidFill>
                  <a:srgbClr val="2E304C"/>
                </a:solidFill>
                <a:latin typeface="Lucida Grande" pitchFamily="-106" charset="0"/>
                <a:ea typeface="+mn-ea"/>
                <a:cs typeface="+mn-cs"/>
              </a:rPr>
              <a:t>Plater-Zyberk</a:t>
            </a:r>
            <a:endParaRPr lang="en-US" sz="1100" dirty="0">
              <a:solidFill>
                <a:srgbClr val="2E304C"/>
              </a:solidFill>
              <a:latin typeface="Lucida Grande" pitchFamily="-106" charset="0"/>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553200" y="304800"/>
            <a:ext cx="1955800" cy="5813425"/>
          </a:xfrm>
        </p:spPr>
      </p:pic>
      <p:sp>
        <p:nvSpPr>
          <p:cNvPr id="161794" name="Rectangle 3"/>
          <p:cNvSpPr>
            <a:spLocks noGrp="1" noChangeArrowheads="1"/>
          </p:cNvSpPr>
          <p:nvPr>
            <p:ph type="title"/>
          </p:nvPr>
        </p:nvSpPr>
        <p:spPr>
          <a:xfrm>
            <a:off x="228600" y="609600"/>
            <a:ext cx="6172200" cy="1098550"/>
          </a:xfrm>
        </p:spPr>
        <p:txBody>
          <a:bodyPr/>
          <a:lstStyle/>
          <a:p>
            <a:pPr eaLnBrk="1" hangingPunct="1"/>
            <a:r>
              <a:rPr lang="en-US" sz="3600" dirty="0">
                <a:latin typeface="Arial" charset="0"/>
                <a:ea typeface="ＭＳ Ｐゴシック" charset="0"/>
                <a:cs typeface="ＭＳ Ｐゴシック" charset="0"/>
              </a:rPr>
              <a:t>The Urban-Natural Transect: </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A Tool for Planning</a:t>
            </a:r>
          </a:p>
        </p:txBody>
      </p:sp>
      <p:sp>
        <p:nvSpPr>
          <p:cNvPr id="80900" name="Rectangle 4"/>
          <p:cNvSpPr>
            <a:spLocks noChangeArrowheads="1"/>
          </p:cNvSpPr>
          <p:nvPr/>
        </p:nvSpPr>
        <p:spPr bwMode="auto">
          <a:xfrm>
            <a:off x="533400" y="2178050"/>
            <a:ext cx="5715000" cy="3783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34950" indent="-234950" eaLnBrk="1" hangingPunct="1">
              <a:lnSpc>
                <a:spcPct val="120000"/>
              </a:lnSpc>
              <a:spcBef>
                <a:spcPct val="20000"/>
              </a:spcBef>
              <a:buFontTx/>
              <a:buChar char="•"/>
              <a:defRPr/>
            </a:pPr>
            <a:r>
              <a:rPr lang="en-US" sz="3200" dirty="0">
                <a:solidFill>
                  <a:schemeClr val="hlink"/>
                </a:solidFill>
                <a:latin typeface="CG Times" charset="0"/>
              </a:rPr>
              <a:t>Descriptive:</a:t>
            </a:r>
            <a:r>
              <a:rPr lang="en-US" sz="3200" dirty="0">
                <a:latin typeface="CG Times" charset="0"/>
              </a:rPr>
              <a:t> What kind of neighborhoods </a:t>
            </a:r>
            <a:r>
              <a:rPr lang="en-US" sz="3200" i="1" dirty="0">
                <a:solidFill>
                  <a:schemeClr val="accent6">
                    <a:lumMod val="40000"/>
                    <a:lumOff val="60000"/>
                  </a:schemeClr>
                </a:solidFill>
                <a:latin typeface="CG Times" charset="0"/>
              </a:rPr>
              <a:t>do</a:t>
            </a:r>
            <a:r>
              <a:rPr lang="en-US" sz="3200" dirty="0">
                <a:latin typeface="CG Times" charset="0"/>
              </a:rPr>
              <a:t> we have?</a:t>
            </a:r>
          </a:p>
          <a:p>
            <a:pPr marL="234950" indent="-234950" eaLnBrk="1" hangingPunct="1">
              <a:lnSpc>
                <a:spcPct val="120000"/>
              </a:lnSpc>
              <a:spcBef>
                <a:spcPct val="20000"/>
              </a:spcBef>
              <a:buFontTx/>
              <a:buChar char="•"/>
              <a:defRPr/>
            </a:pPr>
            <a:r>
              <a:rPr lang="en-US" sz="3200" dirty="0">
                <a:solidFill>
                  <a:schemeClr val="hlink"/>
                </a:solidFill>
                <a:latin typeface="CG Times" charset="0"/>
              </a:rPr>
              <a:t>Normative:</a:t>
            </a:r>
            <a:r>
              <a:rPr lang="en-US" sz="3200" dirty="0">
                <a:latin typeface="CG Times" charset="0"/>
              </a:rPr>
              <a:t> What kind of neighborhoods </a:t>
            </a:r>
            <a:r>
              <a:rPr lang="en-US" sz="3200" i="1" dirty="0">
                <a:solidFill>
                  <a:schemeClr val="accent6">
                    <a:lumMod val="40000"/>
                    <a:lumOff val="60000"/>
                  </a:schemeClr>
                </a:solidFill>
                <a:latin typeface="CG Times" charset="0"/>
              </a:rPr>
              <a:t>should</a:t>
            </a:r>
            <a:r>
              <a:rPr lang="en-US" sz="3200" dirty="0">
                <a:latin typeface="CG Times" charset="0"/>
              </a:rPr>
              <a:t> we have?</a:t>
            </a:r>
          </a:p>
          <a:p>
            <a:pPr marL="234950" indent="-234950" eaLnBrk="1" hangingPunct="1">
              <a:lnSpc>
                <a:spcPct val="120000"/>
              </a:lnSpc>
              <a:spcBef>
                <a:spcPct val="20000"/>
              </a:spcBef>
              <a:buFontTx/>
              <a:buChar char="•"/>
              <a:defRPr/>
            </a:pPr>
            <a:r>
              <a:rPr lang="en-US" sz="3200" dirty="0">
                <a:solidFill>
                  <a:schemeClr val="hlink"/>
                </a:solidFill>
                <a:latin typeface="CG Times" charset="0"/>
              </a:rPr>
              <a:t>Regulatory:</a:t>
            </a:r>
            <a:r>
              <a:rPr lang="en-US" sz="3200" dirty="0">
                <a:latin typeface="CG Times" charset="0"/>
              </a:rPr>
              <a:t> </a:t>
            </a:r>
            <a:r>
              <a:rPr lang="en-US" sz="3200" i="1" dirty="0">
                <a:solidFill>
                  <a:schemeClr val="accent6">
                    <a:lumMod val="40000"/>
                    <a:lumOff val="60000"/>
                  </a:schemeClr>
                </a:solidFill>
                <a:latin typeface="CG Times" charset="0"/>
              </a:rPr>
              <a:t>How</a:t>
            </a:r>
            <a:r>
              <a:rPr lang="en-US" sz="3200" dirty="0">
                <a:latin typeface="CG Times" charset="0"/>
              </a:rPr>
              <a:t> do we get the neighborhoods we want?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Using the Transect: Planning</a:t>
            </a:r>
          </a:p>
        </p:txBody>
      </p:sp>
      <p:sp>
        <p:nvSpPr>
          <p:cNvPr id="163842" name="Rectangle 3"/>
          <p:cNvSpPr>
            <a:spLocks noGrp="1" noChangeArrowheads="1"/>
          </p:cNvSpPr>
          <p:nvPr>
            <p:ph type="body" idx="1"/>
          </p:nvPr>
        </p:nvSpPr>
        <p:spPr>
          <a:xfrm>
            <a:off x="914400" y="1752600"/>
            <a:ext cx="7391400" cy="4114800"/>
          </a:xfrm>
        </p:spPr>
        <p:txBody>
          <a:bodyPr/>
          <a:lstStyle/>
          <a:p>
            <a:pPr marL="344488" indent="-344488" eaLnBrk="1" hangingPunct="1">
              <a:lnSpc>
                <a:spcPct val="90000"/>
              </a:lnSpc>
              <a:buFontTx/>
              <a:buNone/>
            </a:pPr>
            <a:r>
              <a:rPr lang="ja-JP" altLang="en-US" sz="240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The transect approach is a planning strategy that seeks to organize the elements of urbanism — building, lot, land use, street, and all of the other physical elements of the human habitat—in ways that preserve the integrity of different types of urban and rural environments.  These environments can be viewed relative to a continuum that ranges from rural to urban, varying in their urban intensity.</a:t>
            </a:r>
            <a:r>
              <a:rPr lang="ja-JP" altLang="en-US" sz="2400">
                <a:latin typeface="Arial" charset="0"/>
                <a:ea typeface="ＭＳ Ｐゴシック" charset="0"/>
                <a:cs typeface="ＭＳ Ｐゴシック" charset="0"/>
              </a:rPr>
              <a:t>”</a:t>
            </a:r>
            <a:endParaRPr lang="en-US" altLang="ja-JP" sz="2400" dirty="0">
              <a:latin typeface="Arial" charset="0"/>
              <a:ea typeface="ＭＳ Ｐゴシック" charset="0"/>
              <a:cs typeface="ＭＳ Ｐゴシック" charset="0"/>
            </a:endParaRPr>
          </a:p>
          <a:p>
            <a:pPr marL="344488" indent="-344488" eaLnBrk="1" hangingPunct="1">
              <a:lnSpc>
                <a:spcPct val="90000"/>
              </a:lnSpc>
              <a:buFontTx/>
              <a:buNone/>
            </a:pPr>
            <a:r>
              <a:rPr lang="en-US" sz="2400" b="1" dirty="0">
                <a:solidFill>
                  <a:schemeClr val="accent2"/>
                </a:solidFill>
                <a:latin typeface="Arial" charset="0"/>
                <a:ea typeface="ＭＳ Ｐゴシック" charset="0"/>
                <a:cs typeface="ＭＳ Ｐゴシック" charset="0"/>
              </a:rPr>
              <a:t>						 </a:t>
            </a:r>
            <a:r>
              <a:rPr lang="en-US" sz="2400" b="1" dirty="0">
                <a:solidFill>
                  <a:schemeClr val="accent6">
                    <a:lumMod val="40000"/>
                    <a:lumOff val="60000"/>
                  </a:schemeClr>
                </a:solidFill>
                <a:latin typeface="Arial" charset="0"/>
                <a:ea typeface="ＭＳ Ｐゴシック" charset="0"/>
                <a:cs typeface="ＭＳ Ｐゴシック" charset="0"/>
              </a:rPr>
              <a:t>— Emily Talen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0" y="457200"/>
            <a:ext cx="9144000" cy="1339850"/>
          </a:xfrm>
        </p:spPr>
        <p:txBody>
          <a:bodyPr/>
          <a:lstStyle/>
          <a:p>
            <a:pPr eaLnBrk="1" hangingPunct="1"/>
            <a:r>
              <a:rPr lang="en-US" sz="4000" dirty="0">
                <a:latin typeface="Arial" charset="0"/>
                <a:ea typeface="ＭＳ Ｐゴシック" charset="0"/>
                <a:cs typeface="ＭＳ Ｐゴシック" charset="0"/>
              </a:rPr>
              <a:t>Using the Transect Across Scales</a:t>
            </a:r>
          </a:p>
        </p:txBody>
      </p:sp>
      <p:sp>
        <p:nvSpPr>
          <p:cNvPr id="165890" name="Rectangle 3"/>
          <p:cNvSpPr>
            <a:spLocks noGrp="1" noChangeArrowheads="1"/>
          </p:cNvSpPr>
          <p:nvPr>
            <p:ph type="body" idx="1"/>
          </p:nvPr>
        </p:nvSpPr>
        <p:spPr/>
        <p:txBody>
          <a:bodyPr/>
          <a:lstStyle/>
          <a:p>
            <a:pPr marL="344488" indent="-344488" eaLnBrk="1" hangingPunct="1">
              <a:lnSpc>
                <a:spcPct val="90000"/>
              </a:lnSpc>
            </a:pPr>
            <a:r>
              <a:rPr lang="en-US" dirty="0">
                <a:solidFill>
                  <a:schemeClr val="accent6">
                    <a:lumMod val="40000"/>
                    <a:lumOff val="60000"/>
                  </a:schemeClr>
                </a:solidFill>
                <a:latin typeface="Arial" charset="0"/>
                <a:ea typeface="ＭＳ Ｐゴシック" charset="0"/>
                <a:cs typeface="ＭＳ Ｐゴシック" charset="0"/>
              </a:rPr>
              <a:t>Region: </a:t>
            </a:r>
            <a:r>
              <a:rPr lang="en-US" dirty="0">
                <a:latin typeface="Arial" charset="0"/>
                <a:ea typeface="ＭＳ Ｐゴシック" charset="0"/>
                <a:cs typeface="ＭＳ Ｐゴシック" charset="0"/>
              </a:rPr>
              <a:t>used to geographically allocate intensity of development v. level of environmental protection</a:t>
            </a:r>
          </a:p>
          <a:p>
            <a:pPr marL="344488" indent="-344488" eaLnBrk="1" hangingPunct="1">
              <a:lnSpc>
                <a:spcPct val="90000"/>
              </a:lnSpc>
            </a:pPr>
            <a:r>
              <a:rPr lang="en-US" dirty="0">
                <a:solidFill>
                  <a:schemeClr val="accent6">
                    <a:lumMod val="40000"/>
                    <a:lumOff val="60000"/>
                  </a:schemeClr>
                </a:solidFill>
                <a:latin typeface="Arial" charset="0"/>
                <a:ea typeface="ＭＳ Ｐゴシック" charset="0"/>
                <a:cs typeface="ＭＳ Ｐゴシック" charset="0"/>
              </a:rPr>
              <a:t>Community: </a:t>
            </a:r>
            <a:r>
              <a:rPr lang="en-US" dirty="0">
                <a:latin typeface="Arial" charset="0"/>
                <a:ea typeface="ＭＳ Ｐゴシック" charset="0"/>
                <a:cs typeface="ＭＳ Ｐゴシック" charset="0"/>
              </a:rPr>
              <a:t>used to structure zoning categories</a:t>
            </a:r>
          </a:p>
          <a:p>
            <a:pPr marL="344488" indent="-344488" eaLnBrk="1" hangingPunct="1">
              <a:lnSpc>
                <a:spcPct val="90000"/>
              </a:lnSpc>
            </a:pPr>
            <a:r>
              <a:rPr lang="en-US" dirty="0">
                <a:solidFill>
                  <a:schemeClr val="accent6">
                    <a:lumMod val="40000"/>
                    <a:lumOff val="60000"/>
                  </a:schemeClr>
                </a:solidFill>
                <a:latin typeface="Arial" charset="0"/>
                <a:ea typeface="ＭＳ Ｐゴシック" charset="0"/>
                <a:cs typeface="ＭＳ Ｐゴシック" charset="0"/>
              </a:rPr>
              <a:t>Building and Streetscape: </a:t>
            </a:r>
            <a:r>
              <a:rPr lang="en-US" dirty="0">
                <a:latin typeface="Arial" charset="0"/>
                <a:ea typeface="ＭＳ Ｐゴシック" charset="0"/>
                <a:cs typeface="ＭＳ Ｐゴシック" charset="0"/>
              </a:rPr>
              <a:t>used to ensure constituent elements reinforce the character of each zone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Transect in Plan</a:t>
            </a:r>
          </a:p>
        </p:txBody>
      </p:sp>
      <p:pic>
        <p:nvPicPr>
          <p:cNvPr id="167938"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028700" y="1447800"/>
            <a:ext cx="7085013" cy="4589463"/>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76200" y="258763"/>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T1</a:t>
            </a:r>
            <a:r>
              <a:rPr lang="en-US" sz="1400">
                <a:solidFill>
                  <a:schemeClr val="hlink"/>
                </a:solidFill>
                <a:latin typeface="Times New Roman" charset="0"/>
              </a:rPr>
              <a:t> PRESERVE</a:t>
            </a:r>
          </a:p>
        </p:txBody>
      </p:sp>
      <p:sp>
        <p:nvSpPr>
          <p:cNvPr id="124931" name="Text Box 3"/>
          <p:cNvSpPr txBox="1">
            <a:spLocks noChangeArrowheads="1"/>
          </p:cNvSpPr>
          <p:nvPr/>
        </p:nvSpPr>
        <p:spPr bwMode="auto">
          <a:xfrm>
            <a:off x="7620000" y="258763"/>
            <a:ext cx="1447800"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T6</a:t>
            </a:r>
            <a:r>
              <a:rPr lang="en-US" sz="1400">
                <a:solidFill>
                  <a:schemeClr val="hlink"/>
                </a:solidFill>
                <a:latin typeface="Times New Roman" charset="0"/>
              </a:rPr>
              <a:t> URBAN CORE</a:t>
            </a:r>
          </a:p>
        </p:txBody>
      </p:sp>
      <p:sp>
        <p:nvSpPr>
          <p:cNvPr id="124932" name="Text Box 4"/>
          <p:cNvSpPr txBox="1">
            <a:spLocks noChangeArrowheads="1"/>
          </p:cNvSpPr>
          <p:nvPr/>
        </p:nvSpPr>
        <p:spPr bwMode="auto">
          <a:xfrm>
            <a:off x="6096000" y="258763"/>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T5</a:t>
            </a:r>
            <a:r>
              <a:rPr lang="en-US" sz="1400">
                <a:solidFill>
                  <a:schemeClr val="hlink"/>
                </a:solidFill>
                <a:latin typeface="Times New Roman" charset="0"/>
              </a:rPr>
              <a:t> CENTER</a:t>
            </a:r>
          </a:p>
        </p:txBody>
      </p:sp>
      <p:sp>
        <p:nvSpPr>
          <p:cNvPr id="124933" name="Text Box 5"/>
          <p:cNvSpPr txBox="1">
            <a:spLocks noChangeArrowheads="1"/>
          </p:cNvSpPr>
          <p:nvPr/>
        </p:nvSpPr>
        <p:spPr bwMode="auto">
          <a:xfrm>
            <a:off x="4648200" y="258763"/>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T4</a:t>
            </a:r>
            <a:r>
              <a:rPr lang="en-US" sz="1400">
                <a:solidFill>
                  <a:schemeClr val="hlink"/>
                </a:solidFill>
                <a:latin typeface="Times New Roman" charset="0"/>
              </a:rPr>
              <a:t> GENERAL</a:t>
            </a:r>
          </a:p>
        </p:txBody>
      </p:sp>
      <p:sp>
        <p:nvSpPr>
          <p:cNvPr id="124934" name="Text Box 6"/>
          <p:cNvSpPr txBox="1">
            <a:spLocks noChangeArrowheads="1"/>
          </p:cNvSpPr>
          <p:nvPr/>
        </p:nvSpPr>
        <p:spPr bwMode="auto">
          <a:xfrm>
            <a:off x="3048000" y="258763"/>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T3</a:t>
            </a:r>
            <a:r>
              <a:rPr lang="en-US" sz="1400">
                <a:solidFill>
                  <a:schemeClr val="hlink"/>
                </a:solidFill>
                <a:latin typeface="Times New Roman" charset="0"/>
              </a:rPr>
              <a:t> SUB URBAN</a:t>
            </a:r>
          </a:p>
        </p:txBody>
      </p:sp>
      <p:sp>
        <p:nvSpPr>
          <p:cNvPr id="124935" name="Text Box 7"/>
          <p:cNvSpPr txBox="1">
            <a:spLocks noChangeArrowheads="1"/>
          </p:cNvSpPr>
          <p:nvPr/>
        </p:nvSpPr>
        <p:spPr bwMode="auto">
          <a:xfrm>
            <a:off x="1600200" y="258763"/>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a:solidFill>
                  <a:schemeClr val="accent2"/>
                </a:solidFill>
                <a:latin typeface="Times New Roman" charset="0"/>
              </a:rPr>
              <a:t>T2</a:t>
            </a:r>
            <a:r>
              <a:rPr lang="en-US" sz="1400">
                <a:solidFill>
                  <a:schemeClr val="hlink"/>
                </a:solidFill>
                <a:latin typeface="Times New Roman" charset="0"/>
              </a:rPr>
              <a:t> RESERVE</a:t>
            </a:r>
          </a:p>
        </p:txBody>
      </p:sp>
      <p:pic>
        <p:nvPicPr>
          <p:cNvPr id="169991" name="Picture 8" descr="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2" name="Picture 9" descr="t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4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3" name="Picture 10" descr="t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4" name="Picture 11" descr="t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96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5" name="Picture 12" descr="t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6" name="Picture 13" descr="t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48200" y="3810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42" name="Rectangle 14"/>
          <p:cNvSpPr>
            <a:spLocks noChangeArrowheads="1"/>
          </p:cNvSpPr>
          <p:nvPr/>
        </p:nvSpPr>
        <p:spPr bwMode="auto">
          <a:xfrm>
            <a:off x="4479925" y="914400"/>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sp>
        <p:nvSpPr>
          <p:cNvPr id="124943" name="Rectangle 15"/>
          <p:cNvSpPr>
            <a:spLocks noChangeArrowheads="1"/>
          </p:cNvSpPr>
          <p:nvPr/>
        </p:nvSpPr>
        <p:spPr bwMode="auto">
          <a:xfrm>
            <a:off x="4479925" y="914400"/>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4400">
              <a:solidFill>
                <a:schemeClr val="tx2"/>
              </a:solidFill>
              <a:latin typeface="Times New Roman" charset="0"/>
            </a:endParaRPr>
          </a:p>
        </p:txBody>
      </p:sp>
      <p:pic>
        <p:nvPicPr>
          <p:cNvPr id="169999" name="Picture 16" descr="t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0" name="Picture 17" descr="t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00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1" name="Picture 18" descr="t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24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2" name="Picture 19" descr="t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648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3" name="Picture 20" descr="t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172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4" name="Picture 21" descr="t6"/>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696200" y="76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5" name="Picture 22" descr="t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6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6" name="Picture 23" descr="t2"/>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0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7" name="Picture 24" descr="t3"/>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124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8" name="Picture 25" descr="t4"/>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648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9" name="Picture 26" descr="t5"/>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172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0" name="Picture 27" descr="t6"/>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6962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1" name="Picture 28" descr="t5"/>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172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2" name="Picture 29" descr="t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6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3" name="Picture 30" descr="t6"/>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696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4" name="Picture 31" descr="t3"/>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3124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5" name="Picture 32" descr="t2"/>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1600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6" name="Picture 33" descr="t4"/>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648200" y="2286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721991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 KENTLANDS Images FOR EASY REFERENCE</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327111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Content Placeholder 3" descr="200 Scale Kentland Plan.TIF"/>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81000" y="457200"/>
            <a:ext cx="8305800" cy="5899150"/>
          </a:xfrm>
        </p:spPr>
      </p:pic>
    </p:spTree>
    <p:extLst>
      <p:ext uri="{BB962C8B-B14F-4D97-AF65-F5344CB8AC3E}">
        <p14:creationId xmlns:p14="http://schemas.microsoft.com/office/powerpoint/2010/main" val="42056622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Content Placeholder 3" descr="200 Scale Kentland Plan.TIF"/>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81000" y="457200"/>
            <a:ext cx="8305800" cy="589915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197634" name="Content Placeholder 3" descr="Kentlands_RegionalLocator.tiff"/>
          <p:cNvPicPr>
            <a:picLocks noGrp="1" noChangeAspect="1"/>
          </p:cNvPicPr>
          <p:nvPr>
            <p:ph idx="1"/>
          </p:nvPr>
        </p:nvPicPr>
        <p:blipFill>
          <a:blip r:embed="rId3" cstate="print">
            <a:extLst>
              <a:ext uri="{28A0092B-C50C-407E-A947-70E740481C1C}">
                <a14:useLocalDpi xmlns:a14="http://schemas.microsoft.com/office/drawing/2010/main"/>
              </a:ext>
            </a:extLst>
          </a:blip>
          <a:srcRect l="-5302" r="-5302"/>
          <a:stretch>
            <a:fillRect/>
          </a:stretch>
        </p:blipFill>
        <p:spPr>
          <a:xfrm>
            <a:off x="914400" y="512763"/>
            <a:ext cx="7772400" cy="5843587"/>
          </a:xfrm>
        </p:spPr>
      </p:pic>
      <p:sp>
        <p:nvSpPr>
          <p:cNvPr id="3" name="TextBox 2"/>
          <p:cNvSpPr txBox="1"/>
          <p:nvPr/>
        </p:nvSpPr>
        <p:spPr>
          <a:xfrm>
            <a:off x="228600" y="5638800"/>
            <a:ext cx="3048000" cy="923925"/>
          </a:xfrm>
          <a:prstGeom prst="rect">
            <a:avLst/>
          </a:prstGeom>
          <a:solidFill>
            <a:schemeClr val="accent5">
              <a:lumMod val="60000"/>
              <a:lumOff val="40000"/>
            </a:schemeClr>
          </a:solidFill>
        </p:spPr>
        <p:txBody>
          <a:bodyPr>
            <a:spAutoFit/>
          </a:bodyPr>
          <a:lstStyle/>
          <a:p>
            <a:pPr>
              <a:defRPr/>
            </a:pPr>
            <a:r>
              <a:rPr lang="en-US" b="1" dirty="0">
                <a:solidFill>
                  <a:schemeClr val="bg1"/>
                </a:solidFill>
              </a:rPr>
              <a:t>DC to </a:t>
            </a:r>
            <a:r>
              <a:rPr lang="en-US" b="1" dirty="0" err="1">
                <a:solidFill>
                  <a:schemeClr val="bg1"/>
                </a:solidFill>
              </a:rPr>
              <a:t>Kentlands</a:t>
            </a:r>
            <a:r>
              <a:rPr lang="en-US" b="1" dirty="0">
                <a:solidFill>
                  <a:schemeClr val="bg1"/>
                </a:solidFill>
              </a:rPr>
              <a:t>:</a:t>
            </a:r>
          </a:p>
          <a:p>
            <a:pPr>
              <a:defRPr/>
            </a:pPr>
            <a:r>
              <a:rPr lang="en-US" dirty="0">
                <a:solidFill>
                  <a:schemeClr val="bg1"/>
                </a:solidFill>
              </a:rPr>
              <a:t>35 min by car with no traffic</a:t>
            </a:r>
          </a:p>
          <a:p>
            <a:pPr>
              <a:defRPr/>
            </a:pPr>
            <a:r>
              <a:rPr lang="en-US" dirty="0">
                <a:solidFill>
                  <a:schemeClr val="bg1"/>
                </a:solidFill>
              </a:rPr>
              <a:t>1-1.5 </a:t>
            </a:r>
            <a:r>
              <a:rPr lang="en-US" dirty="0" err="1">
                <a:solidFill>
                  <a:schemeClr val="bg1"/>
                </a:solidFill>
              </a:rPr>
              <a:t>hr</a:t>
            </a:r>
            <a:r>
              <a:rPr lang="en-US" dirty="0">
                <a:solidFill>
                  <a:schemeClr val="bg1"/>
                </a:solidFill>
              </a:rPr>
              <a:t> by metro + bus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ea typeface="+mj-ea"/>
                <a:cs typeface="+mj-cs"/>
              </a:rPr>
              <a:t>Sprawl: Residential</a:t>
            </a:r>
          </a:p>
        </p:txBody>
      </p:sp>
      <p:pic>
        <p:nvPicPr>
          <p:cNvPr id="50178" name="Content Placeholder 3" descr="Aerial-Sub-Sprawl-RebeccaWilson_NJFutur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762000" y="1981200"/>
            <a:ext cx="7772400" cy="45720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Content Placeholder 4" descr="Kentlands_AreaLocator.tiff"/>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81000" y="457200"/>
            <a:ext cx="8305800" cy="589915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Content Placeholder 2" descr="Kentlands_AreaAerial.tiff"/>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81000" y="457200"/>
            <a:ext cx="8305800" cy="5899150"/>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Content Placeholder 3" descr="MD Kentland Lakelands aerial 8805-ILL-MP-KentlandsAndLakelands-Aerial.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81000"/>
            <a:ext cx="8229600" cy="597535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MD Lakelands master plan.pdf"/>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457200"/>
            <a:ext cx="8229600" cy="5899150"/>
          </a:xfrm>
        </p:spPr>
      </p:pic>
    </p:spTree>
    <p:extLst>
      <p:ext uri="{BB962C8B-B14F-4D97-AF65-F5344CB8AC3E}">
        <p14:creationId xmlns:p14="http://schemas.microsoft.com/office/powerpoint/2010/main" val="3758346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descr="Kentlands charrette plan_DPZ.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0"/>
            <a:ext cx="9102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04800"/>
            <a:ext cx="8229600" cy="6051550"/>
          </a:xfrm>
        </p:spPr>
      </p:pic>
    </p:spTree>
    <p:extLst>
      <p:ext uri="{BB962C8B-B14F-4D97-AF65-F5344CB8AC3E}">
        <p14:creationId xmlns:p14="http://schemas.microsoft.com/office/powerpoint/2010/main" val="4278477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ea typeface="+mj-ea"/>
                <a:cs typeface="+mj-cs"/>
              </a:rPr>
              <a:t>Sprawl: Office Park</a:t>
            </a:r>
          </a:p>
        </p:txBody>
      </p:sp>
      <p:pic>
        <p:nvPicPr>
          <p:cNvPr id="52226" name="Picture 4" descr="North Creek Office Park_DCI-engine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Content Placeholder 2"/>
          <p:cNvSpPr>
            <a:spLocks noGrp="1"/>
          </p:cNvSpPr>
          <p:nvPr>
            <p:ph idx="1"/>
          </p:nvPr>
        </p:nvSpPr>
        <p:spPr/>
        <p:txBody>
          <a:bodyPr/>
          <a:lstStyle/>
          <a:p>
            <a:pPr eaLnBrk="1" hangingPunct="1"/>
            <a:endParaRPr lang="en-US">
              <a:latin typeface="Corbe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ea typeface="+mj-ea"/>
                <a:cs typeface="+mj-cs"/>
              </a:rPr>
              <a:t>Sprawl: Strip Commercial</a:t>
            </a:r>
          </a:p>
        </p:txBody>
      </p:sp>
      <p:pic>
        <p:nvPicPr>
          <p:cNvPr id="54274" name="Content Placeholder 3" descr="3024987-slide-231-suburb-arterial-el-cam-real_FastCompany.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914400" y="1905000"/>
            <a:ext cx="7772400" cy="4572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ea typeface="+mj-ea"/>
                <a:cs typeface="+mj-cs"/>
              </a:rPr>
              <a:t>Traditional Urbanism</a:t>
            </a:r>
          </a:p>
        </p:txBody>
      </p:sp>
      <p:pic>
        <p:nvPicPr>
          <p:cNvPr id="56322" name="Content Placeholder 3" descr="july_2015_pittsburghskyline.com_02.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685800" y="1905000"/>
            <a:ext cx="7772400" cy="4572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Urban-Natural Transect</a:t>
            </a:r>
          </a:p>
        </p:txBody>
      </p:sp>
      <p:pic>
        <p:nvPicPr>
          <p:cNvPr id="110594" name="Picture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914400" y="1206500"/>
            <a:ext cx="7321550" cy="2540000"/>
          </a:xfrm>
        </p:spPr>
      </p:pic>
      <p:pic>
        <p:nvPicPr>
          <p:cNvPr id="110595"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2788" y="3797300"/>
            <a:ext cx="5183187"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57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Visualizing the Transect</a:t>
            </a:r>
          </a:p>
        </p:txBody>
      </p:sp>
      <p:pic>
        <p:nvPicPr>
          <p:cNvPr id="114690"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38263"/>
            <a:ext cx="9144000" cy="3332162"/>
          </a:xfrm>
        </p:spPr>
      </p:pic>
      <p:sp>
        <p:nvSpPr>
          <p:cNvPr id="33796" name="Text Box 4"/>
          <p:cNvSpPr txBox="1">
            <a:spLocks noChangeArrowheads="1"/>
          </p:cNvSpPr>
          <p:nvPr/>
        </p:nvSpPr>
        <p:spPr bwMode="auto">
          <a:xfrm>
            <a:off x="7758113" y="4419600"/>
            <a:ext cx="13827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C0C0C0"/>
                </a:solidFill>
                <a:latin typeface="Times" charset="0"/>
              </a:rPr>
              <a:t>Source: Rick Bernhardt</a:t>
            </a:r>
            <a:endParaRPr lang="en-US">
              <a:solidFill>
                <a:srgbClr val="C0C0C0"/>
              </a:solidFill>
              <a:latin typeface="Times" charset="0"/>
            </a:endParaRPr>
          </a:p>
        </p:txBody>
      </p:sp>
      <p:pic>
        <p:nvPicPr>
          <p:cNvPr id="114692" name="Picture 5" descr="t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6" descr="t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39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4" name="Picture 7" descr="t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432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5" name="Picture 8" descr="t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386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6" name="Picture 9" descr="t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101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7" name="Picture 10" descr="t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055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3" name="Text Box 11"/>
          <p:cNvSpPr txBox="1">
            <a:spLocks noChangeArrowheads="1"/>
          </p:cNvSpPr>
          <p:nvPr/>
        </p:nvSpPr>
        <p:spPr bwMode="auto">
          <a:xfrm>
            <a:off x="6629400" y="6003925"/>
            <a:ext cx="1676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C0C0C0"/>
                </a:solidFill>
                <a:latin typeface="Times" charset="0"/>
              </a:rPr>
              <a:t>Photo Source: Dhiru Thadani</a:t>
            </a:r>
            <a:endParaRPr lang="en-US">
              <a:solidFill>
                <a:srgbClr val="C0C0C0"/>
              </a:solidFill>
              <a:latin typeface="Times" charset="0"/>
            </a:endParaRPr>
          </a:p>
        </p:txBody>
      </p:sp>
    </p:spTree>
    <p:extLst>
      <p:ext uri="{BB962C8B-B14F-4D97-AF65-F5344CB8AC3E}">
        <p14:creationId xmlns:p14="http://schemas.microsoft.com/office/powerpoint/2010/main" val="336608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76200" y="137160"/>
          <a:ext cx="8991600" cy="6492240"/>
        </p:xfrm>
        <a:graphic>
          <a:graphicData uri="http://schemas.openxmlformats.org/drawingml/2006/table">
            <a:tbl>
              <a:tblPr firstRow="1" bandRow="1">
                <a:tableStyleId>{69C7853C-536D-4A76-A0AE-DD22124D55A5}</a:tableStyleId>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304800">
                <a:tc>
                  <a:txBody>
                    <a:bodyPr/>
                    <a:lstStyle/>
                    <a:p>
                      <a:r>
                        <a:rPr lang="en-US" sz="2400" dirty="0">
                          <a:solidFill>
                            <a:srgbClr val="000000"/>
                          </a:solidFill>
                        </a:rPr>
                        <a:t>Traditional (Urbanism)                                                  </a:t>
                      </a:r>
                      <a:r>
                        <a:rPr lang="en-US" sz="2400" i="1" dirty="0">
                          <a:solidFill>
                            <a:srgbClr val="000000"/>
                          </a:solidFill>
                        </a:rPr>
                        <a:t>Space</a:t>
                      </a:r>
                    </a:p>
                  </a:txBody>
                  <a:tcPr/>
                </a:tc>
                <a:tc>
                  <a:txBody>
                    <a:bodyPr/>
                    <a:lstStyle/>
                    <a:p>
                      <a:r>
                        <a:rPr lang="en-US" sz="2400" dirty="0">
                          <a:solidFill>
                            <a:srgbClr val="000000"/>
                          </a:solidFill>
                        </a:rPr>
                        <a:t>Modernist</a:t>
                      </a:r>
                      <a:r>
                        <a:rPr lang="en-US" sz="2400" baseline="0" dirty="0">
                          <a:solidFill>
                            <a:srgbClr val="000000"/>
                          </a:solidFill>
                        </a:rPr>
                        <a:t> (</a:t>
                      </a:r>
                      <a:r>
                        <a:rPr lang="en-US" sz="2400" dirty="0">
                          <a:solidFill>
                            <a:srgbClr val="000000"/>
                          </a:solidFill>
                        </a:rPr>
                        <a:t>Sprawl)</a:t>
                      </a:r>
                      <a:r>
                        <a:rPr lang="en-US" sz="2400" baseline="0" dirty="0">
                          <a:solidFill>
                            <a:srgbClr val="000000"/>
                          </a:solidFill>
                        </a:rPr>
                        <a:t>                                               </a:t>
                      </a:r>
                      <a:r>
                        <a:rPr lang="en-US" sz="2400" i="1" dirty="0">
                          <a:solidFill>
                            <a:srgbClr val="000000"/>
                          </a:solidFill>
                        </a:rPr>
                        <a:t>Anti-Space</a:t>
                      </a:r>
                    </a:p>
                  </a:txBody>
                  <a:tcPr/>
                </a:tc>
                <a:extLst>
                  <a:ext uri="{0D108BD9-81ED-4DB2-BD59-A6C34878D82A}">
                    <a16:rowId xmlns:a16="http://schemas.microsoft.com/office/drawing/2014/main" val="10000"/>
                  </a:ext>
                </a:extLst>
              </a:tr>
              <a:tr h="4077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High street connectivity (small blocks)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err="1">
                          <a:solidFill>
                            <a:srgbClr val="003399"/>
                          </a:solidFill>
                        </a:rPr>
                        <a:t>Dendritic</a:t>
                      </a:r>
                      <a:r>
                        <a:rPr lang="en-US" sz="2400" dirty="0">
                          <a:solidFill>
                            <a:srgbClr val="003399"/>
                          </a:solidFill>
                        </a:rPr>
                        <a:t> street pattern (large blocks)</a:t>
                      </a:r>
                    </a:p>
                  </a:txBody>
                  <a:tcPr/>
                </a:tc>
                <a:extLst>
                  <a:ext uri="{0D108BD9-81ED-4DB2-BD59-A6C34878D82A}">
                    <a16:rowId xmlns:a16="http://schemas.microsoft.com/office/drawing/2014/main" val="10001"/>
                  </a:ext>
                </a:extLst>
              </a:tr>
              <a:tr h="4077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Mixed</a:t>
                      </a:r>
                      <a:r>
                        <a:rPr lang="en-US" sz="2400" baseline="0" dirty="0">
                          <a:solidFill>
                            <a:srgbClr val="003399"/>
                          </a:solidFill>
                        </a:rPr>
                        <a:t> use, mix of housing types and sizes</a:t>
                      </a:r>
                      <a:endParaRPr lang="en-US" sz="2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Segregated</a:t>
                      </a:r>
                      <a:r>
                        <a:rPr lang="en-US" sz="2400" baseline="0" dirty="0">
                          <a:solidFill>
                            <a:srgbClr val="003399"/>
                          </a:solidFill>
                        </a:rPr>
                        <a:t> uses, housing types and sizes</a:t>
                      </a:r>
                      <a:endParaRPr lang="en-US" sz="2400" dirty="0">
                        <a:solidFill>
                          <a:srgbClr val="003399"/>
                        </a:solidFill>
                      </a:endParaRPr>
                    </a:p>
                  </a:txBody>
                  <a:tcPr/>
                </a:tc>
                <a:extLst>
                  <a:ext uri="{0D108BD9-81ED-4DB2-BD59-A6C34878D82A}">
                    <a16:rowId xmlns:a16="http://schemas.microsoft.com/office/drawing/2014/main" val="10002"/>
                  </a:ext>
                </a:extLst>
              </a:tr>
              <a:tr h="5756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Buildings provide substantial sense</a:t>
                      </a:r>
                      <a:r>
                        <a:rPr lang="en-US" sz="2400" baseline="0" dirty="0">
                          <a:solidFill>
                            <a:srgbClr val="003399"/>
                          </a:solidFill>
                        </a:rPr>
                        <a:t> of enclosure so that public spaces feel like “outdoor rooms”</a:t>
                      </a:r>
                      <a:endParaRPr lang="en-US" sz="2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Little or no sense of enclosure</a:t>
                      </a:r>
                    </a:p>
                  </a:txBody>
                  <a:tcPr/>
                </a:tc>
                <a:extLst>
                  <a:ext uri="{0D108BD9-81ED-4DB2-BD59-A6C34878D82A}">
                    <a16:rowId xmlns:a16="http://schemas.microsoft.com/office/drawing/2014/main" val="10003"/>
                  </a:ext>
                </a:extLst>
              </a:tr>
              <a:tr h="4077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Full transect</a:t>
                      </a:r>
                      <a:r>
                        <a:rPr lang="en-US" sz="2400" baseline="0" dirty="0">
                          <a:solidFill>
                            <a:srgbClr val="003399"/>
                          </a:solidFill>
                        </a:rPr>
                        <a:t> of distinct rural – urban spaces</a:t>
                      </a:r>
                      <a:endParaRPr lang="en-US" sz="2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Rural and urban conflated</a:t>
                      </a:r>
                    </a:p>
                  </a:txBody>
                  <a:tcPr/>
                </a:tc>
                <a:extLst>
                  <a:ext uri="{0D108BD9-81ED-4DB2-BD59-A6C34878D82A}">
                    <a16:rowId xmlns:a16="http://schemas.microsoft.com/office/drawing/2014/main" val="10004"/>
                  </a:ext>
                </a:extLst>
              </a:tr>
              <a:tr h="4077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Mix of densities, but generally higher density in</a:t>
                      </a:r>
                      <a:r>
                        <a:rPr lang="en-US" sz="2400" baseline="0" dirty="0">
                          <a:solidFill>
                            <a:srgbClr val="003399"/>
                          </a:solidFill>
                        </a:rPr>
                        <a:t> built areas</a:t>
                      </a:r>
                      <a:endParaRPr lang="en-US" sz="2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Lower density everywhere</a:t>
                      </a:r>
                    </a:p>
                  </a:txBody>
                  <a:tcPr/>
                </a:tc>
                <a:extLst>
                  <a:ext uri="{0D108BD9-81ED-4DB2-BD59-A6C34878D82A}">
                    <a16:rowId xmlns:a16="http://schemas.microsoft.com/office/drawing/2014/main" val="10005"/>
                  </a:ext>
                </a:extLst>
              </a:tr>
              <a:tr h="5756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Range of retail formats and sizes, corresponding to intensity</a:t>
                      </a:r>
                      <a:r>
                        <a:rPr lang="en-US" sz="2400" baseline="0" dirty="0">
                          <a:solidFill>
                            <a:srgbClr val="003399"/>
                          </a:solidFill>
                        </a:rPr>
                        <a:t> of neighborhood / center</a:t>
                      </a:r>
                      <a:endParaRPr lang="en-US" sz="2400" dirty="0">
                        <a:solidFill>
                          <a:srgbClr val="00339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3399"/>
                          </a:solidFill>
                        </a:rPr>
                        <a:t>Retail concentrated in large formats at intersections of large arterials and interstates</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381000"/>
          <a:ext cx="8305800" cy="6073776"/>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748074">
                <a:tc>
                  <a:txBody>
                    <a:bodyPr/>
                    <a:lstStyle/>
                    <a:p>
                      <a:r>
                        <a:rPr lang="en-US" sz="2000" dirty="0">
                          <a:solidFill>
                            <a:srgbClr val="000000"/>
                          </a:solidFill>
                        </a:rPr>
                        <a:t>Traditional (Urbanism)</a:t>
                      </a:r>
                    </a:p>
                    <a:p>
                      <a:r>
                        <a:rPr lang="en-US" sz="2000" i="1" dirty="0">
                          <a:solidFill>
                            <a:srgbClr val="000000"/>
                          </a:solidFill>
                        </a:rPr>
                        <a:t>Space</a:t>
                      </a:r>
                    </a:p>
                  </a:txBody>
                  <a:tcPr marT="45721" marB="45721"/>
                </a:tc>
                <a:tc>
                  <a:txBody>
                    <a:bodyPr/>
                    <a:lstStyle/>
                    <a:p>
                      <a:r>
                        <a:rPr lang="en-US" sz="2000" dirty="0">
                          <a:solidFill>
                            <a:srgbClr val="000000"/>
                          </a:solidFill>
                        </a:rPr>
                        <a:t>Modernist</a:t>
                      </a:r>
                      <a:r>
                        <a:rPr lang="en-US" sz="2000" baseline="0" dirty="0">
                          <a:solidFill>
                            <a:srgbClr val="000000"/>
                          </a:solidFill>
                        </a:rPr>
                        <a:t> (</a:t>
                      </a:r>
                      <a:r>
                        <a:rPr lang="en-US" sz="2000" dirty="0">
                          <a:solidFill>
                            <a:srgbClr val="000000"/>
                          </a:solidFill>
                        </a:rPr>
                        <a:t>Sprawl)</a:t>
                      </a:r>
                    </a:p>
                    <a:p>
                      <a:r>
                        <a:rPr lang="en-US" sz="2000" i="1" dirty="0">
                          <a:solidFill>
                            <a:srgbClr val="000000"/>
                          </a:solidFill>
                        </a:rPr>
                        <a:t>Anti-Space</a:t>
                      </a:r>
                    </a:p>
                  </a:txBody>
                  <a:tcPr marT="45721" marB="45721"/>
                </a:tc>
                <a:extLst>
                  <a:ext uri="{0D108BD9-81ED-4DB2-BD59-A6C34878D82A}">
                    <a16:rowId xmlns:a16="http://schemas.microsoft.com/office/drawing/2014/main" val="10000"/>
                  </a:ext>
                </a:extLst>
              </a:tr>
              <a:tr h="1970404">
                <a:tc>
                  <a:txBody>
                    <a:bodyPr/>
                    <a:lstStyle/>
                    <a:p>
                      <a:pPr algn="ctr"/>
                      <a:r>
                        <a:rPr lang="en-US" sz="2000" dirty="0">
                          <a:solidFill>
                            <a:srgbClr val="003399"/>
                          </a:solidFill>
                        </a:rPr>
                        <a:t>Requires</a:t>
                      </a:r>
                      <a:r>
                        <a:rPr lang="en-US" sz="2000" baseline="0" dirty="0">
                          <a:solidFill>
                            <a:srgbClr val="003399"/>
                          </a:solidFill>
                        </a:rPr>
                        <a:t> high enough density to support mix of uses within ped or transit shed + public and private frontages designed to encourage walking </a:t>
                      </a:r>
                      <a:endParaRPr lang="en-US" sz="2000" dirty="0"/>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Requires</a:t>
                      </a:r>
                      <a:r>
                        <a:rPr lang="en-US" sz="2000" baseline="0" dirty="0">
                          <a:solidFill>
                            <a:srgbClr val="003399"/>
                          </a:solidFill>
                        </a:rPr>
                        <a:t> e</a:t>
                      </a:r>
                      <a:r>
                        <a:rPr lang="en-US" sz="2000" dirty="0">
                          <a:solidFill>
                            <a:srgbClr val="003399"/>
                          </a:solidFill>
                        </a:rPr>
                        <a:t>asy availability of parking at each location + low enough densities to limit congestion + sufficient road infrastructure for free flowing traffic</a:t>
                      </a:r>
                    </a:p>
                  </a:txBody>
                  <a:tcPr marT="45721" marB="45721"/>
                </a:tc>
                <a:extLst>
                  <a:ext uri="{0D108BD9-81ED-4DB2-BD59-A6C34878D82A}">
                    <a16:rowId xmlns:a16="http://schemas.microsoft.com/office/drawing/2014/main" val="10001"/>
                  </a:ext>
                </a:extLst>
              </a:tr>
              <a:tr h="4790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aseline="0" dirty="0">
                          <a:solidFill>
                            <a:srgbClr val="003399"/>
                          </a:solidFill>
                        </a:rPr>
                        <a:t>= </a:t>
                      </a:r>
                      <a:endParaRPr lang="en-US" sz="2000" dirty="0">
                        <a:solidFill>
                          <a:srgbClr val="003399"/>
                        </a:solidFill>
                      </a:endParaRPr>
                    </a:p>
                  </a:txBody>
                  <a:tcPr marT="45721" marB="4572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a:t>
                      </a:r>
                    </a:p>
                  </a:txBody>
                  <a:tcPr marT="45721" marB="45721"/>
                </a:tc>
                <a:extLst>
                  <a:ext uri="{0D108BD9-81ED-4DB2-BD59-A6C34878D82A}">
                    <a16:rowId xmlns:a16="http://schemas.microsoft.com/office/drawing/2014/main" val="10002"/>
                  </a:ext>
                </a:extLst>
              </a:tr>
              <a:tr h="10442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Limited parking carefully hidden behind articulated facades </a:t>
                      </a:r>
                    </a:p>
                  </a:txBody>
                  <a:tcPr marT="45721" marB="4572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Large parking lots in front of buildings </a:t>
                      </a:r>
                    </a:p>
                  </a:txBody>
                  <a:tcPr marT="45721" marB="45721"/>
                </a:tc>
                <a:extLst>
                  <a:ext uri="{0D108BD9-81ED-4DB2-BD59-A6C34878D82A}">
                    <a16:rowId xmlns:a16="http://schemas.microsoft.com/office/drawing/2014/main" val="10003"/>
                  </a:ext>
                </a:extLst>
              </a:tr>
              <a:tr h="4790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a:t>
                      </a:r>
                    </a:p>
                  </a:txBody>
                  <a:tcPr marT="45721" marB="4572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a:t>
                      </a:r>
                    </a:p>
                  </a:txBody>
                  <a:tcPr marT="45721" marB="45721"/>
                </a:tc>
                <a:extLst>
                  <a:ext uri="{0D108BD9-81ED-4DB2-BD59-A6C34878D82A}">
                    <a16:rowId xmlns:a16="http://schemas.microsoft.com/office/drawing/2014/main" val="10004"/>
                  </a:ext>
                </a:extLst>
              </a:tr>
              <a:tr h="13529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Tamed roads with few and</a:t>
                      </a:r>
                      <a:r>
                        <a:rPr lang="en-US" sz="2000" baseline="0" dirty="0">
                          <a:solidFill>
                            <a:srgbClr val="003399"/>
                          </a:solidFill>
                        </a:rPr>
                        <a:t> narrow lanes with on-street parking and high intersection density</a:t>
                      </a:r>
                      <a:endParaRPr lang="en-US" sz="2000" dirty="0">
                        <a:solidFill>
                          <a:srgbClr val="003399"/>
                        </a:solidFill>
                      </a:endParaRPr>
                    </a:p>
                  </a:txBody>
                  <a:tcPr marT="45721" marB="4572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Wide roads</a:t>
                      </a:r>
                      <a:r>
                        <a:rPr lang="en-US" sz="2000" baseline="0" dirty="0">
                          <a:solidFill>
                            <a:srgbClr val="003399"/>
                          </a:solidFill>
                        </a:rPr>
                        <a:t> with no on-street parking and low intersection density</a:t>
                      </a:r>
                      <a:endParaRPr lang="en-US" sz="2000" dirty="0">
                        <a:solidFill>
                          <a:srgbClr val="003399"/>
                        </a:solidFill>
                      </a:endParaRPr>
                    </a:p>
                  </a:txBody>
                  <a:tcPr marT="45721" marB="45721"/>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entlands_RegionalLocator.tiff"/>
          <p:cNvPicPr>
            <a:picLocks noGrp="1" noChangeAspect="1"/>
          </p:cNvPicPr>
          <p:nvPr>
            <p:ph idx="1"/>
          </p:nvPr>
        </p:nvPicPr>
        <p:blipFill>
          <a:blip r:embed="rId3" cstate="print">
            <a:extLst>
              <a:ext uri="{28A0092B-C50C-407E-A947-70E740481C1C}">
                <a14:useLocalDpi xmlns:a14="http://schemas.microsoft.com/office/drawing/2010/main"/>
              </a:ext>
            </a:extLst>
          </a:blip>
          <a:srcRect l="-5302" r="-5302"/>
          <a:stretch>
            <a:fillRect/>
          </a:stretch>
        </p:blipFill>
        <p:spPr>
          <a:xfrm>
            <a:off x="1676400" y="512064"/>
            <a:ext cx="7772400" cy="5843496"/>
          </a:xfrm>
        </p:spPr>
      </p:pic>
      <p:sp>
        <p:nvSpPr>
          <p:cNvPr id="3" name="TextBox 2"/>
          <p:cNvSpPr txBox="1"/>
          <p:nvPr/>
        </p:nvSpPr>
        <p:spPr>
          <a:xfrm>
            <a:off x="228600" y="3962400"/>
            <a:ext cx="2743200" cy="1938992"/>
          </a:xfrm>
          <a:prstGeom prst="rect">
            <a:avLst/>
          </a:prstGeom>
          <a:solidFill>
            <a:schemeClr val="accent5">
              <a:lumMod val="60000"/>
              <a:lumOff val="40000"/>
            </a:schemeClr>
          </a:solidFill>
        </p:spPr>
        <p:txBody>
          <a:bodyPr wrap="square" rtlCol="0">
            <a:spAutoFit/>
          </a:bodyPr>
          <a:lstStyle/>
          <a:p>
            <a:r>
              <a:rPr lang="en-US" b="1" dirty="0">
                <a:solidFill>
                  <a:schemeClr val="bg1"/>
                </a:solidFill>
              </a:rPr>
              <a:t>DC to </a:t>
            </a:r>
            <a:r>
              <a:rPr lang="en-US" b="1" dirty="0" err="1">
                <a:solidFill>
                  <a:schemeClr val="bg1"/>
                </a:solidFill>
              </a:rPr>
              <a:t>Kentlands</a:t>
            </a:r>
            <a:r>
              <a:rPr lang="en-US" b="1" dirty="0">
                <a:solidFill>
                  <a:schemeClr val="bg1"/>
                </a:solidFill>
              </a:rPr>
              <a:t>:</a:t>
            </a:r>
          </a:p>
          <a:p>
            <a:r>
              <a:rPr lang="en-US" dirty="0">
                <a:solidFill>
                  <a:schemeClr val="bg1"/>
                </a:solidFill>
              </a:rPr>
              <a:t>35 min by car with no traffic</a:t>
            </a:r>
          </a:p>
          <a:p>
            <a:r>
              <a:rPr lang="en-US" dirty="0">
                <a:solidFill>
                  <a:schemeClr val="bg1"/>
                </a:solidFill>
              </a:rPr>
              <a:t>1-1.5 </a:t>
            </a:r>
            <a:r>
              <a:rPr lang="en-US" dirty="0" err="1">
                <a:solidFill>
                  <a:schemeClr val="bg1"/>
                </a:solidFill>
              </a:rPr>
              <a:t>hr</a:t>
            </a:r>
            <a:r>
              <a:rPr lang="en-US" dirty="0">
                <a:solidFill>
                  <a:schemeClr val="bg1"/>
                </a:solidFill>
              </a:rPr>
              <a:t> by metro + bus</a:t>
            </a:r>
          </a:p>
        </p:txBody>
      </p:sp>
      <p:sp>
        <p:nvSpPr>
          <p:cNvPr id="5" name="TextBox 4">
            <a:extLst>
              <a:ext uri="{FF2B5EF4-FFF2-40B4-BE49-F238E27FC236}">
                <a16:creationId xmlns:a16="http://schemas.microsoft.com/office/drawing/2014/main" id="{60A27B8F-D29F-7DD5-1ADC-20168549FCCA}"/>
              </a:ext>
            </a:extLst>
          </p:cNvPr>
          <p:cNvSpPr txBox="1"/>
          <p:nvPr/>
        </p:nvSpPr>
        <p:spPr>
          <a:xfrm>
            <a:off x="230659" y="956608"/>
            <a:ext cx="1162498" cy="461665"/>
          </a:xfrm>
          <a:prstGeom prst="rect">
            <a:avLst/>
          </a:prstGeom>
          <a:noFill/>
        </p:spPr>
        <p:txBody>
          <a:bodyPr wrap="none" rtlCol="0">
            <a:spAutoFit/>
          </a:bodyPr>
          <a:lstStyle/>
          <a:p>
            <a:r>
              <a:rPr lang="en-US" dirty="0"/>
              <a:t>Region</a:t>
            </a:r>
          </a:p>
        </p:txBody>
      </p:sp>
    </p:spTree>
    <p:extLst>
      <p:ext uri="{BB962C8B-B14F-4D97-AF65-F5344CB8AC3E}">
        <p14:creationId xmlns:p14="http://schemas.microsoft.com/office/powerpoint/2010/main" val="402591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D Kentland Lakelands aerial 8805-ILL-MP-KentlandsAndLakelands-Aerial.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81000"/>
            <a:ext cx="8229600" cy="5975350"/>
          </a:xfrm>
        </p:spPr>
      </p:pic>
    </p:spTree>
    <p:extLst>
      <p:ext uri="{BB962C8B-B14F-4D97-AF65-F5344CB8AC3E}">
        <p14:creationId xmlns:p14="http://schemas.microsoft.com/office/powerpoint/2010/main" val="885364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Sprawl Residential</a:t>
            </a:r>
          </a:p>
        </p:txBody>
      </p:sp>
      <p:pic>
        <p:nvPicPr>
          <p:cNvPr id="4" name="Content Placeholder 3" descr="Sprawl_Resid.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8408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Sprawl Residential</a:t>
            </a:r>
          </a:p>
        </p:txBody>
      </p:sp>
      <p:pic>
        <p:nvPicPr>
          <p:cNvPr id="4" name="Content Placeholder 3" descr="Sprawl_Resid-St.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25095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Sprawl Office &amp; Commercial</a:t>
            </a:r>
          </a:p>
        </p:txBody>
      </p:sp>
      <p:pic>
        <p:nvPicPr>
          <p:cNvPr id="4" name="Content Placeholder 3" descr="Sprawl_Office-Commercial.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8337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Sprawl Office &amp; Commercial</a:t>
            </a:r>
          </a:p>
        </p:txBody>
      </p:sp>
      <p:pic>
        <p:nvPicPr>
          <p:cNvPr id="4" name="Content Placeholder 3" descr="Sprawl_Office.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0782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Traditional Urbanism</a:t>
            </a:r>
          </a:p>
        </p:txBody>
      </p:sp>
      <p:pic>
        <p:nvPicPr>
          <p:cNvPr id="4" name="Content Placeholder 3" descr="TradUrb_Kentlands.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7643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5486400" cy="1143000"/>
          </a:xfrm>
        </p:spPr>
        <p:txBody>
          <a:bodyPr/>
          <a:lstStyle/>
          <a:p>
            <a:pPr algn="l"/>
            <a:r>
              <a:rPr lang="en-US" sz="4000" dirty="0"/>
              <a:t>Traditional Urbanism - </a:t>
            </a:r>
            <a:r>
              <a:rPr lang="en-US" sz="4000" dirty="0" err="1"/>
              <a:t>Kentlands</a:t>
            </a:r>
            <a:endParaRPr lang="en-US" sz="4000" dirty="0"/>
          </a:p>
        </p:txBody>
      </p:sp>
      <p:pic>
        <p:nvPicPr>
          <p:cNvPr id="4" name="Picture 3" descr="Kentlands_St_MainS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3511971"/>
            <a:ext cx="4185559" cy="3324031"/>
          </a:xfrm>
          <a:prstGeom prst="rect">
            <a:avLst/>
          </a:prstGeom>
        </p:spPr>
      </p:pic>
      <p:pic>
        <p:nvPicPr>
          <p:cNvPr id="5" name="Picture 4" descr="Kentlands_St_MainSt-Corne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71600"/>
            <a:ext cx="3690410" cy="2133600"/>
          </a:xfrm>
          <a:prstGeom prst="rect">
            <a:avLst/>
          </a:prstGeom>
        </p:spPr>
      </p:pic>
      <p:pic>
        <p:nvPicPr>
          <p:cNvPr id="7" name="Picture 6" descr="Kentlands_St_Resid-Alley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2229" y="1752600"/>
            <a:ext cx="1958971" cy="1555750"/>
          </a:xfrm>
          <a:prstGeom prst="rect">
            <a:avLst/>
          </a:prstGeom>
        </p:spPr>
      </p:pic>
      <p:pic>
        <p:nvPicPr>
          <p:cNvPr id="8" name="Picture 7" descr="Kentlands_St_Resid-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 y="3581400"/>
            <a:ext cx="4125835" cy="3276600"/>
          </a:xfrm>
          <a:prstGeom prst="rect">
            <a:avLst/>
          </a:prstGeom>
        </p:spPr>
      </p:pic>
      <p:pic>
        <p:nvPicPr>
          <p:cNvPr id="9" name="Picture 8" descr="Kentlands_St_Resid-Walkwa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6876" y="76200"/>
            <a:ext cx="3262288" cy="2590800"/>
          </a:xfrm>
          <a:prstGeom prst="rect">
            <a:avLst/>
          </a:prstGeom>
        </p:spPr>
      </p:pic>
    </p:spTree>
    <p:extLst>
      <p:ext uri="{BB962C8B-B14F-4D97-AF65-F5344CB8AC3E}">
        <p14:creationId xmlns:p14="http://schemas.microsoft.com/office/powerpoint/2010/main" val="4077269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a:t>Traditional Urbanism - Kentlands</a:t>
            </a:r>
          </a:p>
        </p:txBody>
      </p:sp>
      <p:pic>
        <p:nvPicPr>
          <p:cNvPr id="4" name="Content Placeholder 3" descr="Kentlands_Density_IMG_6013.JPG"/>
          <p:cNvPicPr>
            <a:picLocks noGrp="1" noChangeAspect="1"/>
          </p:cNvPicPr>
          <p:nvPr>
            <p:ph idx="1"/>
          </p:nvPr>
        </p:nvPicPr>
        <p:blipFill>
          <a:blip r:embed="rId2" cstate="print">
            <a:extLst>
              <a:ext uri="{28A0092B-C50C-407E-A947-70E740481C1C}">
                <a14:useLocalDpi xmlns:a14="http://schemas.microsoft.com/office/drawing/2010/main"/>
              </a:ext>
            </a:extLst>
          </a:blip>
          <a:srcRect t="-16289" b="-16289"/>
          <a:stretch>
            <a:fillRect/>
          </a:stretch>
        </p:blipFill>
        <p:spPr/>
      </p:pic>
      <p:sp>
        <p:nvSpPr>
          <p:cNvPr id="5" name="TextBox 4"/>
          <p:cNvSpPr txBox="1"/>
          <p:nvPr/>
        </p:nvSpPr>
        <p:spPr>
          <a:xfrm>
            <a:off x="6096000" y="5147846"/>
            <a:ext cx="1359467" cy="338554"/>
          </a:xfrm>
          <a:prstGeom prst="rect">
            <a:avLst/>
          </a:prstGeom>
          <a:noFill/>
        </p:spPr>
        <p:txBody>
          <a:bodyPr wrap="none" rtlCol="0">
            <a:spAutoFit/>
          </a:bodyPr>
          <a:lstStyle/>
          <a:p>
            <a:r>
              <a:rPr lang="en-US" sz="1600">
                <a:solidFill>
                  <a:srgbClr val="000000"/>
                </a:solidFill>
              </a:rPr>
              <a:t>15 units/acre</a:t>
            </a:r>
          </a:p>
        </p:txBody>
      </p:sp>
    </p:spTree>
    <p:extLst>
      <p:ext uri="{BB962C8B-B14F-4D97-AF65-F5344CB8AC3E}">
        <p14:creationId xmlns:p14="http://schemas.microsoft.com/office/powerpoint/2010/main" val="850681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sz="quarter"/>
          </p:nvPr>
        </p:nvSpPr>
        <p:spPr/>
        <p:txBody>
          <a:bodyPr/>
          <a:lstStyle/>
          <a:p>
            <a:pPr eaLnBrk="1" fontAlgn="auto" hangingPunct="1">
              <a:spcAft>
                <a:spcPts val="0"/>
              </a:spcAft>
              <a:defRPr/>
            </a:pPr>
            <a:r>
              <a:rPr lang="en-US" dirty="0">
                <a:solidFill>
                  <a:schemeClr val="tx2">
                    <a:satMod val="200000"/>
                  </a:schemeClr>
                </a:solidFill>
                <a:ea typeface="+mj-ea"/>
                <a:cs typeface="+mj-cs"/>
              </a:rPr>
              <a:t>Mixed Use 	vs.</a:t>
            </a:r>
            <a:br>
              <a:rPr lang="en-US" dirty="0">
                <a:solidFill>
                  <a:schemeClr val="tx2">
                    <a:satMod val="200000"/>
                  </a:schemeClr>
                </a:solidFill>
                <a:ea typeface="+mj-ea"/>
                <a:cs typeface="+mj-cs"/>
              </a:rPr>
            </a:br>
            <a:r>
              <a:rPr lang="en-US" dirty="0">
                <a:solidFill>
                  <a:schemeClr val="tx2">
                    <a:satMod val="200000"/>
                  </a:schemeClr>
                </a:solidFill>
                <a:ea typeface="+mj-ea"/>
                <a:cs typeface="+mj-cs"/>
              </a:rPr>
              <a:t>				Segregated Uses</a:t>
            </a:r>
          </a:p>
        </p:txBody>
      </p:sp>
      <p:pic>
        <p:nvPicPr>
          <p:cNvPr id="60418" name="Content Placeholder 2" descr="Krier_Zoning_tumblr_mht9wdqinW1qzlcoro1_500.png"/>
          <p:cNvPicPr>
            <a:picLocks noGrp="1" noChangeAspect="1"/>
          </p:cNvPicPr>
          <p:nvPr>
            <p:ph sz="quarter" idx="4"/>
          </p:nvPr>
        </p:nvPicPr>
        <p:blipFill>
          <a:blip r:embed="rId3" cstate="print">
            <a:extLst>
              <a:ext uri="{28A0092B-C50C-407E-A947-70E740481C1C}">
                <a14:useLocalDpi xmlns:a14="http://schemas.microsoft.com/office/drawing/2010/main"/>
              </a:ext>
            </a:extLst>
          </a:blip>
          <a:srcRect l="-6027" r="-6027"/>
          <a:stretch>
            <a:fillRect/>
          </a:stretch>
        </p:blipFill>
        <p:spPr>
          <a:xfrm>
            <a:off x="1066800" y="1905000"/>
            <a:ext cx="7353300" cy="4724400"/>
          </a:xfrm>
        </p:spPr>
      </p:pic>
      <p:sp>
        <p:nvSpPr>
          <p:cNvPr id="6" name="Rectangle 4"/>
          <p:cNvSpPr>
            <a:spLocks noChangeArrowheads="1"/>
          </p:cNvSpPr>
          <p:nvPr/>
        </p:nvSpPr>
        <p:spPr bwMode="auto">
          <a:xfrm>
            <a:off x="304800" y="6418263"/>
            <a:ext cx="4114800" cy="261937"/>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pitchFamily="-106" charset="0"/>
                <a:ea typeface="+mn-ea"/>
                <a:cs typeface="+mn-cs"/>
              </a:rPr>
              <a:t>Leon </a:t>
            </a:r>
            <a:r>
              <a:rPr lang="en-US" sz="1100" dirty="0" err="1">
                <a:solidFill>
                  <a:srgbClr val="2E304C"/>
                </a:solidFill>
                <a:latin typeface="Lucida Grande" pitchFamily="-106" charset="0"/>
                <a:ea typeface="+mn-ea"/>
                <a:cs typeface="+mn-cs"/>
              </a:rPr>
              <a:t>Krer</a:t>
            </a:r>
            <a:endParaRPr lang="en-US" sz="1100" dirty="0">
              <a:solidFill>
                <a:srgbClr val="2E304C"/>
              </a:solidFill>
              <a:latin typeface="Lucida Grande" pitchFamily="-106"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sz="quarter"/>
          </p:nvPr>
        </p:nvSpPr>
        <p:spPr/>
        <p:txBody>
          <a:bodyPr/>
          <a:lstStyle/>
          <a:p>
            <a:pPr eaLnBrk="1" fontAlgn="auto" hangingPunct="1">
              <a:spcAft>
                <a:spcPts val="0"/>
              </a:spcAft>
              <a:defRPr/>
            </a:pPr>
            <a:r>
              <a:rPr lang="en-US" dirty="0">
                <a:solidFill>
                  <a:schemeClr val="tx2">
                    <a:satMod val="200000"/>
                  </a:schemeClr>
                </a:solidFill>
                <a:ea typeface="+mj-ea"/>
                <a:cs typeface="+mj-cs"/>
              </a:rPr>
              <a:t>Role of Public Space</a:t>
            </a:r>
          </a:p>
        </p:txBody>
      </p:sp>
      <p:pic>
        <p:nvPicPr>
          <p:cNvPr id="89090" name="Content Placeholder 3" descr="Krier_Civitas.jpg"/>
          <p:cNvPicPr>
            <a:picLocks noGrp="1" noChangeAspect="1"/>
          </p:cNvPicPr>
          <p:nvPr>
            <p:ph sz="quarter" idx="4"/>
          </p:nvPr>
        </p:nvPicPr>
        <p:blipFill>
          <a:blip r:embed="rId3" cstate="print">
            <a:extLst>
              <a:ext uri="{28A0092B-C50C-407E-A947-70E740481C1C}">
                <a14:useLocalDpi xmlns:a14="http://schemas.microsoft.com/office/drawing/2010/main"/>
              </a:ext>
            </a:extLst>
          </a:blip>
          <a:srcRect l="-29262" r="-29262"/>
          <a:stretch>
            <a:fillRect/>
          </a:stretch>
        </p:blipFill>
        <p:spPr>
          <a:xfrm>
            <a:off x="685800" y="1219200"/>
            <a:ext cx="7753350" cy="5257800"/>
          </a:xfrm>
        </p:spPr>
      </p:pic>
      <p:sp>
        <p:nvSpPr>
          <p:cNvPr id="6" name="Rectangle 4"/>
          <p:cNvSpPr>
            <a:spLocks noChangeArrowheads="1"/>
          </p:cNvSpPr>
          <p:nvPr/>
        </p:nvSpPr>
        <p:spPr bwMode="auto">
          <a:xfrm>
            <a:off x="304800" y="6418263"/>
            <a:ext cx="4114800" cy="261937"/>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pitchFamily="-106" charset="0"/>
                <a:ea typeface="+mn-ea"/>
                <a:cs typeface="+mn-cs"/>
              </a:rPr>
              <a:t>Leon </a:t>
            </a:r>
            <a:r>
              <a:rPr lang="en-US" sz="1100" dirty="0" err="1">
                <a:solidFill>
                  <a:srgbClr val="2E304C"/>
                </a:solidFill>
                <a:latin typeface="Lucida Grande" pitchFamily="-106" charset="0"/>
                <a:ea typeface="+mn-ea"/>
                <a:cs typeface="+mn-cs"/>
              </a:rPr>
              <a:t>Krer</a:t>
            </a:r>
            <a:endParaRPr lang="en-US" sz="1100" dirty="0">
              <a:solidFill>
                <a:srgbClr val="2E304C"/>
              </a:solidFill>
              <a:latin typeface="Lucida Grande" pitchFamily="-106"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ntlands_AreaLocator.tiff"/>
          <p:cNvPicPr>
            <a:picLocks noGrp="1" noChangeAspect="1"/>
          </p:cNvPicPr>
          <p:nvPr>
            <p:ph idx="1"/>
          </p:nvPr>
        </p:nvPicPr>
        <p:blipFill>
          <a:blip r:embed="rId3" cstate="print">
            <a:extLst>
              <a:ext uri="{28A0092B-C50C-407E-A947-70E740481C1C}">
                <a14:useLocalDpi xmlns:a14="http://schemas.microsoft.com/office/drawing/2010/main"/>
              </a:ext>
            </a:extLst>
          </a:blip>
          <a:srcRect t="5137" b="5137"/>
          <a:stretch>
            <a:fillRect/>
          </a:stretch>
        </p:blipFill>
        <p:spPr>
          <a:xfrm>
            <a:off x="381000" y="457200"/>
            <a:ext cx="8305800" cy="5899150"/>
          </a:xfrm>
        </p:spPr>
      </p:pic>
    </p:spTree>
    <p:extLst>
      <p:ext uri="{BB962C8B-B14F-4D97-AF65-F5344CB8AC3E}">
        <p14:creationId xmlns:p14="http://schemas.microsoft.com/office/powerpoint/2010/main" val="1089320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endParaRPr lang="en-US">
              <a:solidFill>
                <a:schemeClr val="tx2">
                  <a:satMod val="200000"/>
                </a:schemeClr>
              </a:solidFill>
              <a:ea typeface="+mj-ea"/>
              <a:cs typeface="+mj-cs"/>
            </a:endParaRPr>
          </a:p>
        </p:txBody>
      </p:sp>
      <p:pic>
        <p:nvPicPr>
          <p:cNvPr id="62466" name="Content Placeholder 8"/>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762000" y="990600"/>
            <a:ext cx="7772400" cy="4572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p:txBody>
          <a:bodyPr/>
          <a:lstStyle/>
          <a:p>
            <a:pPr eaLnBrk="1" fontAlgn="auto" hangingPunct="1">
              <a:spcAft>
                <a:spcPts val="0"/>
              </a:spcAft>
              <a:defRPr/>
            </a:pPr>
            <a:r>
              <a:rPr lang="en-US">
                <a:solidFill>
                  <a:schemeClr val="tx2">
                    <a:satMod val="200000"/>
                  </a:schemeClr>
                </a:solidFill>
                <a:latin typeface="Arial" charset="0"/>
              </a:rPr>
              <a:t>Permeability / Connectivity</a:t>
            </a:r>
          </a:p>
        </p:txBody>
      </p:sp>
      <p:pic>
        <p:nvPicPr>
          <p:cNvPr id="64514" name="Picture 7" descr="Grid"/>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962025" y="1600200"/>
            <a:ext cx="3257550" cy="2165350"/>
          </a:xfrm>
        </p:spPr>
      </p:pic>
      <p:pic>
        <p:nvPicPr>
          <p:cNvPr id="64515" name="Picture 8" descr="Grid2"/>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4946650" y="1600200"/>
            <a:ext cx="3213100" cy="2165350"/>
          </a:xfrm>
        </p:spPr>
      </p:pic>
      <p:pic>
        <p:nvPicPr>
          <p:cNvPr id="64516" name="Picture 9" descr="Grid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973138" y="3930650"/>
            <a:ext cx="3235325" cy="2165350"/>
          </a:xfrm>
        </p:spPr>
      </p:pic>
      <p:pic>
        <p:nvPicPr>
          <p:cNvPr id="64517" name="Picture 10" descr="DPZSprawl_TND"/>
          <p:cNvPicPr>
            <a:picLocks noGrp="1" noChangeAspect="1" noChangeArrowheads="1"/>
          </p:cNvPicPr>
          <p:nvPr>
            <p:ph sz="quarter" idx="4"/>
          </p:nvPr>
        </p:nvPicPr>
        <p:blipFill>
          <a:blip r:embed="rId5" cstate="print">
            <a:extLst>
              <a:ext uri="{28A0092B-C50C-407E-A947-70E740481C1C}">
                <a14:useLocalDpi xmlns:a14="http://schemas.microsoft.com/office/drawing/2010/main"/>
              </a:ext>
            </a:extLst>
          </a:blip>
          <a:srcRect/>
          <a:stretch>
            <a:fillRect/>
          </a:stretch>
        </p:blipFill>
        <p:spPr>
          <a:xfrm>
            <a:off x="5659438" y="3930650"/>
            <a:ext cx="1785937" cy="21653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sz="quarter"/>
          </p:nvPr>
        </p:nvSpPr>
        <p:spPr/>
        <p:txBody>
          <a:bodyPr/>
          <a:lstStyle/>
          <a:p>
            <a:pPr eaLnBrk="1" fontAlgn="auto" hangingPunct="1">
              <a:spcAft>
                <a:spcPts val="0"/>
              </a:spcAft>
              <a:defRPr/>
            </a:pPr>
            <a:r>
              <a:rPr lang="en-US">
                <a:solidFill>
                  <a:schemeClr val="tx2">
                    <a:satMod val="200000"/>
                  </a:schemeClr>
                </a:solidFill>
                <a:latin typeface="Arial" charset="0"/>
              </a:rPr>
              <a:t>Network Type</a:t>
            </a:r>
          </a:p>
        </p:txBody>
      </p:sp>
      <p:pic>
        <p:nvPicPr>
          <p:cNvPr id="65538" name="Picture 4" descr="Lexicon_Savannah"/>
          <p:cNvPicPr>
            <a:picLocks noGrp="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666750" y="1600200"/>
            <a:ext cx="2147888" cy="2166938"/>
          </a:xfrm>
        </p:spPr>
      </p:pic>
      <p:pic>
        <p:nvPicPr>
          <p:cNvPr id="65539" name="Picture 8" descr="Lexicon_Mariemont"/>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54050" y="3924300"/>
            <a:ext cx="2171700" cy="2171700"/>
          </a:xfrm>
        </p:spPr>
      </p:pic>
      <p:pic>
        <p:nvPicPr>
          <p:cNvPr id="65540" name="Picture 9" descr="Lexicon_Riversid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3122613" y="1600200"/>
            <a:ext cx="2122487" cy="2171700"/>
          </a:xfrm>
        </p:spPr>
      </p:pic>
      <p:pic>
        <p:nvPicPr>
          <p:cNvPr id="65541" name="Picture 11" descr="Lexicon_Washingt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11500" y="3962400"/>
            <a:ext cx="21463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2" name="Picture 14" descr="Lexicon_Nantucke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21338" y="1600200"/>
            <a:ext cx="205105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3" name="Picture 16" descr="Lexicon_Radburn"/>
          <p:cNvPicPr>
            <a:picLocks noGrp="1" noChangeAspect="1" noChangeArrowheads="1"/>
          </p:cNvPicPr>
          <p:nvPr>
            <p:ph sz="quarter" idx="4"/>
          </p:nvPr>
        </p:nvPicPr>
        <p:blipFill>
          <a:blip r:embed="rId7">
            <a:extLst>
              <a:ext uri="{28A0092B-C50C-407E-A947-70E740481C1C}">
                <a14:useLocalDpi xmlns:a14="http://schemas.microsoft.com/office/drawing/2010/main"/>
              </a:ext>
            </a:extLst>
          </a:blip>
          <a:srcRect/>
          <a:stretch>
            <a:fillRect/>
          </a:stretch>
        </p:blipFill>
        <p:spPr>
          <a:xfrm>
            <a:off x="5597525" y="3924300"/>
            <a:ext cx="2098675" cy="21717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A/B Street Grid</a:t>
            </a:r>
          </a:p>
        </p:txBody>
      </p:sp>
      <p:pic>
        <p:nvPicPr>
          <p:cNvPr id="66562" name="Picture 4" descr="Sarasota_General_A-Bgri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09600" y="1447800"/>
            <a:ext cx="7818438" cy="50593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A/B Street Grid - Kentlands</a:t>
            </a:r>
          </a:p>
        </p:txBody>
      </p:sp>
      <p:pic>
        <p:nvPicPr>
          <p:cNvPr id="3" name="Picture 2" descr="Kentlands_AB-grid-aeri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11" y="2232410"/>
            <a:ext cx="4829512" cy="3253990"/>
          </a:xfrm>
          <a:prstGeom prst="rect">
            <a:avLst/>
          </a:prstGeom>
        </p:spPr>
      </p:pic>
      <p:pic>
        <p:nvPicPr>
          <p:cNvPr id="6" name="Picture 5" descr="Kentlands_AB-grid-Asid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2130" y="914401"/>
            <a:ext cx="4201870" cy="2819400"/>
          </a:xfrm>
          <a:prstGeom prst="rect">
            <a:avLst/>
          </a:prstGeom>
        </p:spPr>
      </p:pic>
      <p:pic>
        <p:nvPicPr>
          <p:cNvPr id="7" name="Picture 6" descr="Kentlands_AB-grid-Bsid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2583" y="4038600"/>
            <a:ext cx="4201870" cy="2819400"/>
          </a:xfrm>
          <a:prstGeom prst="rect">
            <a:avLst/>
          </a:prstGeom>
        </p:spPr>
      </p:pic>
    </p:spTree>
    <p:extLst>
      <p:ext uri="{BB962C8B-B14F-4D97-AF65-F5344CB8AC3E}">
        <p14:creationId xmlns:p14="http://schemas.microsoft.com/office/powerpoint/2010/main" val="215192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68D298-B646-98E2-6544-001A4B33657B}"/>
              </a:ext>
            </a:extLst>
          </p:cNvPr>
          <p:cNvSpPr>
            <a:spLocks noGrp="1"/>
          </p:cNvSpPr>
          <p:nvPr>
            <p:ph type="body" idx="1"/>
          </p:nvPr>
        </p:nvSpPr>
        <p:spPr>
          <a:xfrm>
            <a:off x="706902" y="1351672"/>
            <a:ext cx="7522698" cy="2077328"/>
          </a:xfrm>
        </p:spPr>
        <p:txBody>
          <a:bodyPr/>
          <a:lstStyle/>
          <a:p>
            <a:r>
              <a:rPr lang="en-US" sz="3600" dirty="0"/>
              <a:t>What kinds of street networks does your case have? Is there an A/B grid?</a:t>
            </a:r>
          </a:p>
        </p:txBody>
      </p:sp>
    </p:spTree>
    <p:extLst>
      <p:ext uri="{BB962C8B-B14F-4D97-AF65-F5344CB8AC3E}">
        <p14:creationId xmlns:p14="http://schemas.microsoft.com/office/powerpoint/2010/main" val="1454552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6" descr="DSCN149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6400" y="3657600"/>
            <a:ext cx="5037138" cy="27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Retail Frontage Quality</a:t>
            </a:r>
          </a:p>
        </p:txBody>
      </p:sp>
      <p:pic>
        <p:nvPicPr>
          <p:cNvPr id="67587" name="Picture 4" descr="diagram RetailQualMa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034213" y="1219200"/>
            <a:ext cx="1728787" cy="5562600"/>
          </a:xfrm>
        </p:spPr>
      </p:pic>
      <p:pic>
        <p:nvPicPr>
          <p:cNvPr id="67588" name="Picture 5" descr="DSCN147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1676400"/>
            <a:ext cx="3317875"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04825" y="512763"/>
            <a:ext cx="7772400" cy="914400"/>
          </a:xfrm>
        </p:spPr>
        <p:txBody>
          <a:bodyPr/>
          <a:lstStyle/>
          <a:p>
            <a:pPr eaLnBrk="1" fontAlgn="auto" hangingPunct="1">
              <a:spcAft>
                <a:spcPts val="0"/>
              </a:spcAft>
              <a:defRPr/>
            </a:pPr>
            <a:r>
              <a:rPr lang="en-US" dirty="0">
                <a:solidFill>
                  <a:schemeClr val="tx2">
                    <a:satMod val="200000"/>
                  </a:schemeClr>
                </a:solidFill>
                <a:ea typeface="+mj-ea"/>
                <a:cs typeface="+mj-cs"/>
              </a:rPr>
              <a:t>Detailing &amp; Articulation</a:t>
            </a:r>
          </a:p>
        </p:txBody>
      </p:sp>
      <p:sp>
        <p:nvSpPr>
          <p:cNvPr id="68610" name="Text Placeholder 1"/>
          <p:cNvSpPr>
            <a:spLocks noGrp="1"/>
          </p:cNvSpPr>
          <p:nvPr>
            <p:ph type="body" idx="1"/>
          </p:nvPr>
        </p:nvSpPr>
        <p:spPr>
          <a:xfrm>
            <a:off x="457200" y="1143000"/>
            <a:ext cx="4040188" cy="639763"/>
          </a:xfrm>
        </p:spPr>
        <p:txBody>
          <a:bodyPr/>
          <a:lstStyle/>
          <a:p>
            <a:pPr marL="73025" eaLnBrk="1" hangingPunct="1"/>
            <a:r>
              <a:rPr lang="en-US">
                <a:latin typeface="Corbel" charset="0"/>
              </a:rPr>
              <a:t>Traditional: Extensive</a:t>
            </a:r>
          </a:p>
        </p:txBody>
      </p:sp>
      <p:sp>
        <p:nvSpPr>
          <p:cNvPr id="68611" name="Text Placeholder 3"/>
          <p:cNvSpPr>
            <a:spLocks noGrp="1"/>
          </p:cNvSpPr>
          <p:nvPr>
            <p:ph type="body" sz="half" idx="3"/>
          </p:nvPr>
        </p:nvSpPr>
        <p:spPr>
          <a:xfrm>
            <a:off x="4645025" y="1143000"/>
            <a:ext cx="4041775" cy="639763"/>
          </a:xfrm>
        </p:spPr>
        <p:txBody>
          <a:bodyPr/>
          <a:lstStyle/>
          <a:p>
            <a:pPr marL="73025" eaLnBrk="1" hangingPunct="1"/>
            <a:r>
              <a:rPr lang="en-US">
                <a:latin typeface="Corbel" charset="0"/>
              </a:rPr>
              <a:t>Modern: Limited</a:t>
            </a:r>
          </a:p>
        </p:txBody>
      </p:sp>
      <p:sp>
        <p:nvSpPr>
          <p:cNvPr id="68612" name="Content Placeholder 6"/>
          <p:cNvSpPr>
            <a:spLocks noGrp="1"/>
          </p:cNvSpPr>
          <p:nvPr>
            <p:ph sz="quarter" idx="2"/>
          </p:nvPr>
        </p:nvSpPr>
        <p:spPr>
          <a:xfrm>
            <a:off x="457200" y="2459038"/>
            <a:ext cx="4040188" cy="3959225"/>
          </a:xfrm>
        </p:spPr>
        <p:txBody>
          <a:bodyPr/>
          <a:lstStyle/>
          <a:p>
            <a:pPr eaLnBrk="1" hangingPunct="1"/>
            <a:endParaRPr lang="en-US">
              <a:latin typeface="Corbel" charset="0"/>
            </a:endParaRPr>
          </a:p>
        </p:txBody>
      </p:sp>
      <p:pic>
        <p:nvPicPr>
          <p:cNvPr id="68613" name="Content Placeholder 9" descr="T5_Frederick 1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1828800"/>
            <a:ext cx="3576637" cy="238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4" name="Content Placeholder 8" descr="T5_Sheperdstown 1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263" y="4419600"/>
            <a:ext cx="3576637" cy="238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5" name="Content Placeholder 17" descr="2012-07-25 17.57.07.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97425" y="1782763"/>
            <a:ext cx="3584575" cy="238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6" name="Content Placeholder 12" descr="Sprawl_parkinglot-blankwalls_Ioof_hall.parking_lot_Wikimedia.jpg"/>
          <p:cNvPicPr>
            <a:picLocks noGrp="1" noChangeAspect="1"/>
          </p:cNvPicPr>
          <p:nvPr>
            <p:ph sz="quarter" idx="4"/>
          </p:nvPr>
        </p:nvPicPr>
        <p:blipFill>
          <a:blip r:embed="rId6">
            <a:extLst>
              <a:ext uri="{28A0092B-C50C-407E-A947-70E740481C1C}">
                <a14:useLocalDpi xmlns:a14="http://schemas.microsoft.com/office/drawing/2010/main"/>
              </a:ext>
            </a:extLst>
          </a:blip>
          <a:srcRect/>
          <a:stretch>
            <a:fillRect/>
          </a:stretch>
        </p:blipFill>
        <p:spPr>
          <a:xfrm>
            <a:off x="4810125" y="4419600"/>
            <a:ext cx="3584575" cy="238442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Articulation &amp; Rhythm</a:t>
            </a:r>
          </a:p>
        </p:txBody>
      </p:sp>
      <p:pic>
        <p:nvPicPr>
          <p:cNvPr id="70658" name="Picture 6" descr="Articulation"/>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736725" y="1600200"/>
            <a:ext cx="5668963" cy="44958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762000"/>
          </a:xfrm>
        </p:spPr>
        <p:txBody>
          <a:bodyPr/>
          <a:lstStyle/>
          <a:p>
            <a:r>
              <a:rPr lang="en-US" sz="3200"/>
              <a:t>Detail, Articulation, Rhythm - Kentlands</a:t>
            </a:r>
          </a:p>
        </p:txBody>
      </p:sp>
      <p:pic>
        <p:nvPicPr>
          <p:cNvPr id="5" name="Picture 4" descr="Kentlands_Articulation-Petsmart.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81400" y="3810000"/>
            <a:ext cx="5388017" cy="2819400"/>
          </a:xfrm>
          <a:prstGeom prst="rect">
            <a:avLst/>
          </a:prstGeom>
        </p:spPr>
      </p:pic>
      <p:pic>
        <p:nvPicPr>
          <p:cNvPr id="4" name="Picture 3" descr="Kentlands_Articulation-MainSt.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 y="878989"/>
            <a:ext cx="5410200" cy="2778611"/>
          </a:xfrm>
          <a:prstGeom prst="rect">
            <a:avLst/>
          </a:prstGeom>
        </p:spPr>
      </p:pic>
      <p:sp>
        <p:nvSpPr>
          <p:cNvPr id="6" name="TextBox 5"/>
          <p:cNvSpPr txBox="1"/>
          <p:nvPr/>
        </p:nvSpPr>
        <p:spPr>
          <a:xfrm>
            <a:off x="1600200" y="3276600"/>
            <a:ext cx="1018703" cy="369332"/>
          </a:xfrm>
          <a:prstGeom prst="rect">
            <a:avLst/>
          </a:prstGeom>
          <a:noFill/>
        </p:spPr>
        <p:txBody>
          <a:bodyPr wrap="none" rtlCol="0">
            <a:spAutoFit/>
          </a:bodyPr>
          <a:lstStyle/>
          <a:p>
            <a:r>
              <a:rPr lang="en-US" sz="1800"/>
              <a:t>A Street</a:t>
            </a:r>
          </a:p>
        </p:txBody>
      </p:sp>
      <p:sp>
        <p:nvSpPr>
          <p:cNvPr id="7" name="TextBox 6"/>
          <p:cNvSpPr txBox="1"/>
          <p:nvPr/>
        </p:nvSpPr>
        <p:spPr>
          <a:xfrm>
            <a:off x="4191000" y="6248400"/>
            <a:ext cx="1018616" cy="369332"/>
          </a:xfrm>
          <a:prstGeom prst="rect">
            <a:avLst/>
          </a:prstGeom>
          <a:noFill/>
        </p:spPr>
        <p:txBody>
          <a:bodyPr wrap="none" rtlCol="0">
            <a:spAutoFit/>
          </a:bodyPr>
          <a:lstStyle/>
          <a:p>
            <a:r>
              <a:rPr lang="en-US" sz="1800"/>
              <a:t>B Street</a:t>
            </a:r>
          </a:p>
        </p:txBody>
      </p:sp>
    </p:spTree>
    <p:extLst>
      <p:ext uri="{BB962C8B-B14F-4D97-AF65-F5344CB8AC3E}">
        <p14:creationId xmlns:p14="http://schemas.microsoft.com/office/powerpoint/2010/main" val="797457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Kentlands_AreaAerial.tiff"/>
          <p:cNvPicPr>
            <a:picLocks noGrp="1" noChangeAspect="1"/>
          </p:cNvPicPr>
          <p:nvPr>
            <p:ph idx="1"/>
          </p:nvPr>
        </p:nvPicPr>
        <p:blipFill>
          <a:blip r:embed="rId2" cstate="print">
            <a:extLst>
              <a:ext uri="{28A0092B-C50C-407E-A947-70E740481C1C}">
                <a14:useLocalDpi xmlns:a14="http://schemas.microsoft.com/office/drawing/2010/main"/>
              </a:ext>
            </a:extLst>
          </a:blip>
          <a:srcRect t="4217" b="4217"/>
          <a:stretch>
            <a:fillRect/>
          </a:stretch>
        </p:blipFill>
        <p:spPr>
          <a:xfrm>
            <a:off x="381000" y="457200"/>
            <a:ext cx="8305800" cy="5899150"/>
          </a:xfrm>
        </p:spPr>
      </p:pic>
    </p:spTree>
    <p:extLst>
      <p:ext uri="{BB962C8B-B14F-4D97-AF65-F5344CB8AC3E}">
        <p14:creationId xmlns:p14="http://schemas.microsoft.com/office/powerpoint/2010/main" val="2745752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4825" y="512763"/>
            <a:ext cx="7772400" cy="914400"/>
          </a:xfrm>
        </p:spPr>
        <p:txBody>
          <a:bodyPr/>
          <a:lstStyle/>
          <a:p>
            <a:pPr eaLnBrk="1" fontAlgn="auto" hangingPunct="1">
              <a:spcAft>
                <a:spcPts val="0"/>
              </a:spcAft>
              <a:defRPr/>
            </a:pPr>
            <a:r>
              <a:rPr lang="en-US" dirty="0">
                <a:solidFill>
                  <a:schemeClr val="tx2">
                    <a:satMod val="200000"/>
                  </a:schemeClr>
                </a:solidFill>
                <a:ea typeface="+mj-ea"/>
                <a:cs typeface="+mj-cs"/>
              </a:rPr>
              <a:t>Sense of Enclosure</a:t>
            </a:r>
          </a:p>
        </p:txBody>
      </p:sp>
      <p:sp>
        <p:nvSpPr>
          <p:cNvPr id="5" name="Text Placeholder 4"/>
          <p:cNvSpPr>
            <a:spLocks noGrp="1"/>
          </p:cNvSpPr>
          <p:nvPr>
            <p:ph type="body" idx="1"/>
          </p:nvPr>
        </p:nvSpPr>
        <p:spPr>
          <a:xfrm>
            <a:off x="457200" y="2027238"/>
            <a:ext cx="4040188" cy="639762"/>
          </a:xfrm>
        </p:spPr>
        <p:txBody>
          <a:bodyPr>
            <a:normAutofit fontScale="92500"/>
          </a:bodyPr>
          <a:lstStyle/>
          <a:p>
            <a:pPr eaLnBrk="1" fontAlgn="auto" hangingPunct="1">
              <a:spcAft>
                <a:spcPts val="0"/>
              </a:spcAft>
              <a:buFont typeface="Wingdings"/>
              <a:buNone/>
              <a:defRPr/>
            </a:pPr>
            <a:r>
              <a:rPr lang="en-US" dirty="0">
                <a:ea typeface="+mn-ea"/>
                <a:cs typeface="+mn-cs"/>
              </a:rPr>
              <a:t>Traditional: “Outdoor Room”</a:t>
            </a:r>
          </a:p>
        </p:txBody>
      </p:sp>
      <p:sp>
        <p:nvSpPr>
          <p:cNvPr id="71683" name="Text Placeholder 6"/>
          <p:cNvSpPr>
            <a:spLocks noGrp="1"/>
          </p:cNvSpPr>
          <p:nvPr>
            <p:ph type="body" sz="half" idx="3"/>
          </p:nvPr>
        </p:nvSpPr>
        <p:spPr>
          <a:xfrm>
            <a:off x="4645025" y="2027238"/>
            <a:ext cx="4041775" cy="639762"/>
          </a:xfrm>
        </p:spPr>
        <p:txBody>
          <a:bodyPr/>
          <a:lstStyle/>
          <a:p>
            <a:pPr marL="73025" eaLnBrk="1" hangingPunct="1"/>
            <a:r>
              <a:rPr lang="en-US">
                <a:latin typeface="Corbel" charset="0"/>
              </a:rPr>
              <a:t>Modernist: No Enclosure</a:t>
            </a:r>
          </a:p>
        </p:txBody>
      </p:sp>
      <p:pic>
        <p:nvPicPr>
          <p:cNvPr id="71684" name="Content Placeholder 8" descr="2013-10-27 14.42.19.jpg"/>
          <p:cNvPicPr>
            <a:picLocks noGrp="1" noChangeAspect="1"/>
          </p:cNvPicPr>
          <p:nvPr>
            <p:ph sz="quarter" idx="2"/>
          </p:nvPr>
        </p:nvPicPr>
        <p:blipFill>
          <a:blip r:embed="rId3" cstate="print">
            <a:extLst>
              <a:ext uri="{28A0092B-C50C-407E-A947-70E740481C1C}">
                <a14:useLocalDpi xmlns:a14="http://schemas.microsoft.com/office/drawing/2010/main"/>
              </a:ext>
            </a:extLst>
          </a:blip>
          <a:srcRect t="-15334" b="-15334"/>
          <a:stretch>
            <a:fillRect/>
          </a:stretch>
        </p:blipFill>
        <p:spPr>
          <a:xfrm>
            <a:off x="457200" y="2459038"/>
            <a:ext cx="4040188" cy="3959225"/>
          </a:xfrm>
        </p:spPr>
      </p:pic>
      <p:pic>
        <p:nvPicPr>
          <p:cNvPr id="71685" name="Content Placeholder 2" descr="NJ38.tiff"/>
          <p:cNvPicPr>
            <a:picLocks noGrp="1" noChangeAspect="1"/>
          </p:cNvPicPr>
          <p:nvPr>
            <p:ph sz="quarter" idx="4"/>
          </p:nvPr>
        </p:nvPicPr>
        <p:blipFill>
          <a:blip r:embed="rId4" cstate="print">
            <a:extLst>
              <a:ext uri="{28A0092B-C50C-407E-A947-70E740481C1C}">
                <a14:useLocalDpi xmlns:a14="http://schemas.microsoft.com/office/drawing/2010/main"/>
              </a:ext>
            </a:extLst>
          </a:blip>
          <a:srcRect t="-81"/>
          <a:stretch>
            <a:fillRect/>
          </a:stretch>
        </p:blipFill>
        <p:spPr>
          <a:xfrm>
            <a:off x="4645025" y="2967038"/>
            <a:ext cx="4041775" cy="2519362"/>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Enclosure</a:t>
            </a:r>
          </a:p>
        </p:txBody>
      </p:sp>
      <p:pic>
        <p:nvPicPr>
          <p:cNvPr id="73730" name="Picture 4" descr="part_32_siteplan_sect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114550" y="2554288"/>
            <a:ext cx="4972050" cy="1655762"/>
          </a:xfrm>
        </p:spPr>
      </p:pic>
      <p:sp>
        <p:nvSpPr>
          <p:cNvPr id="39940" name="Rectangle 5"/>
          <p:cNvSpPr>
            <a:spLocks noChangeArrowheads="1"/>
          </p:cNvSpPr>
          <p:nvPr/>
        </p:nvSpPr>
        <p:spPr bwMode="auto">
          <a:xfrm>
            <a:off x="685800" y="5410200"/>
            <a:ext cx="77835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1100">
                <a:solidFill>
                  <a:srgbClr val="2E304C"/>
                </a:solidFill>
                <a:latin typeface="Lucida Grande" charset="0"/>
                <a:ea typeface="+mn-ea"/>
                <a:cs typeface="+mn-cs"/>
              </a:rPr>
              <a:t>Accessed 2/19/07 at http://sccplugins.sheffield.gov.uk/urban_design/strategic_guidance_urban_creating.htm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Enclosure - Kentlands</a:t>
            </a:r>
          </a:p>
        </p:txBody>
      </p:sp>
      <p:pic>
        <p:nvPicPr>
          <p:cNvPr id="4" name="Picture 3" descr="Kentlands_St_MainS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2133600"/>
            <a:ext cx="4185559" cy="3324031"/>
          </a:xfrm>
          <a:prstGeom prst="rect">
            <a:avLst/>
          </a:prstGeom>
        </p:spPr>
      </p:pic>
      <p:pic>
        <p:nvPicPr>
          <p:cNvPr id="5" name="Picture 4" descr="Kentlands_St_Resid-Fro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2203029"/>
            <a:ext cx="4125835" cy="3276600"/>
          </a:xfrm>
          <a:prstGeom prst="rect">
            <a:avLst/>
          </a:prstGeom>
        </p:spPr>
      </p:pic>
    </p:spTree>
    <p:extLst>
      <p:ext uri="{BB962C8B-B14F-4D97-AF65-F5344CB8AC3E}">
        <p14:creationId xmlns:p14="http://schemas.microsoft.com/office/powerpoint/2010/main" val="423655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68D298-B646-98E2-6544-001A4B33657B}"/>
              </a:ext>
            </a:extLst>
          </p:cNvPr>
          <p:cNvSpPr>
            <a:spLocks noGrp="1"/>
          </p:cNvSpPr>
          <p:nvPr>
            <p:ph type="body" idx="1"/>
          </p:nvPr>
        </p:nvSpPr>
        <p:spPr>
          <a:xfrm>
            <a:off x="706902" y="1351672"/>
            <a:ext cx="7522698" cy="2077328"/>
          </a:xfrm>
        </p:spPr>
        <p:txBody>
          <a:bodyPr/>
          <a:lstStyle/>
          <a:p>
            <a:r>
              <a:rPr lang="en-US" sz="3600" dirty="0"/>
              <a:t>What articulation, rhythm, and sense of enclosure does your case have? </a:t>
            </a:r>
          </a:p>
        </p:txBody>
      </p:sp>
    </p:spTree>
    <p:extLst>
      <p:ext uri="{BB962C8B-B14F-4D97-AF65-F5344CB8AC3E}">
        <p14:creationId xmlns:p14="http://schemas.microsoft.com/office/powerpoint/2010/main" val="3689225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Figure - Ground</a:t>
            </a:r>
          </a:p>
        </p:txBody>
      </p:sp>
      <p:sp>
        <p:nvSpPr>
          <p:cNvPr id="74754" name="Rectangle 3"/>
          <p:cNvSpPr>
            <a:spLocks noGrp="1" noChangeArrowheads="1"/>
          </p:cNvSpPr>
          <p:nvPr>
            <p:ph type="body" sz="half" idx="1"/>
          </p:nvPr>
        </p:nvSpPr>
        <p:spPr/>
        <p:txBody>
          <a:bodyPr/>
          <a:lstStyle/>
          <a:p>
            <a:pPr marL="0" indent="0" eaLnBrk="1" hangingPunct="1">
              <a:lnSpc>
                <a:spcPct val="90000"/>
              </a:lnSpc>
              <a:buFontTx/>
              <a:buNone/>
            </a:pPr>
            <a:r>
              <a:rPr lang="ja-JP" altLang="en-US" sz="2800">
                <a:solidFill>
                  <a:schemeClr val="tx2"/>
                </a:solidFill>
                <a:latin typeface="Book Antiqua" charset="0"/>
              </a:rPr>
              <a:t>“</a:t>
            </a:r>
            <a:r>
              <a:rPr lang="en-US" altLang="ja-JP" sz="2800">
                <a:solidFill>
                  <a:schemeClr val="tx2"/>
                </a:solidFill>
                <a:latin typeface="Book Antiqua" charset="0"/>
              </a:rPr>
              <a:t>The figure/ground relationship is a fundamental principle of perception. Figures are the elements within a field or ground. Ground is typically the background or the space within which the elements reside.</a:t>
            </a:r>
            <a:r>
              <a:rPr lang="ja-JP" altLang="en-US" sz="2800">
                <a:solidFill>
                  <a:schemeClr val="tx2"/>
                </a:solidFill>
                <a:latin typeface="Book Antiqua" charset="0"/>
              </a:rPr>
              <a:t>”</a:t>
            </a:r>
            <a:r>
              <a:rPr lang="en-US" altLang="ja-JP" sz="2800">
                <a:solidFill>
                  <a:srgbClr val="2E304C"/>
                </a:solidFill>
                <a:latin typeface="Book Antiqua" charset="0"/>
              </a:rPr>
              <a:t>  </a:t>
            </a:r>
            <a:endParaRPr lang="en-US" sz="2800">
              <a:latin typeface="Arial" charset="0"/>
            </a:endParaRPr>
          </a:p>
        </p:txBody>
      </p:sp>
      <p:pic>
        <p:nvPicPr>
          <p:cNvPr id="74755" name="Picture 5" descr="Wrigle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2095500"/>
            <a:ext cx="438785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Rectangle 7"/>
          <p:cNvSpPr>
            <a:spLocks noChangeArrowheads="1"/>
          </p:cNvSpPr>
          <p:nvPr/>
        </p:nvSpPr>
        <p:spPr bwMode="auto">
          <a:xfrm>
            <a:off x="762000" y="5927725"/>
            <a:ext cx="3352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000">
                <a:solidFill>
                  <a:srgbClr val="2E304C"/>
                </a:solidFill>
                <a:latin typeface="Book Antiqua" charset="0"/>
                <a:ea typeface="+mn-ea"/>
                <a:cs typeface="+mn-cs"/>
              </a:rPr>
              <a:t>Accessed 2/13/07 at http://www.jour.unr.edu/trumbo/VCsite/gestalt.html.</a:t>
            </a:r>
          </a:p>
        </p:txBody>
      </p:sp>
      <p:sp>
        <p:nvSpPr>
          <p:cNvPr id="24582" name="Rectangle 8"/>
          <p:cNvSpPr>
            <a:spLocks noChangeArrowheads="1"/>
          </p:cNvSpPr>
          <p:nvPr/>
        </p:nvSpPr>
        <p:spPr bwMode="auto">
          <a:xfrm>
            <a:off x="4648200" y="5791200"/>
            <a:ext cx="33528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100">
                <a:solidFill>
                  <a:srgbClr val="2E304C"/>
                </a:solidFill>
                <a:latin typeface="Lucida Grande" charset="0"/>
                <a:ea typeface="+mn-ea"/>
                <a:cs typeface="+mn-cs"/>
              </a:rPr>
              <a:t>http://www.urbanphoto.net/wrigley/figure-ground.gif; Accessed 2/13/07</a:t>
            </a:r>
            <a:r>
              <a:rPr lang="en-US" sz="1000">
                <a:solidFill>
                  <a:srgbClr val="2E304C"/>
                </a:solidFill>
                <a:latin typeface="Book Antiqua" charset="0"/>
                <a:ea typeface="+mn-ea"/>
                <a:cs typeface="+mn-cs"/>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Figure - Ground</a:t>
            </a:r>
          </a:p>
        </p:txBody>
      </p:sp>
      <p:sp>
        <p:nvSpPr>
          <p:cNvPr id="75778" name="Rectangle 3"/>
          <p:cNvSpPr>
            <a:spLocks noGrp="1" noChangeArrowheads="1"/>
          </p:cNvSpPr>
          <p:nvPr>
            <p:ph type="body" sz="half" idx="1"/>
          </p:nvPr>
        </p:nvSpPr>
        <p:spPr>
          <a:xfrm>
            <a:off x="685800" y="1981200"/>
            <a:ext cx="3810000" cy="4114800"/>
          </a:xfrm>
        </p:spPr>
        <p:txBody>
          <a:bodyPr/>
          <a:lstStyle/>
          <a:p>
            <a:pPr marL="0" indent="0" eaLnBrk="1" hangingPunct="1">
              <a:lnSpc>
                <a:spcPct val="90000"/>
              </a:lnSpc>
              <a:buFontTx/>
              <a:buNone/>
            </a:pPr>
            <a:r>
              <a:rPr lang="en-US" sz="2800">
                <a:solidFill>
                  <a:schemeClr val="tx2"/>
                </a:solidFill>
                <a:latin typeface="Book Antiqua" charset="0"/>
              </a:rPr>
              <a:t>Solids can be either figure (object) or ground.</a:t>
            </a:r>
            <a:endParaRPr lang="en-US" sz="2800">
              <a:latin typeface="Arial" charset="0"/>
            </a:endParaRPr>
          </a:p>
        </p:txBody>
      </p:sp>
      <p:pic>
        <p:nvPicPr>
          <p:cNvPr id="75779" name="Picture 6" descr="Holston_FigureGround_A.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29200" y="1981200"/>
            <a:ext cx="30607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7"/>
          <p:cNvSpPr>
            <a:spLocks noChangeArrowheads="1"/>
          </p:cNvSpPr>
          <p:nvPr/>
        </p:nvSpPr>
        <p:spPr bwMode="auto">
          <a:xfrm>
            <a:off x="4876800" y="5867400"/>
            <a:ext cx="3352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000">
                <a:solidFill>
                  <a:srgbClr val="2E304C"/>
                </a:solidFill>
                <a:latin typeface="Book Antiqua" charset="0"/>
                <a:ea typeface="+mn-ea"/>
                <a:cs typeface="+mn-cs"/>
              </a:rPr>
              <a:t>Holston. </a:t>
            </a:r>
            <a:r>
              <a:rPr lang="en-US" sz="1000" i="1">
                <a:solidFill>
                  <a:srgbClr val="2E304C"/>
                </a:solidFill>
                <a:latin typeface="Book Antiqua" charset="0"/>
                <a:ea typeface="+mn-ea"/>
                <a:cs typeface="+mn-cs"/>
              </a:rPr>
              <a:t>The Modernist City: An Anthropological Critique of Brasilia.</a:t>
            </a:r>
            <a:endParaRPr lang="en-US" sz="1000">
              <a:solidFill>
                <a:srgbClr val="2E304C"/>
              </a:solidFill>
              <a:latin typeface="Book Antiqua"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457200"/>
            <a:ext cx="7772400" cy="1143000"/>
          </a:xfrm>
        </p:spPr>
        <p:txBody>
          <a:bodyPr/>
          <a:lstStyle/>
          <a:p>
            <a:pPr eaLnBrk="1" fontAlgn="auto" hangingPunct="1">
              <a:spcAft>
                <a:spcPts val="0"/>
              </a:spcAft>
              <a:defRPr/>
            </a:pPr>
            <a:r>
              <a:rPr lang="en-US">
                <a:solidFill>
                  <a:schemeClr val="tx2">
                    <a:satMod val="200000"/>
                  </a:schemeClr>
                </a:solidFill>
                <a:latin typeface="Arial" charset="0"/>
              </a:rPr>
              <a:t>Traditional Space</a:t>
            </a:r>
          </a:p>
        </p:txBody>
      </p:sp>
      <p:pic>
        <p:nvPicPr>
          <p:cNvPr id="76802" name="Picture 5" descr="Figure-Spac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22275" y="1828800"/>
            <a:ext cx="6130925" cy="4114800"/>
          </a:xfrm>
        </p:spPr>
      </p:pic>
      <p:pic>
        <p:nvPicPr>
          <p:cNvPr id="6" name="Picture 5" descr="Holston_FigureGroun_TradRelationship.tiff"/>
          <p:cNvPicPr>
            <a:picLocks noChangeAspect="1"/>
          </p:cNvPicPr>
          <p:nvPr/>
        </p:nvPicPr>
        <p:blipFill>
          <a:blip r:embed="rId4">
            <a:lum bright="-14000"/>
            <a:grayscl/>
            <a:extLst>
              <a:ext uri="{28A0092B-C50C-407E-A947-70E740481C1C}">
                <a14:useLocalDpi xmlns:a14="http://schemas.microsoft.com/office/drawing/2010/main"/>
              </a:ext>
            </a:extLst>
          </a:blip>
          <a:stretch>
            <a:fillRect/>
          </a:stretch>
        </p:blipFill>
        <p:spPr>
          <a:xfrm>
            <a:off x="6629400" y="1828800"/>
            <a:ext cx="2374900" cy="812800"/>
          </a:xfrm>
          <a:prstGeom prst="rect">
            <a:avLst/>
          </a:prstGeom>
          <a:solidFill>
            <a:schemeClr val="accent3">
              <a:lumMod val="60000"/>
              <a:lumOff val="40000"/>
            </a:schemeClr>
          </a:solidFill>
        </p:spPr>
      </p:pic>
      <p:sp>
        <p:nvSpPr>
          <p:cNvPr id="26629" name="Rectangle 8"/>
          <p:cNvSpPr>
            <a:spLocks noChangeArrowheads="1"/>
          </p:cNvSpPr>
          <p:nvPr/>
        </p:nvSpPr>
        <p:spPr bwMode="auto">
          <a:xfrm>
            <a:off x="6629400" y="2946400"/>
            <a:ext cx="23622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Differentiated public and private buildings</a:t>
            </a:r>
          </a:p>
          <a:p>
            <a:pPr defTabSz="457200" eaLnBrk="1" fontAlgn="auto" hangingPunct="1">
              <a:spcBef>
                <a:spcPts val="0"/>
              </a:spcBef>
              <a:spcAft>
                <a:spcPts val="0"/>
              </a:spcAft>
              <a:defRPr/>
            </a:pPr>
            <a:endParaRPr lang="en-US" sz="2000" dirty="0">
              <a:solidFill>
                <a:srgbClr val="D6ECFF"/>
              </a:solidFill>
              <a:latin typeface="Book Antiqua" charset="0"/>
              <a:ea typeface="+mn-ea"/>
              <a:cs typeface="+mn-cs"/>
            </a:endParaRPr>
          </a:p>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Private buildings provide background fabric</a:t>
            </a:r>
          </a:p>
          <a:p>
            <a:pPr defTabSz="457200" eaLnBrk="1" fontAlgn="auto" hangingPunct="1">
              <a:spcBef>
                <a:spcPts val="0"/>
              </a:spcBef>
              <a:spcAft>
                <a:spcPts val="0"/>
              </a:spcAft>
              <a:defRPr/>
            </a:pPr>
            <a:endParaRPr lang="en-US" sz="2000" dirty="0">
              <a:solidFill>
                <a:srgbClr val="D6ECFF"/>
              </a:solidFill>
              <a:latin typeface="Book Antiqua" charset="0"/>
              <a:ea typeface="+mn-ea"/>
              <a:cs typeface="+mn-cs"/>
            </a:endParaRPr>
          </a:p>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Public buildings are objects</a:t>
            </a:r>
          </a:p>
          <a:p>
            <a:pPr defTabSz="457200" eaLnBrk="1" fontAlgn="auto" hangingPunct="1">
              <a:spcBef>
                <a:spcPts val="0"/>
              </a:spcBef>
              <a:spcAft>
                <a:spcPts val="0"/>
              </a:spcAft>
              <a:defRPr/>
            </a:pPr>
            <a:endParaRPr lang="en-US" sz="2000" dirty="0">
              <a:solidFill>
                <a:srgbClr val="D6ECFF"/>
              </a:solidFill>
              <a:latin typeface="Book Antiqua" charset="0"/>
              <a:ea typeface="+mn-ea"/>
              <a:cs typeface="+mn-cs"/>
            </a:endParaRPr>
          </a:p>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Majority is solid</a:t>
            </a:r>
            <a:endParaRPr lang="en-US" sz="2000" dirty="0">
              <a:solidFill>
                <a:prstClr val="white"/>
              </a:solidFill>
              <a:latin typeface="Corbel"/>
              <a:ea typeface="+mn-ea"/>
              <a:cs typeface="+mn-cs"/>
            </a:endParaRPr>
          </a:p>
        </p:txBody>
      </p:sp>
      <p:sp>
        <p:nvSpPr>
          <p:cNvPr id="26630" name="Rectangle 7"/>
          <p:cNvSpPr>
            <a:spLocks noChangeArrowheads="1"/>
          </p:cNvSpPr>
          <p:nvPr/>
        </p:nvSpPr>
        <p:spPr bwMode="auto">
          <a:xfrm>
            <a:off x="457200" y="6096000"/>
            <a:ext cx="3352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000">
                <a:solidFill>
                  <a:srgbClr val="2E304C"/>
                </a:solidFill>
                <a:latin typeface="Book Antiqua" charset="0"/>
                <a:ea typeface="+mn-ea"/>
                <a:cs typeface="+mn-cs"/>
              </a:rPr>
              <a:t>Holston. </a:t>
            </a:r>
            <a:r>
              <a:rPr lang="en-US" sz="1000" i="1">
                <a:solidFill>
                  <a:srgbClr val="2E304C"/>
                </a:solidFill>
                <a:latin typeface="Book Antiqua" charset="0"/>
                <a:ea typeface="+mn-ea"/>
                <a:cs typeface="+mn-cs"/>
              </a:rPr>
              <a:t>The Modernist City: An Anthropological Critique of Brasilia.</a:t>
            </a:r>
            <a:endParaRPr lang="en-US" sz="1000">
              <a:solidFill>
                <a:srgbClr val="2E304C"/>
              </a:solidFill>
              <a:latin typeface="Book Antiqua"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 y="457200"/>
            <a:ext cx="4648200" cy="1143000"/>
          </a:xfrm>
        </p:spPr>
        <p:txBody>
          <a:bodyPr/>
          <a:lstStyle/>
          <a:p>
            <a:pPr eaLnBrk="1" fontAlgn="auto" hangingPunct="1">
              <a:spcAft>
                <a:spcPts val="0"/>
              </a:spcAft>
              <a:defRPr/>
            </a:pPr>
            <a:r>
              <a:rPr lang="en-US">
                <a:solidFill>
                  <a:schemeClr val="tx2">
                    <a:satMod val="200000"/>
                  </a:schemeClr>
                </a:solidFill>
                <a:latin typeface="Arial" charset="0"/>
              </a:rPr>
              <a:t>Traditional Space</a:t>
            </a:r>
          </a:p>
        </p:txBody>
      </p:sp>
      <p:pic>
        <p:nvPicPr>
          <p:cNvPr id="78850" name="Picture 5" descr="Pari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4748213" y="214313"/>
            <a:ext cx="4194175" cy="6442075"/>
          </a:xfrm>
        </p:spPr>
      </p:pic>
      <p:sp>
        <p:nvSpPr>
          <p:cNvPr id="27652" name="Rectangle 6"/>
          <p:cNvSpPr>
            <a:spLocks noChangeArrowheads="1"/>
          </p:cNvSpPr>
          <p:nvPr/>
        </p:nvSpPr>
        <p:spPr bwMode="auto">
          <a:xfrm>
            <a:off x="304800" y="2438400"/>
            <a:ext cx="4191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800" i="1">
                <a:solidFill>
                  <a:srgbClr val="D6ECFF"/>
                </a:solidFill>
                <a:latin typeface="Corbel"/>
                <a:ea typeface="+mn-ea"/>
                <a:cs typeface="+mn-cs"/>
              </a:rPr>
              <a:t>CNU Charter: </a:t>
            </a:r>
            <a:r>
              <a:rPr lang="en-US" sz="1800">
                <a:solidFill>
                  <a:srgbClr val="D6ECFF"/>
                </a:solidFill>
                <a:latin typeface="Corbel"/>
                <a:ea typeface="+mn-ea"/>
                <a:cs typeface="+mn-cs"/>
              </a:rPr>
              <a:t>A primary task of all urban architecture and landscape design is the physical definition of streets and public spaces as places of shared use.</a:t>
            </a:r>
            <a:endParaRPr lang="en-US" sz="2000">
              <a:solidFill>
                <a:srgbClr val="D6ECFF"/>
              </a:solidFill>
              <a:latin typeface="Corbel"/>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457200"/>
            <a:ext cx="7772400" cy="1143000"/>
          </a:xfrm>
        </p:spPr>
        <p:txBody>
          <a:bodyPr/>
          <a:lstStyle/>
          <a:p>
            <a:pPr eaLnBrk="1" fontAlgn="auto" hangingPunct="1">
              <a:spcAft>
                <a:spcPts val="0"/>
              </a:spcAft>
              <a:defRPr/>
            </a:pPr>
            <a:r>
              <a:rPr lang="en-US">
                <a:solidFill>
                  <a:schemeClr val="tx2">
                    <a:satMod val="200000"/>
                  </a:schemeClr>
                </a:solidFill>
                <a:latin typeface="Arial" charset="0"/>
              </a:rPr>
              <a:t>Anti-Space: Modernist</a:t>
            </a:r>
          </a:p>
        </p:txBody>
      </p:sp>
      <p:pic>
        <p:nvPicPr>
          <p:cNvPr id="79874" name="Picture 5" descr="Figure-Bld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1828800"/>
            <a:ext cx="6119813" cy="4114800"/>
          </a:xfrm>
        </p:spPr>
      </p:pic>
      <p:pic>
        <p:nvPicPr>
          <p:cNvPr id="79875" name="Picture 5" descr="Holston_FigureGround_Modernist.tiff"/>
          <p:cNvPicPr>
            <a:picLocks noChangeAspect="1"/>
          </p:cNvPicPr>
          <p:nvPr/>
        </p:nvPicPr>
        <p:blipFill>
          <a:blip r:embed="rId4">
            <a:lum bright="-10000"/>
            <a:extLst>
              <a:ext uri="{28A0092B-C50C-407E-A947-70E740481C1C}">
                <a14:useLocalDpi xmlns:a14="http://schemas.microsoft.com/office/drawing/2010/main"/>
              </a:ext>
            </a:extLst>
          </a:blip>
          <a:srcRect/>
          <a:stretch>
            <a:fillRect/>
          </a:stretch>
        </p:blipFill>
        <p:spPr bwMode="auto">
          <a:xfrm>
            <a:off x="6399213" y="1828800"/>
            <a:ext cx="26162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Rectangle 6"/>
          <p:cNvSpPr>
            <a:spLocks noChangeArrowheads="1"/>
          </p:cNvSpPr>
          <p:nvPr/>
        </p:nvSpPr>
        <p:spPr bwMode="auto">
          <a:xfrm>
            <a:off x="6400800" y="3306763"/>
            <a:ext cx="2362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No hierarchy of buildings</a:t>
            </a:r>
          </a:p>
          <a:p>
            <a:pPr defTabSz="457200" eaLnBrk="1" fontAlgn="auto" hangingPunct="1">
              <a:spcBef>
                <a:spcPts val="0"/>
              </a:spcBef>
              <a:spcAft>
                <a:spcPts val="0"/>
              </a:spcAft>
              <a:defRPr/>
            </a:pPr>
            <a:endParaRPr lang="en-US" sz="2000" dirty="0">
              <a:solidFill>
                <a:srgbClr val="D6ECFF"/>
              </a:solidFill>
              <a:latin typeface="Book Antiqua" charset="0"/>
              <a:ea typeface="+mn-ea"/>
              <a:cs typeface="+mn-cs"/>
            </a:endParaRPr>
          </a:p>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No background buildings – all object buildings</a:t>
            </a:r>
          </a:p>
          <a:p>
            <a:pPr defTabSz="457200" eaLnBrk="1" fontAlgn="auto" hangingPunct="1">
              <a:spcBef>
                <a:spcPts val="0"/>
              </a:spcBef>
              <a:spcAft>
                <a:spcPts val="0"/>
              </a:spcAft>
              <a:defRPr/>
            </a:pPr>
            <a:endParaRPr lang="en-US" sz="2000" dirty="0">
              <a:solidFill>
                <a:srgbClr val="D6ECFF"/>
              </a:solidFill>
              <a:latin typeface="Book Antiqua" charset="0"/>
              <a:ea typeface="+mn-ea"/>
              <a:cs typeface="+mn-cs"/>
            </a:endParaRPr>
          </a:p>
          <a:p>
            <a:pPr defTabSz="457200" eaLnBrk="1" fontAlgn="auto" hangingPunct="1">
              <a:spcBef>
                <a:spcPts val="0"/>
              </a:spcBef>
              <a:spcAft>
                <a:spcPts val="0"/>
              </a:spcAft>
              <a:defRPr/>
            </a:pPr>
            <a:r>
              <a:rPr lang="en-US" sz="2000" dirty="0">
                <a:solidFill>
                  <a:srgbClr val="D6ECFF"/>
                </a:solidFill>
                <a:latin typeface="Book Antiqua" charset="0"/>
                <a:ea typeface="+mn-ea"/>
                <a:cs typeface="+mn-cs"/>
              </a:rPr>
              <a:t>Majority is void</a:t>
            </a:r>
            <a:endParaRPr lang="en-US" sz="2000" dirty="0">
              <a:solidFill>
                <a:prstClr val="white"/>
              </a:solidFill>
              <a:latin typeface="Corbel"/>
              <a:ea typeface="+mn-ea"/>
              <a:cs typeface="+mn-cs"/>
            </a:endParaRPr>
          </a:p>
        </p:txBody>
      </p:sp>
      <p:sp>
        <p:nvSpPr>
          <p:cNvPr id="28678" name="Rectangle 7"/>
          <p:cNvSpPr>
            <a:spLocks noChangeArrowheads="1"/>
          </p:cNvSpPr>
          <p:nvPr/>
        </p:nvSpPr>
        <p:spPr bwMode="auto">
          <a:xfrm>
            <a:off x="152400" y="6076950"/>
            <a:ext cx="3352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fontAlgn="auto" hangingPunct="1">
              <a:spcBef>
                <a:spcPts val="0"/>
              </a:spcBef>
              <a:spcAft>
                <a:spcPts val="0"/>
              </a:spcAft>
              <a:defRPr/>
            </a:pPr>
            <a:r>
              <a:rPr lang="en-US" sz="1000">
                <a:solidFill>
                  <a:srgbClr val="2E304C"/>
                </a:solidFill>
                <a:latin typeface="Book Antiqua" charset="0"/>
                <a:ea typeface="+mn-ea"/>
                <a:cs typeface="+mn-cs"/>
              </a:rPr>
              <a:t>Holston. </a:t>
            </a:r>
            <a:r>
              <a:rPr lang="en-US" sz="1000" i="1">
                <a:solidFill>
                  <a:srgbClr val="2E304C"/>
                </a:solidFill>
                <a:latin typeface="Book Antiqua" charset="0"/>
                <a:ea typeface="+mn-ea"/>
                <a:cs typeface="+mn-cs"/>
              </a:rPr>
              <a:t>The Modernist City: An Anthropological Critique of Brasilia.</a:t>
            </a:r>
            <a:endParaRPr lang="en-US" sz="1000">
              <a:solidFill>
                <a:srgbClr val="2E304C"/>
              </a:solidFill>
              <a:latin typeface="Book Antiqua" charset="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IndHall 1939 large"/>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737100" y="304800"/>
            <a:ext cx="4089400" cy="5791200"/>
          </a:xfrm>
        </p:spPr>
      </p:pic>
      <p:sp>
        <p:nvSpPr>
          <p:cNvPr id="29699" name="Rectangle 4"/>
          <p:cNvSpPr>
            <a:spLocks noChangeArrowheads="1"/>
          </p:cNvSpPr>
          <p:nvPr/>
        </p:nvSpPr>
        <p:spPr bwMode="auto">
          <a:xfrm>
            <a:off x="4724400" y="6156325"/>
            <a:ext cx="4114800" cy="430213"/>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pitchFamily="-106" charset="0"/>
                <a:ea typeface="+mn-ea"/>
                <a:cs typeface="+mn-cs"/>
              </a:rPr>
              <a:t>http://www.brynmawr.edu/iconog/uphp/indnoll2/IMAGES/1939%20large.jpg; Accessed 2/13/07</a:t>
            </a:r>
          </a:p>
        </p:txBody>
      </p:sp>
      <p:sp>
        <p:nvSpPr>
          <p:cNvPr id="29700" name="Rectangle 2"/>
          <p:cNvSpPr txBox="1">
            <a:spLocks noChangeArrowheads="1"/>
          </p:cNvSpPr>
          <p:nvPr/>
        </p:nvSpPr>
        <p:spPr bwMode="auto">
          <a:xfrm>
            <a:off x="76200" y="990600"/>
            <a:ext cx="4648200" cy="1143000"/>
          </a:xfrm>
          <a:prstGeom prst="rect">
            <a:avLst/>
          </a:prstGeom>
          <a:noFill/>
          <a:ln w="9525">
            <a:noFill/>
            <a:miter lim="800000"/>
            <a:headEnd/>
            <a:tailEnd/>
          </a:ln>
        </p:spPr>
        <p:txBody>
          <a:bodyPr anchor="ctr"/>
          <a:lstStyle/>
          <a:p>
            <a:pPr algn="ctr" defTabSz="457200" eaLnBrk="1" fontAlgn="auto" hangingPunct="1">
              <a:spcBef>
                <a:spcPts val="0"/>
              </a:spcBef>
              <a:spcAft>
                <a:spcPts val="0"/>
              </a:spcAft>
              <a:defRPr/>
            </a:pPr>
            <a:r>
              <a:rPr lang="en-US" sz="4400" dirty="0">
                <a:solidFill>
                  <a:srgbClr val="D6ECFF"/>
                </a:solidFill>
                <a:latin typeface="Corbel"/>
                <a:ea typeface="+mn-ea"/>
                <a:cs typeface="+mn-cs"/>
              </a:rPr>
              <a:t>Independence </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Mall Area </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Philadelphia</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1939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Kentlands_AreaAerial.tiff"/>
          <p:cNvPicPr>
            <a:picLocks noGrp="1" noChangeAspect="1"/>
          </p:cNvPicPr>
          <p:nvPr>
            <p:ph idx="1"/>
          </p:nvPr>
        </p:nvPicPr>
        <p:blipFill>
          <a:blip r:embed="rId2" cstate="print">
            <a:extLst>
              <a:ext uri="{28A0092B-C50C-407E-A947-70E740481C1C}">
                <a14:useLocalDpi xmlns:a14="http://schemas.microsoft.com/office/drawing/2010/main"/>
              </a:ext>
            </a:extLst>
          </a:blip>
          <a:srcRect t="4217" b="4217"/>
          <a:stretch>
            <a:fillRect/>
          </a:stretch>
        </p:blipFill>
        <p:spPr>
          <a:xfrm>
            <a:off x="381000" y="457200"/>
            <a:ext cx="8305800" cy="5899150"/>
          </a:xfrm>
        </p:spPr>
      </p:pic>
      <p:pic>
        <p:nvPicPr>
          <p:cNvPr id="4" name="Picture 3" descr="Kentlands charrette plan_DPZ.jpeg"/>
          <p:cNvPicPr>
            <a:picLocks noChangeAspect="1"/>
          </p:cNvPicPr>
          <p:nvPr/>
        </p:nvPicPr>
        <p:blipFill>
          <a:blip r:embed="rId3" cstate="print">
            <a:alphaModFix amt="68000"/>
            <a:extLst>
              <a:ext uri="{28A0092B-C50C-407E-A947-70E740481C1C}">
                <a14:useLocalDpi xmlns:a14="http://schemas.microsoft.com/office/drawing/2010/main"/>
              </a:ext>
            </a:extLst>
          </a:blip>
          <a:stretch>
            <a:fillRect/>
          </a:stretch>
        </p:blipFill>
        <p:spPr>
          <a:xfrm rot="17820000">
            <a:off x="1534842" y="3761895"/>
            <a:ext cx="1388301" cy="1046129"/>
          </a:xfrm>
          <a:prstGeom prst="rect">
            <a:avLst/>
          </a:prstGeom>
        </p:spPr>
      </p:pic>
    </p:spTree>
    <p:extLst>
      <p:ext uri="{BB962C8B-B14F-4D97-AF65-F5344CB8AC3E}">
        <p14:creationId xmlns:p14="http://schemas.microsoft.com/office/powerpoint/2010/main" val="4187085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IndHall 2004 large"/>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638675" y="304800"/>
            <a:ext cx="3971925" cy="5791200"/>
          </a:xfrm>
        </p:spPr>
      </p:pic>
      <p:sp>
        <p:nvSpPr>
          <p:cNvPr id="30723" name="Rectangle 4"/>
          <p:cNvSpPr>
            <a:spLocks noChangeArrowheads="1"/>
          </p:cNvSpPr>
          <p:nvPr/>
        </p:nvSpPr>
        <p:spPr bwMode="auto">
          <a:xfrm>
            <a:off x="4643438" y="6248400"/>
            <a:ext cx="3962400" cy="430213"/>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a:solidFill>
                  <a:srgbClr val="2E304C"/>
                </a:solidFill>
                <a:latin typeface="Lucida Grande" pitchFamily="-106" charset="0"/>
                <a:ea typeface="+mn-ea"/>
                <a:cs typeface="+mn-cs"/>
              </a:rPr>
              <a:t>http://www.brynmawr.edu/iconog/uphp/indnoll2/IMAGES/2004%20large.jpg; Accessed 2/13/07</a:t>
            </a:r>
          </a:p>
        </p:txBody>
      </p:sp>
      <p:sp>
        <p:nvSpPr>
          <p:cNvPr id="30724" name="Rectangle 2"/>
          <p:cNvSpPr txBox="1">
            <a:spLocks noChangeArrowheads="1"/>
          </p:cNvSpPr>
          <p:nvPr/>
        </p:nvSpPr>
        <p:spPr bwMode="auto">
          <a:xfrm>
            <a:off x="76200" y="914400"/>
            <a:ext cx="4648200" cy="1143000"/>
          </a:xfrm>
          <a:prstGeom prst="rect">
            <a:avLst/>
          </a:prstGeom>
          <a:noFill/>
          <a:ln w="9525">
            <a:noFill/>
            <a:miter lim="800000"/>
            <a:headEnd/>
            <a:tailEnd/>
          </a:ln>
        </p:spPr>
        <p:txBody>
          <a:bodyPr anchor="ctr"/>
          <a:lstStyle/>
          <a:p>
            <a:pPr algn="ctr" defTabSz="457200" eaLnBrk="1" fontAlgn="auto" hangingPunct="1">
              <a:spcBef>
                <a:spcPts val="0"/>
              </a:spcBef>
              <a:spcAft>
                <a:spcPts val="0"/>
              </a:spcAft>
              <a:defRPr/>
            </a:pPr>
            <a:r>
              <a:rPr lang="en-US" sz="4400" dirty="0">
                <a:solidFill>
                  <a:srgbClr val="D6ECFF"/>
                </a:solidFill>
                <a:latin typeface="Corbel"/>
                <a:ea typeface="+mn-ea"/>
                <a:cs typeface="+mn-cs"/>
              </a:rPr>
              <a:t>Independence </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Mall Area </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Philadelphia</a:t>
            </a:r>
          </a:p>
          <a:p>
            <a:pPr algn="ctr" defTabSz="457200" eaLnBrk="1" fontAlgn="auto" hangingPunct="1">
              <a:spcBef>
                <a:spcPts val="0"/>
              </a:spcBef>
              <a:spcAft>
                <a:spcPts val="0"/>
              </a:spcAft>
              <a:defRPr/>
            </a:pPr>
            <a:r>
              <a:rPr lang="en-US" sz="4400" dirty="0">
                <a:solidFill>
                  <a:srgbClr val="D6ECFF"/>
                </a:solidFill>
                <a:latin typeface="Corbel"/>
                <a:ea typeface="+mn-ea"/>
                <a:cs typeface="+mn-cs"/>
              </a:rPr>
              <a:t>2004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IndHall 2004 large"/>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638675" y="304800"/>
            <a:ext cx="3971925" cy="5791200"/>
          </a:xfrm>
        </p:spPr>
      </p:pic>
      <p:sp>
        <p:nvSpPr>
          <p:cNvPr id="30723" name="Rectangle 4"/>
          <p:cNvSpPr>
            <a:spLocks noChangeArrowheads="1"/>
          </p:cNvSpPr>
          <p:nvPr/>
        </p:nvSpPr>
        <p:spPr bwMode="auto">
          <a:xfrm>
            <a:off x="4643438" y="6248400"/>
            <a:ext cx="3962400" cy="430213"/>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a:solidFill>
                  <a:srgbClr val="2E304C"/>
                </a:solidFill>
                <a:latin typeface="Lucida Grande" pitchFamily="-106" charset="0"/>
                <a:ea typeface="+mn-ea"/>
                <a:cs typeface="+mn-cs"/>
              </a:rPr>
              <a:t>http://www.brynmawr.edu/iconog/uphp/indnoll2/IMAGES/2004%20large.jpg; Accessed 2/13/07</a:t>
            </a:r>
          </a:p>
        </p:txBody>
      </p:sp>
      <p:pic>
        <p:nvPicPr>
          <p:cNvPr id="83971" name="Picture 3" descr="IndHall 1939 lar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0" y="304800"/>
            <a:ext cx="4089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304800" y="6156325"/>
            <a:ext cx="4114800" cy="430213"/>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pitchFamily="-106" charset="0"/>
                <a:ea typeface="+mn-ea"/>
                <a:cs typeface="+mn-cs"/>
              </a:rPr>
              <a:t>http://www.brynmawr.edu/iconog/uphp/indnoll2/IMAGES/1939%20large.jpg; Accessed 2/13/07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Same Scale Comparisons</a:t>
            </a:r>
          </a:p>
        </p:txBody>
      </p:sp>
      <p:sp>
        <p:nvSpPr>
          <p:cNvPr id="84994" name="Rectangle 6"/>
          <p:cNvSpPr>
            <a:spLocks noChangeArrowheads="1"/>
          </p:cNvSpPr>
          <p:nvPr/>
        </p:nvSpPr>
        <p:spPr bwMode="auto">
          <a:xfrm>
            <a:off x="685800" y="5867400"/>
            <a:ext cx="8013700" cy="26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100">
                <a:solidFill>
                  <a:srgbClr val="2E304C"/>
                </a:solidFill>
                <a:latin typeface="Lucida Grande" charset="0"/>
              </a:rPr>
              <a:t>Ayers Saint Gross, accessed 2/19/07 at http://www.asg-architects.com/research/comparing/campuses/index.htm</a:t>
            </a:r>
          </a:p>
        </p:txBody>
      </p:sp>
      <p:pic>
        <p:nvPicPr>
          <p:cNvPr id="84995" name="Picture 7" descr="haverfo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2057400"/>
            <a:ext cx="3810000" cy="3340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4996" name="Picture 9" descr="yal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724400" y="2057400"/>
            <a:ext cx="3810000" cy="33401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810000" cy="1352848"/>
          </a:xfrm>
        </p:spPr>
        <p:txBody>
          <a:bodyPr/>
          <a:lstStyle/>
          <a:p>
            <a:pPr algn="l"/>
            <a:r>
              <a:rPr lang="en-US" sz="3600" dirty="0"/>
              <a:t>Figure Ground - </a:t>
            </a:r>
            <a:r>
              <a:rPr lang="en-US" sz="3600" dirty="0" err="1"/>
              <a:t>Kentlands</a:t>
            </a:r>
            <a:endParaRPr lang="en-US" sz="3600" dirty="0"/>
          </a:p>
        </p:txBody>
      </p:sp>
      <p:pic>
        <p:nvPicPr>
          <p:cNvPr id="6" name="Content Placeholder 3" descr="Lakelands-Kentlands Master Plan B&amp;W.jpg">
            <a:extLst>
              <a:ext uri="{FF2B5EF4-FFF2-40B4-BE49-F238E27FC236}">
                <a16:creationId xmlns:a16="http://schemas.microsoft.com/office/drawing/2014/main" id="{D4E97E73-5024-BE1F-3E20-8207E288E1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581400" y="0"/>
            <a:ext cx="5562600" cy="6898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488782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68D298-B646-98E2-6544-001A4B33657B}"/>
              </a:ext>
            </a:extLst>
          </p:cNvPr>
          <p:cNvSpPr>
            <a:spLocks noGrp="1"/>
          </p:cNvSpPr>
          <p:nvPr>
            <p:ph type="body" idx="1"/>
          </p:nvPr>
        </p:nvSpPr>
        <p:spPr>
          <a:xfrm>
            <a:off x="706902" y="1351672"/>
            <a:ext cx="7522698" cy="2077328"/>
          </a:xfrm>
        </p:spPr>
        <p:txBody>
          <a:bodyPr/>
          <a:lstStyle/>
          <a:p>
            <a:r>
              <a:rPr lang="en-US" sz="3600" dirty="0"/>
              <a:t>Where does your case have modernist (anti-)space, and where does it have traditional space?</a:t>
            </a:r>
          </a:p>
        </p:txBody>
      </p:sp>
    </p:spTree>
    <p:extLst>
      <p:ext uri="{BB962C8B-B14F-4D97-AF65-F5344CB8AC3E}">
        <p14:creationId xmlns:p14="http://schemas.microsoft.com/office/powerpoint/2010/main" val="3619035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Viewshed</a:t>
            </a:r>
          </a:p>
        </p:txBody>
      </p:sp>
      <p:pic>
        <p:nvPicPr>
          <p:cNvPr id="103426" name="Picture 4" descr="terrace_rooftop_shots_62_preview"/>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30350" y="1828800"/>
            <a:ext cx="6083300" cy="4114800"/>
          </a:xfrm>
        </p:spPr>
      </p:pic>
      <p:sp>
        <p:nvSpPr>
          <p:cNvPr id="103427" name="Rectangle 5"/>
          <p:cNvSpPr>
            <a:spLocks noChangeArrowheads="1"/>
          </p:cNvSpPr>
          <p:nvPr/>
        </p:nvSpPr>
        <p:spPr bwMode="auto">
          <a:xfrm>
            <a:off x="1066800" y="6324600"/>
            <a:ext cx="6991350" cy="260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100">
                <a:solidFill>
                  <a:srgbClr val="2E304C"/>
                </a:solidFill>
                <a:latin typeface="Lucida Grande" charset="0"/>
              </a:rPr>
              <a:t>http://www.westergard.com/architecture/terrace_rooftop_shots_62_preview.jpg; Accessed 2/13/07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09600" y="0"/>
            <a:ext cx="7772400" cy="1143000"/>
          </a:xfrm>
        </p:spPr>
        <p:txBody>
          <a:bodyPr/>
          <a:lstStyle/>
          <a:p>
            <a:pPr eaLnBrk="1" hangingPunct="1"/>
            <a:r>
              <a:rPr lang="en-US">
                <a:latin typeface="Arial" charset="0"/>
                <a:ea typeface="ＭＳ Ｐゴシック" charset="0"/>
                <a:cs typeface="ＭＳ Ｐゴシック" charset="0"/>
              </a:rPr>
              <a:t>Terminated &amp; Deflected Vistas</a:t>
            </a:r>
          </a:p>
        </p:txBody>
      </p:sp>
      <p:pic>
        <p:nvPicPr>
          <p:cNvPr id="104450" name="Picture 5" descr="PM-Armstrong-illustrative_sm"/>
          <p:cNvPicPr>
            <a:picLocks noGrp="1" noChangeAspect="1" noChangeArrowheads="1"/>
          </p:cNvPicPr>
          <p:nvPr>
            <p:ph idx="1"/>
          </p:nvPr>
        </p:nvPicPr>
        <p:blipFill>
          <a:blip r:embed="rId2" cstate="print">
            <a:lum bright="-20000" contrast="20000"/>
            <a:extLst>
              <a:ext uri="{28A0092B-C50C-407E-A947-70E740481C1C}">
                <a14:useLocalDpi xmlns:a14="http://schemas.microsoft.com/office/drawing/2010/main"/>
              </a:ext>
            </a:extLst>
          </a:blip>
          <a:srcRect b="4948"/>
          <a:stretch>
            <a:fillRect/>
          </a:stretch>
        </p:blipFill>
        <p:spPr>
          <a:xfrm>
            <a:off x="1066800" y="1009650"/>
            <a:ext cx="7112000" cy="561975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609600" y="0"/>
            <a:ext cx="7772400" cy="1143000"/>
          </a:xfrm>
        </p:spPr>
        <p:txBody>
          <a:bodyPr/>
          <a:lstStyle/>
          <a:p>
            <a:pPr eaLnBrk="1" hangingPunct="1"/>
            <a:r>
              <a:rPr lang="en-US">
                <a:latin typeface="Arial" charset="0"/>
                <a:ea typeface="ＭＳ Ｐゴシック" charset="0"/>
                <a:cs typeface="ＭＳ Ｐゴシック" charset="0"/>
              </a:rPr>
              <a:t>Terminated Vista</a:t>
            </a:r>
          </a:p>
        </p:txBody>
      </p:sp>
      <p:pic>
        <p:nvPicPr>
          <p:cNvPr id="105474" name="Picture 3" descr="PM-Armstrong-illustrative_sm"/>
          <p:cNvPicPr>
            <a:picLocks noGrp="1" noChangeAspect="1" noChangeArrowheads="1"/>
          </p:cNvPicPr>
          <p:nvPr>
            <p:ph idx="1"/>
          </p:nvPr>
        </p:nvPicPr>
        <p:blipFill>
          <a:blip r:embed="rId2">
            <a:lum bright="-20000" contrast="20000"/>
            <a:extLst>
              <a:ext uri="{28A0092B-C50C-407E-A947-70E740481C1C}">
                <a14:useLocalDpi xmlns:a14="http://schemas.microsoft.com/office/drawing/2010/main"/>
              </a:ext>
            </a:extLst>
          </a:blip>
          <a:srcRect/>
          <a:stretch>
            <a:fillRect/>
          </a:stretch>
        </p:blipFill>
        <p:spPr>
          <a:xfrm>
            <a:off x="1143000" y="1012825"/>
            <a:ext cx="6664325" cy="5540375"/>
          </a:xfrm>
        </p:spPr>
      </p:pic>
      <p:sp>
        <p:nvSpPr>
          <p:cNvPr id="4" name="Oval 3"/>
          <p:cNvSpPr/>
          <p:nvPr/>
        </p:nvSpPr>
        <p:spPr bwMode="auto">
          <a:xfrm>
            <a:off x="1981200" y="1295400"/>
            <a:ext cx="609600" cy="609600"/>
          </a:xfrm>
          <a:prstGeom prst="ellipse">
            <a:avLst/>
          </a:prstGeom>
          <a:noFill/>
          <a:ln w="38100" cap="flat" cmpd="sng" algn="ctr">
            <a:solidFill>
              <a:srgbClr val="E800D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Oval 4"/>
          <p:cNvSpPr/>
          <p:nvPr/>
        </p:nvSpPr>
        <p:spPr bwMode="auto">
          <a:xfrm>
            <a:off x="3276600" y="2133600"/>
            <a:ext cx="609600" cy="609600"/>
          </a:xfrm>
          <a:prstGeom prst="ellipse">
            <a:avLst/>
          </a:prstGeom>
          <a:noFill/>
          <a:ln w="38100" cap="flat" cmpd="sng" algn="ctr">
            <a:solidFill>
              <a:srgbClr val="E800D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09600" y="0"/>
            <a:ext cx="7772400" cy="1143000"/>
          </a:xfrm>
        </p:spPr>
        <p:txBody>
          <a:bodyPr/>
          <a:lstStyle/>
          <a:p>
            <a:pPr eaLnBrk="1" hangingPunct="1"/>
            <a:r>
              <a:rPr lang="en-US">
                <a:latin typeface="Arial" charset="0"/>
                <a:ea typeface="ＭＳ Ｐゴシック" charset="0"/>
                <a:cs typeface="ＭＳ Ｐゴシック" charset="0"/>
              </a:rPr>
              <a:t>Deflected Vista</a:t>
            </a:r>
          </a:p>
        </p:txBody>
      </p:sp>
      <p:pic>
        <p:nvPicPr>
          <p:cNvPr id="106498" name="Picture 3" descr="PM-Armstrong-illustrative_sm"/>
          <p:cNvPicPr>
            <a:picLocks noGrp="1" noChangeAspect="1" noChangeArrowheads="1"/>
          </p:cNvPicPr>
          <p:nvPr>
            <p:ph idx="1"/>
          </p:nvPr>
        </p:nvPicPr>
        <p:blipFill>
          <a:blip r:embed="rId2">
            <a:lum bright="-20000" contrast="20000"/>
            <a:extLst>
              <a:ext uri="{28A0092B-C50C-407E-A947-70E740481C1C}">
                <a14:useLocalDpi xmlns:a14="http://schemas.microsoft.com/office/drawing/2010/main"/>
              </a:ext>
            </a:extLst>
          </a:blip>
          <a:srcRect/>
          <a:stretch>
            <a:fillRect/>
          </a:stretch>
        </p:blipFill>
        <p:spPr>
          <a:xfrm>
            <a:off x="1447800" y="1066800"/>
            <a:ext cx="5786438" cy="5537200"/>
          </a:xfrm>
        </p:spPr>
      </p:pic>
      <p:sp>
        <p:nvSpPr>
          <p:cNvPr id="4" name="Oval 3"/>
          <p:cNvSpPr/>
          <p:nvPr/>
        </p:nvSpPr>
        <p:spPr bwMode="auto">
          <a:xfrm>
            <a:off x="3505200" y="3352800"/>
            <a:ext cx="609600" cy="609600"/>
          </a:xfrm>
          <a:prstGeom prst="ellipse">
            <a:avLst/>
          </a:prstGeom>
          <a:noFill/>
          <a:ln w="38100" cap="flat" cmpd="sng" algn="ctr">
            <a:solidFill>
              <a:srgbClr val="E800D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Prospect / Refuge</a:t>
            </a:r>
          </a:p>
        </p:txBody>
      </p:sp>
      <p:sp>
        <p:nvSpPr>
          <p:cNvPr id="107522" name="Rectangle 3"/>
          <p:cNvSpPr>
            <a:spLocks noChangeArrowheads="1"/>
          </p:cNvSpPr>
          <p:nvPr/>
        </p:nvSpPr>
        <p:spPr bwMode="auto">
          <a:xfrm>
            <a:off x="76200" y="6172200"/>
            <a:ext cx="8839200" cy="244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1000">
                <a:solidFill>
                  <a:srgbClr val="2E304C"/>
                </a:solidFill>
              </a:rPr>
              <a:t>http://www.iam.unibe.ch/~liwicki/web/best_of/2004-06%20PCDV1309%20Gruener%20Teich%20im%20Central%20Park.JPG; accessed 2/13/07</a:t>
            </a:r>
            <a:endParaRPr lang="en-US" sz="1100">
              <a:solidFill>
                <a:srgbClr val="000000"/>
              </a:solidFill>
              <a:latin typeface="Lucida Grande" charset="0"/>
            </a:endParaRPr>
          </a:p>
        </p:txBody>
      </p:sp>
      <p:pic>
        <p:nvPicPr>
          <p:cNvPr id="107523" name="Picture 6" descr="2004-06 PCDV1309 Gruener Teich im Central Park"/>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828800" y="1600200"/>
            <a:ext cx="5486400" cy="4495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04800"/>
            <a:ext cx="8229600" cy="6051550"/>
          </a:xfrm>
        </p:spPr>
      </p:pic>
    </p:spTree>
    <p:extLst>
      <p:ext uri="{BB962C8B-B14F-4D97-AF65-F5344CB8AC3E}">
        <p14:creationId xmlns:p14="http://schemas.microsoft.com/office/powerpoint/2010/main" val="4110665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2029"/>
            <a:ext cx="2895600" cy="1143000"/>
          </a:xfrm>
        </p:spPr>
        <p:txBody>
          <a:bodyPr/>
          <a:lstStyle/>
          <a:p>
            <a:pPr algn="l"/>
            <a:r>
              <a:rPr lang="en-US" dirty="0"/>
              <a:t>Vistas </a:t>
            </a:r>
            <a:r>
              <a:rPr lang="mr-IN" dirty="0"/>
              <a:t>–</a:t>
            </a:r>
            <a:r>
              <a:rPr lang="en-US" dirty="0"/>
              <a:t> </a:t>
            </a:r>
            <a:br>
              <a:rPr lang="en-US" dirty="0"/>
            </a:br>
            <a:r>
              <a:rPr lang="en-US" dirty="0" err="1"/>
              <a:t>Kentlands</a:t>
            </a:r>
            <a:endParaRPr lang="en-US" dirty="0"/>
          </a:p>
        </p:txBody>
      </p:sp>
      <p:pic>
        <p:nvPicPr>
          <p:cNvPr id="4" name="Content Placeholder 3" descr="MD Kentland Lakelands aerial 8805-ILL-MP-KentlandsAndLakelands-Aerial.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28600" y="1828800"/>
            <a:ext cx="2971800" cy="4285671"/>
          </a:xfrm>
        </p:spPr>
      </p:pic>
      <p:pic>
        <p:nvPicPr>
          <p:cNvPr id="5" name="Picture 4" descr="Ketnlands_Vista-Deflec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5200" y="109151"/>
            <a:ext cx="5486400" cy="3243648"/>
          </a:xfrm>
          <a:prstGeom prst="rect">
            <a:avLst/>
          </a:prstGeom>
        </p:spPr>
      </p:pic>
      <p:pic>
        <p:nvPicPr>
          <p:cNvPr id="6" name="Picture 5" descr="Kentlands_Vista-Terminated-No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5200" y="3538151"/>
            <a:ext cx="5486400" cy="3243649"/>
          </a:xfrm>
          <a:prstGeom prst="rect">
            <a:avLst/>
          </a:prstGeom>
        </p:spPr>
      </p:pic>
      <p:sp>
        <p:nvSpPr>
          <p:cNvPr id="7" name="TextBox 6"/>
          <p:cNvSpPr txBox="1"/>
          <p:nvPr/>
        </p:nvSpPr>
        <p:spPr>
          <a:xfrm>
            <a:off x="3441698" y="2983468"/>
            <a:ext cx="1732979" cy="369332"/>
          </a:xfrm>
          <a:prstGeom prst="rect">
            <a:avLst/>
          </a:prstGeom>
          <a:noFill/>
        </p:spPr>
        <p:txBody>
          <a:bodyPr wrap="none" rtlCol="0">
            <a:spAutoFit/>
          </a:bodyPr>
          <a:lstStyle/>
          <a:p>
            <a:r>
              <a:rPr lang="en-US" sz="1800"/>
              <a:t>Deflected Vista</a:t>
            </a:r>
          </a:p>
        </p:txBody>
      </p:sp>
      <p:sp>
        <p:nvSpPr>
          <p:cNvPr id="8" name="TextBox 7"/>
          <p:cNvSpPr txBox="1"/>
          <p:nvPr/>
        </p:nvSpPr>
        <p:spPr>
          <a:xfrm>
            <a:off x="3441698" y="6412468"/>
            <a:ext cx="2425702" cy="369332"/>
          </a:xfrm>
          <a:prstGeom prst="rect">
            <a:avLst/>
          </a:prstGeom>
          <a:noFill/>
        </p:spPr>
        <p:txBody>
          <a:bodyPr wrap="none" rtlCol="0">
            <a:spAutoFit/>
          </a:bodyPr>
          <a:lstStyle/>
          <a:p>
            <a:r>
              <a:rPr lang="en-US" sz="1800"/>
              <a:t>Terminated Vista - not</a:t>
            </a:r>
          </a:p>
        </p:txBody>
      </p:sp>
      <p:sp>
        <p:nvSpPr>
          <p:cNvPr id="9" name="Oval 8"/>
          <p:cNvSpPr/>
          <p:nvPr/>
        </p:nvSpPr>
        <p:spPr bwMode="auto">
          <a:xfrm>
            <a:off x="1371600" y="2819400"/>
            <a:ext cx="609600" cy="609600"/>
          </a:xfrm>
          <a:prstGeom prst="ellipse">
            <a:avLst/>
          </a:prstGeom>
          <a:noFill/>
          <a:ln w="38100" cap="flat" cmpd="sng" algn="ctr">
            <a:solidFill>
              <a:srgbClr val="E800D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Oval 9"/>
          <p:cNvSpPr/>
          <p:nvPr/>
        </p:nvSpPr>
        <p:spPr bwMode="auto">
          <a:xfrm>
            <a:off x="1295400" y="3810000"/>
            <a:ext cx="609600" cy="609600"/>
          </a:xfrm>
          <a:prstGeom prst="ellipse">
            <a:avLst/>
          </a:prstGeom>
          <a:noFill/>
          <a:ln w="38100" cap="flat" cmpd="sng" algn="ctr">
            <a:solidFill>
              <a:srgbClr val="E800D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912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Public - Private Layers</a:t>
            </a:r>
          </a:p>
        </p:txBody>
      </p:sp>
      <p:pic>
        <p:nvPicPr>
          <p:cNvPr id="86018" name="Picture 4" descr="Image1DefensibleSpace_HUD_Page_1_Image_0001"/>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398713" y="1600200"/>
            <a:ext cx="4346575" cy="44958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Public - Private Layers</a:t>
            </a:r>
          </a:p>
        </p:txBody>
      </p:sp>
      <p:pic>
        <p:nvPicPr>
          <p:cNvPr id="87042" name="Picture 5" descr="Image2DefensibleSpace_HUD_Page_1_Image_0001"/>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293813" y="1600200"/>
            <a:ext cx="6554787" cy="44958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latin typeface="Arial" charset="0"/>
              </a:rPr>
              <a:t>Public - Private Layers</a:t>
            </a:r>
          </a:p>
        </p:txBody>
      </p:sp>
      <p:pic>
        <p:nvPicPr>
          <p:cNvPr id="88066" name="Picture 5" descr="Image3DefensibleSpace_HUD_Page_1_Image_0001"/>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265363" y="1600200"/>
            <a:ext cx="4613275" cy="44958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a:t>Public-Private Layers - Kentlands</a:t>
            </a:r>
          </a:p>
        </p:txBody>
      </p:sp>
      <p:pic>
        <p:nvPicPr>
          <p:cNvPr id="4" name="Content Placeholder 3" descr="Kentlands_Public-Private-Layers.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83185" y="1288769"/>
            <a:ext cx="8984615" cy="5285068"/>
          </a:xfrm>
        </p:spPr>
      </p:pic>
    </p:spTree>
    <p:extLst>
      <p:ext uri="{BB962C8B-B14F-4D97-AF65-F5344CB8AC3E}">
        <p14:creationId xmlns:p14="http://schemas.microsoft.com/office/powerpoint/2010/main" val="3065976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a:t>Public-Private Layers - Kentlands</a:t>
            </a:r>
          </a:p>
        </p:txBody>
      </p:sp>
      <p:pic>
        <p:nvPicPr>
          <p:cNvPr id="4" name="Content Placeholder 3" descr="Kentlands_Public-Private-Layers.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83185" y="1288769"/>
            <a:ext cx="8984615" cy="5285068"/>
          </a:xfrm>
        </p:spPr>
      </p:pic>
      <p:sp>
        <p:nvSpPr>
          <p:cNvPr id="3" name="TextBox 2"/>
          <p:cNvSpPr txBox="1"/>
          <p:nvPr/>
        </p:nvSpPr>
        <p:spPr>
          <a:xfrm>
            <a:off x="381000" y="4267200"/>
            <a:ext cx="1143000" cy="766364"/>
          </a:xfrm>
          <a:prstGeom prst="rect">
            <a:avLst/>
          </a:prstGeom>
          <a:noFill/>
        </p:spPr>
        <p:txBody>
          <a:bodyPr wrap="square" rtlCol="0">
            <a:spAutoFit/>
          </a:bodyPr>
          <a:lstStyle/>
          <a:p>
            <a:pPr algn="ctr">
              <a:lnSpc>
                <a:spcPct val="80000"/>
              </a:lnSpc>
            </a:pPr>
            <a:r>
              <a:rPr lang="en-US" sz="1800">
                <a:solidFill>
                  <a:srgbClr val="0000FF"/>
                </a:solidFill>
              </a:rPr>
              <a:t>Street </a:t>
            </a:r>
          </a:p>
          <a:p>
            <a:pPr algn="ctr">
              <a:lnSpc>
                <a:spcPct val="80000"/>
              </a:lnSpc>
            </a:pPr>
            <a:r>
              <a:rPr lang="en-US" sz="1800">
                <a:solidFill>
                  <a:srgbClr val="0000FF"/>
                </a:solidFill>
              </a:rPr>
              <a:t>=</a:t>
            </a:r>
          </a:p>
          <a:p>
            <a:pPr algn="ctr">
              <a:lnSpc>
                <a:spcPct val="80000"/>
              </a:lnSpc>
            </a:pPr>
            <a:r>
              <a:rPr lang="en-US" sz="1800">
                <a:solidFill>
                  <a:srgbClr val="0000FF"/>
                </a:solidFill>
              </a:rPr>
              <a:t>Public</a:t>
            </a:r>
          </a:p>
        </p:txBody>
      </p:sp>
      <p:sp>
        <p:nvSpPr>
          <p:cNvPr id="5" name="TextBox 4"/>
          <p:cNvSpPr txBox="1"/>
          <p:nvPr/>
        </p:nvSpPr>
        <p:spPr>
          <a:xfrm>
            <a:off x="2514600" y="4572000"/>
            <a:ext cx="1600200" cy="766364"/>
          </a:xfrm>
          <a:prstGeom prst="rect">
            <a:avLst/>
          </a:prstGeom>
          <a:noFill/>
        </p:spPr>
        <p:txBody>
          <a:bodyPr wrap="square" rtlCol="0">
            <a:spAutoFit/>
          </a:bodyPr>
          <a:lstStyle/>
          <a:p>
            <a:pPr algn="ctr">
              <a:lnSpc>
                <a:spcPct val="80000"/>
              </a:lnSpc>
            </a:pPr>
            <a:r>
              <a:rPr lang="en-US" sz="1800">
                <a:solidFill>
                  <a:srgbClr val="0000FF"/>
                </a:solidFill>
              </a:rPr>
              <a:t>Sidewalk </a:t>
            </a:r>
          </a:p>
          <a:p>
            <a:pPr algn="ctr">
              <a:lnSpc>
                <a:spcPct val="80000"/>
              </a:lnSpc>
            </a:pPr>
            <a:r>
              <a:rPr lang="en-US" sz="1800">
                <a:solidFill>
                  <a:srgbClr val="0000FF"/>
                </a:solidFill>
              </a:rPr>
              <a:t>= </a:t>
            </a:r>
          </a:p>
          <a:p>
            <a:pPr algn="ctr">
              <a:lnSpc>
                <a:spcPct val="80000"/>
              </a:lnSpc>
            </a:pPr>
            <a:r>
              <a:rPr lang="en-US" sz="1800">
                <a:solidFill>
                  <a:srgbClr val="0000FF"/>
                </a:solidFill>
              </a:rPr>
              <a:t>Semi-Public</a:t>
            </a:r>
          </a:p>
        </p:txBody>
      </p:sp>
      <p:sp>
        <p:nvSpPr>
          <p:cNvPr id="6" name="TextBox 5"/>
          <p:cNvSpPr txBox="1"/>
          <p:nvPr/>
        </p:nvSpPr>
        <p:spPr>
          <a:xfrm>
            <a:off x="4191000" y="4343400"/>
            <a:ext cx="1600200" cy="1209562"/>
          </a:xfrm>
          <a:prstGeom prst="rect">
            <a:avLst/>
          </a:prstGeom>
          <a:noFill/>
        </p:spPr>
        <p:txBody>
          <a:bodyPr wrap="square" rtlCol="0">
            <a:spAutoFit/>
          </a:bodyPr>
          <a:lstStyle/>
          <a:p>
            <a:pPr algn="ctr">
              <a:lnSpc>
                <a:spcPct val="80000"/>
              </a:lnSpc>
            </a:pPr>
            <a:r>
              <a:rPr lang="en-US" sz="1800">
                <a:solidFill>
                  <a:srgbClr val="80FF07"/>
                </a:solidFill>
              </a:rPr>
              <a:t>Driveway </a:t>
            </a:r>
          </a:p>
          <a:p>
            <a:pPr algn="ctr">
              <a:lnSpc>
                <a:spcPct val="80000"/>
              </a:lnSpc>
            </a:pPr>
            <a:r>
              <a:rPr lang="en-US" sz="1800">
                <a:solidFill>
                  <a:srgbClr val="80FF07"/>
                </a:solidFill>
              </a:rPr>
              <a:t>= </a:t>
            </a:r>
          </a:p>
          <a:p>
            <a:pPr algn="ctr">
              <a:lnSpc>
                <a:spcPct val="80000"/>
              </a:lnSpc>
            </a:pPr>
            <a:r>
              <a:rPr lang="en-US" sz="1800">
                <a:solidFill>
                  <a:srgbClr val="80FF07"/>
                </a:solidFill>
              </a:rPr>
              <a:t>Semi-Public or Semi-Private?</a:t>
            </a:r>
          </a:p>
        </p:txBody>
      </p:sp>
      <p:sp>
        <p:nvSpPr>
          <p:cNvPr id="7" name="TextBox 6"/>
          <p:cNvSpPr txBox="1"/>
          <p:nvPr/>
        </p:nvSpPr>
        <p:spPr>
          <a:xfrm>
            <a:off x="5943600" y="4343400"/>
            <a:ext cx="1600200" cy="1209562"/>
          </a:xfrm>
          <a:prstGeom prst="rect">
            <a:avLst/>
          </a:prstGeom>
          <a:noFill/>
        </p:spPr>
        <p:txBody>
          <a:bodyPr wrap="square" rtlCol="0">
            <a:spAutoFit/>
          </a:bodyPr>
          <a:lstStyle/>
          <a:p>
            <a:pPr algn="ctr">
              <a:lnSpc>
                <a:spcPct val="80000"/>
              </a:lnSpc>
            </a:pPr>
            <a:r>
              <a:rPr lang="en-US" sz="1800">
                <a:solidFill>
                  <a:srgbClr val="FFFF00"/>
                </a:solidFill>
              </a:rPr>
              <a:t>Walled but visible Garden </a:t>
            </a:r>
          </a:p>
          <a:p>
            <a:pPr algn="ctr">
              <a:lnSpc>
                <a:spcPct val="80000"/>
              </a:lnSpc>
            </a:pPr>
            <a:r>
              <a:rPr lang="en-US" sz="1800">
                <a:solidFill>
                  <a:srgbClr val="FFFF00"/>
                </a:solidFill>
              </a:rPr>
              <a:t>= </a:t>
            </a:r>
          </a:p>
          <a:p>
            <a:pPr algn="ctr">
              <a:lnSpc>
                <a:spcPct val="80000"/>
              </a:lnSpc>
            </a:pPr>
            <a:r>
              <a:rPr lang="en-US" sz="1800">
                <a:solidFill>
                  <a:srgbClr val="FFFF00"/>
                </a:solidFill>
              </a:rPr>
              <a:t>Semi-Private</a:t>
            </a:r>
          </a:p>
        </p:txBody>
      </p:sp>
      <p:sp>
        <p:nvSpPr>
          <p:cNvPr id="8" name="TextBox 7"/>
          <p:cNvSpPr txBox="1"/>
          <p:nvPr/>
        </p:nvSpPr>
        <p:spPr>
          <a:xfrm>
            <a:off x="7010400" y="2743200"/>
            <a:ext cx="1600200" cy="766364"/>
          </a:xfrm>
          <a:prstGeom prst="rect">
            <a:avLst/>
          </a:prstGeom>
          <a:noFill/>
        </p:spPr>
        <p:txBody>
          <a:bodyPr wrap="square" rtlCol="0">
            <a:spAutoFit/>
          </a:bodyPr>
          <a:lstStyle/>
          <a:p>
            <a:pPr algn="ctr">
              <a:lnSpc>
                <a:spcPct val="80000"/>
              </a:lnSpc>
            </a:pPr>
            <a:r>
              <a:rPr lang="en-US" sz="1800">
                <a:solidFill>
                  <a:srgbClr val="FFFF00"/>
                </a:solidFill>
              </a:rPr>
              <a:t>Inside House = </a:t>
            </a:r>
          </a:p>
          <a:p>
            <a:pPr algn="ctr">
              <a:lnSpc>
                <a:spcPct val="80000"/>
              </a:lnSpc>
            </a:pPr>
            <a:r>
              <a:rPr lang="en-US" sz="1800">
                <a:solidFill>
                  <a:srgbClr val="FFFF00"/>
                </a:solidFill>
              </a:rPr>
              <a:t>Private</a:t>
            </a:r>
          </a:p>
        </p:txBody>
      </p:sp>
    </p:spTree>
    <p:extLst>
      <p:ext uri="{BB962C8B-B14F-4D97-AF65-F5344CB8AC3E}">
        <p14:creationId xmlns:p14="http://schemas.microsoft.com/office/powerpoint/2010/main" val="3453805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Legibility (Kevin Lynch)</a:t>
            </a:r>
          </a:p>
        </p:txBody>
      </p:sp>
      <p:sp>
        <p:nvSpPr>
          <p:cNvPr id="91138"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ＭＳ Ｐゴシック" charset="0"/>
              </a:rPr>
              <a:t>Paths</a:t>
            </a:r>
          </a:p>
          <a:p>
            <a:pPr eaLnBrk="1" hangingPunct="1"/>
            <a:r>
              <a:rPr lang="en-US" dirty="0">
                <a:latin typeface="Arial" charset="0"/>
                <a:ea typeface="ＭＳ Ｐゴシック" charset="0"/>
                <a:cs typeface="ＭＳ Ｐゴシック" charset="0"/>
              </a:rPr>
              <a:t>Districts</a:t>
            </a:r>
          </a:p>
          <a:p>
            <a:pPr eaLnBrk="1" hangingPunct="1"/>
            <a:r>
              <a:rPr lang="en-US" dirty="0">
                <a:latin typeface="Arial" charset="0"/>
                <a:ea typeface="ＭＳ Ｐゴシック" charset="0"/>
                <a:cs typeface="ＭＳ Ｐゴシック" charset="0"/>
              </a:rPr>
              <a:t>Landmarks</a:t>
            </a:r>
          </a:p>
          <a:p>
            <a:pPr eaLnBrk="1" hangingPunct="1"/>
            <a:r>
              <a:rPr lang="en-US" dirty="0">
                <a:latin typeface="Arial" charset="0"/>
                <a:ea typeface="ＭＳ Ｐゴシック" charset="0"/>
                <a:cs typeface="ＭＳ Ｐゴシック" charset="0"/>
              </a:rPr>
              <a:t>Edges</a:t>
            </a:r>
          </a:p>
          <a:p>
            <a:pPr eaLnBrk="1" hangingPunct="1"/>
            <a:r>
              <a:rPr lang="en-US" dirty="0">
                <a:latin typeface="Arial" charset="0"/>
                <a:ea typeface="ＭＳ Ｐゴシック" charset="0"/>
                <a:cs typeface="ＭＳ Ｐゴシック" charset="0"/>
              </a:rPr>
              <a:t>Nodes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Urban Elements</a:t>
            </a:r>
          </a:p>
        </p:txBody>
      </p:sp>
      <p:sp>
        <p:nvSpPr>
          <p:cNvPr id="92162" name="Rectangle 3"/>
          <p:cNvSpPr>
            <a:spLocks noGrp="1" noChangeArrowheads="1"/>
          </p:cNvSpPr>
          <p:nvPr>
            <p:ph type="body" sz="half" idx="1"/>
          </p:nvPr>
        </p:nvSpPr>
        <p:spPr/>
        <p:txBody>
          <a:bodyPr/>
          <a:lstStyle/>
          <a:p>
            <a:pPr eaLnBrk="1" hangingPunct="1"/>
            <a:r>
              <a:rPr lang="en-US" i="1" dirty="0">
                <a:latin typeface="Arial" charset="0"/>
                <a:ea typeface="ＭＳ Ｐゴシック" charset="0"/>
                <a:cs typeface="ＭＳ Ｐゴシック" charset="0"/>
              </a:rPr>
              <a:t>Kevin Lynch:</a:t>
            </a:r>
          </a:p>
          <a:p>
            <a:pPr eaLnBrk="1" hangingPunct="1"/>
            <a:r>
              <a:rPr lang="en-US" dirty="0">
                <a:latin typeface="Arial" charset="0"/>
                <a:ea typeface="ＭＳ Ｐゴシック" charset="0"/>
                <a:cs typeface="ＭＳ Ｐゴシック" charset="0"/>
              </a:rPr>
              <a:t>Paths</a:t>
            </a:r>
          </a:p>
          <a:p>
            <a:pPr eaLnBrk="1" hangingPunct="1"/>
            <a:r>
              <a:rPr lang="en-US" dirty="0">
                <a:latin typeface="Arial" charset="0"/>
                <a:ea typeface="ＭＳ Ｐゴシック" charset="0"/>
                <a:cs typeface="ＭＳ Ｐゴシック" charset="0"/>
              </a:rPr>
              <a:t>Districts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Landmarks</a:t>
            </a:r>
          </a:p>
          <a:p>
            <a:pPr eaLnBrk="1" hangingPunct="1"/>
            <a:r>
              <a:rPr lang="en-US" dirty="0">
                <a:latin typeface="Arial" charset="0"/>
                <a:ea typeface="ＭＳ Ｐゴシック" charset="0"/>
                <a:cs typeface="ＭＳ Ｐゴシック" charset="0"/>
              </a:rPr>
              <a:t>Edges</a:t>
            </a:r>
          </a:p>
          <a:p>
            <a:pPr eaLnBrk="1" hangingPunct="1"/>
            <a:r>
              <a:rPr lang="en-US" dirty="0">
                <a:latin typeface="Arial" charset="0"/>
                <a:ea typeface="ＭＳ Ｐゴシック" charset="0"/>
                <a:cs typeface="ＭＳ Ｐゴシック" charset="0"/>
              </a:rPr>
              <a:t>Nodes</a:t>
            </a:r>
          </a:p>
        </p:txBody>
      </p:sp>
      <p:sp>
        <p:nvSpPr>
          <p:cNvPr id="92163" name="Rectangle 4"/>
          <p:cNvSpPr>
            <a:spLocks noGrp="1" noChangeArrowheads="1"/>
          </p:cNvSpPr>
          <p:nvPr>
            <p:ph type="body" sz="half" idx="2"/>
          </p:nvPr>
        </p:nvSpPr>
        <p:spPr/>
        <p:txBody>
          <a:bodyPr/>
          <a:lstStyle/>
          <a:p>
            <a:pPr eaLnBrk="1" hangingPunct="1"/>
            <a:r>
              <a:rPr lang="en-US" i="1" dirty="0">
                <a:latin typeface="Arial" charset="0"/>
                <a:ea typeface="ＭＳ Ｐゴシック" charset="0"/>
                <a:cs typeface="ＭＳ Ｐゴシック" charset="0"/>
              </a:rPr>
              <a:t>CNU Charter:</a:t>
            </a:r>
          </a:p>
          <a:p>
            <a:pPr eaLnBrk="1" hangingPunct="1"/>
            <a:r>
              <a:rPr lang="en-US" dirty="0">
                <a:latin typeface="Arial" charset="0"/>
                <a:ea typeface="ＭＳ Ｐゴシック" charset="0"/>
                <a:cs typeface="ＭＳ Ｐゴシック" charset="0"/>
              </a:rPr>
              <a:t>Corridors</a:t>
            </a:r>
          </a:p>
          <a:p>
            <a:pPr eaLnBrk="1" hangingPunct="1"/>
            <a:r>
              <a:rPr lang="en-US" dirty="0">
                <a:latin typeface="Arial" charset="0"/>
                <a:ea typeface="ＭＳ Ｐゴシック" charset="0"/>
                <a:cs typeface="ＭＳ Ｐゴシック" charset="0"/>
              </a:rPr>
              <a:t>Neighborhoods &amp; Districts</a:t>
            </a:r>
          </a:p>
          <a:p>
            <a:pPr eaLnBrk="1" hangingPunct="1"/>
            <a:r>
              <a:rPr lang="en-US" dirty="0">
                <a:latin typeface="Arial" charset="0"/>
                <a:ea typeface="ＭＳ Ｐゴシック" charset="0"/>
                <a:cs typeface="ＭＳ Ｐゴシック" charset="0"/>
              </a:rPr>
              <a:t>Civic Buildings</a:t>
            </a:r>
          </a:p>
          <a:p>
            <a:pPr eaLnBrk="1" hangingPunct="1"/>
            <a:r>
              <a:rPr lang="en-US" dirty="0">
                <a:latin typeface="Arial" charset="0"/>
                <a:ea typeface="ＭＳ Ｐゴシック" charset="0"/>
                <a:cs typeface="ＭＳ Ｐゴシック" charset="0"/>
              </a:rPr>
              <a:t>Edges</a:t>
            </a:r>
          </a:p>
          <a:p>
            <a:pPr eaLnBrk="1" hangingPunct="1"/>
            <a:r>
              <a:rPr lang="en-US" dirty="0">
                <a:latin typeface="Arial" charset="0"/>
                <a:ea typeface="ＭＳ Ｐゴシック" charset="0"/>
                <a:cs typeface="ＭＳ Ｐゴシック" charset="0"/>
              </a:rPr>
              <a:t>Centers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Paths &amp; Corridors</a:t>
            </a:r>
          </a:p>
        </p:txBody>
      </p:sp>
      <p:sp>
        <p:nvSpPr>
          <p:cNvPr id="93186" name="Rectangle 3"/>
          <p:cNvSpPr>
            <a:spLocks noGrp="1" noChangeArrowheads="1"/>
          </p:cNvSpPr>
          <p:nvPr>
            <p:ph type="body" sz="half" idx="1"/>
          </p:nvPr>
        </p:nvSpPr>
        <p:spPr/>
        <p:txBody>
          <a:bodyPr/>
          <a:lstStyle/>
          <a:p>
            <a:pPr marL="0" indent="0" eaLnBrk="1" hangingPunct="1">
              <a:buFontTx/>
              <a:buNone/>
            </a:pPr>
            <a:r>
              <a:rPr lang="en-US" i="1">
                <a:latin typeface="Arial" charset="0"/>
                <a:ea typeface="ＭＳ Ｐゴシック" charset="0"/>
                <a:cs typeface="ＭＳ Ｐゴシック" charset="0"/>
              </a:rPr>
              <a:t>Kevin Lynch:</a:t>
            </a:r>
          </a:p>
          <a:p>
            <a:pPr marL="0" indent="0" eaLnBrk="1" hangingPunct="1">
              <a:spcAft>
                <a:spcPts val="1600"/>
              </a:spcAft>
              <a:buFontTx/>
              <a:buNone/>
            </a:pPr>
            <a:r>
              <a:rPr lang="en-US">
                <a:solidFill>
                  <a:srgbClr val="FFFFFF"/>
                </a:solidFill>
                <a:latin typeface="Arial" charset="0"/>
                <a:ea typeface="ＭＳ Ｐゴシック" charset="0"/>
                <a:cs typeface="ＭＳ Ｐゴシック" charset="0"/>
              </a:rPr>
              <a:t>"the channels along which the observer customarily, occasionally, or potentially moves. They may be streets, walkways, transit lines, canals, railroads .."</a:t>
            </a:r>
          </a:p>
        </p:txBody>
      </p:sp>
      <p:sp>
        <p:nvSpPr>
          <p:cNvPr id="93187" name="Rectangle 4"/>
          <p:cNvSpPr>
            <a:spLocks noGrp="1" noChangeArrowheads="1"/>
          </p:cNvSpPr>
          <p:nvPr>
            <p:ph type="body" sz="half" idx="2"/>
          </p:nvPr>
        </p:nvSpPr>
        <p:spPr/>
        <p:txBody>
          <a:bodyPr/>
          <a:lstStyle/>
          <a:p>
            <a:pPr marL="0" indent="0" eaLnBrk="1" hangingPunct="1">
              <a:lnSpc>
                <a:spcPct val="90000"/>
              </a:lnSpc>
              <a:buFontTx/>
              <a:buNone/>
            </a:pPr>
            <a:r>
              <a:rPr lang="en-US" sz="2400" i="1">
                <a:latin typeface="Arial" charset="0"/>
                <a:ea typeface="ＭＳ Ｐゴシック" charset="0"/>
                <a:cs typeface="ＭＳ Ｐゴシック" charset="0"/>
              </a:rPr>
              <a:t>CNU Charter:</a:t>
            </a:r>
          </a:p>
          <a:p>
            <a:pPr marL="0" indent="0" eaLnBrk="1" hangingPunct="1">
              <a:lnSpc>
                <a:spcPct val="90000"/>
              </a:lnSpc>
              <a:buFontTx/>
              <a:buNone/>
            </a:pPr>
            <a:r>
              <a:rPr lang="en-US" sz="2000">
                <a:latin typeface="Arial" charset="0"/>
                <a:ea typeface="ＭＳ Ｐゴシック" charset="0"/>
                <a:cs typeface="ＭＳ Ｐゴシック" charset="0"/>
              </a:rPr>
              <a:t>1.The neighborhood, the district, and the corridor are the essential elements of development and redevelopment in the metropolis. They form identifiable areas that encourage citizens to take responsibility for their maintenance and evolution. </a:t>
            </a:r>
          </a:p>
          <a:p>
            <a:pPr marL="0" indent="0" eaLnBrk="1" hangingPunct="1">
              <a:lnSpc>
                <a:spcPct val="90000"/>
              </a:lnSpc>
              <a:buFontTx/>
              <a:buNone/>
            </a:pPr>
            <a:r>
              <a:rPr lang="en-US" sz="2000">
                <a:latin typeface="Arial" charset="0"/>
                <a:ea typeface="ＭＳ Ｐゴシック" charset="0"/>
                <a:cs typeface="ＭＳ Ｐゴシック" charset="0"/>
              </a:rPr>
              <a:t>2. . .  Corridors are regional connectors of neighborhoods and districts; they range from boulevards and rail lines to rivers and parkways.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Districts &amp; Neighborhoods</a:t>
            </a:r>
          </a:p>
        </p:txBody>
      </p:sp>
      <p:sp>
        <p:nvSpPr>
          <p:cNvPr id="94210" name="Rectangle 3"/>
          <p:cNvSpPr>
            <a:spLocks noGrp="1" noChangeArrowheads="1"/>
          </p:cNvSpPr>
          <p:nvPr>
            <p:ph type="body" sz="half" idx="1"/>
          </p:nvPr>
        </p:nvSpPr>
        <p:spPr/>
        <p:txBody>
          <a:bodyPr/>
          <a:lstStyle/>
          <a:p>
            <a:pPr marL="0" indent="0" eaLnBrk="1" hangingPunct="1">
              <a:buFontTx/>
              <a:buNone/>
            </a:pPr>
            <a:r>
              <a:rPr lang="en-US" sz="2400" i="1">
                <a:latin typeface="Arial" charset="0"/>
                <a:ea typeface="ＭＳ Ｐゴシック" charset="0"/>
                <a:cs typeface="ＭＳ Ｐゴシック" charset="0"/>
              </a:rPr>
              <a:t>Kevin Lynch:</a:t>
            </a:r>
          </a:p>
          <a:p>
            <a:pPr marL="0" indent="0" eaLnBrk="1" hangingPunct="1">
              <a:spcAft>
                <a:spcPts val="1600"/>
              </a:spcAft>
              <a:buFontTx/>
              <a:buNone/>
            </a:pPr>
            <a:r>
              <a:rPr lang="en-US" sz="2400">
                <a:solidFill>
                  <a:srgbClr val="FFFFFF"/>
                </a:solidFill>
                <a:latin typeface="Arial" charset="0"/>
                <a:ea typeface="ＭＳ Ｐゴシック" charset="0"/>
                <a:cs typeface="ＭＳ Ｐゴシック" charset="0"/>
              </a:rPr>
              <a:t>"are medium-to-large sections of the city, conceived of as having two-dimensional extent, which the observer mentally enters inside of, and which are recognizable as having some common identifying character"</a:t>
            </a:r>
            <a:endParaRPr lang="en-US" sz="2400" i="1">
              <a:solidFill>
                <a:srgbClr val="FFFFFF"/>
              </a:solidFill>
              <a:latin typeface="Arial" charset="0"/>
              <a:ea typeface="ＭＳ Ｐゴシック" charset="0"/>
              <a:cs typeface="ＭＳ Ｐゴシック" charset="0"/>
            </a:endParaRPr>
          </a:p>
        </p:txBody>
      </p:sp>
      <p:sp>
        <p:nvSpPr>
          <p:cNvPr id="94211" name="Rectangle 4"/>
          <p:cNvSpPr>
            <a:spLocks noGrp="1" noChangeArrowheads="1"/>
          </p:cNvSpPr>
          <p:nvPr>
            <p:ph type="body" sz="half" idx="2"/>
          </p:nvPr>
        </p:nvSpPr>
        <p:spPr/>
        <p:txBody>
          <a:bodyPr/>
          <a:lstStyle/>
          <a:p>
            <a:pPr marL="0" indent="0" eaLnBrk="1" hangingPunct="1">
              <a:lnSpc>
                <a:spcPct val="90000"/>
              </a:lnSpc>
              <a:buFontTx/>
              <a:buNone/>
            </a:pPr>
            <a:r>
              <a:rPr lang="en-US" sz="2400" i="1">
                <a:latin typeface="Arial" charset="0"/>
                <a:ea typeface="ＭＳ Ｐゴシック" charset="0"/>
                <a:cs typeface="ＭＳ Ｐゴシック" charset="0"/>
              </a:rPr>
              <a:t>CNU Charter:</a:t>
            </a:r>
          </a:p>
          <a:p>
            <a:pPr marL="0" indent="0" eaLnBrk="1" hangingPunct="1">
              <a:lnSpc>
                <a:spcPct val="90000"/>
              </a:lnSpc>
              <a:buFontTx/>
              <a:buNone/>
            </a:pPr>
            <a:r>
              <a:rPr lang="en-US" sz="1800">
                <a:latin typeface="Arial" charset="0"/>
                <a:ea typeface="ＭＳ Ｐゴシック" charset="0"/>
                <a:cs typeface="ＭＳ Ｐゴシック" charset="0"/>
              </a:rPr>
              <a:t>1.The neighborhood, the district, and the corridor are the essential elements of development and redevelopment in the metropolis. They form identifiable areas that encourage citizens to take responsibility for their maintenance and evolution. </a:t>
            </a:r>
          </a:p>
          <a:p>
            <a:pPr marL="0" indent="0" eaLnBrk="1" hangingPunct="1">
              <a:lnSpc>
                <a:spcPct val="90000"/>
              </a:lnSpc>
              <a:buFontTx/>
              <a:buNone/>
            </a:pPr>
            <a:r>
              <a:rPr lang="en-US" sz="1800">
                <a:latin typeface="Arial" charset="0"/>
                <a:ea typeface="ＭＳ Ｐゴシック" charset="0"/>
                <a:cs typeface="ＭＳ Ｐゴシック" charset="0"/>
              </a:rPr>
              <a:t>2. Neighborhoods should be compact, pedestrian-friendly, and mixed-use. Districts generally emphasize a special single use, and should follow the principles of neighborhood design when possible.</a:t>
            </a:r>
            <a:endParaRPr lang="en-US" sz="2400">
              <a:latin typeface="Arial"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04800"/>
            <a:ext cx="8229600" cy="6051550"/>
          </a:xfrm>
        </p:spPr>
      </p:pic>
      <p:pic>
        <p:nvPicPr>
          <p:cNvPr id="3" name="Picture 2" descr="Kentlands charrette plan_DPZ.jpeg"/>
          <p:cNvPicPr>
            <a:picLocks noChangeAspect="1"/>
          </p:cNvPicPr>
          <p:nvPr/>
        </p:nvPicPr>
        <p:blipFill rotWithShape="1">
          <a:blip r:embed="rId3">
            <a:alphaModFix amt="85000"/>
            <a:extLst>
              <a:ext uri="{28A0092B-C50C-407E-A947-70E740481C1C}">
                <a14:useLocalDpi xmlns:a14="http://schemas.microsoft.com/office/drawing/2010/main"/>
              </a:ext>
            </a:extLst>
          </a:blip>
          <a:srcRect/>
          <a:stretch/>
        </p:blipFill>
        <p:spPr>
          <a:xfrm rot="16560000">
            <a:off x="-48289" y="2034561"/>
            <a:ext cx="4957690" cy="3769784"/>
          </a:xfrm>
          <a:prstGeom prst="rect">
            <a:avLst/>
          </a:prstGeom>
        </p:spPr>
      </p:pic>
    </p:spTree>
    <p:extLst>
      <p:ext uri="{BB962C8B-B14F-4D97-AF65-F5344CB8AC3E}">
        <p14:creationId xmlns:p14="http://schemas.microsoft.com/office/powerpoint/2010/main" val="3459685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200000"/>
                  </a:schemeClr>
                </a:solidFill>
                <a:latin typeface="Arial" charset="0"/>
              </a:rPr>
              <a:t>Pedestrian Shed</a:t>
            </a:r>
          </a:p>
        </p:txBody>
      </p:sp>
      <p:pic>
        <p:nvPicPr>
          <p:cNvPr id="99330" name="Content Placeholder 2" descr="CNU_Ped_Sheds_Page_1_Image_0001.jpg"/>
          <p:cNvPicPr>
            <a:picLocks noGrp="1" noChangeAspect="1"/>
          </p:cNvPicPr>
          <p:nvPr>
            <p:ph idx="1"/>
          </p:nvPr>
        </p:nvPicPr>
        <p:blipFill>
          <a:blip r:embed="rId3" cstate="print">
            <a:extLst>
              <a:ext uri="{28A0092B-C50C-407E-A947-70E740481C1C}">
                <a14:useLocalDpi xmlns:a14="http://schemas.microsoft.com/office/drawing/2010/main"/>
              </a:ext>
            </a:extLst>
          </a:blip>
          <a:srcRect l="-16640" r="-16640"/>
          <a:stretch>
            <a:fillRect/>
          </a:stretch>
        </p:blipFill>
        <p:spPr>
          <a:xfrm>
            <a:off x="914400" y="1600200"/>
            <a:ext cx="7772400" cy="4572000"/>
          </a:xfrm>
        </p:spPr>
      </p:pic>
      <p:sp>
        <p:nvSpPr>
          <p:cNvPr id="4" name="Rectangle 3"/>
          <p:cNvSpPr/>
          <p:nvPr/>
        </p:nvSpPr>
        <p:spPr>
          <a:xfrm>
            <a:off x="304800" y="6361113"/>
            <a:ext cx="4572000" cy="261937"/>
          </a:xfrm>
          <a:prstGeom prst="rect">
            <a:avLst/>
          </a:prstGeom>
          <a:noFill/>
          <a:ln>
            <a:noFill/>
          </a:ln>
        </p:spPr>
        <p:txBody>
          <a:bodyPr>
            <a:spAutoFit/>
          </a:bodyPr>
          <a:lstStyle/>
          <a:p>
            <a:pPr defTabSz="457200" eaLnBrk="1" fontAlgn="auto" hangingPunct="1">
              <a:spcBef>
                <a:spcPts val="0"/>
              </a:spcBef>
              <a:spcAft>
                <a:spcPts val="0"/>
              </a:spcAft>
              <a:defRPr/>
            </a:pPr>
            <a:r>
              <a:rPr lang="en-US" sz="1100" dirty="0">
                <a:solidFill>
                  <a:srgbClr val="2E304C"/>
                </a:solidFill>
                <a:latin typeface="Lucida Grande" charset="0"/>
                <a:ea typeface="+mn-ea"/>
                <a:cs typeface="+mn-cs"/>
              </a:rPr>
              <a:t>http://</a:t>
            </a:r>
            <a:r>
              <a:rPr lang="en-US" sz="1100" dirty="0" err="1">
                <a:solidFill>
                  <a:srgbClr val="2E304C"/>
                </a:solidFill>
                <a:latin typeface="Lucida Grande" charset="0"/>
                <a:ea typeface="+mn-ea"/>
                <a:cs typeface="+mn-cs"/>
              </a:rPr>
              <a:t>www.cnu.org</a:t>
            </a:r>
            <a:r>
              <a:rPr lang="en-US" sz="1100" dirty="0">
                <a:solidFill>
                  <a:srgbClr val="2E304C"/>
                </a:solidFill>
                <a:latin typeface="Lucida Grande" charset="0"/>
                <a:ea typeface="+mn-ea"/>
                <a:cs typeface="+mn-cs"/>
              </a:rPr>
              <a:t>/sites/files/</a:t>
            </a:r>
            <a:r>
              <a:rPr lang="en-US" sz="1100" dirty="0" err="1">
                <a:solidFill>
                  <a:srgbClr val="2E304C"/>
                </a:solidFill>
                <a:latin typeface="Lucida Grande" charset="0"/>
                <a:ea typeface="+mn-ea"/>
                <a:cs typeface="+mn-cs"/>
              </a:rPr>
              <a:t>CNU_Ped_Sheds.pdf</a:t>
            </a:r>
            <a:endParaRPr lang="en-US" sz="1100" dirty="0">
              <a:solidFill>
                <a:srgbClr val="2E304C"/>
              </a:solidFill>
              <a:latin typeface="Lucida Grande" charset="0"/>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tlands_TravelTimeMap_Farmhous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209800"/>
            <a:ext cx="5158097" cy="4648200"/>
          </a:xfrm>
          <a:prstGeom prst="rect">
            <a:avLst/>
          </a:prstGeom>
        </p:spPr>
      </p:pic>
      <p:sp>
        <p:nvSpPr>
          <p:cNvPr id="2" name="Title 1"/>
          <p:cNvSpPr>
            <a:spLocks noGrp="1"/>
          </p:cNvSpPr>
          <p:nvPr>
            <p:ph type="title"/>
          </p:nvPr>
        </p:nvSpPr>
        <p:spPr>
          <a:xfrm>
            <a:off x="152400" y="-152400"/>
            <a:ext cx="3276600" cy="1828800"/>
          </a:xfrm>
        </p:spPr>
        <p:txBody>
          <a:bodyPr/>
          <a:lstStyle/>
          <a:p>
            <a:pPr algn="l"/>
            <a:r>
              <a:rPr lang="en-US"/>
              <a:t>Ped Sheds - Kentlands</a:t>
            </a:r>
          </a:p>
        </p:txBody>
      </p:sp>
      <p:pic>
        <p:nvPicPr>
          <p:cNvPr id="5" name="Picture 4" descr="Kentlands_TravelTimeMap_TownCt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2559" y="0"/>
            <a:ext cx="4291440" cy="4114800"/>
          </a:xfrm>
          <a:prstGeom prst="rect">
            <a:avLst/>
          </a:prstGeom>
          <a:ln>
            <a:solidFill>
              <a:schemeClr val="bg1"/>
            </a:solidFill>
          </a:ln>
        </p:spPr>
      </p:pic>
      <p:sp>
        <p:nvSpPr>
          <p:cNvPr id="6" name="TextBox 5"/>
          <p:cNvSpPr txBox="1"/>
          <p:nvPr/>
        </p:nvSpPr>
        <p:spPr>
          <a:xfrm>
            <a:off x="152400" y="6019800"/>
            <a:ext cx="1524000" cy="646331"/>
          </a:xfrm>
          <a:prstGeom prst="rect">
            <a:avLst/>
          </a:prstGeom>
          <a:noFill/>
        </p:spPr>
        <p:txBody>
          <a:bodyPr wrap="square" rtlCol="0">
            <a:spAutoFit/>
          </a:bodyPr>
          <a:lstStyle/>
          <a:p>
            <a:r>
              <a:rPr lang="en-US" sz="1800">
                <a:solidFill>
                  <a:schemeClr val="bg1"/>
                </a:solidFill>
              </a:rPr>
              <a:t>Orignal Farmhouse</a:t>
            </a:r>
          </a:p>
        </p:txBody>
      </p:sp>
      <p:sp>
        <p:nvSpPr>
          <p:cNvPr id="7" name="TextBox 6"/>
          <p:cNvSpPr txBox="1"/>
          <p:nvPr/>
        </p:nvSpPr>
        <p:spPr>
          <a:xfrm>
            <a:off x="7772400" y="3352800"/>
            <a:ext cx="1295400" cy="646331"/>
          </a:xfrm>
          <a:prstGeom prst="rect">
            <a:avLst/>
          </a:prstGeom>
          <a:noFill/>
        </p:spPr>
        <p:txBody>
          <a:bodyPr wrap="square" rtlCol="0">
            <a:spAutoFit/>
          </a:bodyPr>
          <a:lstStyle/>
          <a:p>
            <a:pPr algn="r"/>
            <a:r>
              <a:rPr lang="en-US" sz="1800">
                <a:solidFill>
                  <a:schemeClr val="bg1"/>
                </a:solidFill>
              </a:rPr>
              <a:t>Town Center</a:t>
            </a:r>
          </a:p>
        </p:txBody>
      </p:sp>
    </p:spTree>
    <p:extLst>
      <p:ext uri="{BB962C8B-B14F-4D97-AF65-F5344CB8AC3E}">
        <p14:creationId xmlns:p14="http://schemas.microsoft.com/office/powerpoint/2010/main" val="41913740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Landmarks</a:t>
            </a:r>
          </a:p>
        </p:txBody>
      </p:sp>
      <p:sp>
        <p:nvSpPr>
          <p:cNvPr id="96258" name="Rectangle 3"/>
          <p:cNvSpPr>
            <a:spLocks noGrp="1" noChangeArrowheads="1"/>
          </p:cNvSpPr>
          <p:nvPr>
            <p:ph type="body" sz="half" idx="1"/>
          </p:nvPr>
        </p:nvSpPr>
        <p:spPr/>
        <p:txBody>
          <a:bodyPr/>
          <a:lstStyle/>
          <a:p>
            <a:pPr marL="0" indent="0" eaLnBrk="1" hangingPunct="1">
              <a:buFontTx/>
              <a:buNone/>
            </a:pPr>
            <a:r>
              <a:rPr lang="en-US" sz="2400" i="1" dirty="0">
                <a:latin typeface="+mj-lt"/>
                <a:ea typeface="ＭＳ Ｐゴシック" charset="0"/>
                <a:cs typeface="ＭＳ Ｐゴシック" charset="0"/>
              </a:rPr>
              <a:t>Kevin Lynch:</a:t>
            </a:r>
          </a:p>
          <a:p>
            <a:pPr marL="0" indent="0" eaLnBrk="1" hangingPunct="1">
              <a:spcAft>
                <a:spcPts val="1600"/>
              </a:spcAft>
              <a:buFontTx/>
              <a:buNone/>
            </a:pPr>
            <a:r>
              <a:rPr lang="en-US" sz="2400" dirty="0">
                <a:latin typeface="+mj-lt"/>
                <a:ea typeface="ＭＳ Ｐゴシック" charset="0"/>
                <a:cs typeface="ＭＳ Ｐゴシック" charset="0"/>
              </a:rPr>
              <a:t>”Landmarks and unique features are essential in helping people navigate and connect with their surroundings"</a:t>
            </a:r>
            <a:endParaRPr lang="en-US" sz="2400" i="1" dirty="0">
              <a:latin typeface="+mj-lt"/>
              <a:ea typeface="ＭＳ Ｐゴシック" charset="0"/>
              <a:cs typeface="ＭＳ Ｐゴシック" charset="0"/>
            </a:endParaRPr>
          </a:p>
        </p:txBody>
      </p:sp>
      <p:sp>
        <p:nvSpPr>
          <p:cNvPr id="6" name="Content Placeholder 5">
            <a:extLst>
              <a:ext uri="{FF2B5EF4-FFF2-40B4-BE49-F238E27FC236}">
                <a16:creationId xmlns:a16="http://schemas.microsoft.com/office/drawing/2014/main" id="{223B1E38-1E54-AF03-5951-4F9C2E17F74C}"/>
              </a:ext>
            </a:extLst>
          </p:cNvPr>
          <p:cNvSpPr>
            <a:spLocks noGrp="1"/>
          </p:cNvSpPr>
          <p:nvPr>
            <p:ph sz="half" idx="2"/>
          </p:nvPr>
        </p:nvSpPr>
        <p:spPr>
          <a:xfrm>
            <a:off x="4648200" y="1600200"/>
            <a:ext cx="4343400" cy="4495800"/>
          </a:xfrm>
        </p:spPr>
        <p:txBody>
          <a:bodyPr/>
          <a:lstStyle/>
          <a:p>
            <a:pPr marL="0" indent="0">
              <a:buNone/>
            </a:pPr>
            <a:r>
              <a:rPr lang="en-US" sz="2400" i="1" dirty="0">
                <a:effectLst/>
                <a:latin typeface="+mj-lt"/>
                <a:ea typeface="Times New Roman" panose="02020603050405020304" pitchFamily="18" charset="0"/>
                <a:cs typeface="Times New Roman" panose="02020603050405020304" pitchFamily="18" charset="0"/>
              </a:rPr>
              <a:t>CNU Charter:</a:t>
            </a:r>
          </a:p>
          <a:p>
            <a:pPr marL="0" marR="36830" indent="0">
              <a:lnSpc>
                <a:spcPct val="130000"/>
              </a:lnSpc>
              <a:spcBef>
                <a:spcPts val="0"/>
              </a:spcBef>
              <a:spcAft>
                <a:spcPts val="0"/>
              </a:spcAft>
              <a:buNone/>
            </a:pPr>
            <a:r>
              <a:rPr lang="en-US" sz="1800" spc="5" dirty="0">
                <a:effectLst/>
                <a:latin typeface="+mj-lt"/>
                <a:ea typeface="Times New Roman" panose="02020603050405020304" pitchFamily="18" charset="0"/>
                <a:cs typeface="Times New Roman" panose="02020603050405020304" pitchFamily="18" charset="0"/>
              </a:rPr>
              <a:t>25</a:t>
            </a:r>
            <a:r>
              <a:rPr lang="en-US" sz="1800" dirty="0">
                <a:effectLst/>
                <a:latin typeface="+mj-lt"/>
                <a:ea typeface="Times New Roman" panose="02020603050405020304" pitchFamily="18" charset="0"/>
                <a:cs typeface="Times New Roman" panose="02020603050405020304" pitchFamily="18" charset="0"/>
              </a:rPr>
              <a:t>.</a:t>
            </a:r>
            <a:r>
              <a:rPr lang="en-US" sz="1800" spc="130"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Civi</a:t>
            </a:r>
            <a:r>
              <a:rPr lang="en-US" sz="1800" dirty="0">
                <a:effectLst/>
                <a:latin typeface="+mj-lt"/>
                <a:ea typeface="Times New Roman" panose="02020603050405020304" pitchFamily="18" charset="0"/>
                <a:cs typeface="Times New Roman" panose="02020603050405020304" pitchFamily="18" charset="0"/>
              </a:rPr>
              <a:t>c</a:t>
            </a:r>
            <a:r>
              <a:rPr lang="en-US" sz="1800" spc="60"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building</a:t>
            </a:r>
            <a:r>
              <a:rPr lang="en-US" sz="1800" dirty="0">
                <a:effectLst/>
                <a:latin typeface="+mj-lt"/>
                <a:ea typeface="Times New Roman" panose="02020603050405020304" pitchFamily="18" charset="0"/>
                <a:cs typeface="Times New Roman" panose="02020603050405020304" pitchFamily="18" charset="0"/>
              </a:rPr>
              <a:t>s</a:t>
            </a:r>
            <a:r>
              <a:rPr lang="en-US" sz="1800" spc="195"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an</a:t>
            </a:r>
            <a:r>
              <a:rPr lang="en-US" sz="1800" dirty="0">
                <a:effectLst/>
                <a:latin typeface="+mj-lt"/>
                <a:ea typeface="Times New Roman" panose="02020603050405020304" pitchFamily="18" charset="0"/>
                <a:cs typeface="Times New Roman" panose="02020603050405020304" pitchFamily="18" charset="0"/>
              </a:rPr>
              <a:t>d</a:t>
            </a:r>
            <a:r>
              <a:rPr lang="en-US" sz="1800" spc="150"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publi</a:t>
            </a:r>
            <a:r>
              <a:rPr lang="en-US" sz="1800" dirty="0">
                <a:effectLst/>
                <a:latin typeface="+mj-lt"/>
                <a:ea typeface="Times New Roman" panose="02020603050405020304" pitchFamily="18" charset="0"/>
                <a:cs typeface="Times New Roman" panose="02020603050405020304" pitchFamily="18" charset="0"/>
              </a:rPr>
              <a:t>c</a:t>
            </a:r>
            <a:r>
              <a:rPr lang="en-US" sz="1800" spc="150"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gatherin</a:t>
            </a:r>
            <a:r>
              <a:rPr lang="en-US" sz="1800" dirty="0">
                <a:effectLst/>
                <a:latin typeface="+mj-lt"/>
                <a:ea typeface="Times New Roman" panose="02020603050405020304" pitchFamily="18" charset="0"/>
                <a:cs typeface="Times New Roman" panose="02020603050405020304" pitchFamily="18" charset="0"/>
              </a:rPr>
              <a:t>g </a:t>
            </a:r>
            <a:r>
              <a:rPr lang="en-US" sz="1800" spc="5" dirty="0">
                <a:effectLst/>
                <a:latin typeface="+mj-lt"/>
                <a:ea typeface="Times New Roman" panose="02020603050405020304" pitchFamily="18" charset="0"/>
                <a:cs typeface="Times New Roman" panose="02020603050405020304" pitchFamily="18" charset="0"/>
              </a:rPr>
              <a:t>place</a:t>
            </a:r>
            <a:r>
              <a:rPr lang="en-US" sz="1800" dirty="0">
                <a:effectLst/>
                <a:latin typeface="+mj-lt"/>
                <a:ea typeface="Times New Roman" panose="02020603050405020304" pitchFamily="18" charset="0"/>
                <a:cs typeface="Times New Roman" panose="02020603050405020304" pitchFamily="18" charset="0"/>
              </a:rPr>
              <a:t>s</a:t>
            </a:r>
            <a:r>
              <a:rPr lang="en-US" sz="1800" spc="105"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requir</a:t>
            </a:r>
            <a:r>
              <a:rPr lang="en-US" sz="1800" dirty="0">
                <a:effectLst/>
                <a:latin typeface="+mj-lt"/>
                <a:ea typeface="Times New Roman" panose="02020603050405020304" pitchFamily="18" charset="0"/>
                <a:cs typeface="Times New Roman" panose="02020603050405020304" pitchFamily="18" charset="0"/>
              </a:rPr>
              <a:t>e</a:t>
            </a:r>
            <a:r>
              <a:rPr lang="en-US" sz="1800" spc="190"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importan</a:t>
            </a:r>
            <a:r>
              <a:rPr lang="en-US" sz="1800" dirty="0">
                <a:effectLst/>
                <a:latin typeface="+mj-lt"/>
                <a:ea typeface="Times New Roman" panose="02020603050405020304" pitchFamily="18" charset="0"/>
                <a:cs typeface="Times New Roman" panose="02020603050405020304" pitchFamily="18" charset="0"/>
              </a:rPr>
              <a:t>t </a:t>
            </a:r>
            <a:r>
              <a:rPr lang="en-US" sz="1800" spc="5" dirty="0">
                <a:effectLst/>
                <a:latin typeface="+mj-lt"/>
                <a:ea typeface="Times New Roman" panose="02020603050405020304" pitchFamily="18" charset="0"/>
                <a:cs typeface="Times New Roman" panose="02020603050405020304" pitchFamily="18" charset="0"/>
              </a:rPr>
              <a:t>site</a:t>
            </a:r>
            <a:r>
              <a:rPr lang="en-US" sz="1800" dirty="0">
                <a:effectLst/>
                <a:latin typeface="+mj-lt"/>
                <a:ea typeface="Times New Roman" panose="02020603050405020304" pitchFamily="18" charset="0"/>
                <a:cs typeface="Times New Roman" panose="02020603050405020304" pitchFamily="18" charset="0"/>
              </a:rPr>
              <a:t>s</a:t>
            </a:r>
            <a:r>
              <a:rPr lang="en-US" sz="1800" spc="65" dirty="0">
                <a:effectLst/>
                <a:latin typeface="+mj-lt"/>
                <a:ea typeface="Times New Roman" panose="02020603050405020304" pitchFamily="18" charset="0"/>
                <a:cs typeface="Times New Roman" panose="02020603050405020304" pitchFamily="18" charset="0"/>
              </a:rPr>
              <a:t> </a:t>
            </a:r>
            <a:r>
              <a:rPr lang="en-US" sz="1800" spc="5" dirty="0">
                <a:effectLst/>
                <a:latin typeface="+mj-lt"/>
                <a:ea typeface="Times New Roman" panose="02020603050405020304" pitchFamily="18" charset="0"/>
                <a:cs typeface="Times New Roman" panose="02020603050405020304" pitchFamily="18" charset="0"/>
              </a:rPr>
              <a:t>t</a:t>
            </a:r>
            <a:r>
              <a:rPr lang="en-US" sz="1800" dirty="0">
                <a:effectLst/>
                <a:latin typeface="+mj-lt"/>
                <a:ea typeface="Times New Roman" panose="02020603050405020304" pitchFamily="18" charset="0"/>
                <a:cs typeface="Times New Roman" panose="02020603050405020304" pitchFamily="18" charset="0"/>
              </a:rPr>
              <a:t>o reinforce</a:t>
            </a:r>
            <a:r>
              <a:rPr lang="en-US" sz="1800" spc="18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community</a:t>
            </a:r>
            <a:r>
              <a:rPr lang="en-US" sz="1800" spc="2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identity</a:t>
            </a:r>
            <a:r>
              <a:rPr lang="en-US" sz="1800" spc="17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and</a:t>
            </a:r>
            <a:r>
              <a:rPr lang="en-US" sz="1800" spc="13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the</a:t>
            </a:r>
            <a:r>
              <a:rPr lang="en-US" sz="1800" spc="9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culture</a:t>
            </a:r>
            <a:r>
              <a:rPr lang="en-US" sz="1800" spc="18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of</a:t>
            </a:r>
            <a:r>
              <a:rPr lang="en-US" sz="1800" spc="4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democrac</a:t>
            </a:r>
            <a:r>
              <a:rPr lang="en-US" sz="1800" spc="-75" dirty="0">
                <a:effectLst/>
                <a:latin typeface="+mj-lt"/>
                <a:ea typeface="Times New Roman" panose="02020603050405020304" pitchFamily="18" charset="0"/>
                <a:cs typeface="Times New Roman" panose="02020603050405020304" pitchFamily="18" charset="0"/>
              </a:rPr>
              <a:t>y</a:t>
            </a:r>
            <a:r>
              <a:rPr lang="en-US" sz="1800" dirty="0">
                <a:effectLst/>
                <a:latin typeface="+mj-lt"/>
                <a:ea typeface="Times New Roman" panose="02020603050405020304" pitchFamily="18" charset="0"/>
                <a:cs typeface="Times New Roman" panose="02020603050405020304" pitchFamily="18" charset="0"/>
              </a:rPr>
              <a:t>. They</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deserve</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distinctive</a:t>
            </a:r>
            <a:r>
              <a:rPr lang="en-US" sz="1800" spc="16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form,</a:t>
            </a:r>
            <a:r>
              <a:rPr lang="en-US" sz="1800" spc="1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because</a:t>
            </a:r>
            <a:r>
              <a:rPr lang="en-US" sz="1800" spc="17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their</a:t>
            </a:r>
            <a:r>
              <a:rPr lang="en-US" sz="1800" spc="17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role</a:t>
            </a:r>
            <a:r>
              <a:rPr lang="en-US" sz="1800" spc="13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is</a:t>
            </a:r>
            <a:r>
              <a:rPr lang="en-US" sz="1800" spc="4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different from</a:t>
            </a:r>
            <a:r>
              <a:rPr lang="en-US" sz="1800" spc="17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that of</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other buildings and places</a:t>
            </a:r>
            <a:r>
              <a:rPr lang="en-US" sz="1800" spc="10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that</a:t>
            </a:r>
            <a:r>
              <a:rPr lang="en-US" sz="1800" spc="20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constitute</a:t>
            </a:r>
            <a:r>
              <a:rPr lang="en-US" sz="1800" spc="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the</a:t>
            </a:r>
            <a:r>
              <a:rPr lang="en-US" sz="1800" spc="11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fabric</a:t>
            </a:r>
            <a:r>
              <a:rPr lang="en-US" sz="1800" spc="15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of</a:t>
            </a:r>
            <a:r>
              <a:rPr lang="en-US" sz="1800" spc="6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the</a:t>
            </a:r>
            <a:r>
              <a:rPr lang="en-US" sz="1800" spc="11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cit</a:t>
            </a:r>
            <a:r>
              <a:rPr lang="en-US" sz="1800" spc="-75" dirty="0">
                <a:effectLst/>
                <a:latin typeface="+mj-lt"/>
                <a:ea typeface="Times New Roman" panose="02020603050405020304" pitchFamily="18" charset="0"/>
                <a:cs typeface="Times New Roman" panose="02020603050405020304" pitchFamily="18" charset="0"/>
              </a:rPr>
              <a:t>y</a:t>
            </a:r>
            <a:r>
              <a:rPr lang="en-US" sz="1800" dirty="0">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0" indent="0">
              <a:buNone/>
            </a:pPr>
            <a:endParaRPr lang="en-US" sz="2400" dirty="0">
              <a:latin typeface="+mj-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Edges</a:t>
            </a:r>
          </a:p>
        </p:txBody>
      </p:sp>
      <p:sp>
        <p:nvSpPr>
          <p:cNvPr id="96258" name="Rectangle 3"/>
          <p:cNvSpPr>
            <a:spLocks noGrp="1" noChangeArrowheads="1"/>
          </p:cNvSpPr>
          <p:nvPr>
            <p:ph type="body" sz="half" idx="1"/>
          </p:nvPr>
        </p:nvSpPr>
        <p:spPr/>
        <p:txBody>
          <a:bodyPr/>
          <a:lstStyle/>
          <a:p>
            <a:pPr marL="0" indent="0" eaLnBrk="1" hangingPunct="1">
              <a:buFontTx/>
              <a:buNone/>
            </a:pPr>
            <a:r>
              <a:rPr lang="en-US" sz="2400" i="1" dirty="0">
                <a:latin typeface="+mj-lt"/>
                <a:ea typeface="ＭＳ Ｐゴシック" charset="0"/>
                <a:cs typeface="ＭＳ Ｐゴシック" charset="0"/>
              </a:rPr>
              <a:t>Kevin Lynch:</a:t>
            </a:r>
          </a:p>
          <a:p>
            <a:pPr marL="0" indent="0" eaLnBrk="1" hangingPunct="1">
              <a:spcAft>
                <a:spcPts val="1600"/>
              </a:spcAft>
              <a:buFontTx/>
              <a:buNone/>
            </a:pPr>
            <a:r>
              <a:rPr lang="en-US" sz="2400" dirty="0">
                <a:latin typeface="+mj-lt"/>
                <a:ea typeface="ＭＳ Ｐゴシック" charset="0"/>
                <a:cs typeface="ＭＳ Ｐゴシック" charset="0"/>
              </a:rPr>
              <a:t>"are the linear elements not used or considered as paths by the observer. They are boundaries between two phases, linear breaks in continuity: shores, railroad cuts, edges of development, walls ... "</a:t>
            </a:r>
            <a:endParaRPr lang="en-US" sz="2400" i="1" dirty="0">
              <a:latin typeface="+mj-lt"/>
              <a:ea typeface="ＭＳ Ｐゴシック" charset="0"/>
              <a:cs typeface="ＭＳ Ｐゴシック" charset="0"/>
            </a:endParaRPr>
          </a:p>
        </p:txBody>
      </p:sp>
      <p:sp>
        <p:nvSpPr>
          <p:cNvPr id="6" name="Content Placeholder 5">
            <a:extLst>
              <a:ext uri="{FF2B5EF4-FFF2-40B4-BE49-F238E27FC236}">
                <a16:creationId xmlns:a16="http://schemas.microsoft.com/office/drawing/2014/main" id="{223B1E38-1E54-AF03-5951-4F9C2E17F74C}"/>
              </a:ext>
            </a:extLst>
          </p:cNvPr>
          <p:cNvSpPr>
            <a:spLocks noGrp="1"/>
          </p:cNvSpPr>
          <p:nvPr>
            <p:ph sz="half" idx="2"/>
          </p:nvPr>
        </p:nvSpPr>
        <p:spPr>
          <a:xfrm>
            <a:off x="4648200" y="1600200"/>
            <a:ext cx="4343400" cy="4495800"/>
          </a:xfrm>
        </p:spPr>
        <p:txBody>
          <a:bodyPr/>
          <a:lstStyle/>
          <a:p>
            <a:pPr marL="0" indent="0">
              <a:buNone/>
            </a:pPr>
            <a:r>
              <a:rPr lang="en-US" sz="2400" i="1" dirty="0">
                <a:effectLst/>
                <a:latin typeface="+mj-lt"/>
                <a:ea typeface="Times New Roman" panose="02020603050405020304" pitchFamily="18" charset="0"/>
                <a:cs typeface="Times New Roman" panose="02020603050405020304" pitchFamily="18" charset="0"/>
              </a:rPr>
              <a:t>CNU Charter:</a:t>
            </a:r>
          </a:p>
          <a:p>
            <a:pPr marL="0" indent="0">
              <a:buNone/>
            </a:pPr>
            <a:r>
              <a:rPr lang="en-US" sz="2400" dirty="0">
                <a:effectLst/>
                <a:latin typeface="+mj-lt"/>
                <a:ea typeface="Times New Roman" panose="02020603050405020304" pitchFamily="18" charset="0"/>
                <a:cs typeface="Times New Roman" panose="02020603050405020304" pitchFamily="18" charset="0"/>
              </a:rPr>
              <a:t>Metropolitan</a:t>
            </a:r>
            <a:r>
              <a:rPr lang="en-US" sz="2400" spc="-2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regions</a:t>
            </a:r>
            <a:r>
              <a:rPr lang="en-US" sz="2400" spc="11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are</a:t>
            </a:r>
            <a:r>
              <a:rPr lang="en-US" sz="2400" spc="8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finite</a:t>
            </a:r>
            <a:r>
              <a:rPr lang="en-US" sz="2400" spc="3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places</a:t>
            </a:r>
            <a:r>
              <a:rPr lang="en-US" sz="2400" spc="7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with</a:t>
            </a:r>
            <a:r>
              <a:rPr lang="en-US" sz="2400" spc="12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geographic boundaries</a:t>
            </a:r>
            <a:r>
              <a:rPr lang="en-US" sz="2400" spc="1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derived from</a:t>
            </a:r>
            <a:r>
              <a:rPr lang="en-US" sz="2400" spc="9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topograph</a:t>
            </a:r>
            <a:r>
              <a:rPr lang="en-US" sz="2400" spc="-80" dirty="0">
                <a:effectLst/>
                <a:latin typeface="+mj-lt"/>
                <a:ea typeface="Times New Roman" panose="02020603050405020304" pitchFamily="18" charset="0"/>
                <a:cs typeface="Times New Roman" panose="02020603050405020304" pitchFamily="18" charset="0"/>
              </a:rPr>
              <a:t>y</a:t>
            </a:r>
            <a:r>
              <a:rPr lang="en-US" sz="2400" dirty="0">
                <a:effectLst/>
                <a:latin typeface="+mj-lt"/>
                <a:ea typeface="Times New Roman" panose="02020603050405020304" pitchFamily="18" charset="0"/>
                <a:cs typeface="Times New Roman" panose="02020603050405020304" pitchFamily="18" charset="0"/>
              </a:rPr>
              <a:t>,</a:t>
            </a:r>
            <a:r>
              <a:rPr lang="en-US" sz="2400" spc="1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watersheds,</a:t>
            </a:r>
            <a:r>
              <a:rPr lang="en-US" sz="2400" spc="-7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coastlines,</a:t>
            </a:r>
            <a:r>
              <a:rPr lang="en-US" sz="2400" spc="15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farmlands,</a:t>
            </a:r>
            <a:r>
              <a:rPr lang="en-US" sz="2400" spc="-4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regional</a:t>
            </a:r>
            <a:r>
              <a:rPr lang="en-US" sz="2400" spc="13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parks,</a:t>
            </a:r>
            <a:r>
              <a:rPr lang="en-US" sz="2400" spc="15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and</a:t>
            </a:r>
            <a:r>
              <a:rPr lang="en-US" sz="2400" spc="9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river basins.</a:t>
            </a:r>
            <a:r>
              <a:rPr lang="en-US" sz="2400" spc="15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The</a:t>
            </a:r>
            <a:r>
              <a:rPr lang="en-US" sz="2400" spc="8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metropolis is made</a:t>
            </a:r>
            <a:r>
              <a:rPr lang="en-US" sz="2400" spc="12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of</a:t>
            </a:r>
            <a:r>
              <a:rPr lang="en-US" sz="2400" spc="4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multiple</a:t>
            </a:r>
            <a:r>
              <a:rPr lang="en-US" sz="2400" spc="17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centers</a:t>
            </a:r>
            <a:r>
              <a:rPr lang="en-US" sz="2400" spc="13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that</a:t>
            </a:r>
            <a:r>
              <a:rPr lang="en-US" sz="2400" spc="18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are</a:t>
            </a:r>
            <a:r>
              <a:rPr lang="en-US" sz="2400" spc="8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cities,</a:t>
            </a:r>
            <a:r>
              <a:rPr lang="en-US" sz="2400" spc="5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towns,</a:t>
            </a:r>
            <a:r>
              <a:rPr lang="en-US" sz="2400" spc="19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and villages,</a:t>
            </a:r>
            <a:r>
              <a:rPr lang="en-US" sz="2400" spc="7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each</a:t>
            </a:r>
            <a:r>
              <a:rPr lang="en-US" sz="2400" spc="11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with</a:t>
            </a:r>
            <a:r>
              <a:rPr lang="en-US" sz="2400" spc="150"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its</a:t>
            </a:r>
            <a:r>
              <a:rPr lang="en-US" sz="2400" spc="6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own</a:t>
            </a:r>
            <a:r>
              <a:rPr lang="en-US" sz="2400" spc="14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identifiable</a:t>
            </a:r>
            <a:r>
              <a:rPr lang="en-US" sz="2400" spc="18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center</a:t>
            </a:r>
            <a:r>
              <a:rPr lang="en-US" sz="2400" spc="15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and</a:t>
            </a:r>
            <a:r>
              <a:rPr lang="en-US" sz="2400" spc="145" dirty="0">
                <a:effectLst/>
                <a:latin typeface="+mj-lt"/>
                <a:ea typeface="Times New Roman" panose="02020603050405020304" pitchFamily="18" charset="0"/>
                <a:cs typeface="Times New Roman" panose="02020603050405020304" pitchFamily="18" charset="0"/>
              </a:rPr>
              <a:t> </a:t>
            </a:r>
            <a:r>
              <a:rPr lang="en-US" sz="2400" dirty="0">
                <a:effectLst/>
                <a:latin typeface="+mj-lt"/>
                <a:ea typeface="Times New Roman" panose="02020603050405020304" pitchFamily="18" charset="0"/>
                <a:cs typeface="Times New Roman" panose="02020603050405020304" pitchFamily="18" charset="0"/>
              </a:rPr>
              <a:t>edges.</a:t>
            </a:r>
            <a:endParaRPr lang="en-US" sz="2400" dirty="0">
              <a:effectLst/>
              <a:latin typeface="+mj-lt"/>
              <a:ea typeface="Calibri" panose="020F0502020204030204" pitchFamily="34" charset="0"/>
              <a:cs typeface="Times New Roman" panose="02020603050405020304" pitchFamily="18" charset="0"/>
            </a:endParaRPr>
          </a:p>
          <a:p>
            <a:pPr marL="0" indent="0">
              <a:buNone/>
            </a:pPr>
            <a:endParaRPr lang="en-US" sz="2400" dirty="0">
              <a:latin typeface="+mj-lt"/>
            </a:endParaRPr>
          </a:p>
        </p:txBody>
      </p:sp>
    </p:spTree>
    <p:extLst>
      <p:ext uri="{BB962C8B-B14F-4D97-AF65-F5344CB8AC3E}">
        <p14:creationId xmlns:p14="http://schemas.microsoft.com/office/powerpoint/2010/main" val="2706116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Nodes &amp; Centers</a:t>
            </a:r>
          </a:p>
        </p:txBody>
      </p:sp>
      <p:sp>
        <p:nvSpPr>
          <p:cNvPr id="97282" name="Rectangle 3"/>
          <p:cNvSpPr>
            <a:spLocks noGrp="1" noChangeArrowheads="1"/>
          </p:cNvSpPr>
          <p:nvPr>
            <p:ph type="body" sz="half" idx="1"/>
          </p:nvPr>
        </p:nvSpPr>
        <p:spPr/>
        <p:txBody>
          <a:bodyPr/>
          <a:lstStyle/>
          <a:p>
            <a:pPr marL="0" indent="0" eaLnBrk="1" hangingPunct="1">
              <a:lnSpc>
                <a:spcPct val="90000"/>
              </a:lnSpc>
              <a:buFontTx/>
              <a:buNone/>
            </a:pPr>
            <a:r>
              <a:rPr lang="en-US" sz="2400" i="1" dirty="0">
                <a:latin typeface="Arial" charset="0"/>
                <a:ea typeface="ＭＳ Ｐゴシック" charset="0"/>
                <a:cs typeface="ＭＳ Ｐゴシック" charset="0"/>
              </a:rPr>
              <a:t>Kevin Lynch:</a:t>
            </a:r>
          </a:p>
          <a:p>
            <a:pPr marL="0" indent="0" eaLnBrk="1" hangingPunct="1">
              <a:lnSpc>
                <a:spcPct val="90000"/>
              </a:lnSpc>
              <a:spcAft>
                <a:spcPts val="1600"/>
              </a:spcAft>
              <a:buFontTx/>
              <a:buNone/>
            </a:pPr>
            <a:r>
              <a:rPr lang="en-US" sz="1800" dirty="0">
                <a:solidFill>
                  <a:srgbClr val="FFFFFF"/>
                </a:solidFill>
                <a:latin typeface="Arial" charset="0"/>
                <a:ea typeface="ＭＳ Ｐゴシック" charset="0"/>
                <a:cs typeface="ＭＳ Ｐゴシック" charset="0"/>
              </a:rPr>
              <a:t>"are points, the strategic spots in a city into which an observer can enter, and which are intensive foci to and from which he is traveling. They may be primary junctions, places of a break in transportation, a crossing or convergence of paths, moments of shift from one structure to another. Or the nodes may be simply concentrations, which gain their importance from being the condensation of some use or physical character, as a street-corner hangout or an enclosed square ... "</a:t>
            </a:r>
            <a:endParaRPr lang="en-US" sz="2400" i="1" dirty="0">
              <a:solidFill>
                <a:srgbClr val="FFFFFF"/>
              </a:solidFill>
              <a:latin typeface="Arial" charset="0"/>
              <a:ea typeface="ＭＳ Ｐゴシック" charset="0"/>
              <a:cs typeface="ＭＳ Ｐゴシック" charset="0"/>
            </a:endParaRPr>
          </a:p>
        </p:txBody>
      </p:sp>
      <p:sp>
        <p:nvSpPr>
          <p:cNvPr id="4" name="Content Placeholder 5">
            <a:extLst>
              <a:ext uri="{FF2B5EF4-FFF2-40B4-BE49-F238E27FC236}">
                <a16:creationId xmlns:a16="http://schemas.microsoft.com/office/drawing/2014/main" id="{4ACAFF88-841F-DB51-CD83-12B64BD23584}"/>
              </a:ext>
            </a:extLst>
          </p:cNvPr>
          <p:cNvSpPr>
            <a:spLocks noGrp="1"/>
          </p:cNvSpPr>
          <p:nvPr>
            <p:ph sz="half" idx="2"/>
          </p:nvPr>
        </p:nvSpPr>
        <p:spPr>
          <a:xfrm>
            <a:off x="4648200" y="1600200"/>
            <a:ext cx="4343400" cy="4495800"/>
          </a:xfrm>
        </p:spPr>
        <p:txBody>
          <a:bodyPr/>
          <a:lstStyle/>
          <a:p>
            <a:pPr marL="0" indent="0">
              <a:buNone/>
            </a:pPr>
            <a:r>
              <a:rPr lang="en-US" sz="2400" i="1" dirty="0">
                <a:effectLst/>
                <a:latin typeface="+mj-lt"/>
                <a:ea typeface="Times New Roman" panose="02020603050405020304" pitchFamily="18" charset="0"/>
                <a:cs typeface="Times New Roman" panose="02020603050405020304" pitchFamily="18" charset="0"/>
              </a:rPr>
              <a:t>CNU Charter:</a:t>
            </a:r>
          </a:p>
          <a:p>
            <a:pPr marL="0" indent="0">
              <a:buNone/>
            </a:pPr>
            <a:r>
              <a:rPr lang="en-US" sz="1800" dirty="0">
                <a:effectLst/>
                <a:latin typeface="+mj-lt"/>
                <a:ea typeface="Times New Roman" panose="02020603050405020304" pitchFamily="18" charset="0"/>
                <a:cs typeface="Times New Roman" panose="02020603050405020304" pitchFamily="18" charset="0"/>
              </a:rPr>
              <a:t>Metropolitan</a:t>
            </a:r>
            <a:r>
              <a:rPr lang="en-US" sz="1800" spc="-2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regions</a:t>
            </a:r>
            <a:r>
              <a:rPr lang="en-US" sz="1800" spc="11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are</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finite</a:t>
            </a:r>
            <a:r>
              <a:rPr lang="en-US" sz="1800" spc="3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places</a:t>
            </a:r>
            <a:r>
              <a:rPr lang="en-US" sz="1800" spc="7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with</a:t>
            </a:r>
            <a:r>
              <a:rPr lang="en-US" sz="1800" spc="12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geographic boundaries</a:t>
            </a:r>
            <a:r>
              <a:rPr lang="en-US" sz="1800" spc="1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derived from</a:t>
            </a:r>
            <a:r>
              <a:rPr lang="en-US" sz="1800" spc="9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topograph</a:t>
            </a:r>
            <a:r>
              <a:rPr lang="en-US" sz="1800" spc="-80" dirty="0">
                <a:effectLst/>
                <a:latin typeface="+mj-lt"/>
                <a:ea typeface="Times New Roman" panose="02020603050405020304" pitchFamily="18" charset="0"/>
                <a:cs typeface="Times New Roman" panose="02020603050405020304" pitchFamily="18" charset="0"/>
              </a:rPr>
              <a:t>y</a:t>
            </a:r>
            <a:r>
              <a:rPr lang="en-US" sz="1800" dirty="0">
                <a:effectLst/>
                <a:latin typeface="+mj-lt"/>
                <a:ea typeface="Times New Roman" panose="02020603050405020304" pitchFamily="18" charset="0"/>
                <a:cs typeface="Times New Roman" panose="02020603050405020304" pitchFamily="18" charset="0"/>
              </a:rPr>
              <a:t>,</a:t>
            </a:r>
            <a:r>
              <a:rPr lang="en-US" sz="1800" spc="1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watersheds,</a:t>
            </a:r>
            <a:r>
              <a:rPr lang="en-US" sz="1800" spc="-7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coastlines,</a:t>
            </a:r>
            <a:r>
              <a:rPr lang="en-US" sz="1800" spc="15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farmlands,</a:t>
            </a:r>
            <a:r>
              <a:rPr lang="en-US" sz="1800" spc="-4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regional</a:t>
            </a:r>
            <a:r>
              <a:rPr lang="en-US" sz="1800" spc="13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parks,</a:t>
            </a:r>
            <a:r>
              <a:rPr lang="en-US" sz="1800" spc="15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and</a:t>
            </a:r>
            <a:r>
              <a:rPr lang="en-US" sz="1800" spc="9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river basins.</a:t>
            </a:r>
            <a:r>
              <a:rPr lang="en-US" sz="1800" spc="15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The</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metropolis is made</a:t>
            </a:r>
            <a:r>
              <a:rPr lang="en-US" sz="1800" spc="12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of</a:t>
            </a:r>
            <a:r>
              <a:rPr lang="en-US" sz="1800" spc="4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multiple</a:t>
            </a:r>
            <a:r>
              <a:rPr lang="en-US" sz="1800" spc="17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centers</a:t>
            </a:r>
            <a:r>
              <a:rPr lang="en-US" sz="1800" spc="13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that</a:t>
            </a:r>
            <a:r>
              <a:rPr lang="en-US" sz="1800" spc="18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are</a:t>
            </a:r>
            <a:r>
              <a:rPr lang="en-US" sz="1800" spc="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cities,</a:t>
            </a:r>
            <a:r>
              <a:rPr lang="en-US" sz="1800" spc="5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towns,</a:t>
            </a:r>
            <a:r>
              <a:rPr lang="en-US" sz="1800" spc="19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and villages,</a:t>
            </a:r>
            <a:r>
              <a:rPr lang="en-US" sz="1800" spc="7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each</a:t>
            </a:r>
            <a:r>
              <a:rPr lang="en-US" sz="1800" spc="11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with</a:t>
            </a:r>
            <a:r>
              <a:rPr lang="en-US" sz="1800" spc="150"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its</a:t>
            </a:r>
            <a:r>
              <a:rPr lang="en-US" sz="1800" spc="6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own</a:t>
            </a:r>
            <a:r>
              <a:rPr lang="en-US" sz="1800" spc="14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identifiable</a:t>
            </a:r>
            <a:r>
              <a:rPr lang="en-US" sz="1800" spc="18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center</a:t>
            </a:r>
            <a:r>
              <a:rPr lang="en-US" sz="1800" spc="15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and</a:t>
            </a:r>
            <a:r>
              <a:rPr lang="en-US" sz="1800" spc="145" dirty="0">
                <a:effectLst/>
                <a:latin typeface="+mj-lt"/>
                <a:ea typeface="Times New Roman" panose="02020603050405020304" pitchFamily="18" charset="0"/>
                <a:cs typeface="Times New Roman" panose="02020603050405020304" pitchFamily="18" charset="0"/>
              </a:rPr>
              <a:t> </a:t>
            </a:r>
            <a:r>
              <a:rPr lang="en-US" sz="1800" dirty="0">
                <a:effectLst/>
                <a:latin typeface="+mj-lt"/>
                <a:ea typeface="Times New Roman" panose="02020603050405020304" pitchFamily="18" charset="0"/>
                <a:cs typeface="Times New Roman" panose="02020603050405020304" pitchFamily="18" charset="0"/>
              </a:rPr>
              <a:t>edges.</a:t>
            </a:r>
            <a:endParaRPr lang="en-US" sz="1800" dirty="0">
              <a:effectLst/>
              <a:latin typeface="+mj-lt"/>
              <a:ea typeface="Calibri" panose="020F0502020204030204" pitchFamily="34" charset="0"/>
              <a:cs typeface="Times New Roman" panose="02020603050405020304" pitchFamily="18" charset="0"/>
            </a:endParaRPr>
          </a:p>
          <a:p>
            <a:pPr marL="0" indent="0">
              <a:buNone/>
            </a:pPr>
            <a:endParaRPr lang="en-US" sz="2400" dirty="0">
              <a:latin typeface="+mj-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68D298-B646-98E2-6544-001A4B33657B}"/>
              </a:ext>
            </a:extLst>
          </p:cNvPr>
          <p:cNvSpPr>
            <a:spLocks noGrp="1"/>
          </p:cNvSpPr>
          <p:nvPr>
            <p:ph type="body" idx="1"/>
          </p:nvPr>
        </p:nvSpPr>
        <p:spPr>
          <a:xfrm>
            <a:off x="685800" y="533400"/>
            <a:ext cx="7522698" cy="6096000"/>
          </a:xfrm>
        </p:spPr>
        <p:txBody>
          <a:bodyPr/>
          <a:lstStyle/>
          <a:p>
            <a:r>
              <a:rPr lang="en-US" sz="3600" dirty="0"/>
              <a:t>What are the</a:t>
            </a:r>
          </a:p>
          <a:p>
            <a:pPr lvl="2"/>
            <a:r>
              <a:rPr lang="en-US" sz="3200" dirty="0">
                <a:solidFill>
                  <a:schemeClr val="accent6">
                    <a:lumMod val="40000"/>
                    <a:lumOff val="60000"/>
                  </a:schemeClr>
                </a:solidFill>
              </a:rPr>
              <a:t>Paths – </a:t>
            </a:r>
            <a:r>
              <a:rPr lang="en-US" sz="3200" dirty="0" err="1">
                <a:solidFill>
                  <a:schemeClr val="accent6">
                    <a:lumMod val="40000"/>
                    <a:lumOff val="60000"/>
                  </a:schemeClr>
                </a:solidFill>
              </a:rPr>
              <a:t>Corrisdors</a:t>
            </a:r>
            <a:endParaRPr lang="en-US" sz="3200" dirty="0">
              <a:solidFill>
                <a:schemeClr val="accent6">
                  <a:lumMod val="40000"/>
                  <a:lumOff val="60000"/>
                </a:schemeClr>
              </a:solidFill>
            </a:endParaRPr>
          </a:p>
          <a:p>
            <a:pPr lvl="2"/>
            <a:r>
              <a:rPr lang="en-US" sz="3200" dirty="0">
                <a:solidFill>
                  <a:schemeClr val="accent6">
                    <a:lumMod val="40000"/>
                    <a:lumOff val="60000"/>
                  </a:schemeClr>
                </a:solidFill>
              </a:rPr>
              <a:t>Districts – Neighborhoods &amp; Districts</a:t>
            </a:r>
          </a:p>
          <a:p>
            <a:pPr lvl="2"/>
            <a:r>
              <a:rPr lang="en-US" sz="3200" dirty="0">
                <a:solidFill>
                  <a:schemeClr val="accent6">
                    <a:lumMod val="40000"/>
                    <a:lumOff val="60000"/>
                  </a:schemeClr>
                </a:solidFill>
              </a:rPr>
              <a:t>Landmarks – Civic Buildings</a:t>
            </a:r>
          </a:p>
          <a:p>
            <a:pPr lvl="2"/>
            <a:r>
              <a:rPr lang="en-US" sz="3200" dirty="0">
                <a:solidFill>
                  <a:schemeClr val="accent6">
                    <a:lumMod val="40000"/>
                    <a:lumOff val="60000"/>
                  </a:schemeClr>
                </a:solidFill>
              </a:rPr>
              <a:t>Edges – Edges</a:t>
            </a:r>
          </a:p>
          <a:p>
            <a:pPr lvl="2"/>
            <a:r>
              <a:rPr lang="en-US" sz="3200" dirty="0">
                <a:solidFill>
                  <a:schemeClr val="accent6">
                    <a:lumMod val="40000"/>
                    <a:lumOff val="60000"/>
                  </a:schemeClr>
                </a:solidFill>
              </a:rPr>
              <a:t>Nodes – Centers</a:t>
            </a:r>
          </a:p>
          <a:p>
            <a:r>
              <a:rPr lang="en-US" sz="3600" dirty="0"/>
              <a:t>in your case? </a:t>
            </a:r>
          </a:p>
          <a:p>
            <a:r>
              <a:rPr lang="en-US" sz="3600" dirty="0"/>
              <a:t>Do they align more with Lynch’s conception or NU’s conception?</a:t>
            </a:r>
          </a:p>
        </p:txBody>
      </p:sp>
    </p:spTree>
    <p:extLst>
      <p:ext uri="{BB962C8B-B14F-4D97-AF65-F5344CB8AC3E}">
        <p14:creationId xmlns:p14="http://schemas.microsoft.com/office/powerpoint/2010/main" val="3326129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Urban Design Scale</a:t>
            </a:r>
          </a:p>
        </p:txBody>
      </p:sp>
      <p:sp>
        <p:nvSpPr>
          <p:cNvPr id="98306" name="Rectangle 3"/>
          <p:cNvSpPr>
            <a:spLocks noGrp="1" noChangeArrowheads="1"/>
          </p:cNvSpPr>
          <p:nvPr>
            <p:ph type="body" idx="1"/>
          </p:nvPr>
        </p:nvSpPr>
        <p:spPr/>
        <p:txBody>
          <a:bodyPr/>
          <a:lstStyle/>
          <a:p>
            <a:pPr marL="0" indent="0" eaLnBrk="1" hangingPunct="1">
              <a:buNone/>
            </a:pPr>
            <a:r>
              <a:rPr lang="en-US" dirty="0">
                <a:solidFill>
                  <a:schemeClr val="bg2">
                    <a:lumMod val="20000"/>
                    <a:lumOff val="80000"/>
                  </a:schemeClr>
                </a:solidFill>
                <a:latin typeface="Book Antiqua" charset="0"/>
                <a:ea typeface="ＭＳ Ｐゴシック" charset="0"/>
                <a:cs typeface="ＭＳ Ｐゴシック" charset="0"/>
              </a:rPr>
              <a:t>CNU Charter:</a:t>
            </a:r>
          </a:p>
          <a:p>
            <a:pPr eaLnBrk="1" hangingPunct="1"/>
            <a:r>
              <a:rPr lang="en-US" dirty="0">
                <a:solidFill>
                  <a:schemeClr val="tx2"/>
                </a:solidFill>
                <a:latin typeface="Book Antiqua" charset="0"/>
                <a:ea typeface="ＭＳ Ｐゴシック" charset="0"/>
                <a:cs typeface="ＭＳ Ｐゴシック" charset="0"/>
              </a:rPr>
              <a:t>Region: Metropolis, City, Town</a:t>
            </a:r>
          </a:p>
          <a:p>
            <a:pPr eaLnBrk="1" hangingPunct="1"/>
            <a:r>
              <a:rPr lang="en-US" dirty="0">
                <a:solidFill>
                  <a:schemeClr val="tx2"/>
                </a:solidFill>
                <a:latin typeface="Book Antiqua" charset="0"/>
                <a:ea typeface="ＭＳ Ｐゴシック" charset="0"/>
                <a:cs typeface="ＭＳ Ｐゴシック" charset="0"/>
              </a:rPr>
              <a:t>Neighborhood, District, Corridor</a:t>
            </a:r>
          </a:p>
          <a:p>
            <a:pPr eaLnBrk="1" hangingPunct="1"/>
            <a:r>
              <a:rPr lang="en-US" dirty="0">
                <a:solidFill>
                  <a:schemeClr val="tx2"/>
                </a:solidFill>
                <a:latin typeface="Book Antiqua" charset="0"/>
                <a:ea typeface="ＭＳ Ｐゴシック" charset="0"/>
                <a:cs typeface="ＭＳ Ｐゴシック" charset="0"/>
              </a:rPr>
              <a:t>Block, Street, Building</a:t>
            </a:r>
            <a:endParaRPr lang="en-US" dirty="0">
              <a:latin typeface="Arial"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0" y="0"/>
            <a:ext cx="9144000" cy="1066800"/>
          </a:xfrm>
        </p:spPr>
        <p:txBody>
          <a:bodyPr/>
          <a:lstStyle/>
          <a:p>
            <a:pPr eaLnBrk="1" hangingPunct="1"/>
            <a:r>
              <a:rPr lang="en-US" sz="3600">
                <a:latin typeface="Arial" charset="0"/>
                <a:ea typeface="ＭＳ Ｐゴシック" charset="0"/>
                <a:cs typeface="ＭＳ Ｐゴシック" charset="0"/>
              </a:rPr>
              <a:t>Layers by Rate of Change (Brenda Scheer)</a:t>
            </a:r>
          </a:p>
        </p:txBody>
      </p:sp>
      <p:pic>
        <p:nvPicPr>
          <p:cNvPr id="101378" name="Picture 4" descr="Pages from Scheer_SOMsprawl"/>
          <p:cNvPicPr>
            <a:picLocks noGrp="1" noChangeAspect="1" noChangeArrowheads="1"/>
          </p:cNvPicPr>
          <p:nvPr>
            <p:ph idx="1"/>
          </p:nvPr>
        </p:nvPicPr>
        <p:blipFill>
          <a:blip r:embed="rId2">
            <a:lum bright="-40000" contrast="34000"/>
            <a:extLst>
              <a:ext uri="{28A0092B-C50C-407E-A947-70E740481C1C}">
                <a14:useLocalDpi xmlns:a14="http://schemas.microsoft.com/office/drawing/2010/main"/>
              </a:ext>
            </a:extLst>
          </a:blip>
          <a:srcRect/>
          <a:stretch>
            <a:fillRect/>
          </a:stretch>
        </p:blipFill>
        <p:spPr>
          <a:xfrm>
            <a:off x="3124200" y="1295400"/>
            <a:ext cx="3011488" cy="5410200"/>
          </a:xfrm>
          <a:solidFill>
            <a:schemeClr val="tx1"/>
          </a:solid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Ideas travel . . . </a:t>
            </a:r>
          </a:p>
        </p:txBody>
      </p:sp>
      <p:pic>
        <p:nvPicPr>
          <p:cNvPr id="4" name="Content Placeholder 3" descr="KentlandsLakelandsDowntownCrown.png"/>
          <p:cNvPicPr>
            <a:picLocks noGrp="1" noChangeAspect="1"/>
          </p:cNvPicPr>
          <p:nvPr>
            <p:ph idx="1"/>
          </p:nvPr>
        </p:nvPicPr>
        <p:blipFill>
          <a:blip r:embed="rId2" cstate="print">
            <a:extLst>
              <a:ext uri="{28A0092B-C50C-407E-A947-70E740481C1C}">
                <a14:useLocalDpi xmlns:a14="http://schemas.microsoft.com/office/drawing/2010/main"/>
              </a:ext>
            </a:extLst>
          </a:blip>
          <a:srcRect l="-5955" r="-5955"/>
          <a:stretch>
            <a:fillRect/>
          </a:stretch>
        </p:blipFill>
        <p:spPr/>
      </p:pic>
    </p:spTree>
    <p:extLst>
      <p:ext uri="{BB962C8B-B14F-4D97-AF65-F5344CB8AC3E}">
        <p14:creationId xmlns:p14="http://schemas.microsoft.com/office/powerpoint/2010/main" val="3645589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3378200" cy="4870450"/>
          </a:xfrm>
        </p:spPr>
      </p:pic>
      <p:sp>
        <p:nvSpPr>
          <p:cNvPr id="2" name="TextBox 1"/>
          <p:cNvSpPr txBox="1"/>
          <p:nvPr/>
        </p:nvSpPr>
        <p:spPr>
          <a:xfrm>
            <a:off x="1536719" y="4876800"/>
            <a:ext cx="1851801" cy="646331"/>
          </a:xfrm>
          <a:prstGeom prst="rect">
            <a:avLst/>
          </a:prstGeom>
          <a:noFill/>
        </p:spPr>
        <p:txBody>
          <a:bodyPr wrap="none" rtlCol="0">
            <a:spAutoFit/>
          </a:bodyPr>
          <a:lstStyle/>
          <a:p>
            <a:pPr algn="r"/>
            <a:r>
              <a:rPr lang="en-US" sz="1800"/>
              <a:t>First, Kentlands</a:t>
            </a:r>
          </a:p>
          <a:p>
            <a:pPr algn="r"/>
            <a:r>
              <a:rPr lang="en-US" sz="1800"/>
              <a:t>1988</a:t>
            </a:r>
          </a:p>
        </p:txBody>
      </p:sp>
    </p:spTree>
    <p:extLst>
      <p:ext uri="{BB962C8B-B14F-4D97-AF65-F5344CB8AC3E}">
        <p14:creationId xmlns:p14="http://schemas.microsoft.com/office/powerpoint/2010/main" val="121586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tlands charrette plan_DPZ.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90298"/>
          </a:xfrm>
          <a:prstGeom prst="rect">
            <a:avLst/>
          </a:prstGeom>
        </p:spPr>
      </p:pic>
    </p:spTree>
    <p:extLst>
      <p:ext uri="{BB962C8B-B14F-4D97-AF65-F5344CB8AC3E}">
        <p14:creationId xmlns:p14="http://schemas.microsoft.com/office/powerpoint/2010/main" val="3525993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3378200" cy="4870450"/>
          </a:xfrm>
        </p:spPr>
      </p:pic>
      <p:sp>
        <p:nvSpPr>
          <p:cNvPr id="2" name="TextBox 1"/>
          <p:cNvSpPr txBox="1"/>
          <p:nvPr/>
        </p:nvSpPr>
        <p:spPr>
          <a:xfrm>
            <a:off x="1536719" y="4876800"/>
            <a:ext cx="1851801" cy="646331"/>
          </a:xfrm>
          <a:prstGeom prst="rect">
            <a:avLst/>
          </a:prstGeom>
          <a:noFill/>
        </p:spPr>
        <p:txBody>
          <a:bodyPr wrap="none" rtlCol="0">
            <a:spAutoFit/>
          </a:bodyPr>
          <a:lstStyle/>
          <a:p>
            <a:pPr algn="r"/>
            <a:r>
              <a:rPr lang="en-US" sz="1800"/>
              <a:t>First, Kentlands</a:t>
            </a:r>
          </a:p>
          <a:p>
            <a:pPr algn="r"/>
            <a:r>
              <a:rPr lang="en-US" sz="1800"/>
              <a:t>1988</a:t>
            </a:r>
          </a:p>
        </p:txBody>
      </p:sp>
      <p:pic>
        <p:nvPicPr>
          <p:cNvPr id="5" name="Content Placeholder 3" descr="Lakelands-Kentlands Master Plan B&amp;W.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3536950" y="533400"/>
            <a:ext cx="2755900" cy="4895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
        <p:nvSpPr>
          <p:cNvPr id="6" name="TextBox 5"/>
          <p:cNvSpPr txBox="1"/>
          <p:nvPr/>
        </p:nvSpPr>
        <p:spPr>
          <a:xfrm>
            <a:off x="4509789" y="5410200"/>
            <a:ext cx="1813329" cy="646331"/>
          </a:xfrm>
          <a:prstGeom prst="rect">
            <a:avLst/>
          </a:prstGeom>
          <a:noFill/>
        </p:spPr>
        <p:txBody>
          <a:bodyPr wrap="none" rtlCol="0">
            <a:spAutoFit/>
          </a:bodyPr>
          <a:lstStyle/>
          <a:p>
            <a:pPr algn="r"/>
            <a:r>
              <a:rPr lang="en-US" sz="1800"/>
              <a:t>then Lakelands</a:t>
            </a:r>
          </a:p>
          <a:p>
            <a:pPr algn="r"/>
            <a:r>
              <a:rPr lang="en-US" sz="1800"/>
              <a:t>1996</a:t>
            </a:r>
          </a:p>
        </p:txBody>
      </p:sp>
    </p:spTree>
    <p:extLst>
      <p:ext uri="{BB962C8B-B14F-4D97-AF65-F5344CB8AC3E}">
        <p14:creationId xmlns:p14="http://schemas.microsoft.com/office/powerpoint/2010/main" val="1788239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lands-Kentlands Master Plan B&amp;W.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3378200" cy="4870450"/>
          </a:xfrm>
        </p:spPr>
      </p:pic>
      <p:sp>
        <p:nvSpPr>
          <p:cNvPr id="2" name="TextBox 1"/>
          <p:cNvSpPr txBox="1"/>
          <p:nvPr/>
        </p:nvSpPr>
        <p:spPr>
          <a:xfrm>
            <a:off x="1536719" y="4876800"/>
            <a:ext cx="1851801" cy="646331"/>
          </a:xfrm>
          <a:prstGeom prst="rect">
            <a:avLst/>
          </a:prstGeom>
          <a:noFill/>
        </p:spPr>
        <p:txBody>
          <a:bodyPr wrap="none" rtlCol="0">
            <a:spAutoFit/>
          </a:bodyPr>
          <a:lstStyle/>
          <a:p>
            <a:pPr algn="r"/>
            <a:r>
              <a:rPr lang="en-US" sz="1800"/>
              <a:t>First, Kentlands</a:t>
            </a:r>
          </a:p>
          <a:p>
            <a:pPr algn="r"/>
            <a:r>
              <a:rPr lang="en-US" sz="1800"/>
              <a:t>1988</a:t>
            </a:r>
          </a:p>
        </p:txBody>
      </p:sp>
      <p:pic>
        <p:nvPicPr>
          <p:cNvPr id="5" name="Content Placeholder 3" descr="Lakelands-Kentlands Master Plan B&amp;W.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3536950" y="533400"/>
            <a:ext cx="2755900" cy="4895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
        <p:nvSpPr>
          <p:cNvPr id="6" name="TextBox 5"/>
          <p:cNvSpPr txBox="1"/>
          <p:nvPr/>
        </p:nvSpPr>
        <p:spPr>
          <a:xfrm>
            <a:off x="4509789" y="5410200"/>
            <a:ext cx="1813329" cy="646331"/>
          </a:xfrm>
          <a:prstGeom prst="rect">
            <a:avLst/>
          </a:prstGeom>
          <a:noFill/>
        </p:spPr>
        <p:txBody>
          <a:bodyPr wrap="none" rtlCol="0">
            <a:spAutoFit/>
          </a:bodyPr>
          <a:lstStyle/>
          <a:p>
            <a:pPr algn="r"/>
            <a:r>
              <a:rPr lang="en-US" sz="1800"/>
              <a:t>then Lakelands</a:t>
            </a:r>
          </a:p>
          <a:p>
            <a:pPr algn="r"/>
            <a:r>
              <a:rPr lang="en-US" sz="1800"/>
              <a:t>1996</a:t>
            </a:r>
          </a:p>
        </p:txBody>
      </p:sp>
      <p:pic>
        <p:nvPicPr>
          <p:cNvPr id="3" name="Picture 2" descr="DowntownCrown_Aerial.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51600" y="2057400"/>
            <a:ext cx="2692400" cy="4038600"/>
          </a:xfrm>
          <a:prstGeom prst="rect">
            <a:avLst/>
          </a:prstGeom>
        </p:spPr>
      </p:pic>
      <p:sp>
        <p:nvSpPr>
          <p:cNvPr id="7" name="TextBox 6"/>
          <p:cNvSpPr txBox="1"/>
          <p:nvPr/>
        </p:nvSpPr>
        <p:spPr>
          <a:xfrm>
            <a:off x="6611634" y="6096000"/>
            <a:ext cx="2506966" cy="646331"/>
          </a:xfrm>
          <a:prstGeom prst="rect">
            <a:avLst/>
          </a:prstGeom>
          <a:noFill/>
        </p:spPr>
        <p:txBody>
          <a:bodyPr wrap="none" rtlCol="0">
            <a:spAutoFit/>
          </a:bodyPr>
          <a:lstStyle/>
          <a:p>
            <a:pPr algn="r"/>
            <a:r>
              <a:rPr lang="en-US" sz="1800"/>
              <a:t>then Downtown Crown</a:t>
            </a:r>
          </a:p>
          <a:p>
            <a:pPr algn="r"/>
            <a:r>
              <a:rPr lang="en-US" sz="1800"/>
              <a:t>2007</a:t>
            </a:r>
          </a:p>
        </p:txBody>
      </p:sp>
    </p:spTree>
    <p:extLst>
      <p:ext uri="{BB962C8B-B14F-4D97-AF65-F5344CB8AC3E}">
        <p14:creationId xmlns:p14="http://schemas.microsoft.com/office/powerpoint/2010/main" val="2587557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7772400" cy="1143000"/>
          </a:xfrm>
        </p:spPr>
        <p:txBody>
          <a:bodyPr/>
          <a:lstStyle/>
          <a:p>
            <a:pPr algn="l"/>
            <a:r>
              <a:rPr lang="en-US"/>
              <a:t>Downtown Crown</a:t>
            </a:r>
          </a:p>
        </p:txBody>
      </p:sp>
      <p:pic>
        <p:nvPicPr>
          <p:cNvPr id="6" name="Picture 5" descr="DowntownCrown_St-Downtow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76400"/>
            <a:ext cx="5278070" cy="4191000"/>
          </a:xfrm>
          <a:prstGeom prst="rect">
            <a:avLst/>
          </a:prstGeom>
        </p:spPr>
      </p:pic>
      <p:pic>
        <p:nvPicPr>
          <p:cNvPr id="7" name="Picture 6" descr="DowntownCrown_St-Resid-Alle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3521" y="3581400"/>
            <a:ext cx="3840479" cy="3049495"/>
          </a:xfrm>
          <a:prstGeom prst="rect">
            <a:avLst/>
          </a:prstGeom>
        </p:spPr>
      </p:pic>
      <p:pic>
        <p:nvPicPr>
          <p:cNvPr id="8" name="Picture 7" descr="DowntownCrown_St-Resid-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4462" y="304800"/>
            <a:ext cx="3838596" cy="3048000"/>
          </a:xfrm>
          <a:prstGeom prst="rect">
            <a:avLst/>
          </a:prstGeom>
        </p:spPr>
      </p:pic>
    </p:spTree>
    <p:extLst>
      <p:ext uri="{BB962C8B-B14F-4D97-AF65-F5344CB8AC3E}">
        <p14:creationId xmlns:p14="http://schemas.microsoft.com/office/powerpoint/2010/main" val="21964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Urban-Rural Transect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526385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Urban-Natural Transect</a:t>
            </a:r>
          </a:p>
        </p:txBody>
      </p:sp>
      <p:pic>
        <p:nvPicPr>
          <p:cNvPr id="110594" name="Picture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914400" y="1206500"/>
            <a:ext cx="7321550" cy="2540000"/>
          </a:xfrm>
        </p:spPr>
      </p:pic>
      <p:pic>
        <p:nvPicPr>
          <p:cNvPr id="110595"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2788" y="3797300"/>
            <a:ext cx="5183187"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Origins: The Natural Transect</a:t>
            </a:r>
          </a:p>
        </p:txBody>
      </p:sp>
      <p:pic>
        <p:nvPicPr>
          <p:cNvPr id="112642" name="Picture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50838" y="2125663"/>
            <a:ext cx="8335962" cy="2674937"/>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Visualizing the Transect</a:t>
            </a:r>
          </a:p>
        </p:txBody>
      </p:sp>
      <p:pic>
        <p:nvPicPr>
          <p:cNvPr id="114690"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38263"/>
            <a:ext cx="9144000" cy="3332162"/>
          </a:xfrm>
        </p:spPr>
      </p:pic>
      <p:sp>
        <p:nvSpPr>
          <p:cNvPr id="33796" name="Text Box 4"/>
          <p:cNvSpPr txBox="1">
            <a:spLocks noChangeArrowheads="1"/>
          </p:cNvSpPr>
          <p:nvPr/>
        </p:nvSpPr>
        <p:spPr bwMode="auto">
          <a:xfrm>
            <a:off x="7758113" y="4419600"/>
            <a:ext cx="13827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C0C0C0"/>
                </a:solidFill>
                <a:latin typeface="Times" charset="0"/>
              </a:rPr>
              <a:t>Source: Rick Bernhardt</a:t>
            </a:r>
            <a:endParaRPr lang="en-US">
              <a:solidFill>
                <a:srgbClr val="C0C0C0"/>
              </a:solidFill>
              <a:latin typeface="Times" charset="0"/>
            </a:endParaRPr>
          </a:p>
        </p:txBody>
      </p:sp>
      <p:pic>
        <p:nvPicPr>
          <p:cNvPr id="114692" name="Picture 5" descr="t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6" descr="t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39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4" name="Picture 7" descr="t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432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5" name="Picture 8" descr="t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38600" y="4800600"/>
            <a:ext cx="1243013"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6" name="Picture 9" descr="t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101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7" name="Picture 10" descr="t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05588" y="4800600"/>
            <a:ext cx="1243012" cy="124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3" name="Text Box 11"/>
          <p:cNvSpPr txBox="1">
            <a:spLocks noChangeArrowheads="1"/>
          </p:cNvSpPr>
          <p:nvPr/>
        </p:nvSpPr>
        <p:spPr bwMode="auto">
          <a:xfrm>
            <a:off x="6629400" y="6003925"/>
            <a:ext cx="1676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rgbClr val="C0C0C0"/>
                </a:solidFill>
                <a:latin typeface="Times" charset="0"/>
              </a:rPr>
              <a:t>Photo Source: Dhiru Thadani</a:t>
            </a:r>
            <a:endParaRPr lang="en-US">
              <a:solidFill>
                <a:srgbClr val="C0C0C0"/>
              </a:solidFill>
              <a:latin typeface="Times"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352800" y="609600"/>
            <a:ext cx="5100638" cy="5535613"/>
          </a:xfrm>
        </p:spPr>
      </p:pic>
      <p:sp>
        <p:nvSpPr>
          <p:cNvPr id="116738"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Transect in Seattle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T1: Natural</a:t>
            </a:r>
          </a:p>
        </p:txBody>
      </p:sp>
      <p:sp>
        <p:nvSpPr>
          <p:cNvPr id="118786" name="Rectangle 3"/>
          <p:cNvSpPr>
            <a:spLocks noGrp="1" noChangeArrowheads="1"/>
          </p:cNvSpPr>
          <p:nvPr>
            <p:ph type="body" sz="half" idx="2"/>
          </p:nvPr>
        </p:nvSpPr>
        <p:spPr>
          <a:xfrm>
            <a:off x="4838700" y="1600200"/>
            <a:ext cx="3619500" cy="4114800"/>
          </a:xfrm>
        </p:spPr>
        <p:txBody>
          <a:bodyPr/>
          <a:lstStyle/>
          <a:p>
            <a:pPr eaLnBrk="1" hangingPunct="1"/>
            <a:r>
              <a:rPr lang="en-US" sz="2800">
                <a:latin typeface="Arial" charset="0"/>
                <a:ea typeface="ＭＳ Ｐゴシック" charset="0"/>
                <a:cs typeface="ＭＳ Ｐゴシック" charset="0"/>
              </a:rPr>
              <a:t>Protected from development in perpetuity</a:t>
            </a:r>
          </a:p>
          <a:p>
            <a:pPr eaLnBrk="1" hangingPunct="1"/>
            <a:r>
              <a:rPr lang="en-US" sz="2800">
                <a:latin typeface="Arial" charset="0"/>
                <a:ea typeface="ＭＳ Ｐゴシック" charset="0"/>
                <a:cs typeface="ＭＳ Ｐゴシック" charset="0"/>
              </a:rPr>
              <a:t>Includes bodies of water, wetlands, public open space, and conservation easements</a:t>
            </a:r>
          </a:p>
        </p:txBody>
      </p:sp>
      <p:pic>
        <p:nvPicPr>
          <p:cNvPr id="118787" name="Picture 4" descr="t1"/>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914400" y="1714500"/>
            <a:ext cx="3619500" cy="36195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T2: Rural</a:t>
            </a:r>
          </a:p>
        </p:txBody>
      </p:sp>
      <p:sp>
        <p:nvSpPr>
          <p:cNvPr id="120834" name="Rectangle 3"/>
          <p:cNvSpPr>
            <a:spLocks noGrp="1" noChangeArrowheads="1"/>
          </p:cNvSpPr>
          <p:nvPr>
            <p:ph type="body" sz="half" idx="2"/>
          </p:nvPr>
        </p:nvSpPr>
        <p:spPr>
          <a:xfrm>
            <a:off x="4838700" y="1600200"/>
            <a:ext cx="3619500" cy="4114800"/>
          </a:xfrm>
        </p:spPr>
        <p:txBody>
          <a:bodyPr/>
          <a:lstStyle/>
          <a:p>
            <a:pPr eaLnBrk="1" hangingPunct="1"/>
            <a:r>
              <a:rPr lang="en-US" sz="2800">
                <a:latin typeface="Arial" charset="0"/>
                <a:ea typeface="ＭＳ Ｐゴシック" charset="0"/>
                <a:cs typeface="ＭＳ Ｐゴシック" charset="0"/>
              </a:rPr>
              <a:t>Open space not protected from development</a:t>
            </a:r>
          </a:p>
          <a:p>
            <a:pPr eaLnBrk="1" hangingPunct="1"/>
            <a:r>
              <a:rPr lang="en-US" sz="2800">
                <a:latin typeface="Arial" charset="0"/>
                <a:ea typeface="ＭＳ Ｐゴシック" charset="0"/>
                <a:cs typeface="ＭＳ Ｐゴシック" charset="0"/>
              </a:rPr>
              <a:t>TDR sending areas</a:t>
            </a:r>
          </a:p>
          <a:p>
            <a:pPr eaLnBrk="1" hangingPunct="1"/>
            <a:r>
              <a:rPr lang="en-US" sz="2800">
                <a:latin typeface="Arial" charset="0"/>
                <a:ea typeface="ＭＳ Ｐゴシック" charset="0"/>
                <a:cs typeface="ＭＳ Ｐゴシック" charset="0"/>
              </a:rPr>
              <a:t>May include floodplains, steep slopes, and aquifer recharge areas</a:t>
            </a:r>
          </a:p>
        </p:txBody>
      </p:sp>
      <p:pic>
        <p:nvPicPr>
          <p:cNvPr id="120835" name="Picture 4" descr="t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952500" y="1752600"/>
            <a:ext cx="3619500" cy="36195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D Kentland Lakelands aerial 8805-ILL-MP-KentlandsAndLakelands-Aerial.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81000"/>
            <a:ext cx="8229600" cy="5975350"/>
          </a:xfrm>
        </p:spPr>
      </p:pic>
    </p:spTree>
    <p:extLst>
      <p:ext uri="{BB962C8B-B14F-4D97-AF65-F5344CB8AC3E}">
        <p14:creationId xmlns:p14="http://schemas.microsoft.com/office/powerpoint/2010/main" val="1058120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T3: Suburban</a:t>
            </a:r>
          </a:p>
        </p:txBody>
      </p:sp>
      <p:sp>
        <p:nvSpPr>
          <p:cNvPr id="122882" name="Rectangle 3"/>
          <p:cNvSpPr>
            <a:spLocks noGrp="1" noChangeArrowheads="1"/>
          </p:cNvSpPr>
          <p:nvPr>
            <p:ph type="body" sz="half" idx="2"/>
          </p:nvPr>
        </p:nvSpPr>
        <p:spPr>
          <a:xfrm>
            <a:off x="4838700" y="1600200"/>
            <a:ext cx="3619500" cy="4114800"/>
          </a:xfrm>
        </p:spPr>
        <p:txBody>
          <a:bodyPr/>
          <a:lstStyle/>
          <a:p>
            <a:pPr marL="344488" indent="-344488" eaLnBrk="1" hangingPunct="1"/>
            <a:r>
              <a:rPr lang="en-US" sz="2400" b="1">
                <a:latin typeface="Arial" charset="0"/>
                <a:ea typeface="ＭＳ Ｐゴシック" charset="0"/>
                <a:cs typeface="ＭＳ Ｐゴシック" charset="0"/>
              </a:rPr>
              <a:t>Least dense, most residential</a:t>
            </a:r>
          </a:p>
          <a:p>
            <a:pPr marL="344488" indent="-344488" eaLnBrk="1" hangingPunct="1"/>
            <a:r>
              <a:rPr lang="en-US" sz="2400" b="1">
                <a:latin typeface="Arial" charset="0"/>
                <a:ea typeface="ＭＳ Ｐゴシック" charset="0"/>
                <a:cs typeface="ＭＳ Ｐゴシック" charset="0"/>
              </a:rPr>
              <a:t>Single-family detached houses</a:t>
            </a:r>
          </a:p>
          <a:p>
            <a:pPr marL="344488" indent="-344488" eaLnBrk="1" hangingPunct="1"/>
            <a:r>
              <a:rPr lang="en-US" sz="2400" b="1">
                <a:latin typeface="Arial" charset="0"/>
                <a:ea typeface="ＭＳ Ｐゴシック" charset="0"/>
                <a:cs typeface="ＭＳ Ｐゴシック" charset="0"/>
              </a:rPr>
              <a:t>Office and retail on restricted basis</a:t>
            </a:r>
          </a:p>
          <a:p>
            <a:pPr marL="344488" indent="-344488" eaLnBrk="1" hangingPunct="1"/>
            <a:r>
              <a:rPr lang="en-US" sz="2400" b="1">
                <a:latin typeface="Arial" charset="0"/>
                <a:ea typeface="ＭＳ Ｐゴシック" charset="0"/>
                <a:cs typeface="ＭＳ Ｐゴシック" charset="0"/>
              </a:rPr>
              <a:t>Maximum 2 stories</a:t>
            </a:r>
          </a:p>
          <a:p>
            <a:pPr marL="344488" indent="-344488" eaLnBrk="1" hangingPunct="1"/>
            <a:r>
              <a:rPr lang="en-US" sz="2400" b="1">
                <a:latin typeface="Arial" charset="0"/>
                <a:ea typeface="ＭＳ Ｐゴシック" charset="0"/>
                <a:cs typeface="ＭＳ Ｐゴシック" charset="0"/>
              </a:rPr>
              <a:t>Open space, highways, and roads are rural in character</a:t>
            </a:r>
          </a:p>
        </p:txBody>
      </p:sp>
      <p:pic>
        <p:nvPicPr>
          <p:cNvPr id="122883" name="Picture 4" descr="t3"/>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952500" y="1771650"/>
            <a:ext cx="3619500" cy="36195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T3: Suburban Example</a:t>
            </a:r>
          </a:p>
        </p:txBody>
      </p:sp>
      <p:pic>
        <p:nvPicPr>
          <p:cNvPr id="124930"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5988" y="1371600"/>
            <a:ext cx="7313612" cy="45720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T4: General Urban</a:t>
            </a:r>
          </a:p>
        </p:txBody>
      </p:sp>
      <p:sp>
        <p:nvSpPr>
          <p:cNvPr id="126978" name="Rectangle 3"/>
          <p:cNvSpPr>
            <a:spLocks noGrp="1" noChangeArrowheads="1"/>
          </p:cNvSpPr>
          <p:nvPr>
            <p:ph type="body" sz="half" idx="1"/>
          </p:nvPr>
        </p:nvSpPr>
        <p:spPr>
          <a:xfrm>
            <a:off x="952500" y="1600200"/>
            <a:ext cx="3619500" cy="4495800"/>
          </a:xfrm>
        </p:spPr>
        <p:txBody>
          <a:bodyPr/>
          <a:lstStyle/>
          <a:p>
            <a:pPr marL="344488" indent="-344488" eaLnBrk="1" hangingPunct="1"/>
            <a:r>
              <a:rPr lang="en-US" sz="2000" b="1">
                <a:latin typeface="Arial" charset="0"/>
                <a:ea typeface="ＭＳ Ｐゴシック" charset="0"/>
                <a:cs typeface="ＭＳ Ｐゴシック" charset="0"/>
              </a:rPr>
              <a:t>Primarily residential</a:t>
            </a:r>
          </a:p>
          <a:p>
            <a:pPr marL="344488" indent="-344488" eaLnBrk="1" hangingPunct="1"/>
            <a:r>
              <a:rPr lang="en-US" sz="2000" b="1">
                <a:latin typeface="Arial" charset="0"/>
                <a:ea typeface="ＭＳ Ｐゴシック" charset="0"/>
                <a:cs typeface="ＭＳ Ｐゴシック" charset="0"/>
              </a:rPr>
              <a:t>Single-family detached houses and rowhouses on small-medium lots</a:t>
            </a:r>
          </a:p>
          <a:p>
            <a:pPr marL="344488" indent="-344488" eaLnBrk="1" hangingPunct="1"/>
            <a:r>
              <a:rPr lang="en-US" sz="2000" b="1">
                <a:latin typeface="Arial" charset="0"/>
                <a:ea typeface="ＭＳ Ｐゴシック" charset="0"/>
                <a:cs typeface="ＭＳ Ｐゴシック" charset="0"/>
              </a:rPr>
              <a:t>Limited office buildings</a:t>
            </a:r>
          </a:p>
          <a:p>
            <a:pPr marL="344488" indent="-344488" eaLnBrk="1" hangingPunct="1"/>
            <a:r>
              <a:rPr lang="en-US" sz="2000" b="1">
                <a:latin typeface="Arial" charset="0"/>
                <a:ea typeface="ＭＳ Ｐゴシック" charset="0"/>
                <a:cs typeface="ＭＳ Ｐゴシック" charset="0"/>
              </a:rPr>
              <a:t>Small-scale retail, typically at corners</a:t>
            </a:r>
          </a:p>
          <a:p>
            <a:pPr marL="344488" indent="-344488" eaLnBrk="1" hangingPunct="1"/>
            <a:r>
              <a:rPr lang="en-US" sz="2000" b="1">
                <a:latin typeface="Arial" charset="0"/>
                <a:ea typeface="ＭＳ Ｐゴシック" charset="0"/>
                <a:cs typeface="ＭＳ Ｐゴシック" charset="0"/>
              </a:rPr>
              <a:t>Maximum of 3 stories</a:t>
            </a:r>
          </a:p>
          <a:p>
            <a:pPr marL="344488" indent="-344488" eaLnBrk="1" hangingPunct="1"/>
            <a:r>
              <a:rPr lang="en-US" sz="2000" b="1">
                <a:latin typeface="Arial" charset="0"/>
                <a:ea typeface="ＭＳ Ｐゴシック" charset="0"/>
                <a:cs typeface="ＭＳ Ｐゴシック" charset="0"/>
              </a:rPr>
              <a:t>Open space consists of greens and squares</a:t>
            </a:r>
          </a:p>
        </p:txBody>
      </p:sp>
      <p:pic>
        <p:nvPicPr>
          <p:cNvPr id="126979" name="Picture 4" descr="t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838700" y="1676400"/>
            <a:ext cx="3619500" cy="361950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T4: Urban General Example</a:t>
            </a:r>
          </a:p>
        </p:txBody>
      </p:sp>
      <p:pic>
        <p:nvPicPr>
          <p:cNvPr id="12902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1225" y="1524000"/>
            <a:ext cx="7321550" cy="4545013"/>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T5: Urban Center</a:t>
            </a:r>
          </a:p>
        </p:txBody>
      </p:sp>
      <p:sp>
        <p:nvSpPr>
          <p:cNvPr id="131074" name="Rectangle 3"/>
          <p:cNvSpPr>
            <a:spLocks noGrp="1" noChangeArrowheads="1"/>
          </p:cNvSpPr>
          <p:nvPr>
            <p:ph type="body" sz="half" idx="1"/>
          </p:nvPr>
        </p:nvSpPr>
        <p:spPr>
          <a:xfrm>
            <a:off x="1066800" y="1600200"/>
            <a:ext cx="3619500" cy="4114800"/>
          </a:xfrm>
        </p:spPr>
        <p:txBody>
          <a:bodyPr/>
          <a:lstStyle/>
          <a:p>
            <a:pPr marL="344488" indent="-344488" eaLnBrk="1" hangingPunct="1"/>
            <a:r>
              <a:rPr lang="en-US" sz="2000" b="1">
                <a:latin typeface="Arial" charset="0"/>
                <a:ea typeface="ＭＳ Ｐゴシック" charset="0"/>
                <a:cs typeface="ＭＳ Ｐゴシック" charset="0"/>
              </a:rPr>
              <a:t>Denser, fully mixed-use areas</a:t>
            </a:r>
          </a:p>
          <a:p>
            <a:pPr marL="344488" indent="-344488" eaLnBrk="1" hangingPunct="1"/>
            <a:r>
              <a:rPr lang="en-US" sz="2000" b="1">
                <a:latin typeface="Arial" charset="0"/>
                <a:ea typeface="ＭＳ Ｐゴシック" charset="0"/>
                <a:cs typeface="ＭＳ Ｐゴシック" charset="0"/>
              </a:rPr>
              <a:t>Buildings include rowhouses, live-work flexhouses, apartment buildings, and offices above shops</a:t>
            </a:r>
          </a:p>
          <a:p>
            <a:pPr marL="344488" indent="-344488" eaLnBrk="1" hangingPunct="1"/>
            <a:r>
              <a:rPr lang="en-US" sz="2000" b="1">
                <a:latin typeface="Arial" charset="0"/>
                <a:ea typeface="ＭＳ Ｐゴシック" charset="0"/>
                <a:cs typeface="ＭＳ Ｐゴシック" charset="0"/>
              </a:rPr>
              <a:t>Maximum of 5 stories</a:t>
            </a:r>
          </a:p>
          <a:p>
            <a:pPr marL="344488" indent="-344488" eaLnBrk="1" hangingPunct="1"/>
            <a:r>
              <a:rPr lang="en-US" sz="2000" b="1">
                <a:latin typeface="Arial" charset="0"/>
                <a:ea typeface="ＭＳ Ｐゴシック" charset="0"/>
                <a:cs typeface="ＭＳ Ｐゴシック" charset="0"/>
              </a:rPr>
              <a:t>Open space consists of squares and plazas</a:t>
            </a:r>
          </a:p>
        </p:txBody>
      </p:sp>
      <p:pic>
        <p:nvPicPr>
          <p:cNvPr id="131075" name="Picture 4" descr="t5"/>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838700" y="1752600"/>
            <a:ext cx="3619500" cy="36195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T5: Urban Center Example</a:t>
            </a:r>
          </a:p>
        </p:txBody>
      </p:sp>
      <p:pic>
        <p:nvPicPr>
          <p:cNvPr id="133122"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04863" y="1376363"/>
            <a:ext cx="7413625" cy="4643437"/>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T6: Urban Core</a:t>
            </a:r>
          </a:p>
        </p:txBody>
      </p:sp>
      <p:sp>
        <p:nvSpPr>
          <p:cNvPr id="135170" name="Rectangle 3"/>
          <p:cNvSpPr>
            <a:spLocks noGrp="1" noChangeArrowheads="1"/>
          </p:cNvSpPr>
          <p:nvPr>
            <p:ph type="body" sz="half" idx="1"/>
          </p:nvPr>
        </p:nvSpPr>
        <p:spPr>
          <a:xfrm>
            <a:off x="762000" y="1447800"/>
            <a:ext cx="3924300" cy="4114800"/>
          </a:xfrm>
        </p:spPr>
        <p:txBody>
          <a:bodyPr/>
          <a:lstStyle/>
          <a:p>
            <a:pPr marL="344488" indent="-344488" eaLnBrk="1" hangingPunct="1">
              <a:lnSpc>
                <a:spcPct val="90000"/>
              </a:lnSpc>
            </a:pPr>
            <a:r>
              <a:rPr lang="en-US" sz="2000" b="1">
                <a:latin typeface="Arial" charset="0"/>
                <a:ea typeface="ＭＳ Ｐゴシック" charset="0"/>
                <a:cs typeface="ＭＳ Ｐゴシック" charset="0"/>
              </a:rPr>
              <a:t>Most dense, mixed-use concentration of a region</a:t>
            </a:r>
          </a:p>
          <a:p>
            <a:pPr marL="344488" indent="-344488" eaLnBrk="1" hangingPunct="1">
              <a:lnSpc>
                <a:spcPct val="90000"/>
              </a:lnSpc>
            </a:pPr>
            <a:r>
              <a:rPr lang="en-US" sz="2000" b="1">
                <a:latin typeface="Arial" charset="0"/>
                <a:ea typeface="ＭＳ Ｐゴシック" charset="0"/>
                <a:cs typeface="ＭＳ Ｐゴシック" charset="0"/>
              </a:rPr>
              <a:t>Buildings consist of rowhouses, apartment houses, office buildings, and department stores</a:t>
            </a:r>
          </a:p>
          <a:p>
            <a:pPr marL="344488" indent="-344488" eaLnBrk="1" hangingPunct="1">
              <a:lnSpc>
                <a:spcPct val="90000"/>
              </a:lnSpc>
            </a:pPr>
            <a:r>
              <a:rPr lang="en-US" sz="2000" b="1">
                <a:latin typeface="Arial" charset="0"/>
                <a:ea typeface="ＭＳ Ｐゴシック" charset="0"/>
                <a:cs typeface="ＭＳ Ｐゴシック" charset="0"/>
              </a:rPr>
              <a:t>Wide range of building lot sizes and heights</a:t>
            </a:r>
          </a:p>
          <a:p>
            <a:pPr marL="344488" indent="-344488" eaLnBrk="1" hangingPunct="1">
              <a:lnSpc>
                <a:spcPct val="90000"/>
              </a:lnSpc>
            </a:pPr>
            <a:r>
              <a:rPr lang="en-US" sz="2000" b="1">
                <a:latin typeface="Arial" charset="0"/>
                <a:ea typeface="ＭＳ Ｐゴシック" charset="0"/>
                <a:cs typeface="ＭＳ Ｐゴシック" charset="0"/>
              </a:rPr>
              <a:t>Surface parking lots not permitted on frontages</a:t>
            </a:r>
          </a:p>
          <a:p>
            <a:pPr marL="344488" indent="-344488" eaLnBrk="1" hangingPunct="1">
              <a:lnSpc>
                <a:spcPct val="90000"/>
              </a:lnSpc>
            </a:pPr>
            <a:r>
              <a:rPr lang="en-US" sz="2000" b="1">
                <a:latin typeface="Arial" charset="0"/>
                <a:ea typeface="ＭＳ Ｐゴシック" charset="0"/>
                <a:cs typeface="ＭＳ Ｐゴシック" charset="0"/>
              </a:rPr>
              <a:t>Open space consists of squares and plazas.</a:t>
            </a:r>
          </a:p>
        </p:txBody>
      </p:sp>
      <p:pic>
        <p:nvPicPr>
          <p:cNvPr id="135171" name="Picture 4" descr="t6"/>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838700" y="1600200"/>
            <a:ext cx="3619500" cy="36195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T6: Urban Core Examples</a:t>
            </a:r>
          </a:p>
        </p:txBody>
      </p:sp>
      <p:pic>
        <p:nvPicPr>
          <p:cNvPr id="137218"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3568700"/>
            <a:ext cx="4140200" cy="2603500"/>
          </a:xfrm>
        </p:spPr>
      </p:pic>
      <p:pic>
        <p:nvPicPr>
          <p:cNvPr id="137219"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67225" y="1206500"/>
            <a:ext cx="3838575"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68D298-B646-98E2-6544-001A4B33657B}"/>
              </a:ext>
            </a:extLst>
          </p:cNvPr>
          <p:cNvSpPr>
            <a:spLocks noGrp="1"/>
          </p:cNvSpPr>
          <p:nvPr>
            <p:ph type="body" idx="1"/>
          </p:nvPr>
        </p:nvSpPr>
        <p:spPr>
          <a:xfrm>
            <a:off x="706902" y="1351672"/>
            <a:ext cx="7522698" cy="2077328"/>
          </a:xfrm>
        </p:spPr>
        <p:txBody>
          <a:bodyPr/>
          <a:lstStyle/>
          <a:p>
            <a:r>
              <a:rPr lang="en-US" sz="3600" dirty="0"/>
              <a:t>Which transect zones do you see in your case, where are they, and how do they relate to each other?</a:t>
            </a:r>
          </a:p>
        </p:txBody>
      </p:sp>
    </p:spTree>
    <p:extLst>
      <p:ext uri="{BB962C8B-B14F-4D97-AF65-F5344CB8AC3E}">
        <p14:creationId xmlns:p14="http://schemas.microsoft.com/office/powerpoint/2010/main" val="19627012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Key Qualities of the Transect</a:t>
            </a:r>
          </a:p>
        </p:txBody>
      </p:sp>
      <p:sp>
        <p:nvSpPr>
          <p:cNvPr id="139266" name="Rectangle 3"/>
          <p:cNvSpPr>
            <a:spLocks noGrp="1" noChangeArrowheads="1"/>
          </p:cNvSpPr>
          <p:nvPr>
            <p:ph type="body" idx="1"/>
          </p:nvPr>
        </p:nvSpPr>
        <p:spPr>
          <a:xfrm>
            <a:off x="1066800" y="1447800"/>
            <a:ext cx="7391400" cy="4114800"/>
          </a:xfrm>
        </p:spPr>
        <p:txBody>
          <a:bodyPr/>
          <a:lstStyle/>
          <a:p>
            <a:pPr marL="344488" indent="-344488" eaLnBrk="1" hangingPunct="1">
              <a:lnSpc>
                <a:spcPct val="90000"/>
              </a:lnSpc>
            </a:pPr>
            <a:r>
              <a:rPr lang="en-US" sz="2000" b="1">
                <a:solidFill>
                  <a:schemeClr val="hlink"/>
                </a:solidFill>
                <a:latin typeface="Arial" charset="0"/>
                <a:ea typeface="ＭＳ Ｐゴシック" charset="0"/>
                <a:cs typeface="ＭＳ Ｐゴシック" charset="0"/>
              </a:rPr>
              <a:t>Form-based, not use-based</a:t>
            </a:r>
          </a:p>
          <a:p>
            <a:pPr marL="344488" indent="-344488" eaLnBrk="1" hangingPunct="1">
              <a:lnSpc>
                <a:spcPct val="90000"/>
              </a:lnSpc>
            </a:pPr>
            <a:r>
              <a:rPr lang="en-US" sz="2000">
                <a:latin typeface="Arial" charset="0"/>
                <a:ea typeface="ＭＳ Ｐゴシック" charset="0"/>
                <a:cs typeface="ＭＳ Ｐゴシック" charset="0"/>
              </a:rPr>
              <a:t>Each zone is immersive: all component elements reinforce each other to create and intensify a specific character; each zone is able to satisfy a different set of human needs and conditions</a:t>
            </a:r>
          </a:p>
          <a:p>
            <a:pPr marL="344488" indent="-344488" eaLnBrk="1" hangingPunct="1">
              <a:lnSpc>
                <a:spcPct val="90000"/>
              </a:lnSpc>
            </a:pPr>
            <a:r>
              <a:rPr lang="en-US" sz="2000">
                <a:latin typeface="Arial" charset="0"/>
                <a:ea typeface="ＭＳ Ｐゴシック" charset="0"/>
                <a:cs typeface="ＭＳ Ｐゴシック" charset="0"/>
              </a:rPr>
              <a:t>All zones incorporate principles of TND: mixed-use, walkable, importance of public realm</a:t>
            </a:r>
          </a:p>
          <a:p>
            <a:pPr marL="344488" indent="-344488" eaLnBrk="1" hangingPunct="1">
              <a:lnSpc>
                <a:spcPct val="90000"/>
              </a:lnSpc>
            </a:pPr>
            <a:r>
              <a:rPr lang="en-US" sz="2000">
                <a:latin typeface="Arial" charset="0"/>
                <a:ea typeface="ＭＳ Ｐゴシック" charset="0"/>
                <a:cs typeface="ＭＳ Ｐゴシック" charset="0"/>
              </a:rPr>
              <a:t>Locally defined: no single transect, but many transects defined by local vernacular</a:t>
            </a:r>
          </a:p>
          <a:p>
            <a:pPr marL="344488" indent="-344488" eaLnBrk="1" hangingPunct="1">
              <a:lnSpc>
                <a:spcPct val="90000"/>
              </a:lnSpc>
            </a:pPr>
            <a:r>
              <a:rPr lang="en-US" sz="2000">
                <a:latin typeface="Arial" charset="0"/>
                <a:ea typeface="ＭＳ Ｐゴシック" charset="0"/>
                <a:cs typeface="ＭＳ Ｐゴシック" charset="0"/>
              </a:rPr>
              <a:t>Incorporates planning goals directly into tools of implementation</a:t>
            </a:r>
          </a:p>
          <a:p>
            <a:pPr marL="344488" indent="-344488" eaLnBrk="1" hangingPunct="1">
              <a:lnSpc>
                <a:spcPct val="90000"/>
              </a:lnSpc>
            </a:pPr>
            <a:r>
              <a:rPr lang="en-US" sz="2000">
                <a:latin typeface="Arial" charset="0"/>
                <a:ea typeface="ＭＳ Ｐゴシック" charset="0"/>
                <a:cs typeface="ＭＳ Ｐゴシック" charset="0"/>
              </a:rPr>
              <a:t>Zones change over time (like secessional habitat)</a:t>
            </a:r>
          </a:p>
          <a:p>
            <a:pPr marL="344488" indent="-344488" eaLnBrk="1" hangingPunct="1">
              <a:lnSpc>
                <a:spcPct val="90000"/>
              </a:lnSpc>
              <a:buFontTx/>
              <a:buNone/>
            </a:pPr>
            <a:endParaRPr lang="en-US" sz="2000">
              <a:latin typeface="Arial" charset="0"/>
              <a:ea typeface="ＭＳ Ｐゴシック" charset="0"/>
              <a:cs typeface="ＭＳ Ｐゴシック" charset="0"/>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5410</TotalTime>
  <Words>3751</Words>
  <Application>Microsoft Macintosh PowerPoint</Application>
  <PresentationFormat>On-screen Show (4:3)</PresentationFormat>
  <Paragraphs>495</Paragraphs>
  <Slides>125</Slides>
  <Notes>56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125</vt:i4>
      </vt:variant>
    </vt:vector>
  </HeadingPairs>
  <TitlesOfParts>
    <vt:vector size="142" baseType="lpstr">
      <vt:lpstr>ＭＳ Ｐゴシック</vt:lpstr>
      <vt:lpstr>AGaramond</vt:lpstr>
      <vt:lpstr>Arial</vt:lpstr>
      <vt:lpstr>Arial Alternative</vt:lpstr>
      <vt:lpstr>Book Antiqua</vt:lpstr>
      <vt:lpstr>Calibri</vt:lpstr>
      <vt:lpstr>CG Times</vt:lpstr>
      <vt:lpstr>Corbel</vt:lpstr>
      <vt:lpstr>Lucida Grande</vt:lpstr>
      <vt:lpstr>Times</vt:lpstr>
      <vt:lpstr>Times New Roman</vt:lpstr>
      <vt:lpstr>Wingdings</vt:lpstr>
      <vt:lpstr>Wingdings 2</vt:lpstr>
      <vt:lpstr>Wingdings 3</vt:lpstr>
      <vt:lpstr>Blank Presentation</vt:lpstr>
      <vt:lpstr>Metro</vt:lpstr>
      <vt:lpstr>1_Metro</vt:lpstr>
      <vt:lpstr>Urban Design Concepts Overview + Kentlands Deep Dive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(Urbanism) vs.     Modernist (Sprawl)</vt:lpstr>
      <vt:lpstr>Sprawl: Residential</vt:lpstr>
      <vt:lpstr>Sprawl: Office Park</vt:lpstr>
      <vt:lpstr>Sprawl: Strip Commercial</vt:lpstr>
      <vt:lpstr>Traditional Urbanism</vt:lpstr>
      <vt:lpstr>The Urban-Natural Transect</vt:lpstr>
      <vt:lpstr>Visualizing the Transect</vt:lpstr>
      <vt:lpstr>PowerPoint Presentation</vt:lpstr>
      <vt:lpstr>PowerPoint Presentation</vt:lpstr>
      <vt:lpstr>PowerPoint Presentation</vt:lpstr>
      <vt:lpstr>Sprawl Residential</vt:lpstr>
      <vt:lpstr>Sprawl Residential</vt:lpstr>
      <vt:lpstr>Sprawl Office &amp; Commercial</vt:lpstr>
      <vt:lpstr>Sprawl Office &amp; Commercial</vt:lpstr>
      <vt:lpstr>Traditional Urbanism</vt:lpstr>
      <vt:lpstr>Traditional Urbanism - Kentlands</vt:lpstr>
      <vt:lpstr>Traditional Urbanism - Kentlands</vt:lpstr>
      <vt:lpstr>Mixed Use  vs.     Segregated Uses</vt:lpstr>
      <vt:lpstr>Role of Public Space</vt:lpstr>
      <vt:lpstr>PowerPoint Presentation</vt:lpstr>
      <vt:lpstr>Permeability / Connectivity</vt:lpstr>
      <vt:lpstr>Network Type</vt:lpstr>
      <vt:lpstr>A/B Street Grid</vt:lpstr>
      <vt:lpstr>A/B Street Grid - Kentlands</vt:lpstr>
      <vt:lpstr>PowerPoint Presentation</vt:lpstr>
      <vt:lpstr>Retail Frontage Quality</vt:lpstr>
      <vt:lpstr>Detailing &amp; Articulation</vt:lpstr>
      <vt:lpstr>Articulation &amp; Rhythm</vt:lpstr>
      <vt:lpstr>Detail, Articulation, Rhythm - Kentlands</vt:lpstr>
      <vt:lpstr>Sense of Enclosure</vt:lpstr>
      <vt:lpstr>Enclosure</vt:lpstr>
      <vt:lpstr>Enclosure - Kentlands</vt:lpstr>
      <vt:lpstr>PowerPoint Presentation</vt:lpstr>
      <vt:lpstr>Figure - Ground</vt:lpstr>
      <vt:lpstr>Figure - Ground</vt:lpstr>
      <vt:lpstr>Traditional Space</vt:lpstr>
      <vt:lpstr>Traditional Space</vt:lpstr>
      <vt:lpstr>Anti-Space: Modernist</vt:lpstr>
      <vt:lpstr>PowerPoint Presentation</vt:lpstr>
      <vt:lpstr>PowerPoint Presentation</vt:lpstr>
      <vt:lpstr>PowerPoint Presentation</vt:lpstr>
      <vt:lpstr>Same Scale Comparisons</vt:lpstr>
      <vt:lpstr>Figure Ground - Kentlands</vt:lpstr>
      <vt:lpstr>PowerPoint Presentation</vt:lpstr>
      <vt:lpstr>Viewshed</vt:lpstr>
      <vt:lpstr>Terminated &amp; Deflected Vistas</vt:lpstr>
      <vt:lpstr>Terminated Vista</vt:lpstr>
      <vt:lpstr>Deflected Vista</vt:lpstr>
      <vt:lpstr>Prospect / Refuge</vt:lpstr>
      <vt:lpstr>Vistas –  Kentlands</vt:lpstr>
      <vt:lpstr>Public - Private Layers</vt:lpstr>
      <vt:lpstr>Public - Private Layers</vt:lpstr>
      <vt:lpstr>Public - Private Layers</vt:lpstr>
      <vt:lpstr>Public-Private Layers - Kentlands</vt:lpstr>
      <vt:lpstr>Public-Private Layers - Kentlands</vt:lpstr>
      <vt:lpstr>Legibility (Kevin Lynch)</vt:lpstr>
      <vt:lpstr>Urban Elements</vt:lpstr>
      <vt:lpstr>Paths &amp; Corridors</vt:lpstr>
      <vt:lpstr>Districts &amp; Neighborhoods</vt:lpstr>
      <vt:lpstr>Pedestrian Shed</vt:lpstr>
      <vt:lpstr>Ped Sheds - Kentlands</vt:lpstr>
      <vt:lpstr>Landmarks</vt:lpstr>
      <vt:lpstr>Edges</vt:lpstr>
      <vt:lpstr>Nodes &amp; Centers</vt:lpstr>
      <vt:lpstr>PowerPoint Presentation</vt:lpstr>
      <vt:lpstr>Urban Design Scale</vt:lpstr>
      <vt:lpstr>Layers by Rate of Change (Brenda Scheer)</vt:lpstr>
      <vt:lpstr>Ideas travel . . . </vt:lpstr>
      <vt:lpstr>PowerPoint Presentation</vt:lpstr>
      <vt:lpstr>PowerPoint Presentation</vt:lpstr>
      <vt:lpstr>PowerPoint Presentation</vt:lpstr>
      <vt:lpstr>Downtown Crown</vt:lpstr>
      <vt:lpstr>The Urban-Rural Transect</vt:lpstr>
      <vt:lpstr>The Urban-Natural Transect</vt:lpstr>
      <vt:lpstr>Origins: The Natural Transect</vt:lpstr>
      <vt:lpstr>Visualizing the Transect</vt:lpstr>
      <vt:lpstr>The Transect in Seattle</vt:lpstr>
      <vt:lpstr>T1: Natural</vt:lpstr>
      <vt:lpstr>T2: Rural</vt:lpstr>
      <vt:lpstr>T3: Suburban</vt:lpstr>
      <vt:lpstr>T3: Suburban Example</vt:lpstr>
      <vt:lpstr>T4: General Urban</vt:lpstr>
      <vt:lpstr>T4: Urban General Example</vt:lpstr>
      <vt:lpstr>T5: Urban Center</vt:lpstr>
      <vt:lpstr>T5: Urban Center Example</vt:lpstr>
      <vt:lpstr>T6: Urban Core</vt:lpstr>
      <vt:lpstr>T6: Urban Core Examples</vt:lpstr>
      <vt:lpstr>PowerPoint Presentation</vt:lpstr>
      <vt:lpstr>Key Qualities of the Transect</vt:lpstr>
      <vt:lpstr>The Transect of McDonald’s</vt:lpstr>
      <vt:lpstr>The Transect of Starbucks</vt:lpstr>
      <vt:lpstr>Key Qualities of the Transect</vt:lpstr>
      <vt:lpstr>Immersive Environments</vt:lpstr>
      <vt:lpstr>Transect of Streets</vt:lpstr>
      <vt:lpstr>Key Qualities of the Transect</vt:lpstr>
      <vt:lpstr>Key Qualities of the Transect</vt:lpstr>
      <vt:lpstr>The Transect in Stockholm</vt:lpstr>
      <vt:lpstr>Washington, DC Transect</vt:lpstr>
      <vt:lpstr>Key Qualities of the Transect</vt:lpstr>
      <vt:lpstr>The Urban-Natural Transect:  A Tool for Planning</vt:lpstr>
      <vt:lpstr>Using the Transect: Planning</vt:lpstr>
      <vt:lpstr>Using the Transect Across Scales</vt:lpstr>
      <vt:lpstr>The Transect in Plan</vt:lpstr>
      <vt:lpstr>PowerPoint Presentation</vt:lpstr>
      <vt:lpstr>PowerPoint Presentation</vt:lpstr>
      <vt:lpstr>Appendix: KENTLANDS Images FOR EASY REFERENCE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Hurley-Franks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Hurley</dc:creator>
  <cp:lastModifiedBy>Jennifer Hurley</cp:lastModifiedBy>
  <cp:revision>115</cp:revision>
  <dcterms:created xsi:type="dcterms:W3CDTF">2007-02-14T02:25:56Z</dcterms:created>
  <dcterms:modified xsi:type="dcterms:W3CDTF">2024-03-07T16:10:32Z</dcterms:modified>
</cp:coreProperties>
</file>