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269" r:id="rId3"/>
    <p:sldId id="270" r:id="rId4"/>
    <p:sldId id="260" r:id="rId5"/>
    <p:sldId id="261" r:id="rId6"/>
    <p:sldId id="262" r:id="rId7"/>
    <p:sldId id="263" r:id="rId8"/>
    <p:sldId id="264" r:id="rId9"/>
    <p:sldId id="265" r:id="rId10"/>
    <p:sldId id="268" r:id="rId11"/>
    <p:sldId id="271" r:id="rId12"/>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60">
          <p15:clr>
            <a:srgbClr val="A4A3A4"/>
          </p15:clr>
        </p15:guide>
        <p15:guide id="2" pos="28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7" autoAdjust="0"/>
    <p:restoredTop sz="94660"/>
  </p:normalViewPr>
  <p:slideViewPr>
    <p:cSldViewPr>
      <p:cViewPr varScale="1">
        <p:scale>
          <a:sx n="104" d="100"/>
          <a:sy n="104" d="100"/>
        </p:scale>
        <p:origin x="1816" y="72"/>
      </p:cViewPr>
      <p:guideLst>
        <p:guide orient="horz" pos="2160"/>
        <p:guide pos="2880"/>
      </p:guideLst>
    </p:cSldViewPr>
  </p:slideViewPr>
  <p:notesTextViewPr>
    <p:cViewPr>
      <p:scale>
        <a:sx n="1" d="1"/>
        <a:sy n="1" d="1"/>
      </p:scale>
      <p:origin x="0" y="0"/>
    </p:cViewPr>
  </p:notesTextViewPr>
  <p:notesViewPr>
    <p:cSldViewPr>
      <p:cViewPr varScale="1">
        <p:scale>
          <a:sx n="128" d="100"/>
          <a:sy n="128" d="100"/>
        </p:scale>
        <p:origin x="-306" y="-84"/>
      </p:cViewPr>
      <p:guideLst>
        <p:guide orient="horz" pos="2160"/>
        <p:guide pos="288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179484" y="0"/>
            <a:ext cx="3962400" cy="342900"/>
          </a:xfrm>
          <a:prstGeom prst="rect">
            <a:avLst/>
          </a:prstGeom>
        </p:spPr>
        <p:txBody>
          <a:bodyPr vert="horz" lIns="91440" tIns="45720" rIns="91440" bIns="45720" rtlCol="0"/>
          <a:lstStyle>
            <a:lvl1pPr algn="r">
              <a:defRPr sz="1200"/>
            </a:lvl1pPr>
          </a:lstStyle>
          <a:p>
            <a:fld id="{74AA59FC-3194-43F1-B259-8D4EE7E749E7}" type="datetimeFigureOut">
              <a:rPr lang="en-US" smtClean="0"/>
              <a:t>2/25/2026</a:t>
            </a:fld>
            <a:endParaRPr lang="en-US"/>
          </a:p>
        </p:txBody>
      </p:sp>
      <p:sp>
        <p:nvSpPr>
          <p:cNvPr id="4" name="Footer Placeholder 3"/>
          <p:cNvSpPr>
            <a:spLocks noGrp="1"/>
          </p:cNvSpPr>
          <p:nvPr>
            <p:ph type="ftr" sz="quarter" idx="2"/>
          </p:nvPr>
        </p:nvSpPr>
        <p:spPr>
          <a:xfrm>
            <a:off x="0" y="6513910"/>
            <a:ext cx="3962400" cy="3429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179484" y="6513910"/>
            <a:ext cx="3962400" cy="342900"/>
          </a:xfrm>
          <a:prstGeom prst="rect">
            <a:avLst/>
          </a:prstGeom>
        </p:spPr>
        <p:txBody>
          <a:bodyPr vert="horz" lIns="91440" tIns="45720" rIns="91440" bIns="45720" rtlCol="0" anchor="b"/>
          <a:lstStyle>
            <a:lvl1pPr algn="r">
              <a:defRPr sz="1200"/>
            </a:lvl1pPr>
          </a:lstStyle>
          <a:p>
            <a:fld id="{3747E169-8278-45D9-82F5-8C3F7BAD403D}" type="slidenum">
              <a:rPr lang="en-US" smtClean="0"/>
              <a:t>‹#›</a:t>
            </a:fld>
            <a:endParaRPr lang="en-US"/>
          </a:p>
        </p:txBody>
      </p:sp>
    </p:spTree>
    <p:extLst>
      <p:ext uri="{BB962C8B-B14F-4D97-AF65-F5344CB8AC3E}">
        <p14:creationId xmlns:p14="http://schemas.microsoft.com/office/powerpoint/2010/main" val="1640762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vl1pPr>
          </a:lstStyle>
          <a:p>
            <a:fld id="{4F29569C-4646-470F-A171-132193CDA093}" type="datetimeFigureOut">
              <a:rPr lang="en-US" smtClean="0"/>
              <a:t>2/25/2026</a:t>
            </a:fld>
            <a:endParaRPr lang="en-US"/>
          </a:p>
        </p:txBody>
      </p:sp>
      <p:sp>
        <p:nvSpPr>
          <p:cNvPr id="4" name="Slide Image Placeholder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vl1pPr>
          </a:lstStyle>
          <a:p>
            <a:fld id="{7B54E1F9-0E92-4CF9-A448-2224480A408C}" type="slidenum">
              <a:rPr lang="en-US" smtClean="0"/>
              <a:t>‹#›</a:t>
            </a:fld>
            <a:endParaRPr lang="en-US"/>
          </a:p>
        </p:txBody>
      </p:sp>
    </p:spTree>
    <p:extLst>
      <p:ext uri="{BB962C8B-B14F-4D97-AF65-F5344CB8AC3E}">
        <p14:creationId xmlns:p14="http://schemas.microsoft.com/office/powerpoint/2010/main" val="2262373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54E1F9-0E92-4CF9-A448-2224480A408C}" type="slidenum">
              <a:rPr lang="en-US" smtClean="0"/>
              <a:t>9</a:t>
            </a:fld>
            <a:endParaRPr lang="en-US"/>
          </a:p>
        </p:txBody>
      </p:sp>
    </p:spTree>
    <p:extLst>
      <p:ext uri="{BB962C8B-B14F-4D97-AF65-F5344CB8AC3E}">
        <p14:creationId xmlns:p14="http://schemas.microsoft.com/office/powerpoint/2010/main" val="3889065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CC8FF5C-281E-4744-9CB0-5864F76F650B}"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81F105-D72A-4478-8694-F55FF4384283}" type="slidenum">
              <a:rPr lang="en-US" smtClean="0"/>
              <a:t>‹#›</a:t>
            </a:fld>
            <a:endParaRPr lang="en-US"/>
          </a:p>
        </p:txBody>
      </p:sp>
    </p:spTree>
    <p:extLst>
      <p:ext uri="{BB962C8B-B14F-4D97-AF65-F5344CB8AC3E}">
        <p14:creationId xmlns:p14="http://schemas.microsoft.com/office/powerpoint/2010/main" val="8125582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CC8FF5C-281E-4744-9CB0-5864F76F650B}"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81F105-D72A-4478-8694-F55FF4384283}" type="slidenum">
              <a:rPr lang="en-US" smtClean="0"/>
              <a:t>‹#›</a:t>
            </a:fld>
            <a:endParaRPr lang="en-US"/>
          </a:p>
        </p:txBody>
      </p:sp>
    </p:spTree>
    <p:extLst>
      <p:ext uri="{BB962C8B-B14F-4D97-AF65-F5344CB8AC3E}">
        <p14:creationId xmlns:p14="http://schemas.microsoft.com/office/powerpoint/2010/main" val="72859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CC8FF5C-281E-4744-9CB0-5864F76F650B}"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81F105-D72A-4478-8694-F55FF4384283}" type="slidenum">
              <a:rPr lang="en-US" smtClean="0"/>
              <a:t>‹#›</a:t>
            </a:fld>
            <a:endParaRPr lang="en-US"/>
          </a:p>
        </p:txBody>
      </p:sp>
    </p:spTree>
    <p:extLst>
      <p:ext uri="{BB962C8B-B14F-4D97-AF65-F5344CB8AC3E}">
        <p14:creationId xmlns:p14="http://schemas.microsoft.com/office/powerpoint/2010/main" val="3890854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CC8FF5C-281E-4744-9CB0-5864F76F650B}"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81F105-D72A-4478-8694-F55FF4384283}" type="slidenum">
              <a:rPr lang="en-US" smtClean="0"/>
              <a:t>‹#›</a:t>
            </a:fld>
            <a:endParaRPr lang="en-US"/>
          </a:p>
        </p:txBody>
      </p:sp>
    </p:spTree>
    <p:extLst>
      <p:ext uri="{BB962C8B-B14F-4D97-AF65-F5344CB8AC3E}">
        <p14:creationId xmlns:p14="http://schemas.microsoft.com/office/powerpoint/2010/main" val="3860020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CC8FF5C-281E-4744-9CB0-5864F76F650B}"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81F105-D72A-4478-8694-F55FF4384283}" type="slidenum">
              <a:rPr lang="en-US" smtClean="0"/>
              <a:t>‹#›</a:t>
            </a:fld>
            <a:endParaRPr lang="en-US"/>
          </a:p>
        </p:txBody>
      </p:sp>
    </p:spTree>
    <p:extLst>
      <p:ext uri="{BB962C8B-B14F-4D97-AF65-F5344CB8AC3E}">
        <p14:creationId xmlns:p14="http://schemas.microsoft.com/office/powerpoint/2010/main" val="3208018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CC8FF5C-281E-4744-9CB0-5864F76F650B}" type="datetimeFigureOut">
              <a:rPr lang="en-US" smtClean="0"/>
              <a:t>2/25/2026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81F105-D72A-4478-8694-F55FF4384283}" type="slidenum">
              <a:rPr lang="en-US" smtClean="0"/>
              <a:t>‹#›</a:t>
            </a:fld>
            <a:endParaRPr lang="en-US"/>
          </a:p>
        </p:txBody>
      </p:sp>
    </p:spTree>
    <p:extLst>
      <p:ext uri="{BB962C8B-B14F-4D97-AF65-F5344CB8AC3E}">
        <p14:creationId xmlns:p14="http://schemas.microsoft.com/office/powerpoint/2010/main" val="4079994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CC8FF5C-281E-4744-9CB0-5864F76F650B}" type="datetimeFigureOut">
              <a:rPr lang="en-US" smtClean="0"/>
              <a:t>2/25/2026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81F105-D72A-4478-8694-F55FF4384283}" type="slidenum">
              <a:rPr lang="en-US" smtClean="0"/>
              <a:t>‹#›</a:t>
            </a:fld>
            <a:endParaRPr lang="en-US"/>
          </a:p>
        </p:txBody>
      </p:sp>
    </p:spTree>
    <p:extLst>
      <p:ext uri="{BB962C8B-B14F-4D97-AF65-F5344CB8AC3E}">
        <p14:creationId xmlns:p14="http://schemas.microsoft.com/office/powerpoint/2010/main" val="4653900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CC8FF5C-281E-4744-9CB0-5864F76F650B}" type="datetimeFigureOut">
              <a:rPr lang="en-US" smtClean="0"/>
              <a:t>2/25/2026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81F105-D72A-4478-8694-F55FF4384283}" type="slidenum">
              <a:rPr lang="en-US" smtClean="0"/>
              <a:t>‹#›</a:t>
            </a:fld>
            <a:endParaRPr lang="en-US"/>
          </a:p>
        </p:txBody>
      </p:sp>
    </p:spTree>
    <p:extLst>
      <p:ext uri="{BB962C8B-B14F-4D97-AF65-F5344CB8AC3E}">
        <p14:creationId xmlns:p14="http://schemas.microsoft.com/office/powerpoint/2010/main" val="34342429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C8FF5C-281E-4744-9CB0-5864F76F650B}" type="datetimeFigureOut">
              <a:rPr lang="en-US" smtClean="0"/>
              <a:t>2/25/2026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81F105-D72A-4478-8694-F55FF4384283}" type="slidenum">
              <a:rPr lang="en-US" smtClean="0"/>
              <a:t>‹#›</a:t>
            </a:fld>
            <a:endParaRPr lang="en-US"/>
          </a:p>
        </p:txBody>
      </p:sp>
    </p:spTree>
    <p:extLst>
      <p:ext uri="{BB962C8B-B14F-4D97-AF65-F5344CB8AC3E}">
        <p14:creationId xmlns:p14="http://schemas.microsoft.com/office/powerpoint/2010/main" val="26323828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CC8FF5C-281E-4744-9CB0-5864F76F650B}" type="datetimeFigureOut">
              <a:rPr lang="en-US" smtClean="0"/>
              <a:t>2/25/2026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81F105-D72A-4478-8694-F55FF4384283}" type="slidenum">
              <a:rPr lang="en-US" smtClean="0"/>
              <a:t>‹#›</a:t>
            </a:fld>
            <a:endParaRPr lang="en-US"/>
          </a:p>
        </p:txBody>
      </p:sp>
    </p:spTree>
    <p:extLst>
      <p:ext uri="{BB962C8B-B14F-4D97-AF65-F5344CB8AC3E}">
        <p14:creationId xmlns:p14="http://schemas.microsoft.com/office/powerpoint/2010/main" val="16389499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CC8FF5C-281E-4744-9CB0-5864F76F650B}" type="datetimeFigureOut">
              <a:rPr lang="en-US" smtClean="0"/>
              <a:t>2/25/2026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81F105-D72A-4478-8694-F55FF4384283}" type="slidenum">
              <a:rPr lang="en-US" smtClean="0"/>
              <a:t>‹#›</a:t>
            </a:fld>
            <a:endParaRPr lang="en-US"/>
          </a:p>
        </p:txBody>
      </p:sp>
    </p:spTree>
    <p:extLst>
      <p:ext uri="{BB962C8B-B14F-4D97-AF65-F5344CB8AC3E}">
        <p14:creationId xmlns:p14="http://schemas.microsoft.com/office/powerpoint/2010/main" val="3082697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C8FF5C-281E-4744-9CB0-5864F76F650B}" type="datetimeFigureOut">
              <a:rPr lang="en-US" smtClean="0"/>
              <a:t>2/25/2026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81F105-D72A-4478-8694-F55FF4384283}" type="slidenum">
              <a:rPr lang="en-US" smtClean="0"/>
              <a:t>‹#›</a:t>
            </a:fld>
            <a:endParaRPr lang="en-US"/>
          </a:p>
        </p:txBody>
      </p:sp>
    </p:spTree>
    <p:extLst>
      <p:ext uri="{BB962C8B-B14F-4D97-AF65-F5344CB8AC3E}">
        <p14:creationId xmlns:p14="http://schemas.microsoft.com/office/powerpoint/2010/main" val="270523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brynmawr.edu/inside/offices-services/digital-competencies/what-they-are/digital-communication"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brynmawr.edu/inside/offices-services/digital-competencies/what-they-are"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i="0" dirty="0">
                <a:effectLst/>
                <a:latin typeface="-apple-system"/>
              </a:rPr>
              <a:t>Digital Storytelling Workshop:</a:t>
            </a:r>
            <a:br>
              <a:rPr lang="en-US" b="1" i="0" dirty="0">
                <a:effectLst/>
                <a:latin typeface="-apple-system"/>
              </a:rPr>
            </a:br>
            <a:r>
              <a:rPr lang="en-US" b="1" i="0" dirty="0">
                <a:effectLst/>
                <a:latin typeface="-apple-system"/>
              </a:rPr>
              <a:t>Resources for Reels and Podcasts</a:t>
            </a:r>
            <a:endParaRPr lang="en-US" b="1" dirty="0"/>
          </a:p>
        </p:txBody>
      </p:sp>
      <p:sp>
        <p:nvSpPr>
          <p:cNvPr id="3" name="Subtitle 2"/>
          <p:cNvSpPr>
            <a:spLocks noGrp="1"/>
          </p:cNvSpPr>
          <p:nvPr>
            <p:ph type="subTitle" idx="1"/>
          </p:nvPr>
        </p:nvSpPr>
        <p:spPr/>
        <p:txBody>
          <a:bodyPr>
            <a:normAutofit fontScale="85000" lnSpcReduction="20000"/>
          </a:bodyPr>
          <a:lstStyle/>
          <a:p>
            <a:endParaRPr lang="en-US" b="1" dirty="0"/>
          </a:p>
          <a:p>
            <a:r>
              <a:rPr lang="en-US" b="1" dirty="0"/>
              <a:t>Christine Boyland</a:t>
            </a:r>
          </a:p>
          <a:p>
            <a:r>
              <a:rPr lang="en-US" b="1" dirty="0"/>
              <a:t>Dalton 20</a:t>
            </a:r>
          </a:p>
          <a:p>
            <a:r>
              <a:rPr lang="en-US" b="1" dirty="0"/>
              <a:t>February 27, 2026</a:t>
            </a:r>
          </a:p>
          <a:p>
            <a:endParaRPr lang="en-US" b="1" dirty="0"/>
          </a:p>
          <a:p>
            <a:endParaRPr lang="en-US" b="1" dirty="0"/>
          </a:p>
          <a:p>
            <a:endParaRPr lang="en-US" b="1" dirty="0"/>
          </a:p>
        </p:txBody>
      </p:sp>
    </p:spTree>
    <p:extLst>
      <p:ext uri="{BB962C8B-B14F-4D97-AF65-F5344CB8AC3E}">
        <p14:creationId xmlns:p14="http://schemas.microsoft.com/office/powerpoint/2010/main" val="23675493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Storyboard</a:t>
            </a:r>
          </a:p>
        </p:txBody>
      </p:sp>
      <p:sp>
        <p:nvSpPr>
          <p:cNvPr id="3" name="Content Placeholder 2"/>
          <p:cNvSpPr>
            <a:spLocks noGrp="1"/>
          </p:cNvSpPr>
          <p:nvPr>
            <p:ph idx="1"/>
          </p:nvPr>
        </p:nvSpPr>
        <p:spPr>
          <a:xfrm>
            <a:off x="685800" y="1600200"/>
            <a:ext cx="8229600" cy="4953000"/>
          </a:xfrm>
        </p:spPr>
        <p:txBody>
          <a:bodyPr>
            <a:normAutofit/>
          </a:bodyPr>
          <a:lstStyle/>
          <a:p>
            <a:pPr marL="0" indent="0" algn="l">
              <a:buNone/>
            </a:pPr>
            <a:r>
              <a:rPr lang="en-US" b="1" i="0" dirty="0">
                <a:solidFill>
                  <a:srgbClr val="1F1F1F"/>
                </a:solidFill>
                <a:effectLst/>
                <a:latin typeface="Google Sans"/>
              </a:rPr>
              <a:t>7 steps to create an effective storyboard</a:t>
            </a:r>
            <a:endParaRPr lang="en-US" b="0" i="0" dirty="0">
              <a:solidFill>
                <a:srgbClr val="1F1F1F"/>
              </a:solidFill>
              <a:effectLst/>
              <a:latin typeface="Google Sans"/>
            </a:endParaRPr>
          </a:p>
          <a:p>
            <a:pPr>
              <a:buFont typeface="Wingdings" panose="05000000000000000000" pitchFamily="2" charset="2"/>
              <a:buChar char="Ø"/>
            </a:pPr>
            <a:r>
              <a:rPr lang="en-US" b="0" i="0" dirty="0">
                <a:solidFill>
                  <a:srgbClr val="1F1F1F"/>
                </a:solidFill>
                <a:effectLst/>
                <a:latin typeface="Google Sans"/>
              </a:rPr>
              <a:t>Step 1: Define your project and objectives. </a:t>
            </a:r>
          </a:p>
          <a:p>
            <a:pPr>
              <a:buFont typeface="Wingdings" panose="05000000000000000000" pitchFamily="2" charset="2"/>
              <a:buChar char="Ø"/>
            </a:pPr>
            <a:r>
              <a:rPr lang="en-US" b="0" i="0" dirty="0">
                <a:solidFill>
                  <a:srgbClr val="1F1F1F"/>
                </a:solidFill>
                <a:effectLst/>
                <a:latin typeface="Google Sans"/>
              </a:rPr>
              <a:t>Step 2: Develop your script or narrative. </a:t>
            </a:r>
          </a:p>
          <a:p>
            <a:pPr>
              <a:buFont typeface="Wingdings" panose="05000000000000000000" pitchFamily="2" charset="2"/>
              <a:buChar char="Ø"/>
            </a:pPr>
            <a:r>
              <a:rPr lang="en-US" b="0" i="0" dirty="0">
                <a:solidFill>
                  <a:srgbClr val="1F1F1F"/>
                </a:solidFill>
                <a:effectLst/>
                <a:latin typeface="Google Sans"/>
              </a:rPr>
              <a:t>Step 3: Storyboard structure and format. </a:t>
            </a:r>
          </a:p>
          <a:p>
            <a:pPr>
              <a:buFont typeface="Wingdings" panose="05000000000000000000" pitchFamily="2" charset="2"/>
              <a:buChar char="Ø"/>
            </a:pPr>
            <a:r>
              <a:rPr lang="en-US" b="0" i="0" dirty="0">
                <a:solidFill>
                  <a:srgbClr val="1F1F1F"/>
                </a:solidFill>
                <a:effectLst/>
                <a:latin typeface="Google Sans"/>
              </a:rPr>
              <a:t>Step 4: Sketch the frames. </a:t>
            </a:r>
          </a:p>
          <a:p>
            <a:pPr>
              <a:buFont typeface="Wingdings" panose="05000000000000000000" pitchFamily="2" charset="2"/>
              <a:buChar char="Ø"/>
            </a:pPr>
            <a:r>
              <a:rPr lang="en-US" b="0" i="0" dirty="0">
                <a:solidFill>
                  <a:srgbClr val="1F1F1F"/>
                </a:solidFill>
                <a:effectLst/>
                <a:latin typeface="Google Sans"/>
              </a:rPr>
              <a:t>Step 5: Add annotations and details. </a:t>
            </a:r>
          </a:p>
          <a:p>
            <a:pPr>
              <a:buFont typeface="Wingdings" panose="05000000000000000000" pitchFamily="2" charset="2"/>
              <a:buChar char="Ø"/>
            </a:pPr>
            <a:r>
              <a:rPr lang="en-US" b="0" i="0" dirty="0">
                <a:solidFill>
                  <a:srgbClr val="1F1F1F"/>
                </a:solidFill>
                <a:effectLst/>
                <a:latin typeface="Google Sans"/>
              </a:rPr>
              <a:t>Step 6: Review and revise. </a:t>
            </a:r>
          </a:p>
          <a:p>
            <a:pPr>
              <a:buFont typeface="Wingdings" panose="05000000000000000000" pitchFamily="2" charset="2"/>
              <a:buChar char="Ø"/>
            </a:pPr>
            <a:r>
              <a:rPr lang="en-US" b="0" i="0" dirty="0">
                <a:solidFill>
                  <a:srgbClr val="1F1F1F"/>
                </a:solidFill>
                <a:effectLst/>
                <a:latin typeface="Google Sans"/>
              </a:rPr>
              <a:t>Step 7: Finalize and share.</a:t>
            </a:r>
          </a:p>
          <a:p>
            <a:pPr marL="0" indent="0">
              <a:buNone/>
            </a:pPr>
            <a:endParaRPr lang="en-US" b="1" dirty="0"/>
          </a:p>
        </p:txBody>
      </p:sp>
    </p:spTree>
    <p:extLst>
      <p:ext uri="{BB962C8B-B14F-4D97-AF65-F5344CB8AC3E}">
        <p14:creationId xmlns:p14="http://schemas.microsoft.com/office/powerpoint/2010/main" val="26393780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b="1" dirty="0"/>
          </a:p>
        </p:txBody>
      </p:sp>
      <p:pic>
        <p:nvPicPr>
          <p:cNvPr id="4" name="Content Placeholder 3">
            <a:extLst>
              <a:ext uri="{FF2B5EF4-FFF2-40B4-BE49-F238E27FC236}">
                <a16:creationId xmlns:a16="http://schemas.microsoft.com/office/drawing/2014/main" id="{48F40CED-9319-6EC5-B587-CC6DB6429A5F}"/>
              </a:ext>
            </a:extLst>
          </p:cNvPr>
          <p:cNvPicPr>
            <a:picLocks noGrp="1" noChangeAspect="1"/>
          </p:cNvPicPr>
          <p:nvPr>
            <p:ph idx="1"/>
          </p:nvPr>
        </p:nvPicPr>
        <p:blipFill>
          <a:blip r:embed="rId2"/>
          <a:stretch>
            <a:fillRect/>
          </a:stretch>
        </p:blipFill>
        <p:spPr>
          <a:xfrm>
            <a:off x="292100" y="219075"/>
            <a:ext cx="8559800" cy="6419850"/>
          </a:xfrm>
          <a:prstGeom prst="rect">
            <a:avLst/>
          </a:prstGeom>
        </p:spPr>
      </p:pic>
    </p:spTree>
    <p:extLst>
      <p:ext uri="{BB962C8B-B14F-4D97-AF65-F5344CB8AC3E}">
        <p14:creationId xmlns:p14="http://schemas.microsoft.com/office/powerpoint/2010/main" val="32310086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hlinkClick r:id="rId2"/>
              </a:rPr>
              <a:t>Digital Competencies</a:t>
            </a:r>
            <a:endParaRPr lang="en-US" b="1" dirty="0"/>
          </a:p>
        </p:txBody>
      </p:sp>
      <p:sp>
        <p:nvSpPr>
          <p:cNvPr id="3" name="Content Placeholder 2"/>
          <p:cNvSpPr>
            <a:spLocks noGrp="1"/>
          </p:cNvSpPr>
          <p:nvPr>
            <p:ph idx="1"/>
          </p:nvPr>
        </p:nvSpPr>
        <p:spPr>
          <a:xfrm>
            <a:off x="457200" y="1600200"/>
            <a:ext cx="8229600" cy="4800600"/>
          </a:xfrm>
        </p:spPr>
        <p:txBody>
          <a:bodyPr>
            <a:noAutofit/>
          </a:bodyPr>
          <a:lstStyle/>
          <a:p>
            <a:pPr marL="0" indent="0" algn="l">
              <a:buNone/>
            </a:pPr>
            <a:r>
              <a:rPr lang="en-US" sz="3600" b="1" i="0" dirty="0">
                <a:solidFill>
                  <a:srgbClr val="2B313A"/>
                </a:solidFill>
                <a:effectLst/>
                <a:latin typeface="Carter Sans"/>
              </a:rPr>
              <a:t>2.3 Audiovisual analysis and production</a:t>
            </a:r>
          </a:p>
          <a:p>
            <a:pPr marL="0" indent="0" algn="l">
              <a:buNone/>
            </a:pPr>
            <a:r>
              <a:rPr lang="en-US" sz="1600" b="0" i="0" dirty="0">
                <a:solidFill>
                  <a:srgbClr val="2B313A"/>
                </a:solidFill>
                <a:effectLst/>
                <a:latin typeface="Arial" panose="020B0604020202020204" pitchFamily="34" charset="0"/>
              </a:rPr>
              <a:t>		</a:t>
            </a:r>
          </a:p>
          <a:p>
            <a:pPr marL="0" indent="0" algn="l">
              <a:buNone/>
            </a:pPr>
            <a:r>
              <a:rPr lang="en-US" sz="2000" b="1" i="0" dirty="0">
                <a:solidFill>
                  <a:srgbClr val="2B313A"/>
                </a:solidFill>
                <a:effectLst/>
                <a:latin typeface="Arial" panose="020B0604020202020204" pitchFamily="34" charset="0"/>
              </a:rPr>
              <a:t>Developing this competency involves:</a:t>
            </a:r>
            <a:endParaRPr lang="en-US" sz="1600" b="1" i="0" dirty="0">
              <a:solidFill>
                <a:srgbClr val="2B313A"/>
              </a:solidFill>
              <a:effectLst/>
              <a:latin typeface="Arial" panose="020B0604020202020204" pitchFamily="34" charset="0"/>
            </a:endParaRPr>
          </a:p>
          <a:p>
            <a:pPr lvl="1">
              <a:buFont typeface="Arial" panose="020B0604020202020204" pitchFamily="34" charset="0"/>
              <a:buChar char="•"/>
            </a:pPr>
            <a:r>
              <a:rPr lang="en-US" sz="1600" b="1" i="0" dirty="0">
                <a:solidFill>
                  <a:srgbClr val="2B313A"/>
                </a:solidFill>
                <a:effectLst/>
                <a:latin typeface="Arial" panose="020B0604020202020204" pitchFamily="34" charset="0"/>
              </a:rPr>
              <a:t>Learning and using a range of methodologies to critically analyze images, film, audio recordings, animations, and other audiovisual “texts” and how they are used.</a:t>
            </a:r>
          </a:p>
          <a:p>
            <a:pPr lvl="1">
              <a:buFont typeface="Arial" panose="020B0604020202020204" pitchFamily="34" charset="0"/>
              <a:buChar char="•"/>
            </a:pPr>
            <a:r>
              <a:rPr lang="en-US" sz="1600" b="1" i="0" dirty="0">
                <a:solidFill>
                  <a:srgbClr val="2B313A"/>
                </a:solidFill>
                <a:effectLst/>
                <a:latin typeface="Arial" panose="020B0604020202020204" pitchFamily="34" charset="0"/>
              </a:rPr>
              <a:t>Learning to effectively communicate ideas using audiovisual media (podcasts, video, etc.) and techniques (e.g., digital story-telling).</a:t>
            </a:r>
          </a:p>
          <a:p>
            <a:pPr lvl="1">
              <a:buFont typeface="Arial" panose="020B0604020202020204" pitchFamily="34" charset="0"/>
              <a:buChar char="•"/>
            </a:pPr>
            <a:r>
              <a:rPr lang="en-US" sz="1600" b="1" i="0" dirty="0">
                <a:solidFill>
                  <a:srgbClr val="2B313A"/>
                </a:solidFill>
                <a:effectLst/>
                <a:latin typeface="Arial" panose="020B0604020202020204" pitchFamily="34" charset="0"/>
              </a:rPr>
              <a:t>Becoming familiar with and comfortable using a range of tools for publishing and sharing digital audiovisual content and learning to identify those most appropriate to given audiences, topics, and content.</a:t>
            </a:r>
          </a:p>
          <a:p>
            <a:pPr lvl="1">
              <a:buFont typeface="Arial" panose="020B0604020202020204" pitchFamily="34" charset="0"/>
              <a:buChar char="•"/>
            </a:pPr>
            <a:r>
              <a:rPr lang="en-US" sz="1600" b="1" i="0" dirty="0">
                <a:solidFill>
                  <a:srgbClr val="2B313A"/>
                </a:solidFill>
                <a:effectLst/>
                <a:latin typeface="Arial" panose="020B0604020202020204" pitchFamily="34" charset="0"/>
              </a:rPr>
              <a:t>Learning to format and optimize audiovisual media for sharing via different print and digital platforms.</a:t>
            </a:r>
          </a:p>
          <a:p>
            <a:pPr lvl="1">
              <a:buFont typeface="Arial" panose="020B0604020202020204" pitchFamily="34" charset="0"/>
              <a:buChar char="•"/>
            </a:pPr>
            <a:r>
              <a:rPr lang="en-US" sz="1600" b="1" i="0" dirty="0">
                <a:solidFill>
                  <a:srgbClr val="2B313A"/>
                </a:solidFill>
                <a:effectLst/>
                <a:latin typeface="Arial" panose="020B0604020202020204" pitchFamily="34" charset="0"/>
              </a:rPr>
              <a:t>Learning how to give credit to other’s creative work and original ideas using attribution conventions appropriate for audiovisual media</a:t>
            </a:r>
          </a:p>
        </p:txBody>
      </p:sp>
    </p:spTree>
    <p:extLst>
      <p:ext uri="{BB962C8B-B14F-4D97-AF65-F5344CB8AC3E}">
        <p14:creationId xmlns:p14="http://schemas.microsoft.com/office/powerpoint/2010/main" val="20932612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hlinkClick r:id="rId2"/>
              </a:rPr>
              <a:t>More Digital Competencies</a:t>
            </a:r>
            <a:endParaRPr lang="en-US" b="1" dirty="0"/>
          </a:p>
        </p:txBody>
      </p:sp>
      <p:sp>
        <p:nvSpPr>
          <p:cNvPr id="3" name="Content Placeholder 2"/>
          <p:cNvSpPr>
            <a:spLocks noGrp="1"/>
          </p:cNvSpPr>
          <p:nvPr>
            <p:ph idx="1"/>
          </p:nvPr>
        </p:nvSpPr>
        <p:spPr>
          <a:xfrm>
            <a:off x="457200" y="1600200"/>
            <a:ext cx="8229600" cy="4800600"/>
          </a:xfrm>
        </p:spPr>
        <p:txBody>
          <a:bodyPr>
            <a:noAutofit/>
          </a:bodyPr>
          <a:lstStyle/>
          <a:p>
            <a:pPr marL="0" indent="0">
              <a:buNone/>
            </a:pPr>
            <a:r>
              <a:rPr lang="en-US" b="1" i="0" dirty="0">
                <a:solidFill>
                  <a:srgbClr val="2B313A"/>
                </a:solidFill>
                <a:effectLst/>
              </a:rPr>
              <a:t>1.1 Networks and file management</a:t>
            </a:r>
          </a:p>
          <a:p>
            <a:pPr marL="0" indent="0">
              <a:buNone/>
            </a:pPr>
            <a:r>
              <a:rPr lang="en-US" b="1" i="0" dirty="0">
                <a:solidFill>
                  <a:srgbClr val="2B313A"/>
                </a:solidFill>
                <a:effectLst/>
              </a:rPr>
              <a:t>1.2 Metacognition and life-long learning</a:t>
            </a:r>
          </a:p>
          <a:p>
            <a:pPr marL="0" indent="0">
              <a:buNone/>
            </a:pPr>
            <a:r>
              <a:rPr lang="en-US" b="1" i="0" dirty="0">
                <a:solidFill>
                  <a:srgbClr val="2B313A"/>
                </a:solidFill>
                <a:effectLst/>
              </a:rPr>
              <a:t>1.3 Troubleshooting</a:t>
            </a:r>
          </a:p>
          <a:p>
            <a:pPr marL="0" indent="0">
              <a:buNone/>
            </a:pPr>
            <a:r>
              <a:rPr lang="en-US" b="1" i="0" dirty="0">
                <a:solidFill>
                  <a:srgbClr val="2B313A"/>
                </a:solidFill>
                <a:effectLst/>
              </a:rPr>
              <a:t>1.4 Managing digital identity, privacy, security</a:t>
            </a:r>
          </a:p>
          <a:p>
            <a:pPr marL="0" indent="0">
              <a:buNone/>
            </a:pPr>
            <a:r>
              <a:rPr lang="en-US" b="1" i="0" dirty="0">
                <a:solidFill>
                  <a:srgbClr val="2B313A"/>
                </a:solidFill>
                <a:effectLst/>
              </a:rPr>
              <a:t>1.5 Strategic web and database searching</a:t>
            </a:r>
          </a:p>
          <a:p>
            <a:pPr marL="0" indent="0">
              <a:buNone/>
            </a:pPr>
            <a:endParaRPr lang="en-US" sz="800" b="1" dirty="0">
              <a:solidFill>
                <a:srgbClr val="2B313A"/>
              </a:solidFill>
            </a:endParaRPr>
          </a:p>
          <a:p>
            <a:pPr marL="0" indent="0">
              <a:buNone/>
            </a:pPr>
            <a:r>
              <a:rPr lang="en-US" b="1" i="0" dirty="0">
                <a:solidFill>
                  <a:srgbClr val="2B313A"/>
                </a:solidFill>
                <a:effectLst/>
              </a:rPr>
              <a:t>5.2 Design thinking</a:t>
            </a:r>
          </a:p>
          <a:p>
            <a:pPr marL="0" indent="0">
              <a:buNone/>
            </a:pPr>
            <a:r>
              <a:rPr lang="en-US" b="1" i="0" dirty="0">
                <a:solidFill>
                  <a:srgbClr val="2B313A"/>
                </a:solidFill>
                <a:effectLst/>
              </a:rPr>
              <a:t>5.3 Project management</a:t>
            </a:r>
          </a:p>
        </p:txBody>
      </p:sp>
    </p:spTree>
    <p:extLst>
      <p:ext uri="{BB962C8B-B14F-4D97-AF65-F5344CB8AC3E}">
        <p14:creationId xmlns:p14="http://schemas.microsoft.com/office/powerpoint/2010/main" val="41290104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The Nature of Digital Narratives</a:t>
            </a:r>
          </a:p>
        </p:txBody>
      </p:sp>
      <p:sp>
        <p:nvSpPr>
          <p:cNvPr id="3" name="Content Placeholder 2"/>
          <p:cNvSpPr>
            <a:spLocks noGrp="1"/>
          </p:cNvSpPr>
          <p:nvPr>
            <p:ph idx="1"/>
          </p:nvPr>
        </p:nvSpPr>
        <p:spPr>
          <a:xfrm>
            <a:off x="457200" y="1600200"/>
            <a:ext cx="8229600" cy="4800600"/>
          </a:xfrm>
        </p:spPr>
        <p:txBody>
          <a:bodyPr>
            <a:noAutofit/>
          </a:bodyPr>
          <a:lstStyle/>
          <a:p>
            <a:pPr marL="0" indent="0">
              <a:buNone/>
            </a:pPr>
            <a:r>
              <a:rPr lang="en-US" sz="2800" b="1" dirty="0"/>
              <a:t>	While storytellers have composed narratives (historical, informative, persuasive, and/or reflective) through oral and print-based media for centuries, emerging technologies allow for an increasing array of possibilities to develop and share the narratives that matter to our communities and to us as individuals. Using digital text, audio, images, and video together with research and narrative composition strategies, this course will introduce students to the use of digital tools, techniques, and resources for composing successful digital narratives in a variety of contexts.</a:t>
            </a:r>
          </a:p>
        </p:txBody>
      </p:sp>
    </p:spTree>
    <p:extLst>
      <p:ext uri="{BB962C8B-B14F-4D97-AF65-F5344CB8AC3E}">
        <p14:creationId xmlns:p14="http://schemas.microsoft.com/office/powerpoint/2010/main" val="11324214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7 Elements of Digital Storytelling</a:t>
            </a:r>
          </a:p>
        </p:txBody>
      </p:sp>
      <p:sp>
        <p:nvSpPr>
          <p:cNvPr id="3" name="Content Placeholder 2"/>
          <p:cNvSpPr>
            <a:spLocks noGrp="1"/>
          </p:cNvSpPr>
          <p:nvPr>
            <p:ph idx="1"/>
          </p:nvPr>
        </p:nvSpPr>
        <p:spPr>
          <a:xfrm>
            <a:off x="457200" y="1371600"/>
            <a:ext cx="8382000" cy="5486400"/>
          </a:xfrm>
        </p:spPr>
        <p:txBody>
          <a:bodyPr>
            <a:normAutofit fontScale="25000" lnSpcReduction="20000"/>
          </a:bodyPr>
          <a:lstStyle/>
          <a:p>
            <a:pPr marL="0" indent="0">
              <a:buNone/>
            </a:pPr>
            <a:r>
              <a:rPr lang="en-US" sz="5600" b="1" dirty="0"/>
              <a:t>The Center </a:t>
            </a:r>
            <a:r>
              <a:rPr lang="en-US" sz="4800" b="1" dirty="0"/>
              <a:t>for</a:t>
            </a:r>
            <a:r>
              <a:rPr lang="en-US" sz="5600" b="1" dirty="0"/>
              <a:t> Digital Storytelling in Berkeley, California developed and disseminated the Seven Elements of Digital Storytelling, which are often cited as a useful starting point as you begin working with digital stories.</a:t>
            </a:r>
          </a:p>
          <a:p>
            <a:pPr marL="0" indent="0">
              <a:buNone/>
            </a:pPr>
            <a:endParaRPr lang="en-US" b="1" dirty="0"/>
          </a:p>
          <a:p>
            <a:pPr marL="0" indent="0">
              <a:buNone/>
            </a:pPr>
            <a:r>
              <a:rPr lang="en-US" sz="8000" b="1" dirty="0"/>
              <a:t>1. Point of View </a:t>
            </a:r>
          </a:p>
          <a:p>
            <a:pPr marL="0" indent="0">
              <a:buNone/>
            </a:pPr>
            <a:r>
              <a:rPr lang="en-US" sz="5600" b="1" dirty="0"/>
              <a:t> What is the main point of the story and what is the perspective of the author?</a:t>
            </a:r>
          </a:p>
          <a:p>
            <a:pPr marL="0" indent="0">
              <a:buNone/>
            </a:pPr>
            <a:endParaRPr lang="en-US" b="1" dirty="0"/>
          </a:p>
          <a:p>
            <a:pPr marL="0" indent="0">
              <a:buNone/>
            </a:pPr>
            <a:r>
              <a:rPr lang="en-US" sz="8000" b="1" dirty="0"/>
              <a:t>2. A Dramatic Question </a:t>
            </a:r>
          </a:p>
          <a:p>
            <a:pPr marL="0" indent="0">
              <a:buNone/>
            </a:pPr>
            <a:r>
              <a:rPr lang="en-US" sz="5600" b="1" dirty="0"/>
              <a:t> A key question that keeps the viewer's attention and will be answered by the end of the story.</a:t>
            </a:r>
          </a:p>
          <a:p>
            <a:pPr marL="0" indent="0">
              <a:buNone/>
            </a:pPr>
            <a:endParaRPr lang="en-US" b="1" dirty="0"/>
          </a:p>
          <a:p>
            <a:pPr marL="0" indent="0">
              <a:buNone/>
            </a:pPr>
            <a:r>
              <a:rPr lang="en-US" sz="8000" b="1" dirty="0"/>
              <a:t>3. Emotional Content (Choice of Engaging Content)</a:t>
            </a:r>
          </a:p>
          <a:p>
            <a:pPr marL="0" indent="0">
              <a:buNone/>
            </a:pPr>
            <a:r>
              <a:rPr lang="en-US" sz="5600" b="1" dirty="0"/>
              <a:t> Serious issues that come alive in a personal and powerful way and connects the audience to the story.</a:t>
            </a:r>
          </a:p>
          <a:p>
            <a:pPr marL="0" indent="0">
              <a:buNone/>
            </a:pPr>
            <a:endParaRPr lang="en-US" b="1" dirty="0"/>
          </a:p>
          <a:p>
            <a:pPr marL="0" indent="0">
              <a:buNone/>
            </a:pPr>
            <a:r>
              <a:rPr lang="en-US" sz="8000" b="1" dirty="0"/>
              <a:t>4. The Gift of Your Voice (Clarity of Voice/Authorial Presence)</a:t>
            </a:r>
          </a:p>
          <a:p>
            <a:pPr marL="0" indent="0">
              <a:buNone/>
            </a:pPr>
            <a:r>
              <a:rPr lang="en-US" sz="5600" b="1" dirty="0"/>
              <a:t> A way to personalize the story to help the audience understand the context.</a:t>
            </a:r>
          </a:p>
          <a:p>
            <a:pPr marL="0" indent="0">
              <a:buNone/>
            </a:pPr>
            <a:endParaRPr lang="en-US" b="1" dirty="0"/>
          </a:p>
          <a:p>
            <a:pPr marL="0" indent="0">
              <a:buNone/>
            </a:pPr>
            <a:r>
              <a:rPr lang="en-US" sz="8000" b="1" dirty="0"/>
              <a:t>5. The Power of the Soundtrack (The Quality of All Multimedia Elements)</a:t>
            </a:r>
          </a:p>
          <a:p>
            <a:pPr marL="0" indent="0">
              <a:buNone/>
            </a:pPr>
            <a:r>
              <a:rPr lang="en-US" sz="5600" b="1" dirty="0"/>
              <a:t> Music or other sounds that support and embellish the story.</a:t>
            </a:r>
          </a:p>
          <a:p>
            <a:pPr marL="0" indent="0">
              <a:buNone/>
            </a:pPr>
            <a:endParaRPr lang="en-US" b="1" dirty="0"/>
          </a:p>
          <a:p>
            <a:pPr marL="0" indent="0">
              <a:buNone/>
            </a:pPr>
            <a:r>
              <a:rPr lang="en-US" sz="8000" b="1" dirty="0"/>
              <a:t>6. Economy </a:t>
            </a:r>
          </a:p>
          <a:p>
            <a:pPr marL="0" indent="0">
              <a:buNone/>
            </a:pPr>
            <a:r>
              <a:rPr lang="en-US" sz="5600" b="1" dirty="0"/>
              <a:t> Using just enough content to tell the story without overloading the viewer.</a:t>
            </a:r>
          </a:p>
          <a:p>
            <a:pPr marL="0" indent="0">
              <a:buNone/>
            </a:pPr>
            <a:endParaRPr lang="en-US" b="1" dirty="0"/>
          </a:p>
          <a:p>
            <a:pPr marL="0" indent="0">
              <a:buNone/>
            </a:pPr>
            <a:r>
              <a:rPr lang="en-US" sz="8000" b="1" dirty="0"/>
              <a:t>7. Pacing </a:t>
            </a:r>
          </a:p>
          <a:p>
            <a:pPr marL="0" indent="0">
              <a:buNone/>
            </a:pPr>
            <a:r>
              <a:rPr lang="en-US" sz="5600" b="1" dirty="0"/>
              <a:t> The rhythm of the story and how slowly or quickly it progresses.</a:t>
            </a:r>
          </a:p>
          <a:p>
            <a:pPr marL="0" indent="0">
              <a:buNone/>
            </a:pPr>
            <a:endParaRPr lang="en-US" dirty="0"/>
          </a:p>
        </p:txBody>
      </p:sp>
    </p:spTree>
    <p:extLst>
      <p:ext uri="{BB962C8B-B14F-4D97-AF65-F5344CB8AC3E}">
        <p14:creationId xmlns:p14="http://schemas.microsoft.com/office/powerpoint/2010/main" val="5002902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The Process is Iterative</a:t>
            </a:r>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905000" y="1371600"/>
            <a:ext cx="5353731" cy="526062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32139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Planning: Temporal Story Canvas</a:t>
            </a:r>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62000" y="1143000"/>
            <a:ext cx="7620000" cy="5715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985422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Planning: Spatial Story Canvas</a:t>
            </a:r>
          </a:p>
        </p:txBody>
      </p:sp>
      <p:pic>
        <p:nvPicPr>
          <p:cNvPr id="409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62000" y="1143000"/>
            <a:ext cx="7619999" cy="56006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551307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Planning: Journalistic Story Canvas</a:t>
            </a:r>
          </a:p>
        </p:txBody>
      </p:sp>
      <p:pic>
        <p:nvPicPr>
          <p:cNvPr id="5122"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228600" y="1143000"/>
            <a:ext cx="8686800" cy="5410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686483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20221</TotalTime>
  <Words>586</Words>
  <Application>Microsoft Office PowerPoint</Application>
  <PresentationFormat>On-screen Show (4:3)</PresentationFormat>
  <Paragraphs>63</Paragraphs>
  <Slides>11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-apple-system</vt:lpstr>
      <vt:lpstr>Arial</vt:lpstr>
      <vt:lpstr>Calibri</vt:lpstr>
      <vt:lpstr>Carter Sans</vt:lpstr>
      <vt:lpstr>Google Sans</vt:lpstr>
      <vt:lpstr>Wingdings</vt:lpstr>
      <vt:lpstr>Office Theme</vt:lpstr>
      <vt:lpstr>Digital Storytelling Workshop: Resources for Reels and Podcasts</vt:lpstr>
      <vt:lpstr>Digital Competencies</vt:lpstr>
      <vt:lpstr>More Digital Competencies</vt:lpstr>
      <vt:lpstr>The Nature of Digital Narratives</vt:lpstr>
      <vt:lpstr>7 Elements of Digital Storytelling</vt:lpstr>
      <vt:lpstr>The Process is Iterative</vt:lpstr>
      <vt:lpstr>Planning: Temporal Story Canvas</vt:lpstr>
      <vt:lpstr>Planning: Spatial Story Canvas</vt:lpstr>
      <vt:lpstr>Planning: Journalistic Story Canvas</vt:lpstr>
      <vt:lpstr>Storyboard</vt:lpstr>
      <vt:lpstr>PowerPoint Presentation</vt:lpstr>
    </vt:vector>
  </TitlesOfParts>
  <Company>Bryn Mawr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Narratives Intensive</dc:title>
  <dc:creator>Christine Boyland</dc:creator>
  <cp:lastModifiedBy>Christine Boyland</cp:lastModifiedBy>
  <cp:revision>44</cp:revision>
  <dcterms:created xsi:type="dcterms:W3CDTF">2019-03-05T14:01:42Z</dcterms:created>
  <dcterms:modified xsi:type="dcterms:W3CDTF">2026-02-26T21:45:21Z</dcterms:modified>
</cp:coreProperties>
</file>