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6" r:id="rId4"/>
    <p:sldId id="258" r:id="rId5"/>
    <p:sldId id="262" r:id="rId6"/>
    <p:sldId id="263" r:id="rId7"/>
    <p:sldId id="260" r:id="rId8"/>
    <p:sldId id="257" r:id="rId9"/>
    <p:sldId id="265" r:id="rId10"/>
    <p:sldId id="268" r:id="rId11"/>
    <p:sldId id="267" r:id="rId12"/>
    <p:sldId id="259" r:id="rId13"/>
    <p:sldId id="261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753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B22A3-53C7-DF43-A98B-2D338B19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20EA5-43A8-9F4A-A9F6-EF517243B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729D0-D566-EF4A-A7B9-8E63C179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60738-5AE4-594F-A088-19FF6AEF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07300-C16E-AE43-A328-5BFEC832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6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9598-E676-2A42-83B3-3BCCCCC7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EFA09-2450-D442-90B0-7407A0288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EFE4-3D2B-5940-87FF-9D442BA6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C02A4-463B-EB46-B254-1C345C98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D4F00-0A88-B54A-920C-D835B100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1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3EA765-D32C-624A-A74B-B4C293F07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624D5-91B9-644D-8F98-5921618EE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1E5E6-8305-A64B-AAEE-F8796435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8F665-7541-6749-BADB-BC68483E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06C47-DC1C-754C-AF4C-09BA81DC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4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40AE-B74C-7F42-988B-B048856A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74EA9-D742-A74E-940A-2B210E6BE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B7C88-83D8-3A4E-8BE4-B598D596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CC9B4-76EC-EC45-8BE6-B84BE56C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1223C-4BC7-3445-8E06-63E157A6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7242-3138-C841-BBBA-3523FCE4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70023-3BC3-8C4D-A31F-560E6C07E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74477-565C-5240-91F3-EE66A2B6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1EBE9-92E9-CF4C-8D05-439EF1BB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E03B-EFA9-8B42-B6F4-CB64D438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4406-9AE7-BE4A-B164-82E68259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F36D-766B-EF44-A3A3-79D245E61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E1454-6274-9349-A94B-DBF3DC9A2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46BFF-C311-B64E-8372-4D503CF0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87445-307E-7F48-88BA-9DDAC61C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E7CF2-DC3B-604C-8F7A-B081D489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9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8B08-B918-2343-8A90-123A0382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C1029-8C0B-B641-A335-90DB4CDA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2FF13-24CF-7B49-AB23-9B4FA06F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345B7-98DD-2349-B0CD-A7EDE9B1E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4B271-6DE1-AA46-86E9-90CDF6D51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6BCD6-A57C-E941-8D2F-C3AAE510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30FB0-1844-2B42-8F4F-86775377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78EADC-0C6C-F64E-8BCF-AAF4286F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706A-42CA-B445-961E-C73DCE08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0E95B-0F57-5549-864F-4BAE431D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608D0-A6DA-F94D-8A35-CB7B12CD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3744F-9669-6F4D-8FC7-E51E4BBB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1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FC5B8-1C8F-5540-BEF8-57AB7188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350B-A2F1-804F-B403-AFB692A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83D7A-3357-5E44-93B8-78A2D5C8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3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7CE0-3454-C74E-93B9-2384D6B0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014E-D75D-7C4D-B5AF-91E75F7C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6FC81-E821-A844-8AFA-D9039EE29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D8528-A263-AA40-95EB-BA8742C9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BF02-BB94-2142-BE4A-AE32F75E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8BCF-84DD-5841-A745-F7F8DC80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5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42E9-549E-2543-AA3F-23F4DDB4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E4FC8-59E2-5C4A-A540-25F97932A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2660-D8C4-F649-B154-FF2A697E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0E2B1-3A43-884C-956A-151F2B07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DA587-A5A0-684C-AFED-5149578C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4D136-CA9E-534A-A633-511EF0E1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F7D73-6FAF-2243-A9CF-4650694F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8BB6A-56C2-484D-9A74-7628412AC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FF780-7579-1946-828F-699E565FF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4075-4ABF-C847-9679-2B1B52A55A5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4081-721A-F945-B456-C13BE85CD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76DC7-8AA2-0F43-92BB-01643916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E3D6-AC6D-B14F-81DE-EF0C0A4C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audio" Target="../media/media10.m4a"/><Relationship Id="rId7" Type="http://schemas.openxmlformats.org/officeDocument/2006/relationships/image" Target="../media/image22.tiff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27.tiff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audio" Target="../media/media13.m4a"/><Relationship Id="rId7" Type="http://schemas.openxmlformats.org/officeDocument/2006/relationships/image" Target="../media/image31.tiff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30.tiff"/><Relationship Id="rId11" Type="http://schemas.openxmlformats.org/officeDocument/2006/relationships/image" Target="../media/image1.png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tif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5.m4a"/><Relationship Id="rId7" Type="http://schemas.openxmlformats.org/officeDocument/2006/relationships/image" Target="../media/image8.tiff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tiff"/><Relationship Id="rId11" Type="http://schemas.openxmlformats.org/officeDocument/2006/relationships/image" Target="../media/image1.png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video" Target="https://www.youtube.com/embed/zxQXEyMMC0E?feature=oembed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audio" Target="../media/media9.m4a"/><Relationship Id="rId7" Type="http://schemas.openxmlformats.org/officeDocument/2006/relationships/image" Target="../media/image18.tiff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17B0B2-A171-A143-A03D-4F463A1A415F}"/>
              </a:ext>
            </a:extLst>
          </p:cNvPr>
          <p:cNvSpPr txBox="1"/>
          <p:nvPr/>
        </p:nvSpPr>
        <p:spPr>
          <a:xfrm>
            <a:off x="546735" y="117693"/>
            <a:ext cx="110985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8. September </a:t>
            </a:r>
          </a:p>
          <a:p>
            <a:pPr algn="ctr"/>
            <a:r>
              <a:rPr lang="en-US" dirty="0"/>
              <a:t>Das </a:t>
            </a:r>
            <a:r>
              <a:rPr lang="en-US" dirty="0" err="1"/>
              <a:t>Programm</a:t>
            </a:r>
            <a:endParaRPr lang="en-US" dirty="0"/>
          </a:p>
          <a:p>
            <a:pPr algn="ctr"/>
            <a:endParaRPr lang="en-US" dirty="0"/>
          </a:p>
          <a:p>
            <a:r>
              <a:rPr lang="en-US" dirty="0"/>
              <a:t>-Tipps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synchronen</a:t>
            </a:r>
            <a:r>
              <a:rPr lang="en-US" dirty="0"/>
              <a:t> </a:t>
            </a:r>
            <a:r>
              <a:rPr lang="en-US" dirty="0" err="1"/>
              <a:t>Unterricht</a:t>
            </a:r>
            <a:r>
              <a:rPr lang="en-US" dirty="0"/>
              <a:t> </a:t>
            </a:r>
          </a:p>
          <a:p>
            <a:r>
              <a:rPr lang="en-US" dirty="0"/>
              <a:t>-</a:t>
            </a:r>
            <a:r>
              <a:rPr lang="en-US" dirty="0" err="1"/>
              <a:t>Grüße</a:t>
            </a:r>
            <a:r>
              <a:rPr lang="en-US" dirty="0"/>
              <a:t> </a:t>
            </a:r>
          </a:p>
          <a:p>
            <a:r>
              <a:rPr lang="en-US" dirty="0"/>
              <a:t>-die </a:t>
            </a:r>
            <a:r>
              <a:rPr lang="en-US" dirty="0" err="1"/>
              <a:t>Kognaten</a:t>
            </a:r>
            <a:r>
              <a:rPr lang="en-US" dirty="0"/>
              <a:t> </a:t>
            </a:r>
          </a:p>
          <a:p>
            <a:r>
              <a:rPr lang="en-US" dirty="0"/>
              <a:t>-Das Alphabet</a:t>
            </a:r>
          </a:p>
          <a:p>
            <a:r>
              <a:rPr lang="en-US" dirty="0"/>
              <a:t>-Wie </a:t>
            </a:r>
            <a:r>
              <a:rPr lang="en-US" dirty="0" err="1"/>
              <a:t>schreiben</a:t>
            </a:r>
            <a:r>
              <a:rPr lang="en-US" dirty="0"/>
              <a:t> Sie die </a:t>
            </a:r>
            <a:r>
              <a:rPr lang="en-US" dirty="0" err="1"/>
              <a:t>Namen</a:t>
            </a:r>
            <a:r>
              <a:rPr lang="en-US" dirty="0"/>
              <a:t>? [Die </a:t>
            </a:r>
            <a:r>
              <a:rPr lang="en-US" dirty="0" err="1"/>
              <a:t>Buchstaben</a:t>
            </a:r>
            <a:r>
              <a:rPr lang="en-US" dirty="0"/>
              <a:t>/das Alphabet]</a:t>
            </a:r>
          </a:p>
          <a:p>
            <a:r>
              <a:rPr lang="en-US" dirty="0"/>
              <a:t>-</a:t>
            </a:r>
            <a:r>
              <a:rPr lang="en-US" dirty="0" err="1"/>
              <a:t>Aktivitäten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Klassenzimmer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HA: </a:t>
            </a:r>
          </a:p>
          <a:p>
            <a:r>
              <a:rPr lang="en-US" dirty="0"/>
              <a:t>-Complete </a:t>
            </a:r>
            <a:r>
              <a:rPr lang="en-US" dirty="0" err="1"/>
              <a:t>Abreitsblatt</a:t>
            </a:r>
            <a:r>
              <a:rPr lang="en-US" dirty="0"/>
              <a:t> while going through lecture </a:t>
            </a:r>
          </a:p>
          <a:p>
            <a:r>
              <a:rPr lang="en-US" dirty="0"/>
              <a:t>-Set up MindTap </a:t>
            </a:r>
          </a:p>
          <a:p>
            <a:r>
              <a:rPr lang="en-US" dirty="0"/>
              <a:t>-Read Syllabus </a:t>
            </a:r>
          </a:p>
          <a:p>
            <a:r>
              <a:rPr lang="en-US" dirty="0"/>
              <a:t>-in Moodle (under </a:t>
            </a:r>
            <a:r>
              <a:rPr lang="en-US" dirty="0" err="1"/>
              <a:t>Hausaufgaben</a:t>
            </a:r>
            <a:r>
              <a:rPr lang="en-US" dirty="0"/>
              <a:t>):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Course Survey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err="1"/>
              <a:t>Reflexion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1 </a:t>
            </a:r>
          </a:p>
          <a:p>
            <a:r>
              <a:rPr lang="en-US" dirty="0">
                <a:sym typeface="Wingdings" pitchFamily="2" charset="2"/>
              </a:rPr>
              <a:t> Das Alphabet + </a:t>
            </a:r>
            <a:r>
              <a:rPr lang="en-US" dirty="0" err="1">
                <a:sym typeface="Wingdings" pitchFamily="2" charset="2"/>
              </a:rPr>
              <a:t>Vokale</a:t>
            </a:r>
            <a:r>
              <a:rPr lang="en-US" dirty="0">
                <a:sym typeface="Wingdings" pitchFamily="2" charset="2"/>
              </a:rPr>
              <a:t> (</a:t>
            </a:r>
            <a:r>
              <a:rPr lang="en-US" dirty="0" err="1">
                <a:sym typeface="Wingdings" pitchFamily="2" charset="2"/>
              </a:rPr>
              <a:t>Tonaufnahme</a:t>
            </a:r>
            <a:r>
              <a:rPr lang="en-US" dirty="0">
                <a:sym typeface="Wingdings" pitchFamily="2" charset="2"/>
              </a:rPr>
              <a:t>) </a:t>
            </a:r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Wie </a:t>
            </a:r>
            <a:r>
              <a:rPr lang="en-US" dirty="0" err="1"/>
              <a:t>heißen</a:t>
            </a:r>
            <a:r>
              <a:rPr lang="en-US" dirty="0"/>
              <a:t> Sie?/Was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Name? Wie </a:t>
            </a:r>
            <a:r>
              <a:rPr lang="en-US" dirty="0" err="1"/>
              <a:t>schreiben</a:t>
            </a:r>
            <a:r>
              <a:rPr lang="en-US" dirty="0"/>
              <a:t> Sie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Namen</a:t>
            </a:r>
            <a:r>
              <a:rPr lang="en-US" dirty="0"/>
              <a:t>? </a:t>
            </a:r>
            <a:r>
              <a:rPr lang="en-US" dirty="0" err="1"/>
              <a:t>Woher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Sie?  (Video)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F0306D-C585-944D-8BC3-EA9ACBE98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73"/>
    </mc:Choice>
    <mc:Fallback>
      <p:transition spd="slow" advTm="11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45B31D-8C5C-8549-BC89-FB4B11D30BF6}"/>
              </a:ext>
            </a:extLst>
          </p:cNvPr>
          <p:cNvSpPr txBox="1"/>
          <p:nvPr/>
        </p:nvSpPr>
        <p:spPr>
          <a:xfrm>
            <a:off x="668735" y="714708"/>
            <a:ext cx="1132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ei</a:t>
            </a:r>
            <a:r>
              <a:rPr lang="en-US" sz="4400" dirty="0"/>
              <a:t>			</a:t>
            </a:r>
            <a:r>
              <a:rPr lang="en-US" sz="4400" dirty="0" err="1"/>
              <a:t>ie</a:t>
            </a:r>
            <a:r>
              <a:rPr lang="en-US" sz="4400" dirty="0"/>
              <a:t>			</a:t>
            </a:r>
            <a:r>
              <a:rPr lang="en-US" sz="4400" dirty="0" err="1"/>
              <a:t>eu</a:t>
            </a:r>
            <a:r>
              <a:rPr lang="en-US" sz="4400" dirty="0"/>
              <a:t> 		v 			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52420-C1A2-A849-9649-C58535733C21}"/>
              </a:ext>
            </a:extLst>
          </p:cNvPr>
          <p:cNvSpPr txBox="1"/>
          <p:nvPr/>
        </p:nvSpPr>
        <p:spPr>
          <a:xfrm>
            <a:off x="10172700" y="3769510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Wasser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13643-6852-7649-8C1C-24DDF8E89E3C}"/>
              </a:ext>
            </a:extLst>
          </p:cNvPr>
          <p:cNvSpPr txBox="1"/>
          <p:nvPr/>
        </p:nvSpPr>
        <p:spPr>
          <a:xfrm>
            <a:off x="671513" y="376951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Eins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A16A8-7D67-444E-AD3F-A5F36053A493}"/>
              </a:ext>
            </a:extLst>
          </p:cNvPr>
          <p:cNvSpPr txBox="1"/>
          <p:nvPr/>
        </p:nvSpPr>
        <p:spPr>
          <a:xfrm>
            <a:off x="3193256" y="3769510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Liebe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393A5-5F1F-CC4F-86E5-D4A4B1D34509}"/>
              </a:ext>
            </a:extLst>
          </p:cNvPr>
          <p:cNvSpPr txBox="1"/>
          <p:nvPr/>
        </p:nvSpPr>
        <p:spPr>
          <a:xfrm>
            <a:off x="5815013" y="3740150"/>
            <a:ext cx="164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78C71-C97F-6146-9407-2C71427AC94A}"/>
              </a:ext>
            </a:extLst>
          </p:cNvPr>
          <p:cNvSpPr txBox="1"/>
          <p:nvPr/>
        </p:nvSpPr>
        <p:spPr>
          <a:xfrm>
            <a:off x="7827171" y="3740150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Vater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19F1AC-3ECB-F543-8263-00202722E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9" y="2006600"/>
            <a:ext cx="1422400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9056C-C21F-A84A-ABB4-DC06BD7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431" y="1915629"/>
            <a:ext cx="14224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39683-51A3-8349-BBDA-AD72A3A69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676" y="1555293"/>
            <a:ext cx="2110581" cy="1894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78883-45C3-9245-A545-A9E008082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8726" y="1850148"/>
            <a:ext cx="2110581" cy="1401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8016E4-220B-4A4D-AAEA-1A596E0F8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2700" y="1915629"/>
            <a:ext cx="1739900" cy="11684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F0FFDE8-2110-8F45-88E5-6716948D9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3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96"/>
    </mc:Choice>
    <mc:Fallback>
      <p:transition spd="slow" advTm="8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26364-0FB8-554B-AE92-A508A8DF6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29" y="2496800"/>
            <a:ext cx="3478327" cy="1947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AA1BA-A3C2-474D-A57C-7789DBE8C608}"/>
              </a:ext>
            </a:extLst>
          </p:cNvPr>
          <p:cNvSpPr txBox="1"/>
          <p:nvPr/>
        </p:nvSpPr>
        <p:spPr>
          <a:xfrm>
            <a:off x="1128712" y="93858"/>
            <a:ext cx="9115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Wie </a:t>
            </a:r>
            <a:r>
              <a:rPr lang="en-US" sz="3200" dirty="0" err="1"/>
              <a:t>schreiben</a:t>
            </a:r>
            <a:r>
              <a:rPr lang="en-US" sz="3200" dirty="0"/>
              <a:t> Sie die </a:t>
            </a:r>
            <a:r>
              <a:rPr lang="en-US" sz="3200" dirty="0" err="1"/>
              <a:t>Vornamen</a:t>
            </a:r>
            <a:r>
              <a:rPr lang="en-US" sz="3200" dirty="0"/>
              <a:t> und </a:t>
            </a:r>
            <a:r>
              <a:rPr lang="en-US" sz="3200" dirty="0" err="1"/>
              <a:t>Nachnamen</a:t>
            </a:r>
            <a:r>
              <a:rPr lang="en-US" sz="3200" dirty="0"/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1A933-EB3C-FE46-9B4D-D758631E9CBD}"/>
              </a:ext>
            </a:extLst>
          </p:cNvPr>
          <p:cNvSpPr txBox="1"/>
          <p:nvPr/>
        </p:nvSpPr>
        <p:spPr>
          <a:xfrm>
            <a:off x="380330" y="4860192"/>
            <a:ext cx="3478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Vorname</a:t>
            </a:r>
            <a:r>
              <a:rPr lang="en-US" sz="2400" dirty="0"/>
              <a:t>: A-n-g-e-l-a </a:t>
            </a:r>
          </a:p>
          <a:p>
            <a:r>
              <a:rPr lang="en-US" sz="2400" dirty="0" err="1"/>
              <a:t>Nachname</a:t>
            </a:r>
            <a:r>
              <a:rPr lang="en-US" sz="2400" dirty="0"/>
              <a:t>: M-e-r-k-e-l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92C1F-DDA6-174F-9A3B-5D1A72E17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424" y="1997808"/>
            <a:ext cx="2256396" cy="2782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F0DCE-F4BF-8743-B796-2EF5072881B1}"/>
              </a:ext>
            </a:extLst>
          </p:cNvPr>
          <p:cNvSpPr txBox="1"/>
          <p:nvPr/>
        </p:nvSpPr>
        <p:spPr>
          <a:xfrm>
            <a:off x="5009133" y="4860192"/>
            <a:ext cx="335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Vorname</a:t>
            </a:r>
            <a:r>
              <a:rPr lang="en-US" sz="2400" dirty="0"/>
              <a:t>: Johann </a:t>
            </a:r>
          </a:p>
          <a:p>
            <a:pPr algn="ctr"/>
            <a:r>
              <a:rPr lang="en-US" sz="2400" dirty="0" err="1"/>
              <a:t>Mittelname</a:t>
            </a:r>
            <a:r>
              <a:rPr lang="en-US" sz="2400" dirty="0"/>
              <a:t>: Wolfgang </a:t>
            </a:r>
          </a:p>
          <a:p>
            <a:pPr algn="ctr"/>
            <a:r>
              <a:rPr lang="en-US" sz="2400" dirty="0"/>
              <a:t>von</a:t>
            </a:r>
          </a:p>
          <a:p>
            <a:pPr algn="ctr"/>
            <a:r>
              <a:rPr lang="en-US" sz="2400" dirty="0" err="1"/>
              <a:t>Nachname</a:t>
            </a:r>
            <a:r>
              <a:rPr lang="en-US" sz="2400" dirty="0"/>
              <a:t>: Goethe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4E42E6-D8AB-9641-96B5-B5CC02578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294" y="1858447"/>
            <a:ext cx="1999334" cy="28150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1F8B6B-B131-0C45-B243-2C9C1DA102F0}"/>
              </a:ext>
            </a:extLst>
          </p:cNvPr>
          <p:cNvSpPr txBox="1"/>
          <p:nvPr/>
        </p:nvSpPr>
        <p:spPr>
          <a:xfrm>
            <a:off x="9495294" y="4999553"/>
            <a:ext cx="229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Vorname</a:t>
            </a:r>
            <a:r>
              <a:rPr lang="en-US" sz="2400" dirty="0"/>
              <a:t>: May</a:t>
            </a:r>
          </a:p>
          <a:p>
            <a:r>
              <a:rPr lang="en-US" sz="2400" dirty="0" err="1"/>
              <a:t>Nachname</a:t>
            </a:r>
            <a:r>
              <a:rPr lang="en-US" sz="2400" dirty="0"/>
              <a:t>: </a:t>
            </a:r>
            <a:r>
              <a:rPr lang="en-US" sz="2400" dirty="0" err="1"/>
              <a:t>Ayim</a:t>
            </a:r>
            <a:r>
              <a:rPr lang="en-US" sz="2400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EB1B8-FB4D-9949-8B80-C3E7E5375793}"/>
              </a:ext>
            </a:extLst>
          </p:cNvPr>
          <p:cNvSpPr txBox="1"/>
          <p:nvPr/>
        </p:nvSpPr>
        <p:spPr>
          <a:xfrm>
            <a:off x="2757488" y="900113"/>
            <a:ext cx="795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Pause und </a:t>
            </a:r>
            <a:r>
              <a:rPr lang="en-US" dirty="0" err="1"/>
              <a:t>üben</a:t>
            </a:r>
            <a:r>
              <a:rPr lang="en-US" dirty="0"/>
              <a:t> Sie! </a:t>
            </a:r>
            <a:r>
              <a:rPr lang="en-US" dirty="0" err="1"/>
              <a:t>Schreiben</a:t>
            </a:r>
            <a:r>
              <a:rPr lang="en-US" dirty="0"/>
              <a:t> Sie die </a:t>
            </a:r>
            <a:r>
              <a:rPr lang="en-US" dirty="0" err="1"/>
              <a:t>Namen</a:t>
            </a:r>
            <a:r>
              <a:rPr lang="en-US" dirty="0"/>
              <a:t> (</a:t>
            </a:r>
            <a:r>
              <a:rPr lang="en-US" dirty="0" err="1"/>
              <a:t>mündlich</a:t>
            </a:r>
            <a:r>
              <a:rPr lang="en-US" dirty="0"/>
              <a:t>/orally)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1B4A56A-4869-E044-B900-8E11F5740A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30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23"/>
    </mc:Choice>
    <mc:Fallback>
      <p:transition spd="slow" advTm="8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E7272-901F-0040-8B98-358CEF996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A3CBE-4606-AA4B-93E9-BB7C8CFB7D0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das </a:t>
            </a:r>
            <a:r>
              <a:rPr lang="en-US" sz="4800" dirty="0" err="1">
                <a:latin typeface="+mj-lt"/>
                <a:ea typeface="+mj-ea"/>
                <a:cs typeface="+mj-cs"/>
              </a:rPr>
              <a:t>Klassenzimmer</a:t>
            </a:r>
            <a:r>
              <a:rPr lang="en-US" sz="4800" dirty="0">
                <a:latin typeface="+mj-lt"/>
                <a:ea typeface="+mj-ea"/>
                <a:cs typeface="+mj-cs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6BF993-4749-424F-A97A-F6CA72E02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11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291"/>
    </mc:Choice>
    <mc:Fallback>
      <p:transition spd="slow" advTm="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127B-418B-3E40-BEFD-669B4864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en-US"/>
              <a:t>Aktionen und Aktivitäten im Klassenzimmer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DF9C18-6124-614B-93A4-E8E8273E5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81" y="1061666"/>
            <a:ext cx="2211388" cy="2211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845CBA-ADE3-A144-A4CC-5C9837A7E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49" y="971550"/>
            <a:ext cx="1614488" cy="2301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5F84D7-A817-6F49-8872-FD27CF793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823" y="1112042"/>
            <a:ext cx="2316958" cy="23169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41C8BF-4A7C-0E4F-8D40-20E4D715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73" y="3675062"/>
            <a:ext cx="2936081" cy="2348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5A6185-8502-204D-8BEA-63EEFEA31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415" y="3879479"/>
            <a:ext cx="3439170" cy="228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9A6B91-3774-9645-9705-281BCDB19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0913" y="3879479"/>
            <a:ext cx="2316958" cy="23169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A8DC44-930E-A848-88FA-B2E583F1AA53}"/>
              </a:ext>
            </a:extLst>
          </p:cNvPr>
          <p:cNvSpPr txBox="1"/>
          <p:nvPr/>
        </p:nvSpPr>
        <p:spPr>
          <a:xfrm>
            <a:off x="629444" y="3244334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Stehen</a:t>
            </a:r>
            <a:r>
              <a:rPr lang="en-US" dirty="0"/>
              <a:t> Sie auf!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1B3BFE-59DC-AB4E-AB24-868E9FD20D00}"/>
              </a:ext>
            </a:extLst>
          </p:cNvPr>
          <p:cNvSpPr txBox="1"/>
          <p:nvPr/>
        </p:nvSpPr>
        <p:spPr>
          <a:xfrm>
            <a:off x="4321178" y="3289392"/>
            <a:ext cx="216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Setzen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CC8FE6-1602-334B-A95C-D13297706F9E}"/>
              </a:ext>
            </a:extLst>
          </p:cNvPr>
          <p:cNvSpPr txBox="1"/>
          <p:nvPr/>
        </p:nvSpPr>
        <p:spPr>
          <a:xfrm>
            <a:off x="8035134" y="3429000"/>
            <a:ext cx="293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Drehen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 um!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55BD5B-8188-6A48-BD57-BE93332DF0DB}"/>
              </a:ext>
            </a:extLst>
          </p:cNvPr>
          <p:cNvSpPr txBox="1"/>
          <p:nvPr/>
        </p:nvSpPr>
        <p:spPr>
          <a:xfrm>
            <a:off x="409973" y="6300788"/>
            <a:ext cx="2936081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Gehen</a:t>
            </a:r>
            <a:r>
              <a:rPr lang="en-US" dirty="0"/>
              <a:t> Sie an die Tafel!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3A7285-1B79-AB41-AC91-A2C820EAE6E0}"/>
              </a:ext>
            </a:extLst>
          </p:cNvPr>
          <p:cNvSpPr txBox="1"/>
          <p:nvPr/>
        </p:nvSpPr>
        <p:spPr>
          <a:xfrm>
            <a:off x="4700588" y="6300788"/>
            <a:ext cx="29432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Schreiben</a:t>
            </a:r>
            <a:r>
              <a:rPr lang="en-US" dirty="0"/>
              <a:t> Sie!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113EC9-783B-9448-B864-3D004D2BBDCD}"/>
              </a:ext>
            </a:extLst>
          </p:cNvPr>
          <p:cNvSpPr txBox="1"/>
          <p:nvPr/>
        </p:nvSpPr>
        <p:spPr>
          <a:xfrm>
            <a:off x="8743950" y="6163891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Hören</a:t>
            </a:r>
            <a:r>
              <a:rPr lang="en-US" dirty="0"/>
              <a:t> Sie gut </a:t>
            </a:r>
            <a:r>
              <a:rPr lang="en-US" dirty="0" err="1"/>
              <a:t>zu</a:t>
            </a:r>
            <a:r>
              <a:rPr lang="en-US" dirty="0"/>
              <a:t>! 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5E6BA10A-9021-5A41-9165-18A7D55BAA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15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67"/>
    </mc:Choice>
    <mc:Fallback>
      <p:transition spd="slow" advTm="18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DA8F-8E4F-324A-810A-ABE79B1B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4. </a:t>
            </a:r>
            <a:r>
              <a:rPr lang="en-US" b="1" dirty="0" err="1"/>
              <a:t>Welche</a:t>
            </a:r>
            <a:r>
              <a:rPr lang="en-US" b="1" dirty="0"/>
              <a:t> </a:t>
            </a:r>
            <a:r>
              <a:rPr lang="en-US" b="1" dirty="0" err="1"/>
              <a:t>Aktivität</a:t>
            </a:r>
            <a:r>
              <a:rPr lang="en-US" b="1" dirty="0"/>
              <a:t> </a:t>
            </a:r>
            <a:r>
              <a:rPr lang="en-US" b="1" dirty="0" err="1"/>
              <a:t>im</a:t>
            </a:r>
            <a:r>
              <a:rPr lang="en-US" b="1" dirty="0"/>
              <a:t> </a:t>
            </a:r>
            <a:r>
              <a:rPr lang="en-US" b="1" dirty="0" err="1"/>
              <a:t>Foto</a:t>
            </a:r>
            <a:r>
              <a:rPr lang="en-US" b="1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9C0BD-E187-714C-A994-3B2103CB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99" y="1452596"/>
            <a:ext cx="3343571" cy="2220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52A43-F1E4-9241-ACEA-486F6478D147}"/>
              </a:ext>
            </a:extLst>
          </p:cNvPr>
          <p:cNvSpPr txBox="1"/>
          <p:nvPr/>
        </p:nvSpPr>
        <p:spPr>
          <a:xfrm>
            <a:off x="614363" y="1571625"/>
            <a:ext cx="36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7F41F-888D-AB45-80DA-F15E6D061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666" y="1447867"/>
            <a:ext cx="2305844" cy="2225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0C8A4-AA12-054B-9225-B37FAD5E2A0A}"/>
              </a:ext>
            </a:extLst>
          </p:cNvPr>
          <p:cNvSpPr txBox="1"/>
          <p:nvPr/>
        </p:nvSpPr>
        <p:spPr>
          <a:xfrm>
            <a:off x="5229225" y="1571625"/>
            <a:ext cx="3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DF05C-7BB8-5D4B-9A47-B44A9880F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99" y="4433332"/>
            <a:ext cx="2852985" cy="2145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1330BE-2355-E242-A2C4-F500663D51F3}"/>
              </a:ext>
            </a:extLst>
          </p:cNvPr>
          <p:cNvSpPr txBox="1"/>
          <p:nvPr/>
        </p:nvSpPr>
        <p:spPr>
          <a:xfrm>
            <a:off x="611187" y="4487346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C45AC-CA2F-5141-817B-313CD2644365}"/>
              </a:ext>
            </a:extLst>
          </p:cNvPr>
          <p:cNvSpPr txBox="1"/>
          <p:nvPr/>
        </p:nvSpPr>
        <p:spPr>
          <a:xfrm>
            <a:off x="5214938" y="4732378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FE61F-1E7C-D348-9DD8-FBCC654A1FFB}"/>
              </a:ext>
            </a:extLst>
          </p:cNvPr>
          <p:cNvSpPr txBox="1"/>
          <p:nvPr/>
        </p:nvSpPr>
        <p:spPr>
          <a:xfrm>
            <a:off x="9476667" y="828675"/>
            <a:ext cx="2757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Stehen</a:t>
            </a:r>
            <a:r>
              <a:rPr lang="en-US" dirty="0"/>
              <a:t> Sie auf! </a:t>
            </a:r>
          </a:p>
          <a:p>
            <a:endParaRPr lang="en-US" dirty="0"/>
          </a:p>
          <a:p>
            <a:r>
              <a:rPr lang="en-US" dirty="0" err="1"/>
              <a:t>Drehen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 um</a:t>
            </a:r>
          </a:p>
          <a:p>
            <a:endParaRPr lang="en-US" dirty="0"/>
          </a:p>
          <a:p>
            <a:r>
              <a:rPr lang="en-US" dirty="0" err="1"/>
              <a:t>Setzen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Schreiben</a:t>
            </a:r>
            <a:r>
              <a:rPr lang="en-US" dirty="0"/>
              <a:t> Sie </a:t>
            </a:r>
          </a:p>
          <a:p>
            <a:endParaRPr lang="en-US" dirty="0"/>
          </a:p>
          <a:p>
            <a:r>
              <a:rPr lang="en-US" dirty="0" err="1"/>
              <a:t>Gehen</a:t>
            </a:r>
            <a:r>
              <a:rPr lang="en-US" dirty="0"/>
              <a:t> Sie an die Tafel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Hören</a:t>
            </a:r>
            <a:r>
              <a:rPr lang="en-US" dirty="0"/>
              <a:t> Sie gut </a:t>
            </a:r>
            <a:r>
              <a:rPr lang="en-US" dirty="0" err="1"/>
              <a:t>zu</a:t>
            </a:r>
            <a:r>
              <a:rPr lang="en-US" dirty="0"/>
              <a:t>!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4433A2-CE00-A84D-8E5F-69C8F4026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666" y="4487346"/>
            <a:ext cx="2927397" cy="214526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B1CAB49-CA91-E34A-B734-1606364E3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83"/>
    </mc:Choice>
    <mc:Fallback>
      <p:transition spd="slow" advTm="4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C4568B-7448-F045-A9B2-CD0D5B953F71}"/>
              </a:ext>
            </a:extLst>
          </p:cNvPr>
          <p:cNvSpPr txBox="1"/>
          <p:nvPr/>
        </p:nvSpPr>
        <p:spPr>
          <a:xfrm>
            <a:off x="1543050" y="1828800"/>
            <a:ext cx="55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Tschüss</a:t>
            </a:r>
            <a:r>
              <a:rPr lang="en-US" sz="3600" dirty="0"/>
              <a:t>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3D1E8-3E12-E445-9E1C-9219E7BD6E4A}"/>
              </a:ext>
            </a:extLst>
          </p:cNvPr>
          <p:cNvSpPr txBox="1"/>
          <p:nvPr/>
        </p:nvSpPr>
        <p:spPr>
          <a:xfrm>
            <a:off x="6772276" y="1828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Auf Wiedersehen!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F22A4-BA2A-2949-AA78-885FC52A9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263" y="2500311"/>
            <a:ext cx="2640013" cy="26400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BC3266-9C86-0748-96B6-FDBCC934F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3"/>
    </mc:Choice>
    <mc:Fallback>
      <p:transition spd="slow" advTm="1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009A-D3F9-1B4D-87E4-9541065E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3"/>
          </a:xfrm>
        </p:spPr>
        <p:txBody>
          <a:bodyPr>
            <a:normAutofit fontScale="90000"/>
          </a:bodyPr>
          <a:lstStyle/>
          <a:p>
            <a:r>
              <a:rPr lang="en-US" dirty="0"/>
              <a:t>Tipps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asynchronen</a:t>
            </a:r>
            <a:r>
              <a:rPr lang="en-US" dirty="0"/>
              <a:t> </a:t>
            </a:r>
            <a:r>
              <a:rPr lang="en-US" dirty="0" err="1"/>
              <a:t>Unterricht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EF7-BED4-6E49-9B38-BF7124BF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139824"/>
            <a:ext cx="6519863" cy="45751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Replay the recording as much as you like </a:t>
            </a:r>
          </a:p>
          <a:p>
            <a:r>
              <a:rPr lang="en-US" dirty="0"/>
              <a:t>Pause the recording when I indicate to do so </a:t>
            </a:r>
          </a:p>
          <a:p>
            <a:r>
              <a:rPr lang="en-US" dirty="0"/>
              <a:t>,,Pause und </a:t>
            </a:r>
            <a:r>
              <a:rPr lang="en-US" dirty="0" err="1"/>
              <a:t>Wiederholen</a:t>
            </a:r>
            <a:r>
              <a:rPr lang="en-US" dirty="0"/>
              <a:t> Sie” /”Pause and Repeat” to get extra pronunciation practice </a:t>
            </a:r>
          </a:p>
          <a:p>
            <a:r>
              <a:rPr lang="en-US" dirty="0"/>
              <a:t>Fill out the handout (</a:t>
            </a:r>
            <a:r>
              <a:rPr lang="en-US" dirty="0" err="1"/>
              <a:t>Arbeitsblatt</a:t>
            </a:r>
            <a:r>
              <a:rPr lang="en-US" dirty="0"/>
              <a:t>) as we go along (I will say which corresponding exercise and it is written in the slides) </a:t>
            </a:r>
          </a:p>
          <a:p>
            <a:r>
              <a:rPr lang="en-US" dirty="0"/>
              <a:t>Complete Moodle activities last and in order indicated under ,,</a:t>
            </a:r>
            <a:r>
              <a:rPr lang="en-US" dirty="0" err="1"/>
              <a:t>Hausaufgaben</a:t>
            </a:r>
            <a:r>
              <a:rPr lang="en-US" dirty="0"/>
              <a:t>” </a:t>
            </a:r>
          </a:p>
          <a:p>
            <a:r>
              <a:rPr lang="en-US" dirty="0"/>
              <a:t>Course materials and slides are not permitted to be distributed elsewhere or online without consent of instructor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D446C-DA75-F149-AF37-2E2B6069A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400" y="514419"/>
            <a:ext cx="3916363" cy="45751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3FC3B0-6C11-4243-AA2F-BFC48DE879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70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4"/>
    </mc:Choice>
    <mc:Fallback>
      <p:transition spd="slow" advTm="8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57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BFED7-8747-0F4B-B6B4-0071668F5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381" y="1176793"/>
            <a:ext cx="4548146" cy="45481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2CDE2D-5B91-EA4B-853F-E028EE0F8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0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4"/>
    </mc:Choice>
    <mc:Fallback>
      <p:transition spd="slow" advTm="1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B14C43-1208-594F-B5AF-DABBC097BB2E}"/>
              </a:ext>
            </a:extLst>
          </p:cNvPr>
          <p:cNvSpPr txBox="1"/>
          <p:nvPr/>
        </p:nvSpPr>
        <p:spPr>
          <a:xfrm>
            <a:off x="721042" y="21240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Der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Gruß</a:t>
            </a:r>
            <a:r>
              <a:rPr lang="en-US" sz="3600" b="1" dirty="0">
                <a:latin typeface="+mj-lt"/>
                <a:ea typeface="+mj-ea"/>
                <a:cs typeface="+mj-cs"/>
              </a:rPr>
              <a:t>/Die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Grüße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61352-BD05-D044-B68C-C527C57B9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4" r="1" b="1"/>
          <a:stretch/>
        </p:blipFill>
        <p:spPr>
          <a:xfrm>
            <a:off x="640080" y="852488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24AC-3EBE-9140-86D9-CF5165B0FD40}"/>
              </a:ext>
            </a:extLst>
          </p:cNvPr>
          <p:cNvSpPr txBox="1"/>
          <p:nvPr/>
        </p:nvSpPr>
        <p:spPr>
          <a:xfrm>
            <a:off x="4200524" y="4872038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 11. </a:t>
            </a:r>
            <a:r>
              <a:rPr lang="en-US" dirty="0" err="1">
                <a:solidFill>
                  <a:schemeClr val="bg1"/>
                </a:solidFill>
              </a:rPr>
              <a:t>Uhr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21A4B-D2C8-1C46-A837-03E651A89904}"/>
              </a:ext>
            </a:extLst>
          </p:cNvPr>
          <p:cNvSpPr txBox="1"/>
          <p:nvPr/>
        </p:nvSpPr>
        <p:spPr>
          <a:xfrm>
            <a:off x="2185987" y="6015038"/>
            <a:ext cx="955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Übung</a:t>
            </a:r>
            <a:r>
              <a:rPr lang="en-US" sz="2800" dirty="0"/>
              <a:t> 1. </a:t>
            </a:r>
            <a:r>
              <a:rPr lang="en-US" sz="2800" dirty="0" err="1"/>
              <a:t>Welcher</a:t>
            </a:r>
            <a:r>
              <a:rPr lang="en-US" sz="2800" dirty="0"/>
              <a:t> </a:t>
            </a:r>
            <a:r>
              <a:rPr lang="en-US" sz="2800" dirty="0" err="1"/>
              <a:t>Gruß</a:t>
            </a:r>
            <a:r>
              <a:rPr lang="en-US" sz="2800" dirty="0"/>
              <a:t> </a:t>
            </a:r>
            <a:r>
              <a:rPr lang="en-US" sz="2800" dirty="0" err="1"/>
              <a:t>jetzt</a:t>
            </a:r>
            <a:r>
              <a:rPr lang="en-US" sz="2800" dirty="0"/>
              <a:t>? Which greeting now?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ED3E61-D736-8646-881E-65C971DA79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677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5933"/>
    </mc:Choice>
    <mc:Fallback>
      <p:transition spd="slow" advTm="8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DBAA-464F-B24B-B313-982DC0EF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138"/>
          </a:xfrm>
        </p:spPr>
        <p:txBody>
          <a:bodyPr>
            <a:normAutofit fontScale="90000"/>
          </a:bodyPr>
          <a:lstStyle/>
          <a:p>
            <a:r>
              <a:rPr lang="en-US" dirty="0"/>
              <a:t>Die </a:t>
            </a:r>
            <a:r>
              <a:rPr lang="en-US" dirty="0" err="1"/>
              <a:t>Kognaten</a:t>
            </a:r>
            <a:r>
              <a:rPr lang="en-US" dirty="0"/>
              <a:t>, Deutsch = </a:t>
            </a:r>
            <a:r>
              <a:rPr lang="en-US" dirty="0" err="1"/>
              <a:t>Englisch</a:t>
            </a:r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35E1E-AE43-D74F-86B4-5AD3D8000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257299"/>
            <a:ext cx="1945268" cy="1495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5B91C-8AFF-314F-9F42-F85BA164AC17}"/>
              </a:ext>
            </a:extLst>
          </p:cNvPr>
          <p:cNvSpPr txBox="1"/>
          <p:nvPr/>
        </p:nvSpPr>
        <p:spPr>
          <a:xfrm>
            <a:off x="728663" y="2868093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blau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65736-5B45-824D-BF35-7743726A9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1167621"/>
            <a:ext cx="1762307" cy="1700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0CBB6-93FD-CC4B-BF62-3C4A5BE48146}"/>
              </a:ext>
            </a:extLst>
          </p:cNvPr>
          <p:cNvSpPr txBox="1"/>
          <p:nvPr/>
        </p:nvSpPr>
        <p:spPr>
          <a:xfrm>
            <a:off x="4186238" y="2868093"/>
            <a:ext cx="14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Apfel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9B7F0-0122-E84F-B13C-B98E3EED6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825" y="1007231"/>
            <a:ext cx="2321326" cy="1745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419BC9-24B2-E943-AD40-6398318985E9}"/>
              </a:ext>
            </a:extLst>
          </p:cNvPr>
          <p:cNvSpPr txBox="1"/>
          <p:nvPr/>
        </p:nvSpPr>
        <p:spPr>
          <a:xfrm>
            <a:off x="7243763" y="2868093"/>
            <a:ext cx="16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Familie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F24E7-0580-384A-AEFE-CF54CC584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63" y="3699949"/>
            <a:ext cx="2444750" cy="157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C01111-3D4C-2B4D-B3D7-C999392C1148}"/>
              </a:ext>
            </a:extLst>
          </p:cNvPr>
          <p:cNvSpPr txBox="1"/>
          <p:nvPr/>
        </p:nvSpPr>
        <p:spPr>
          <a:xfrm>
            <a:off x="838199" y="5600700"/>
            <a:ext cx="263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schwimmen</a:t>
            </a:r>
            <a:r>
              <a:rPr lang="en-US" dirty="0"/>
              <a:t> (das Verb)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93FF24-C35A-984D-8D38-CE1BB8E7A3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199" y="3429000"/>
            <a:ext cx="2519562" cy="17687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BDB48E-95A9-D94E-AD4B-0BCFEBCB51FA}"/>
              </a:ext>
            </a:extLst>
          </p:cNvPr>
          <p:cNvSpPr txBox="1"/>
          <p:nvPr/>
        </p:nvSpPr>
        <p:spPr>
          <a:xfrm>
            <a:off x="4329113" y="5486400"/>
            <a:ext cx="176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Schule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9B9E7E-2BDE-7240-8690-827E10722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547" y="3620576"/>
            <a:ext cx="2962097" cy="1712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88F634-4026-0049-8EA6-16F5DA089B8B}"/>
              </a:ext>
            </a:extLst>
          </p:cNvPr>
          <p:cNvSpPr txBox="1"/>
          <p:nvPr/>
        </p:nvSpPr>
        <p:spPr>
          <a:xfrm>
            <a:off x="7243763" y="5671066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Freund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8481BA9-2EAB-4240-8F87-466EEEB97A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27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57"/>
    </mc:Choice>
    <mc:Fallback>
      <p:transition spd="slow" advTm="52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1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C3E4F-C83D-554E-9773-37A6D1E9A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88" y="768422"/>
            <a:ext cx="6820587" cy="5321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2690D-8F92-BF40-B10E-2D85F85EA91E}"/>
              </a:ext>
            </a:extLst>
          </p:cNvPr>
          <p:cNvSpPr txBox="1"/>
          <p:nvPr/>
        </p:nvSpPr>
        <p:spPr>
          <a:xfrm>
            <a:off x="7800975" y="98583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Übung</a:t>
            </a:r>
            <a:r>
              <a:rPr lang="en-US" b="1" dirty="0"/>
              <a:t> 2: </a:t>
            </a:r>
            <a:r>
              <a:rPr lang="en-US" b="1" dirty="0" err="1"/>
              <a:t>Arbeitsblatt</a:t>
            </a:r>
            <a:r>
              <a:rPr lang="en-US" b="1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644CC4-FA0E-C145-A778-F248CCF3A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07F02-DE07-0E4C-845A-0ECB51CBB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169" y="3176318"/>
            <a:ext cx="6495655" cy="2623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AE82E-8979-FB4A-A230-396FA5F5C1F2}"/>
              </a:ext>
            </a:extLst>
          </p:cNvPr>
          <p:cNvSpPr txBox="1"/>
          <p:nvPr/>
        </p:nvSpPr>
        <p:spPr>
          <a:xfrm>
            <a:off x="345278" y="6027003"/>
            <a:ext cx="1150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What symbols and characters do you notice that are different from a standard English language keyboard?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A03A8-2D3C-B245-A356-A111CE4EF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69" y="380667"/>
            <a:ext cx="6495655" cy="268193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69D6327-6B8C-F64E-B8DB-25BD0FA0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8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74"/>
    </mc:Choice>
    <mc:Fallback>
      <p:transition spd="slow" advTm="3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8D15-B9C1-D84B-8BA2-1CABF917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Das Alphabet/die </a:t>
            </a:r>
            <a:r>
              <a:rPr lang="en-US" dirty="0" err="1"/>
              <a:t>Buchstaben</a:t>
            </a:r>
            <a:r>
              <a:rPr lang="en-US" dirty="0"/>
              <a:t>  </a:t>
            </a:r>
          </a:p>
        </p:txBody>
      </p:sp>
      <p:pic>
        <p:nvPicPr>
          <p:cNvPr id="4" name="Online Media 3" descr="Das deutsche Alphabet-Lied (German Alphabet Song) - Learn German easily">
            <a:hlinkClick r:id="" action="ppaction://media"/>
            <a:extLst>
              <a:ext uri="{FF2B5EF4-FFF2-40B4-BE49-F238E27FC236}">
                <a16:creationId xmlns:a16="http://schemas.microsoft.com/office/drawing/2014/main" id="{D5A3ABC4-EFA3-8C44-9809-B5B7DC7705C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B9104-35C5-0844-A885-E1800D840ABC}"/>
              </a:ext>
            </a:extLst>
          </p:cNvPr>
          <p:cNvSpPr txBox="1"/>
          <p:nvPr/>
        </p:nvSpPr>
        <p:spPr>
          <a:xfrm>
            <a:off x="7729538" y="365125"/>
            <a:ext cx="391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the video and sing along!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724BB0-AD18-174D-9C1A-2B12B344EFD9}"/>
              </a:ext>
            </a:extLst>
          </p:cNvPr>
          <p:cNvSpPr/>
          <p:nvPr/>
        </p:nvSpPr>
        <p:spPr>
          <a:xfrm>
            <a:off x="3181350" y="6123543"/>
            <a:ext cx="508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=zxQXEyMMC0E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26B66B-F770-364F-837A-B0CD5F0A9C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70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99"/>
    </mc:Choice>
    <mc:Fallback>
      <p:transition spd="slow" advTm="98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771" objId="4"/>
        <p14:stopEvt time="9879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501510-6D55-DE4E-BF22-11F23DC50E65}"/>
              </a:ext>
            </a:extLst>
          </p:cNvPr>
          <p:cNvSpPr txBox="1"/>
          <p:nvPr/>
        </p:nvSpPr>
        <p:spPr>
          <a:xfrm>
            <a:off x="1085851" y="714376"/>
            <a:ext cx="1037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 		E		I 		O 			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746AE-186A-CA49-8D00-9FE0A7D96319}"/>
              </a:ext>
            </a:extLst>
          </p:cNvPr>
          <p:cNvSpPr txBox="1"/>
          <p:nvPr/>
        </p:nvSpPr>
        <p:spPr>
          <a:xfrm>
            <a:off x="2366962" y="2814637"/>
            <a:ext cx="745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ä</a:t>
            </a:r>
            <a:r>
              <a:rPr lang="en-US" sz="5400" dirty="0"/>
              <a:t> 			</a:t>
            </a:r>
            <a:r>
              <a:rPr lang="en-US" sz="5400" dirty="0" err="1"/>
              <a:t>ö</a:t>
            </a:r>
            <a:r>
              <a:rPr lang="en-US" sz="5400" dirty="0"/>
              <a:t>			</a:t>
            </a:r>
            <a:r>
              <a:rPr lang="en-US" sz="5400" dirty="0" err="1"/>
              <a:t>ü</a:t>
            </a:r>
            <a:endParaRPr lang="en-US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86302-DE3C-4841-88E8-9F00A1FC2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1" y="4030663"/>
            <a:ext cx="2055813" cy="2685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7C8FD3-9F1F-1A44-BA33-0FF073BF4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555" y="4443755"/>
            <a:ext cx="1858960" cy="185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3C9DD-80F0-CD4A-998A-B3CA29CFC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505" y="4049362"/>
            <a:ext cx="1902421" cy="2253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0686DB-5C10-F04D-BFD0-A106D08D3C15}"/>
              </a:ext>
            </a:extLst>
          </p:cNvPr>
          <p:cNvSpPr txBox="1"/>
          <p:nvPr/>
        </p:nvSpPr>
        <p:spPr>
          <a:xfrm>
            <a:off x="2495252" y="634647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Bär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0BF9C-4608-8E48-ACCB-B6C882A1B32E}"/>
              </a:ext>
            </a:extLst>
          </p:cNvPr>
          <p:cNvSpPr txBox="1"/>
          <p:nvPr/>
        </p:nvSpPr>
        <p:spPr>
          <a:xfrm>
            <a:off x="5166520" y="6346475"/>
            <a:ext cx="132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hören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7FB1A-DAB6-5648-ACEA-6A3F3AEBEDD9}"/>
              </a:ext>
            </a:extLst>
          </p:cNvPr>
          <p:cNvSpPr txBox="1"/>
          <p:nvPr/>
        </p:nvSpPr>
        <p:spPr>
          <a:xfrm>
            <a:off x="8346280" y="6346475"/>
            <a:ext cx="295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Buch/ die </a:t>
            </a:r>
            <a:r>
              <a:rPr lang="en-US" dirty="0" err="1"/>
              <a:t>Bücher</a:t>
            </a:r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2823FF-D37D-B547-B4B2-721E79558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850" y="4443755"/>
            <a:ext cx="2222500" cy="13335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774FF5B-3760-EF48-97CA-FDAAEA651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24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3"/>
    </mc:Choice>
    <mc:Fallback>
      <p:transition spd="slow" advTm="12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.9|8.6|9.6|14.2|0.8|6.8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.5|3|4.2|2.5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5.7|40.8|2.8|9.1|0.8|7.5|1.8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4.6|0.7|12.8|2.5|12.2|1.9|6.8|4.6|14.7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1.2|8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|7.8|4.2|5.4|3.8|13.8|5.9|7.8|4.1|9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453</Words>
  <Application>Microsoft Macintosh PowerPoint</Application>
  <PresentationFormat>Widescreen</PresentationFormat>
  <Paragraphs>91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Tipps für asynchronen Unterricht </vt:lpstr>
      <vt:lpstr>PowerPoint Presentation</vt:lpstr>
      <vt:lpstr>PowerPoint Presentation</vt:lpstr>
      <vt:lpstr>Die Kognaten, Deutsch = Englisch  </vt:lpstr>
      <vt:lpstr>PowerPoint Presentation</vt:lpstr>
      <vt:lpstr>PowerPoint Presentation</vt:lpstr>
      <vt:lpstr>Das Alphabet/die Buchstaben  </vt:lpstr>
      <vt:lpstr>PowerPoint Presentation</vt:lpstr>
      <vt:lpstr>PowerPoint Presentation</vt:lpstr>
      <vt:lpstr>PowerPoint Presentation</vt:lpstr>
      <vt:lpstr>PowerPoint Presentation</vt:lpstr>
      <vt:lpstr>Aktionen und Aktivitäten im Klassenzimmer </vt:lpstr>
      <vt:lpstr>4. Welche Aktivität im Foto?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14</cp:revision>
  <dcterms:created xsi:type="dcterms:W3CDTF">2020-09-08T09:30:59Z</dcterms:created>
  <dcterms:modified xsi:type="dcterms:W3CDTF">2020-09-08T12:02:05Z</dcterms:modified>
</cp:coreProperties>
</file>