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56" r:id="rId2"/>
    <p:sldId id="257" r:id="rId3"/>
    <p:sldId id="258" r:id="rId4"/>
    <p:sldId id="275" r:id="rId5"/>
    <p:sldId id="259" r:id="rId6"/>
    <p:sldId id="260" r:id="rId7"/>
    <p:sldId id="276" r:id="rId8"/>
    <p:sldId id="261" r:id="rId9"/>
    <p:sldId id="266" r:id="rId10"/>
    <p:sldId id="263" r:id="rId11"/>
    <p:sldId id="264" r:id="rId12"/>
    <p:sldId id="265" r:id="rId13"/>
    <p:sldId id="267" r:id="rId14"/>
    <p:sldId id="269" r:id="rId15"/>
    <p:sldId id="273" r:id="rId16"/>
    <p:sldId id="270" r:id="rId17"/>
    <p:sldId id="272" r:id="rId18"/>
    <p:sldId id="271"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71"/>
  </p:normalViewPr>
  <p:slideViewPr>
    <p:cSldViewPr snapToGrid="0" snapToObjects="1">
      <p:cViewPr>
        <p:scale>
          <a:sx n="61" d="100"/>
          <a:sy n="61" d="100"/>
        </p:scale>
        <p:origin x="2016" y="7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B0B301-8D97-B64C-8339-79A1DFC934B8}" type="datetimeFigureOut">
              <a:rPr lang="en-US" smtClean="0"/>
              <a:t>9/8/20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EE711F-8009-1248-A963-EEE27CA60F6A}" type="slidenum">
              <a:rPr lang="en-US" smtClean="0"/>
              <a:t>‹#›</a:t>
            </a:fld>
            <a:endParaRPr lang="en-US"/>
          </a:p>
        </p:txBody>
      </p:sp>
    </p:spTree>
    <p:extLst>
      <p:ext uri="{BB962C8B-B14F-4D97-AF65-F5344CB8AC3E}">
        <p14:creationId xmlns:p14="http://schemas.microsoft.com/office/powerpoint/2010/main" val="1816314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4B83641-2F1B-8043-9444-2C1ACB2265F1}" type="datetimeFigureOut">
              <a:rPr lang="en-US" smtClean="0"/>
              <a:t>9/8/20</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811D5A10-6A53-9E40-A83B-0B0358A455B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B83641-2F1B-8043-9444-2C1ACB2265F1}" type="datetimeFigureOut">
              <a:rPr lang="en-US" smtClean="0"/>
              <a:t>9/8/20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1D5A10-6A53-9E40-A83B-0B0358A455B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B83641-2F1B-8043-9444-2C1ACB2265F1}" type="datetimeFigureOut">
              <a:rPr lang="en-US" smtClean="0"/>
              <a:t>9/8/20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1D5A10-6A53-9E40-A83B-0B0358A455B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B83641-2F1B-8043-9444-2C1ACB2265F1}" type="datetimeFigureOut">
              <a:rPr lang="en-US" smtClean="0"/>
              <a:t>9/8/20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1D5A10-6A53-9E40-A83B-0B0358A455B0}"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B83641-2F1B-8043-9444-2C1ACB2265F1}" type="datetimeFigureOut">
              <a:rPr lang="en-US" smtClean="0"/>
              <a:t>9/8/20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1D5A10-6A53-9E40-A83B-0B0358A455B0}"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B83641-2F1B-8043-9444-2C1ACB2265F1}" type="datetimeFigureOut">
              <a:rPr lang="en-US" smtClean="0"/>
              <a:t>9/8/20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1D5A10-6A53-9E40-A83B-0B0358A455B0}"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B83641-2F1B-8043-9444-2C1ACB2265F1}" type="datetimeFigureOut">
              <a:rPr lang="en-US" smtClean="0"/>
              <a:t>9/8/20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1D5A10-6A53-9E40-A83B-0B0358A455B0}"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B83641-2F1B-8043-9444-2C1ACB2265F1}" type="datetimeFigureOut">
              <a:rPr lang="en-US" smtClean="0"/>
              <a:t>9/8/20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1D5A10-6A53-9E40-A83B-0B0358A455B0}"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B83641-2F1B-8043-9444-2C1ACB2265F1}" type="datetimeFigureOut">
              <a:rPr lang="en-US" smtClean="0"/>
              <a:t>9/8/20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1D5A10-6A53-9E40-A83B-0B0358A455B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B83641-2F1B-8043-9444-2C1ACB2265F1}" type="datetimeFigureOut">
              <a:rPr lang="en-US" smtClean="0"/>
              <a:t>9/8/20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811D5A10-6A53-9E40-A83B-0B0358A455B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B83641-2F1B-8043-9444-2C1ACB2265F1}" type="datetimeFigureOut">
              <a:rPr lang="en-US" smtClean="0"/>
              <a:t>9/8/20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1D5A10-6A53-9E40-A83B-0B0358A455B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4B83641-2F1B-8043-9444-2C1ACB2265F1}" type="datetimeFigureOut">
              <a:rPr lang="en-US" smtClean="0"/>
              <a:t>9/8/20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1D5A10-6A53-9E40-A83B-0B0358A455B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4B83641-2F1B-8043-9444-2C1ACB2265F1}" type="datetimeFigureOut">
              <a:rPr lang="en-US" smtClean="0"/>
              <a:t>9/8/20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1D5A10-6A53-9E40-A83B-0B0358A455B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4B83641-2F1B-8043-9444-2C1ACB2265F1}" type="datetimeFigureOut">
              <a:rPr lang="en-US" smtClean="0"/>
              <a:t>9/8/20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1D5A10-6A53-9E40-A83B-0B0358A455B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B83641-2F1B-8043-9444-2C1ACB2265F1}" type="datetimeFigureOut">
              <a:rPr lang="en-US" smtClean="0"/>
              <a:t>9/8/20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1D5A10-6A53-9E40-A83B-0B0358A455B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B83641-2F1B-8043-9444-2C1ACB2265F1}" type="datetimeFigureOut">
              <a:rPr lang="en-US" smtClean="0"/>
              <a:t>9/8/20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1D5A10-6A53-9E40-A83B-0B0358A455B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B83641-2F1B-8043-9444-2C1ACB2265F1}" type="datetimeFigureOut">
              <a:rPr lang="en-US" smtClean="0"/>
              <a:t>9/8/20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1D5A10-6A53-9E40-A83B-0B0358A455B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4B83641-2F1B-8043-9444-2C1ACB2265F1}" type="datetimeFigureOut">
              <a:rPr lang="en-US" smtClean="0"/>
              <a:t>9/8/20</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11D5A10-6A53-9E40-A83B-0B0358A455B0}" type="slidenum">
              <a:rPr lang="en-US" smtClean="0"/>
              <a:t>‹#›</a:t>
            </a:fld>
            <a:endParaRPr lang="en-US"/>
          </a:p>
        </p:txBody>
      </p:sp>
    </p:spTree>
    <p:extLst>
      <p:ext uri="{BB962C8B-B14F-4D97-AF65-F5344CB8AC3E}">
        <p14:creationId xmlns:p14="http://schemas.microsoft.com/office/powerpoint/2010/main" val="2003783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 Id="rId3" Type="http://schemas.openxmlformats.org/officeDocument/2006/relationships/image" Target="../media/image3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 Id="rId3" Type="http://schemas.openxmlformats.org/officeDocument/2006/relationships/image" Target="../media/image3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 Id="rId3" Type="http://schemas.openxmlformats.org/officeDocument/2006/relationships/image" Target="../media/image3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5" Type="http://schemas.openxmlformats.org/officeDocument/2006/relationships/image" Target="../media/image7.tiff"/><Relationship Id="rId6"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5.xml.rels><?xml version="1.0" encoding="UTF-8" standalone="yes"?>
<Relationships xmlns="http://schemas.openxmlformats.org/package/2006/relationships"><Relationship Id="rId9" Type="http://schemas.openxmlformats.org/officeDocument/2006/relationships/image" Target="../media/image16.tiff"/><Relationship Id="rId20" Type="http://schemas.openxmlformats.org/officeDocument/2006/relationships/image" Target="../media/image27.tiff"/><Relationship Id="rId10" Type="http://schemas.openxmlformats.org/officeDocument/2006/relationships/image" Target="../media/image17.tiff"/><Relationship Id="rId11" Type="http://schemas.openxmlformats.org/officeDocument/2006/relationships/image" Target="../media/image18.tiff"/><Relationship Id="rId12" Type="http://schemas.openxmlformats.org/officeDocument/2006/relationships/image" Target="../media/image19.tiff"/><Relationship Id="rId13" Type="http://schemas.openxmlformats.org/officeDocument/2006/relationships/image" Target="../media/image20.tiff"/><Relationship Id="rId14" Type="http://schemas.openxmlformats.org/officeDocument/2006/relationships/image" Target="../media/image21.jpg"/><Relationship Id="rId15" Type="http://schemas.openxmlformats.org/officeDocument/2006/relationships/image" Target="../media/image22.tiff"/><Relationship Id="rId16" Type="http://schemas.openxmlformats.org/officeDocument/2006/relationships/image" Target="../media/image23.tiff"/><Relationship Id="rId17" Type="http://schemas.openxmlformats.org/officeDocument/2006/relationships/image" Target="../media/image24.tiff"/><Relationship Id="rId18" Type="http://schemas.openxmlformats.org/officeDocument/2006/relationships/image" Target="../media/image25.tiff"/><Relationship Id="rId19" Type="http://schemas.openxmlformats.org/officeDocument/2006/relationships/image" Target="../media/image26.tiff"/><Relationship Id="rId1" Type="http://schemas.openxmlformats.org/officeDocument/2006/relationships/slideLayout" Target="../slideLayouts/slideLayout5.xml"/><Relationship Id="rId2" Type="http://schemas.openxmlformats.org/officeDocument/2006/relationships/image" Target="../media/image9.jpg"/><Relationship Id="rId3" Type="http://schemas.openxmlformats.org/officeDocument/2006/relationships/image" Target="../media/image10.jpg"/><Relationship Id="rId4" Type="http://schemas.openxmlformats.org/officeDocument/2006/relationships/image" Target="../media/image11.tiff"/><Relationship Id="rId5" Type="http://schemas.openxmlformats.org/officeDocument/2006/relationships/image" Target="../media/image12.tiff"/><Relationship Id="rId6" Type="http://schemas.openxmlformats.org/officeDocument/2006/relationships/image" Target="../media/image13.tiff"/><Relationship Id="rId7" Type="http://schemas.openxmlformats.org/officeDocument/2006/relationships/image" Target="../media/image14.tiff"/><Relationship Id="rId8" Type="http://schemas.openxmlformats.org/officeDocument/2006/relationships/image" Target="../media/image1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 Id="rId3" Type="http://schemas.openxmlformats.org/officeDocument/2006/relationships/image" Target="../media/image2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URBAN CULTURE AND SOCIETY: WEEK 1</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33909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about Your </a:t>
            </a:r>
            <a:r>
              <a:rPr lang="en-US" dirty="0" smtClean="0"/>
              <a:t>Hometown: EXERCISE 1.1.1-1.5</a:t>
            </a:r>
            <a:endParaRPr lang="en-US" dirty="0"/>
          </a:p>
        </p:txBody>
      </p:sp>
      <p:sp>
        <p:nvSpPr>
          <p:cNvPr id="3" name="Content Placeholder 2"/>
          <p:cNvSpPr>
            <a:spLocks noGrp="1"/>
          </p:cNvSpPr>
          <p:nvPr>
            <p:ph idx="1"/>
          </p:nvPr>
        </p:nvSpPr>
        <p:spPr/>
        <p:txBody>
          <a:bodyPr>
            <a:normAutofit fontScale="92500"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Exercise 1.1 gets your writing started with an introduction and reading about classmates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1.2-1..5 is a </a:t>
            </a:r>
            <a:r>
              <a:rPr lang="en-US" dirty="0" smtClean="0"/>
              <a:t>cumulative </a:t>
            </a:r>
            <a:r>
              <a:rPr lang="en-US" dirty="0" smtClean="0"/>
              <a:t>exercise </a:t>
            </a:r>
            <a:r>
              <a:rPr lang="mr-IN" dirty="0" smtClean="0"/>
              <a:t>–</a:t>
            </a:r>
            <a:r>
              <a:rPr lang="en-US" dirty="0" smtClean="0"/>
              <a:t>look at 1.5 and build toward it by choosing a </a:t>
            </a:r>
            <a:r>
              <a:rPr lang="en-US" dirty="0" smtClean="0"/>
              <a:t>SPECIFIC place </a:t>
            </a:r>
            <a:r>
              <a:rPr lang="en-US" dirty="0" smtClean="0"/>
              <a:t>whose context in geography and social history will help you interpret it. For example, if a farmer’s market brings diverse people together, what does that say about the </a:t>
            </a:r>
            <a:r>
              <a:rPr lang="en-US" dirty="0" smtClean="0"/>
              <a:t>neighborhood? </a:t>
            </a:r>
            <a:r>
              <a:rPr lang="en-US" dirty="0" smtClean="0"/>
              <a:t>Or if a park is EMPTY or dominated by one group (seniors, families, </a:t>
            </a:r>
            <a:r>
              <a:rPr lang="en-US" dirty="0" err="1" smtClean="0"/>
              <a:t>etc</a:t>
            </a:r>
            <a:r>
              <a:rPr lang="en-US" dirty="0" smtClean="0"/>
              <a:t>) can we see that in the demographic context or connections it has?  </a:t>
            </a:r>
            <a:r>
              <a:rPr lang="en-US" dirty="0" smtClean="0"/>
              <a:t>OR IF a statue has caused debates?  Or even if your back yard is a neighborhood center? Assignments </a:t>
            </a:r>
            <a:r>
              <a:rPr lang="en-US" dirty="0" smtClean="0"/>
              <a:t>1.2-1.4 should lead to 1.5. </a:t>
            </a:r>
            <a:endParaRPr lang="en-US" dirty="0"/>
          </a:p>
        </p:txBody>
      </p:sp>
    </p:spTree>
    <p:extLst>
      <p:ext uri="{BB962C8B-B14F-4D97-AF65-F5344CB8AC3E}">
        <p14:creationId xmlns:p14="http://schemas.microsoft.com/office/powerpoint/2010/main" val="812394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“Exploring” Philadelphia: Building on History</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Since we cannot explore the city in person, you will use remote tools to update studies from the 1990s and see how the city has grown and changed</a:t>
            </a:r>
            <a:r>
              <a:rPr lang="en-US" dirty="0" smtClean="0"/>
              <a:t>.  These studies have mapped out institutions and populations, checking observations and interviews with census materials. You miss the rides on SEPTA (and getting lost in the city) but you can build on the work of others to see how Philadelphia has changed even in this class.</a:t>
            </a:r>
            <a:endParaRPr lang="en-US" dirty="0"/>
          </a:p>
        </p:txBody>
      </p:sp>
    </p:spTree>
    <p:extLst>
      <p:ext uri="{BB962C8B-B14F-4D97-AF65-F5344CB8AC3E}">
        <p14:creationId xmlns:p14="http://schemas.microsoft.com/office/powerpoint/2010/main" val="896154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Going Home and Changing </a:t>
            </a:r>
            <a:r>
              <a:rPr lang="en-US" dirty="0" smtClean="0"/>
              <a:t>Place</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AT THE END OF THE COURSE, we want you to take what you have learned and revisit your home town—where many of you will actually have returned for the final weeks.  YOU CHOOSE the topic </a:t>
            </a:r>
            <a:r>
              <a:rPr lang="mr-IN" dirty="0" smtClean="0"/>
              <a:t>–</a:t>
            </a:r>
            <a:r>
              <a:rPr lang="en-US" dirty="0" smtClean="0"/>
              <a:t>education, </a:t>
            </a:r>
            <a:r>
              <a:rPr lang="en-US" dirty="0" err="1" smtClean="0"/>
              <a:t>environmet</a:t>
            </a:r>
            <a:r>
              <a:rPr lang="en-US" dirty="0" smtClean="0"/>
              <a:t>, transportation, security, divisions, real estate </a:t>
            </a:r>
            <a:r>
              <a:rPr lang="mr-IN" dirty="0" smtClean="0"/>
              <a:t>–</a:t>
            </a:r>
            <a:r>
              <a:rPr lang="en-US" dirty="0" smtClean="0"/>
              <a:t> and use the tools to examine an issue you want to grapple with.</a:t>
            </a:r>
            <a:endParaRPr lang="en-US" dirty="0"/>
          </a:p>
        </p:txBody>
      </p:sp>
    </p:spTree>
    <p:extLst>
      <p:ext uri="{BB962C8B-B14F-4D97-AF65-F5344CB8AC3E}">
        <p14:creationId xmlns:p14="http://schemas.microsoft.com/office/powerpoint/2010/main" val="108832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read? </a:t>
            </a:r>
            <a:r>
              <a:rPr lang="en-US" dirty="0" smtClean="0"/>
              <a:t/>
            </a:r>
            <a:br>
              <a:rPr lang="en-US" dirty="0" smtClean="0"/>
            </a:br>
            <a:r>
              <a:rPr lang="en-US" dirty="0" smtClean="0"/>
              <a:t>Who was Lewis Mumford?</a:t>
            </a:r>
            <a:endParaRPr lang="en-US" dirty="0"/>
          </a:p>
        </p:txBody>
      </p:sp>
      <p:sp>
        <p:nvSpPr>
          <p:cNvPr id="3" name="Content Placeholder 2"/>
          <p:cNvSpPr>
            <a:spLocks noGrp="1"/>
          </p:cNvSpPr>
          <p:nvPr>
            <p:ph idx="1"/>
          </p:nvPr>
        </p:nvSpPr>
        <p:spPr>
          <a:xfrm>
            <a:off x="3132456" y="2666999"/>
            <a:ext cx="5938973" cy="3124201"/>
          </a:xfrm>
        </p:spPr>
        <p:txBody>
          <a:bodyPr/>
          <a:lstStyle/>
          <a:p>
            <a:r>
              <a:rPr lang="en-US" dirty="0" smtClean="0"/>
              <a:t>American thinker and essayist, 1898-1990. For many years, reached the public through the Skyline colum</a:t>
            </a:r>
            <a:r>
              <a:rPr lang="en-US" dirty="0" smtClean="0"/>
              <a:t>n in the New Yorker in which he championed a humanistic view of the city as a site of human culture but </a:t>
            </a:r>
            <a:r>
              <a:rPr lang="en-US" dirty="0" err="1" smtClean="0"/>
              <a:t>oe</a:t>
            </a:r>
            <a:r>
              <a:rPr lang="en-US" dirty="0" smtClean="0"/>
              <a:t> that could be destroyed by technology or power holders.  READ THE CITY READER INTRO</a:t>
            </a:r>
            <a:endParaRPr lang="en-US" dirty="0"/>
          </a:p>
        </p:txBody>
      </p:sp>
      <p:pic>
        <p:nvPicPr>
          <p:cNvPr id="4" name="Picture 3"/>
          <p:cNvPicPr>
            <a:picLocks noChangeAspect="1"/>
          </p:cNvPicPr>
          <p:nvPr/>
        </p:nvPicPr>
        <p:blipFill>
          <a:blip r:embed="rId2"/>
          <a:stretch>
            <a:fillRect/>
          </a:stretch>
        </p:blipFill>
        <p:spPr>
          <a:xfrm>
            <a:off x="9071429" y="2221229"/>
            <a:ext cx="3002280" cy="4015740"/>
          </a:xfrm>
          <a:prstGeom prst="rect">
            <a:avLst/>
          </a:prstGeom>
        </p:spPr>
      </p:pic>
      <p:pic>
        <p:nvPicPr>
          <p:cNvPr id="5" name="Picture 4"/>
          <p:cNvPicPr>
            <a:picLocks noChangeAspect="1"/>
          </p:cNvPicPr>
          <p:nvPr/>
        </p:nvPicPr>
        <p:blipFill>
          <a:blip r:embed="rId3"/>
          <a:stretch>
            <a:fillRect/>
          </a:stretch>
        </p:blipFill>
        <p:spPr>
          <a:xfrm>
            <a:off x="550365" y="3314788"/>
            <a:ext cx="2463800" cy="3289300"/>
          </a:xfrm>
          <a:prstGeom prst="rect">
            <a:avLst/>
          </a:prstGeom>
        </p:spPr>
      </p:pic>
    </p:spTree>
    <p:extLst>
      <p:ext uri="{BB962C8B-B14F-4D97-AF65-F5344CB8AC3E}">
        <p14:creationId xmlns:p14="http://schemas.microsoft.com/office/powerpoint/2010/main" val="692322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Questions for reading and being rad by Mumford: (1) What is the city? </a:t>
            </a:r>
            <a:endParaRPr lang="en-US" dirty="0"/>
          </a:p>
        </p:txBody>
      </p:sp>
      <p:sp>
        <p:nvSpPr>
          <p:cNvPr id="3" name="Content Placeholder 2"/>
          <p:cNvSpPr>
            <a:spLocks noGrp="1"/>
          </p:cNvSpPr>
          <p:nvPr>
            <p:ph idx="1"/>
          </p:nvPr>
        </p:nvSpPr>
        <p:spPr/>
        <p:txBody>
          <a:bodyPr>
            <a:normAutofit fontScale="85000"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p.93” The city is a related collection of primary groups and purposive associations: the first, like family and neighborhood, are common to all communities and the second are especially characteristics of city life. These varied groups support themselves through economic organizations that are likewise of a more or less corporate, or at least publically regulated character; they are housed in permanent structures within a relatively limited area. The essential physical means of a city’s existence are a fixed site, the durable shelter, the permanent facilities for assembly, interchange and storage; the essential social means of a city’s existence are the social division of labor, which serves not merely the economic life but the cultural process. The city in its complete sense, then, is a geographic plexus, an economic organization, an institutional process, a theater of social action and an aesthetic symbol of collective unity”</a:t>
            </a:r>
            <a:endParaRPr lang="en-US" dirty="0"/>
          </a:p>
        </p:txBody>
      </p:sp>
    </p:spTree>
    <p:extLst>
      <p:ext uri="{BB962C8B-B14F-4D97-AF65-F5344CB8AC3E}">
        <p14:creationId xmlns:p14="http://schemas.microsoft.com/office/powerpoint/2010/main" val="1507204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“theater </a:t>
            </a:r>
            <a:r>
              <a:rPr lang="en-US" dirty="0"/>
              <a:t>of the city”</a:t>
            </a:r>
          </a:p>
        </p:txBody>
      </p:sp>
      <p:sp>
        <p:nvSpPr>
          <p:cNvPr id="3" name="Content Placeholder 2"/>
          <p:cNvSpPr>
            <a:spLocks noGrp="1"/>
          </p:cNvSpPr>
          <p:nvPr>
            <p:ph idx="1"/>
          </p:nvPr>
        </p:nvSpPr>
        <p:spPr>
          <a:xfrm>
            <a:off x="4380614" y="2666999"/>
            <a:ext cx="7122409" cy="3124201"/>
          </a:xfrm>
        </p:spPr>
        <p:txBody>
          <a:bodyPr>
            <a:normAutofit fontScale="55000" lnSpcReduction="20000"/>
          </a:bodyPr>
          <a:lstStyle/>
          <a:p>
            <a:r>
              <a:rPr lang="en-US" dirty="0" smtClean="0"/>
              <a:t>P. 93The </a:t>
            </a:r>
            <a:r>
              <a:rPr lang="en-US" dirty="0"/>
              <a:t>city in its complete sense, then, is a geographic plexus, an economic organization, an institutional process, a theater of social action and an aesthetic symbol of collective </a:t>
            </a:r>
            <a:r>
              <a:rPr lang="en-US" dirty="0" smtClean="0"/>
              <a:t>unity.  The city fosters art and is art; the city creates the theater and is the theater. It is in the city, the city as theater, that man’s most purposive activities are focused and work out, through conflicting and </a:t>
            </a:r>
            <a:r>
              <a:rPr lang="en-US" dirty="0" err="1" smtClean="0"/>
              <a:t>cooperatibg</a:t>
            </a:r>
            <a:r>
              <a:rPr lang="en-US" dirty="0" smtClean="0"/>
              <a:t> personalities, events, groups, into more significant culminations.</a:t>
            </a:r>
          </a:p>
          <a:p>
            <a:r>
              <a:rPr lang="en-US" dirty="0"/>
              <a:t> </a:t>
            </a:r>
            <a:r>
              <a:rPr lang="en-US" dirty="0" smtClean="0"/>
              <a:t>      Without the social drama that comes into existence through the focusing and intensification of group activity there is not a single function performed in the city that could not be performed </a:t>
            </a:r>
            <a:r>
              <a:rPr lang="mr-IN" dirty="0" smtClean="0"/>
              <a:t>–</a:t>
            </a:r>
            <a:r>
              <a:rPr lang="en-US" dirty="0" smtClean="0"/>
              <a:t>and has not been performed </a:t>
            </a:r>
            <a:r>
              <a:rPr lang="mr-IN" dirty="0" smtClean="0"/>
              <a:t>–</a:t>
            </a:r>
            <a:r>
              <a:rPr lang="en-US" dirty="0" smtClean="0"/>
              <a:t>in the open country. The physical organization of the city may deflate this drama or make it frustrate, or it may, through the deliberate efforts of art, politics, or education, make the drama more richly significant, as a stage-set, well-designed, intensifies and underlines the gestures of the actors and the action of the play”</a:t>
            </a:r>
          </a:p>
          <a:p>
            <a:endParaRPr lang="en-US" dirty="0"/>
          </a:p>
          <a:p>
            <a:r>
              <a:rPr lang="en-US" dirty="0" smtClean="0"/>
              <a:t>THINK ABOUT THE L”ACK OF VARIETY” MANY OF YOU NOTED IN YOUR HOMETOWN AND HOW THIS IS CONFRONTED IN URBAN SPACES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72" y="2516370"/>
            <a:ext cx="3492500" cy="3274830"/>
          </a:xfrm>
          <a:prstGeom prst="rect">
            <a:avLst/>
          </a:prstGeom>
        </p:spPr>
      </p:pic>
    </p:spTree>
    <p:extLst>
      <p:ext uri="{BB962C8B-B14F-4D97-AF65-F5344CB8AC3E}">
        <p14:creationId xmlns:p14="http://schemas.microsoft.com/office/powerpoint/2010/main" val="1649629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ideal size of the city?</a:t>
            </a:r>
            <a:endParaRPr lang="en-US" dirty="0"/>
          </a:p>
        </p:txBody>
      </p:sp>
      <p:sp>
        <p:nvSpPr>
          <p:cNvPr id="3" name="Content Placeholder 2"/>
          <p:cNvSpPr>
            <a:spLocks noGrp="1"/>
          </p:cNvSpPr>
          <p:nvPr>
            <p:ph idx="1"/>
          </p:nvPr>
        </p:nvSpPr>
        <p:spPr/>
        <p:txBody>
          <a:bodyPr/>
          <a:lstStyle/>
          <a:p>
            <a:r>
              <a:rPr lang="en-US" dirty="0" smtClean="0"/>
              <a:t>Need for core social services </a:t>
            </a:r>
            <a:r>
              <a:rPr lang="mr-IN" dirty="0" smtClean="0"/>
              <a:t>–</a:t>
            </a:r>
            <a:r>
              <a:rPr lang="en-US" dirty="0" smtClean="0"/>
              <a:t> a university (what else?)</a:t>
            </a:r>
          </a:p>
          <a:p>
            <a:r>
              <a:rPr lang="en-US" dirty="0" smtClean="0"/>
              <a:t>Limits beyond which contact is difficult. But different for children and workers</a:t>
            </a:r>
          </a:p>
          <a:p>
            <a:r>
              <a:rPr lang="en-US" dirty="0" smtClean="0"/>
              <a:t>”Limitations on size, density and area are absolutely necessary to effective social intercourse” (p.94)  CITIES HAVE </a:t>
            </a:r>
            <a:r>
              <a:rPr lang="en-US" dirty="0" err="1" smtClean="0"/>
              <a:t>BOUNDARIeS</a:t>
            </a:r>
            <a:endParaRPr lang="en-US" dirty="0" smtClean="0"/>
          </a:p>
        </p:txBody>
      </p:sp>
    </p:spTree>
    <p:extLst>
      <p:ext uri="{BB962C8B-B14F-4D97-AF65-F5344CB8AC3E}">
        <p14:creationId xmlns:p14="http://schemas.microsoft.com/office/powerpoint/2010/main" val="838735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growth and technology “bad”?</a:t>
            </a:r>
            <a:endParaRPr lang="en-US" dirty="0"/>
          </a:p>
        </p:txBody>
      </p:sp>
      <p:sp>
        <p:nvSpPr>
          <p:cNvPr id="3" name="Content Placeholder 2"/>
          <p:cNvSpPr>
            <a:spLocks noGrp="1"/>
          </p:cNvSpPr>
          <p:nvPr>
            <p:ph idx="1"/>
          </p:nvPr>
        </p:nvSpPr>
        <p:spPr>
          <a:xfrm>
            <a:off x="1484310" y="2232837"/>
            <a:ext cx="5511913" cy="3168503"/>
          </a:xfrm>
        </p:spPr>
        <p:txBody>
          <a:bodyPr>
            <a:normAutofit fontScale="92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How do highways and energy grow? “The emerging sources of power, transport and communication do not follow the old highway network at all. Giant power strides over the hills, ignoring the limitations of wheeled vehicles; the airplane, even more liberated, flies over swamps and mountains, and terminates its journey not in an avenue but in a field.” (p.94)</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What does the internet mean?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3493" y="5016500"/>
            <a:ext cx="4419600" cy="184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8555" y="2083981"/>
            <a:ext cx="3289300" cy="2591094"/>
          </a:xfrm>
          <a:prstGeom prst="rect">
            <a:avLst/>
          </a:prstGeom>
        </p:spPr>
      </p:pic>
    </p:spTree>
    <p:extLst>
      <p:ext uri="{BB962C8B-B14F-4D97-AF65-F5344CB8AC3E}">
        <p14:creationId xmlns:p14="http://schemas.microsoft.com/office/powerpoint/2010/main" val="11148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suburbs “bad”?</a:t>
            </a:r>
            <a:endParaRPr lang="en-US" dirty="0"/>
          </a:p>
        </p:txBody>
      </p:sp>
      <p:sp>
        <p:nvSpPr>
          <p:cNvPr id="3" name="Content Placeholder 2"/>
          <p:cNvSpPr>
            <a:spLocks noGrp="1"/>
          </p:cNvSpPr>
          <p:nvPr>
            <p:ph idx="1"/>
          </p:nvPr>
        </p:nvSpPr>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”Through these convergent efforts, the principles of the </a:t>
            </a:r>
            <a:r>
              <a:rPr lang="en-US" dirty="0" err="1" smtClean="0"/>
              <a:t>polynucleated</a:t>
            </a:r>
            <a:r>
              <a:rPr lang="en-US" dirty="0" smtClean="0"/>
              <a:t> city have been well established. Such plans must result in fuller opportunities for the primary group, with all its habits of frequent direct meeting and face-to-face intercourse : they must also result in a more complicated pattern and a more comprehensive life for the region</a:t>
            </a:r>
            <a:r>
              <a:rPr lang="mr-IN" dirty="0" smtClean="0"/>
              <a:t>…</a:t>
            </a:r>
            <a:r>
              <a:rPr lang="en-US" dirty="0" smtClean="0"/>
              <a:t>To embody these new possibilities in city life, which come to us not merely through better technical organization but through acuter social understanding and to dramatize the activities in appropriate individual and urban structures, forms the task of the coming generation” (95) </a:t>
            </a:r>
            <a:endParaRPr lang="en-US" dirty="0"/>
          </a:p>
        </p:txBody>
      </p:sp>
    </p:spTree>
    <p:extLst>
      <p:ext uri="{BB962C8B-B14F-4D97-AF65-F5344CB8AC3E}">
        <p14:creationId xmlns:p14="http://schemas.microsoft.com/office/powerpoint/2010/main" val="1338259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Week: Building Private and Public (and post intro by Friday)</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33569" y="2667163"/>
            <a:ext cx="6491290" cy="3728106"/>
          </a:xfrm>
          <a:prstGeom prst="rect">
            <a:avLst/>
          </a:prstGeom>
        </p:spPr>
      </p:pic>
      <p:pic>
        <p:nvPicPr>
          <p:cNvPr id="5" name="Picture 4"/>
          <p:cNvPicPr>
            <a:picLocks noChangeAspect="1"/>
          </p:cNvPicPr>
          <p:nvPr/>
        </p:nvPicPr>
        <p:blipFill>
          <a:blip r:embed="rId3"/>
          <a:stretch>
            <a:fillRect/>
          </a:stretch>
        </p:blipFill>
        <p:spPr>
          <a:xfrm>
            <a:off x="7735222" y="2858385"/>
            <a:ext cx="3767801" cy="3767801"/>
          </a:xfrm>
          <a:prstGeom prst="rect">
            <a:avLst/>
          </a:prstGeom>
        </p:spPr>
      </p:pic>
    </p:spTree>
    <p:extLst>
      <p:ext uri="{BB962C8B-B14F-4D97-AF65-F5344CB8AC3E}">
        <p14:creationId xmlns:p14="http://schemas.microsoft.com/office/powerpoint/2010/main" val="1551369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HOW TO READ CITIES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785257" y="2090057"/>
            <a:ext cx="9347200" cy="4238172"/>
          </a:xfrm>
          <a:prstGeom prst="rect">
            <a:avLst/>
          </a:prstGeom>
        </p:spPr>
      </p:pic>
    </p:spTree>
    <p:extLst>
      <p:ext uri="{BB962C8B-B14F-4D97-AF65-F5344CB8AC3E}">
        <p14:creationId xmlns:p14="http://schemas.microsoft.com/office/powerpoint/2010/main" val="1371101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PHILADELPHIA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91429" y="2438399"/>
            <a:ext cx="5747657" cy="3606373"/>
          </a:xfrm>
        </p:spPr>
      </p:pic>
    </p:spTree>
    <p:extLst>
      <p:ext uri="{BB962C8B-B14F-4D97-AF65-F5344CB8AC3E}">
        <p14:creationId xmlns:p14="http://schemas.microsoft.com/office/powerpoint/2010/main" val="1225228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Perspectives</a:t>
            </a:r>
            <a:br>
              <a:rPr lang="en-US" dirty="0" smtClean="0"/>
            </a:br>
            <a:r>
              <a:rPr lang="en-US" dirty="0" smtClean="0"/>
              <a:t>on Rio</a:t>
            </a:r>
            <a:endParaRPr lang="en-US" dirty="0"/>
          </a:p>
        </p:txBody>
      </p:sp>
      <p:pic>
        <p:nvPicPr>
          <p:cNvPr id="4" name="Picture 3"/>
          <p:cNvPicPr>
            <a:picLocks noChangeAspect="1"/>
          </p:cNvPicPr>
          <p:nvPr/>
        </p:nvPicPr>
        <p:blipFill>
          <a:blip r:embed="rId2"/>
          <a:stretch>
            <a:fillRect/>
          </a:stretch>
        </p:blipFill>
        <p:spPr>
          <a:xfrm>
            <a:off x="-72289" y="2939142"/>
            <a:ext cx="5901589" cy="3918857"/>
          </a:xfrm>
          <a:prstGeom prst="rect">
            <a:avLst/>
          </a:prstGeom>
        </p:spPr>
      </p:pic>
      <p:sp>
        <p:nvSpPr>
          <p:cNvPr id="3" name="Content Placeholder 2"/>
          <p:cNvSpPr>
            <a:spLocks noGrp="1"/>
          </p:cNvSpPr>
          <p:nvPr>
            <p:ph idx="1"/>
          </p:nvPr>
        </p:nvSpPr>
        <p:spPr>
          <a:xfrm>
            <a:off x="616688" y="2666999"/>
            <a:ext cx="10886335" cy="3243943"/>
          </a:xfrm>
        </p:spPr>
        <p:txBody>
          <a:bodyPr/>
          <a:lstStyle/>
          <a:p>
            <a:endParaRPr lang="en-US" dirty="0"/>
          </a:p>
        </p:txBody>
      </p:sp>
      <p:pic>
        <p:nvPicPr>
          <p:cNvPr id="5" name="Picture 4"/>
          <p:cNvPicPr>
            <a:picLocks noChangeAspect="1"/>
          </p:cNvPicPr>
          <p:nvPr/>
        </p:nvPicPr>
        <p:blipFill>
          <a:blip r:embed="rId3"/>
          <a:stretch>
            <a:fillRect/>
          </a:stretch>
        </p:blipFill>
        <p:spPr>
          <a:xfrm>
            <a:off x="7842019" y="243113"/>
            <a:ext cx="4349981" cy="3450772"/>
          </a:xfrm>
          <a:prstGeom prst="rect">
            <a:avLst/>
          </a:prstGeom>
        </p:spPr>
      </p:pic>
      <p:pic>
        <p:nvPicPr>
          <p:cNvPr id="7" name="Picture 6"/>
          <p:cNvPicPr>
            <a:picLocks noChangeAspect="1"/>
          </p:cNvPicPr>
          <p:nvPr/>
        </p:nvPicPr>
        <p:blipFill>
          <a:blip r:embed="rId4"/>
          <a:stretch>
            <a:fillRect/>
          </a:stretch>
        </p:blipFill>
        <p:spPr>
          <a:xfrm>
            <a:off x="6284686" y="3561734"/>
            <a:ext cx="4934761" cy="3296266"/>
          </a:xfrm>
          <a:prstGeom prst="rect">
            <a:avLst/>
          </a:prstGeom>
        </p:spPr>
      </p:pic>
      <p:pic>
        <p:nvPicPr>
          <p:cNvPr id="8" name="Picture 7"/>
          <p:cNvPicPr>
            <a:picLocks noChangeAspect="1"/>
          </p:cNvPicPr>
          <p:nvPr/>
        </p:nvPicPr>
        <p:blipFill>
          <a:blip r:embed="rId5"/>
          <a:stretch>
            <a:fillRect/>
          </a:stretch>
        </p:blipFill>
        <p:spPr>
          <a:xfrm>
            <a:off x="-23929" y="-32658"/>
            <a:ext cx="5194300" cy="2971800"/>
          </a:xfrm>
          <a:prstGeom prst="rect">
            <a:avLst/>
          </a:prstGeom>
        </p:spPr>
      </p:pic>
      <p:pic>
        <p:nvPicPr>
          <p:cNvPr id="6" name="Picture 5"/>
          <p:cNvPicPr>
            <a:picLocks noChangeAspect="1"/>
          </p:cNvPicPr>
          <p:nvPr/>
        </p:nvPicPr>
        <p:blipFill>
          <a:blip r:embed="rId6"/>
          <a:stretch>
            <a:fillRect/>
          </a:stretch>
        </p:blipFill>
        <p:spPr>
          <a:xfrm>
            <a:off x="4191000" y="2362200"/>
            <a:ext cx="3810000" cy="2133600"/>
          </a:xfrm>
          <a:prstGeom prst="rect">
            <a:avLst/>
          </a:prstGeom>
        </p:spPr>
      </p:pic>
    </p:spTree>
    <p:extLst>
      <p:ext uri="{BB962C8B-B14F-4D97-AF65-F5344CB8AC3E}">
        <p14:creationId xmlns:p14="http://schemas.microsoft.com/office/powerpoint/2010/main" val="317826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other cities</a:t>
            </a:r>
            <a:endParaRPr lang="en-US" dirty="0"/>
          </a:p>
        </p:txBody>
      </p:sp>
      <p:sp>
        <p:nvSpPr>
          <p:cNvPr id="17" name="Text Placeholder 16"/>
          <p:cNvSpPr>
            <a:spLocks noGrp="1"/>
          </p:cNvSpPr>
          <p:nvPr>
            <p:ph type="body" idx="1"/>
          </p:nvPr>
        </p:nvSpPr>
        <p:spPr/>
        <p:txBody>
          <a:bodyPr/>
          <a:lstStyle/>
          <a:p>
            <a:endParaRPr lang="en-US"/>
          </a:p>
        </p:txBody>
      </p:sp>
      <p:pic>
        <p:nvPicPr>
          <p:cNvPr id="21" name="Content Placeholder 2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128044" y="3439319"/>
            <a:ext cx="3606800" cy="2247900"/>
          </a:xfrm>
        </p:spPr>
      </p:pic>
      <p:sp>
        <p:nvSpPr>
          <p:cNvPr id="19" name="Text Placeholder 18"/>
          <p:cNvSpPr>
            <a:spLocks noGrp="1"/>
          </p:cNvSpPr>
          <p:nvPr>
            <p:ph type="body" sz="quarter" idx="3"/>
          </p:nvPr>
        </p:nvSpPr>
        <p:spPr/>
        <p:txBody>
          <a:bodyPr/>
          <a:lstStyle/>
          <a:p>
            <a:endParaRPr lang="en-US"/>
          </a:p>
        </p:txBody>
      </p:sp>
      <p:pic>
        <p:nvPicPr>
          <p:cNvPr id="22" name="Content Placeholder 2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415749" y="3335338"/>
            <a:ext cx="3278702" cy="2455862"/>
          </a:xfrm>
        </p:spPr>
      </p:pic>
      <p:pic>
        <p:nvPicPr>
          <p:cNvPr id="4" name="Picture 3"/>
          <p:cNvPicPr>
            <a:picLocks noChangeAspect="1"/>
          </p:cNvPicPr>
          <p:nvPr/>
        </p:nvPicPr>
        <p:blipFill>
          <a:blip r:embed="rId4"/>
          <a:stretch>
            <a:fillRect/>
          </a:stretch>
        </p:blipFill>
        <p:spPr>
          <a:xfrm>
            <a:off x="3809436" y="2298700"/>
            <a:ext cx="4025900" cy="2019300"/>
          </a:xfrm>
          <a:prstGeom prst="rect">
            <a:avLst/>
          </a:prstGeom>
        </p:spPr>
      </p:pic>
      <p:pic>
        <p:nvPicPr>
          <p:cNvPr id="5" name="Picture 4"/>
          <p:cNvPicPr>
            <a:picLocks noChangeAspect="1"/>
          </p:cNvPicPr>
          <p:nvPr/>
        </p:nvPicPr>
        <p:blipFill>
          <a:blip r:embed="rId5"/>
          <a:stretch>
            <a:fillRect/>
          </a:stretch>
        </p:blipFill>
        <p:spPr>
          <a:xfrm>
            <a:off x="3671429" y="433559"/>
            <a:ext cx="3786223" cy="2359724"/>
          </a:xfrm>
          <a:prstGeom prst="rect">
            <a:avLst/>
          </a:prstGeom>
        </p:spPr>
      </p:pic>
      <p:pic>
        <p:nvPicPr>
          <p:cNvPr id="6" name="Picture 5"/>
          <p:cNvPicPr>
            <a:picLocks noChangeAspect="1"/>
          </p:cNvPicPr>
          <p:nvPr/>
        </p:nvPicPr>
        <p:blipFill>
          <a:blip r:embed="rId6"/>
          <a:stretch>
            <a:fillRect/>
          </a:stretch>
        </p:blipFill>
        <p:spPr>
          <a:xfrm>
            <a:off x="5760478" y="4466095"/>
            <a:ext cx="3687640" cy="2467366"/>
          </a:xfrm>
          <a:prstGeom prst="rect">
            <a:avLst/>
          </a:prstGeom>
        </p:spPr>
      </p:pic>
      <p:pic>
        <p:nvPicPr>
          <p:cNvPr id="7" name="Picture 6"/>
          <p:cNvPicPr>
            <a:picLocks noChangeAspect="1"/>
          </p:cNvPicPr>
          <p:nvPr/>
        </p:nvPicPr>
        <p:blipFill>
          <a:blip r:embed="rId7"/>
          <a:stretch>
            <a:fillRect/>
          </a:stretch>
        </p:blipFill>
        <p:spPr>
          <a:xfrm>
            <a:off x="-101426" y="1814661"/>
            <a:ext cx="3970442" cy="2324100"/>
          </a:xfrm>
          <a:prstGeom prst="rect">
            <a:avLst/>
          </a:prstGeom>
        </p:spPr>
      </p:pic>
      <p:pic>
        <p:nvPicPr>
          <p:cNvPr id="10" name="Picture 9"/>
          <p:cNvPicPr>
            <a:picLocks noChangeAspect="1"/>
          </p:cNvPicPr>
          <p:nvPr/>
        </p:nvPicPr>
        <p:blipFill>
          <a:blip r:embed="rId8"/>
          <a:stretch>
            <a:fillRect/>
          </a:stretch>
        </p:blipFill>
        <p:spPr>
          <a:xfrm>
            <a:off x="3280229" y="5289382"/>
            <a:ext cx="2675389" cy="1585076"/>
          </a:xfrm>
          <a:prstGeom prst="rect">
            <a:avLst/>
          </a:prstGeom>
        </p:spPr>
      </p:pic>
      <p:pic>
        <p:nvPicPr>
          <p:cNvPr id="11" name="Picture 10"/>
          <p:cNvPicPr>
            <a:picLocks noChangeAspect="1"/>
          </p:cNvPicPr>
          <p:nvPr/>
        </p:nvPicPr>
        <p:blipFill>
          <a:blip r:embed="rId9"/>
          <a:stretch>
            <a:fillRect/>
          </a:stretch>
        </p:blipFill>
        <p:spPr>
          <a:xfrm>
            <a:off x="8823943" y="4386869"/>
            <a:ext cx="3302000" cy="2463800"/>
          </a:xfrm>
          <a:prstGeom prst="rect">
            <a:avLst/>
          </a:prstGeom>
        </p:spPr>
      </p:pic>
      <p:pic>
        <p:nvPicPr>
          <p:cNvPr id="12" name="Picture 11"/>
          <p:cNvPicPr>
            <a:picLocks noChangeAspect="1"/>
          </p:cNvPicPr>
          <p:nvPr/>
        </p:nvPicPr>
        <p:blipFill>
          <a:blip r:embed="rId10"/>
          <a:stretch>
            <a:fillRect/>
          </a:stretch>
        </p:blipFill>
        <p:spPr>
          <a:xfrm>
            <a:off x="8610145" y="2711583"/>
            <a:ext cx="3492500" cy="2324100"/>
          </a:xfrm>
          <a:prstGeom prst="rect">
            <a:avLst/>
          </a:prstGeom>
        </p:spPr>
      </p:pic>
      <p:pic>
        <p:nvPicPr>
          <p:cNvPr id="13" name="Picture 12"/>
          <p:cNvPicPr>
            <a:picLocks noChangeAspect="1"/>
          </p:cNvPicPr>
          <p:nvPr/>
        </p:nvPicPr>
        <p:blipFill>
          <a:blip r:embed="rId11"/>
          <a:stretch>
            <a:fillRect/>
          </a:stretch>
        </p:blipFill>
        <p:spPr>
          <a:xfrm>
            <a:off x="8523514" y="-25400"/>
            <a:ext cx="3492500" cy="2324100"/>
          </a:xfrm>
          <a:prstGeom prst="rect">
            <a:avLst/>
          </a:prstGeom>
        </p:spPr>
      </p:pic>
      <p:pic>
        <p:nvPicPr>
          <p:cNvPr id="14" name="Picture 13"/>
          <p:cNvPicPr>
            <a:picLocks noChangeAspect="1"/>
          </p:cNvPicPr>
          <p:nvPr/>
        </p:nvPicPr>
        <p:blipFill>
          <a:blip r:embed="rId12"/>
          <a:stretch>
            <a:fillRect/>
          </a:stretch>
        </p:blipFill>
        <p:spPr>
          <a:xfrm>
            <a:off x="-76293" y="3919897"/>
            <a:ext cx="3831032" cy="1318594"/>
          </a:xfrm>
          <a:prstGeom prst="rect">
            <a:avLst/>
          </a:prstGeom>
        </p:spPr>
      </p:pic>
      <p:pic>
        <p:nvPicPr>
          <p:cNvPr id="15" name="Picture 14"/>
          <p:cNvPicPr>
            <a:picLocks noChangeAspect="1"/>
          </p:cNvPicPr>
          <p:nvPr/>
        </p:nvPicPr>
        <p:blipFill>
          <a:blip r:embed="rId13"/>
          <a:stretch>
            <a:fillRect/>
          </a:stretch>
        </p:blipFill>
        <p:spPr>
          <a:xfrm>
            <a:off x="-76292" y="5197271"/>
            <a:ext cx="3464358" cy="1666650"/>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51275" y="-19539"/>
            <a:ext cx="3141451" cy="1651795"/>
          </a:xfrm>
          <a:prstGeom prst="rect">
            <a:avLst/>
          </a:prstGeom>
        </p:spPr>
      </p:pic>
      <p:pic>
        <p:nvPicPr>
          <p:cNvPr id="24" name="Picture 23"/>
          <p:cNvPicPr>
            <a:picLocks noChangeAspect="1"/>
          </p:cNvPicPr>
          <p:nvPr/>
        </p:nvPicPr>
        <p:blipFill>
          <a:blip r:embed="rId15"/>
          <a:stretch>
            <a:fillRect/>
          </a:stretch>
        </p:blipFill>
        <p:spPr>
          <a:xfrm>
            <a:off x="3941610" y="-54684"/>
            <a:ext cx="2034478" cy="2034478"/>
          </a:xfrm>
          <a:prstGeom prst="rect">
            <a:avLst/>
          </a:prstGeom>
        </p:spPr>
      </p:pic>
      <p:pic>
        <p:nvPicPr>
          <p:cNvPr id="25" name="Picture 24"/>
          <p:cNvPicPr>
            <a:picLocks noChangeAspect="1"/>
          </p:cNvPicPr>
          <p:nvPr/>
        </p:nvPicPr>
        <p:blipFill>
          <a:blip r:embed="rId16"/>
          <a:stretch>
            <a:fillRect/>
          </a:stretch>
        </p:blipFill>
        <p:spPr>
          <a:xfrm>
            <a:off x="-101426" y="-263801"/>
            <a:ext cx="4211686" cy="2095500"/>
          </a:xfrm>
          <a:prstGeom prst="rect">
            <a:avLst/>
          </a:prstGeom>
        </p:spPr>
      </p:pic>
      <p:pic>
        <p:nvPicPr>
          <p:cNvPr id="26" name="Picture 25"/>
          <p:cNvPicPr>
            <a:picLocks noChangeAspect="1"/>
          </p:cNvPicPr>
          <p:nvPr/>
        </p:nvPicPr>
        <p:blipFill>
          <a:blip r:embed="rId17"/>
          <a:stretch>
            <a:fillRect/>
          </a:stretch>
        </p:blipFill>
        <p:spPr>
          <a:xfrm>
            <a:off x="456576" y="1208713"/>
            <a:ext cx="2404216" cy="1599896"/>
          </a:xfrm>
          <a:prstGeom prst="rect">
            <a:avLst/>
          </a:prstGeom>
        </p:spPr>
      </p:pic>
      <p:pic>
        <p:nvPicPr>
          <p:cNvPr id="27" name="Picture 26"/>
          <p:cNvPicPr>
            <a:picLocks noChangeAspect="1"/>
          </p:cNvPicPr>
          <p:nvPr/>
        </p:nvPicPr>
        <p:blipFill>
          <a:blip r:embed="rId18"/>
          <a:stretch>
            <a:fillRect/>
          </a:stretch>
        </p:blipFill>
        <p:spPr>
          <a:xfrm>
            <a:off x="6564828" y="1764738"/>
            <a:ext cx="2537087" cy="1688316"/>
          </a:xfrm>
          <a:prstGeom prst="rect">
            <a:avLst/>
          </a:prstGeom>
        </p:spPr>
      </p:pic>
      <p:pic>
        <p:nvPicPr>
          <p:cNvPr id="28" name="Picture 27"/>
          <p:cNvPicPr>
            <a:picLocks noChangeAspect="1"/>
          </p:cNvPicPr>
          <p:nvPr/>
        </p:nvPicPr>
        <p:blipFill>
          <a:blip r:embed="rId19"/>
          <a:stretch>
            <a:fillRect/>
          </a:stretch>
        </p:blipFill>
        <p:spPr>
          <a:xfrm>
            <a:off x="4699000" y="2374900"/>
            <a:ext cx="2794000" cy="2095500"/>
          </a:xfrm>
          <a:prstGeom prst="rect">
            <a:avLst/>
          </a:prstGeom>
        </p:spPr>
      </p:pic>
      <p:pic>
        <p:nvPicPr>
          <p:cNvPr id="29" name="Picture 28"/>
          <p:cNvPicPr>
            <a:picLocks noChangeAspect="1"/>
          </p:cNvPicPr>
          <p:nvPr/>
        </p:nvPicPr>
        <p:blipFill>
          <a:blip r:embed="rId20"/>
          <a:stretch>
            <a:fillRect/>
          </a:stretch>
        </p:blipFill>
        <p:spPr>
          <a:xfrm>
            <a:off x="9029732" y="1976878"/>
            <a:ext cx="2933894" cy="1205886"/>
          </a:xfrm>
          <a:prstGeom prst="rect">
            <a:avLst/>
          </a:prstGeom>
        </p:spPr>
      </p:pic>
      <p:sp>
        <p:nvSpPr>
          <p:cNvPr id="30" name="TextBox 29"/>
          <p:cNvSpPr txBox="1"/>
          <p:nvPr/>
        </p:nvSpPr>
        <p:spPr>
          <a:xfrm>
            <a:off x="1484311" y="6251944"/>
            <a:ext cx="5380319" cy="646331"/>
          </a:xfrm>
          <a:prstGeom prst="rect">
            <a:avLst/>
          </a:prstGeom>
          <a:noFill/>
        </p:spPr>
        <p:txBody>
          <a:bodyPr wrap="none" rtlCol="0">
            <a:spAutoFit/>
          </a:bodyPr>
          <a:lstStyle/>
          <a:p>
            <a:r>
              <a:rPr lang="en-US" sz="3600" b="1" dirty="0" smtClean="0">
                <a:solidFill>
                  <a:srgbClr val="FFFF00"/>
                </a:solidFill>
              </a:rPr>
              <a:t>AND YOUR HOMETOWN?</a:t>
            </a:r>
            <a:endParaRPr lang="en-US" b="1" dirty="0">
              <a:solidFill>
                <a:srgbClr val="FFFF00"/>
              </a:solidFill>
            </a:endParaRPr>
          </a:p>
        </p:txBody>
      </p:sp>
    </p:spTree>
    <p:extLst>
      <p:ext uri="{BB962C8B-B14F-4D97-AF65-F5344CB8AC3E}">
        <p14:creationId xmlns:p14="http://schemas.microsoft.com/office/powerpoint/2010/main" val="482965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a:t>
            </a:r>
            <a:r>
              <a:rPr lang="en-US" dirty="0"/>
              <a:t>R</a:t>
            </a:r>
            <a:r>
              <a:rPr lang="en-US" dirty="0" smtClean="0"/>
              <a:t>ead Cities?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Observing</a:t>
            </a:r>
            <a:endParaRPr lang="en-US" dirty="0"/>
          </a:p>
          <a:p>
            <a:r>
              <a:rPr lang="en-US" dirty="0" smtClean="0"/>
              <a:t>Studying/Reading</a:t>
            </a:r>
            <a:endParaRPr lang="en-US" dirty="0" smtClean="0"/>
          </a:p>
          <a:p>
            <a:r>
              <a:rPr lang="en-US" dirty="0" smtClean="0"/>
              <a:t>Using tools like counting, mapmaking, statistical </a:t>
            </a:r>
            <a:r>
              <a:rPr lang="en-US" dirty="0" smtClean="0"/>
              <a:t>data, surveys</a:t>
            </a:r>
            <a:endParaRPr lang="en-US" dirty="0" smtClean="0"/>
          </a:p>
          <a:p>
            <a:r>
              <a:rPr lang="en-US" dirty="0" smtClean="0"/>
              <a:t>Asking </a:t>
            </a:r>
            <a:r>
              <a:rPr lang="en-US" dirty="0" smtClean="0"/>
              <a:t>people in various ways</a:t>
            </a:r>
            <a:endParaRPr lang="en-US" dirty="0" smtClean="0"/>
          </a:p>
          <a:p>
            <a:r>
              <a:rPr lang="en-US" dirty="0" smtClean="0"/>
              <a:t>Thinking (Mumford)</a:t>
            </a:r>
            <a:endParaRPr lang="en-US" dirty="0" smtClean="0"/>
          </a:p>
          <a:p>
            <a:r>
              <a:rPr lang="en-US" dirty="0" smtClean="0"/>
              <a:t>Comparing</a:t>
            </a:r>
          </a:p>
          <a:p>
            <a:r>
              <a:rPr lang="en-US" dirty="0" smtClean="0"/>
              <a:t>Imagining</a:t>
            </a:r>
            <a:endParaRPr lang="en-US" dirty="0"/>
          </a:p>
        </p:txBody>
      </p:sp>
    </p:spTree>
    <p:extLst>
      <p:ext uri="{BB962C8B-B14F-4D97-AF65-F5344CB8AC3E}">
        <p14:creationId xmlns:p14="http://schemas.microsoft.com/office/powerpoint/2010/main" val="433753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we as readers?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10946" y="1986517"/>
            <a:ext cx="5554133" cy="31242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335621"/>
            <a:ext cx="4508205" cy="3895057"/>
          </a:xfrm>
          <a:prstGeom prst="rect">
            <a:avLst/>
          </a:prstGeom>
        </p:spPr>
      </p:pic>
    </p:spTree>
    <p:extLst>
      <p:ext uri="{BB962C8B-B14F-4D97-AF65-F5344CB8AC3E}">
        <p14:creationId xmlns:p14="http://schemas.microsoft.com/office/powerpoint/2010/main" val="820332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Read Texts?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Two Primary Texts </a:t>
            </a:r>
            <a:r>
              <a:rPr lang="en-US" dirty="0"/>
              <a:t> </a:t>
            </a:r>
            <a:r>
              <a:rPr lang="en-US" dirty="0" smtClean="0"/>
              <a:t>for</a:t>
            </a:r>
            <a:r>
              <a:rPr lang="en-US" dirty="0" smtClean="0"/>
              <a:t> </a:t>
            </a:r>
            <a:r>
              <a:rPr lang="en-US" dirty="0" smtClean="0"/>
              <a:t>Readings:</a:t>
            </a:r>
          </a:p>
          <a:p>
            <a:r>
              <a:rPr lang="en-US" dirty="0" smtClean="0"/>
              <a:t>CITY READER</a:t>
            </a:r>
          </a:p>
          <a:p>
            <a:r>
              <a:rPr lang="en-US" dirty="0" smtClean="0"/>
              <a:t>Janice Pearlman, </a:t>
            </a:r>
            <a:r>
              <a:rPr lang="en-US" dirty="0" smtClean="0"/>
              <a:t>FAVELA</a:t>
            </a:r>
          </a:p>
          <a:p>
            <a:r>
              <a:rPr lang="en-US" dirty="0" smtClean="0"/>
              <a:t>Plus readings on Moodle</a:t>
            </a:r>
          </a:p>
          <a:p>
            <a:endParaRPr lang="en-US" dirty="0"/>
          </a:p>
          <a:p>
            <a:r>
              <a:rPr lang="en-US" dirty="0" smtClean="0"/>
              <a:t>LOOK AT/SKIM TO PREPARE FOR THE WEEK. READ CAREFULLY BEGINNING WITH UNDERLINED TEXT.  KNOW WHAT THEY SAY EVEN WHEN THE WORLD IS OVERWHELMING</a:t>
            </a:r>
            <a:endParaRPr lang="en-US" dirty="0"/>
          </a:p>
        </p:txBody>
      </p:sp>
    </p:spTree>
    <p:extLst>
      <p:ext uri="{BB962C8B-B14F-4D97-AF65-F5344CB8AC3E}">
        <p14:creationId xmlns:p14="http://schemas.microsoft.com/office/powerpoint/2010/main" val="1040339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a:t>
            </a:r>
            <a:r>
              <a:rPr lang="en-US" dirty="0" err="1" smtClean="0"/>
              <a:t>Commnicate</a:t>
            </a:r>
            <a:r>
              <a:rPr lang="en-US" dirty="0" smtClean="0"/>
              <a:t>?: Weekly </a:t>
            </a:r>
            <a:r>
              <a:rPr lang="en-US" dirty="0" smtClean="0"/>
              <a:t>Format</a:t>
            </a:r>
            <a:endParaRPr lang="en-US" dirty="0"/>
          </a:p>
        </p:txBody>
      </p:sp>
      <p:sp>
        <p:nvSpPr>
          <p:cNvPr id="3" name="Content Placeholder 2"/>
          <p:cNvSpPr>
            <a:spLocks noGrp="1"/>
          </p:cNvSpPr>
          <p:nvPr>
            <p:ph idx="1"/>
          </p:nvPr>
        </p:nvSpPr>
        <p:spPr>
          <a:xfrm>
            <a:off x="1484310" y="2752059"/>
            <a:ext cx="10018713" cy="3124201"/>
          </a:xfrm>
        </p:spPr>
        <p:txBody>
          <a:bodyPr>
            <a:normAutofit fontScale="85000" lnSpcReduction="20000"/>
          </a:bodyPr>
          <a:lstStyle/>
          <a:p>
            <a:r>
              <a:rPr lang="en-US" dirty="0" smtClean="0"/>
              <a:t>Topics and Readings are on Moodle although we will not post Perlman or CR readings. These should be prepared before class.</a:t>
            </a:r>
          </a:p>
          <a:p>
            <a:r>
              <a:rPr lang="en-US" dirty="0" smtClean="0"/>
              <a:t>Lecture </a:t>
            </a:r>
            <a:r>
              <a:rPr lang="en-US" dirty="0" smtClean="0"/>
              <a:t>(40+ minutes with Q &amp; A)</a:t>
            </a:r>
          </a:p>
          <a:p>
            <a:r>
              <a:rPr lang="en-US" dirty="0" smtClean="0"/>
              <a:t>Discussion (30 minutes 15 people)   M  OR </a:t>
            </a:r>
            <a:r>
              <a:rPr lang="en-US" dirty="0" err="1" smtClean="0"/>
              <a:t>Th</a:t>
            </a:r>
            <a:r>
              <a:rPr lang="en-US" dirty="0" smtClean="0"/>
              <a:t>: there will be 4 different groups</a:t>
            </a:r>
          </a:p>
          <a:p>
            <a:r>
              <a:rPr lang="en-US" dirty="0" smtClean="0"/>
              <a:t>Some days will be longer discussions  on shared themes like education or </a:t>
            </a:r>
            <a:r>
              <a:rPr lang="en-US" dirty="0" err="1" smtClean="0"/>
              <a:t>policiing</a:t>
            </a:r>
            <a:r>
              <a:rPr lang="en-US" dirty="0" smtClean="0"/>
              <a:t>: After Break we will change format slightly with lecture and then general discussion on the topic.</a:t>
            </a:r>
          </a:p>
          <a:p>
            <a:r>
              <a:rPr lang="en-US" dirty="0" smtClean="0"/>
              <a:t>Participation: Reading</a:t>
            </a:r>
          </a:p>
          <a:p>
            <a:pPr lvl="1"/>
            <a:r>
              <a:rPr lang="en-US" dirty="0" smtClean="0"/>
              <a:t>Questions and responses in Discussion</a:t>
            </a:r>
            <a:endParaRPr lang="en-US" dirty="0" smtClean="0"/>
          </a:p>
          <a:p>
            <a:pPr lvl="1"/>
            <a:r>
              <a:rPr lang="en-US" dirty="0" smtClean="0"/>
              <a:t>Comments may be posted</a:t>
            </a:r>
            <a:endParaRPr lang="en-US" dirty="0" smtClean="0"/>
          </a:p>
        </p:txBody>
      </p:sp>
    </p:spTree>
    <p:extLst>
      <p:ext uri="{BB962C8B-B14F-4D97-AF65-F5344CB8AC3E}">
        <p14:creationId xmlns:p14="http://schemas.microsoft.com/office/powerpoint/2010/main" val="16073456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Parallax</Template>
  <TotalTime>3664</TotalTime>
  <Words>1225</Words>
  <Application>Microsoft Macintosh PowerPoint</Application>
  <PresentationFormat>Widescreen</PresentationFormat>
  <Paragraphs>58</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Calibri</vt:lpstr>
      <vt:lpstr>Corbel</vt:lpstr>
      <vt:lpstr>Mangal</vt:lpstr>
      <vt:lpstr>Arial</vt:lpstr>
      <vt:lpstr>Parallax</vt:lpstr>
      <vt:lpstr>URBAN CULTURE AND SOCIETY: WEEK 1</vt:lpstr>
      <vt:lpstr>LEARNING HOW TO READ CITIES</vt:lpstr>
      <vt:lpstr>AND PHILADELPHIA</vt:lpstr>
      <vt:lpstr> Perspectives on Rio</vt:lpstr>
      <vt:lpstr>And other cities</vt:lpstr>
      <vt:lpstr>How do We Read Cities?</vt:lpstr>
      <vt:lpstr>Who are we as readers?</vt:lpstr>
      <vt:lpstr>How Do We Read Texts?</vt:lpstr>
      <vt:lpstr>How do we Commnicate?: Weekly Format</vt:lpstr>
      <vt:lpstr>Learning about Your Hometown: EXERCISE 1.1.1-1.5</vt:lpstr>
      <vt:lpstr>“Exploring” Philadelphia: Building on History</vt:lpstr>
      <vt:lpstr>Going Home and Changing Place</vt:lpstr>
      <vt:lpstr>How do we read?  Who was Lewis Mumford?</vt:lpstr>
      <vt:lpstr>Five Questions for reading and being rad by Mumford: (1) What is the city? </vt:lpstr>
      <vt:lpstr>What is  the “theater of the city”</vt:lpstr>
      <vt:lpstr>What is the ideal size of the city?</vt:lpstr>
      <vt:lpstr>Are growth and technology “bad”?</vt:lpstr>
      <vt:lpstr>Are suburbs “bad”?</vt:lpstr>
      <vt:lpstr>Next Week: Building Private and Public (and post intro by Friday)</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CULTURE AND SOCIETY: WEEK 1</dc:title>
  <dc:creator>Microsoft Office User</dc:creator>
  <cp:lastModifiedBy>Microsoft Office User</cp:lastModifiedBy>
  <cp:revision>19</cp:revision>
  <dcterms:created xsi:type="dcterms:W3CDTF">2020-09-02T23:53:50Z</dcterms:created>
  <dcterms:modified xsi:type="dcterms:W3CDTF">2020-09-10T14:01:28Z</dcterms:modified>
</cp:coreProperties>
</file>