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3"/>
    <p:restoredTop sz="94755"/>
  </p:normalViewPr>
  <p:slideViewPr>
    <p:cSldViewPr snapToGrid="0">
      <p:cViewPr varScale="1">
        <p:scale>
          <a:sx n="96" d="100"/>
          <a:sy n="96" d="100"/>
        </p:scale>
        <p:origin x="154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BA8355-48EC-8644-B166-F0898740284D}" type="datetimeFigureOut">
              <a:rPr lang="en-US" smtClean="0"/>
              <a:t>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62B218-9727-2D47-AECB-84FA0EAF2129}" type="slidenum">
              <a:rPr lang="en-US" smtClean="0"/>
              <a:t>‹#›</a:t>
            </a:fld>
            <a:endParaRPr lang="en-US"/>
          </a:p>
        </p:txBody>
      </p:sp>
    </p:spTree>
    <p:extLst>
      <p:ext uri="{BB962C8B-B14F-4D97-AF65-F5344CB8AC3E}">
        <p14:creationId xmlns:p14="http://schemas.microsoft.com/office/powerpoint/2010/main" val="994204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A: Gaillard </a:t>
            </a:r>
            <a:r>
              <a:rPr lang="en-US" sz="1400" dirty="0" err="1"/>
              <a:t>d’avant</a:t>
            </a:r>
            <a:r>
              <a:rPr lang="en-US" sz="1400" dirty="0"/>
              <a:t>. B: Gaillard </a:t>
            </a:r>
            <a:r>
              <a:rPr lang="en-US" sz="1400" dirty="0" err="1"/>
              <a:t>d’arrière</a:t>
            </a:r>
            <a:r>
              <a:rPr lang="en-US" sz="1400" dirty="0"/>
              <a:t> C: </a:t>
            </a:r>
            <a:r>
              <a:rPr lang="en-US" sz="1400" dirty="0" err="1"/>
              <a:t>Dunette</a:t>
            </a:r>
            <a:endParaRPr lang="en-US" sz="1400" dirty="0"/>
          </a:p>
        </p:txBody>
      </p:sp>
      <p:sp>
        <p:nvSpPr>
          <p:cNvPr id="4" name="Slide Number Placeholder 3"/>
          <p:cNvSpPr>
            <a:spLocks noGrp="1"/>
          </p:cNvSpPr>
          <p:nvPr>
            <p:ph type="sldNum" sz="quarter" idx="5"/>
          </p:nvPr>
        </p:nvSpPr>
        <p:spPr/>
        <p:txBody>
          <a:bodyPr/>
          <a:lstStyle/>
          <a:p>
            <a:fld id="{1262B218-9727-2D47-AECB-84FA0EAF2129}" type="slidenum">
              <a:rPr lang="en-US" smtClean="0"/>
              <a:t>2</a:t>
            </a:fld>
            <a:endParaRPr lang="en-US"/>
          </a:p>
        </p:txBody>
      </p:sp>
    </p:spTree>
    <p:extLst>
      <p:ext uri="{BB962C8B-B14F-4D97-AF65-F5344CB8AC3E}">
        <p14:creationId xmlns:p14="http://schemas.microsoft.com/office/powerpoint/2010/main" val="5466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  La </a:t>
            </a:r>
            <a:r>
              <a:rPr lang="en-US" dirty="0" err="1"/>
              <a:t>dunette</a:t>
            </a:r>
            <a:endParaRPr lang="en-US" dirty="0"/>
          </a:p>
        </p:txBody>
      </p:sp>
      <p:sp>
        <p:nvSpPr>
          <p:cNvPr id="4" name="Slide Number Placeholder 3"/>
          <p:cNvSpPr>
            <a:spLocks noGrp="1"/>
          </p:cNvSpPr>
          <p:nvPr>
            <p:ph type="sldNum" sz="quarter" idx="5"/>
          </p:nvPr>
        </p:nvSpPr>
        <p:spPr/>
        <p:txBody>
          <a:bodyPr/>
          <a:lstStyle/>
          <a:p>
            <a:fld id="{1262B218-9727-2D47-AECB-84FA0EAF2129}" type="slidenum">
              <a:rPr lang="en-US" smtClean="0"/>
              <a:t>3</a:t>
            </a:fld>
            <a:endParaRPr lang="en-US"/>
          </a:p>
        </p:txBody>
      </p:sp>
    </p:spTree>
    <p:extLst>
      <p:ext uri="{BB962C8B-B14F-4D97-AF65-F5344CB8AC3E}">
        <p14:creationId xmlns:p14="http://schemas.microsoft.com/office/powerpoint/2010/main" val="3893202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2/3/26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2/3/26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2/3/26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2/3/26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2/3/26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2/3/26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2/3/26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FA2C9-55F5-836B-FAF5-432E5C8626C6}"/>
              </a:ext>
            </a:extLst>
          </p:cNvPr>
          <p:cNvSpPr>
            <a:spLocks noGrp="1"/>
          </p:cNvSpPr>
          <p:nvPr>
            <p:ph type="ctrTitle"/>
          </p:nvPr>
        </p:nvSpPr>
        <p:spPr/>
        <p:txBody>
          <a:bodyPr/>
          <a:lstStyle/>
          <a:p>
            <a:r>
              <a:rPr lang="en-US" dirty="0"/>
              <a:t>La </a:t>
            </a:r>
            <a:r>
              <a:rPr lang="en-US" dirty="0" err="1"/>
              <a:t>dunette</a:t>
            </a:r>
            <a:endParaRPr lang="en-US" dirty="0"/>
          </a:p>
        </p:txBody>
      </p:sp>
      <p:sp>
        <p:nvSpPr>
          <p:cNvPr id="3" name="Subtitle 2">
            <a:extLst>
              <a:ext uri="{FF2B5EF4-FFF2-40B4-BE49-F238E27FC236}">
                <a16:creationId xmlns:a16="http://schemas.microsoft.com/office/drawing/2014/main" id="{DAB7B151-C428-74F7-FA99-CE4C6207AD7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32724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72E72-DCD5-1539-180B-6BA6C5BF7CB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6C77617-FFD3-2EEE-AF4B-64523867E075}"/>
              </a:ext>
            </a:extLst>
          </p:cNvPr>
          <p:cNvPicPr>
            <a:picLocks noGrp="1" noChangeAspect="1"/>
          </p:cNvPicPr>
          <p:nvPr>
            <p:ph idx="1"/>
          </p:nvPr>
        </p:nvPicPr>
        <p:blipFill>
          <a:blip r:embed="rId3"/>
          <a:stretch>
            <a:fillRect/>
          </a:stretch>
        </p:blipFill>
        <p:spPr>
          <a:xfrm>
            <a:off x="1451580" y="683172"/>
            <a:ext cx="9603274" cy="5034456"/>
          </a:xfrm>
        </p:spPr>
      </p:pic>
    </p:spTree>
    <p:extLst>
      <p:ext uri="{BB962C8B-B14F-4D97-AF65-F5344CB8AC3E}">
        <p14:creationId xmlns:p14="http://schemas.microsoft.com/office/powerpoint/2010/main" val="3630930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A43F1-A70B-979B-40A4-C9EB17D233C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29954C8-A2D1-8F76-F584-CD0992CD3FA6}"/>
              </a:ext>
            </a:extLst>
          </p:cNvPr>
          <p:cNvPicPr>
            <a:picLocks noGrp="1" noChangeAspect="1"/>
          </p:cNvPicPr>
          <p:nvPr>
            <p:ph idx="1"/>
          </p:nvPr>
        </p:nvPicPr>
        <p:blipFill>
          <a:blip r:embed="rId3"/>
          <a:stretch>
            <a:fillRect/>
          </a:stretch>
        </p:blipFill>
        <p:spPr>
          <a:xfrm>
            <a:off x="632012" y="804519"/>
            <a:ext cx="10529047" cy="5248962"/>
          </a:xfrm>
        </p:spPr>
      </p:pic>
    </p:spTree>
    <p:extLst>
      <p:ext uri="{BB962C8B-B14F-4D97-AF65-F5344CB8AC3E}">
        <p14:creationId xmlns:p14="http://schemas.microsoft.com/office/powerpoint/2010/main" val="269402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8B3BD-CDD5-E8C1-4F21-2F31F8AC582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8BA4706-E02B-5F6C-2EA8-AA6A56D6B8C9}"/>
              </a:ext>
            </a:extLst>
          </p:cNvPr>
          <p:cNvPicPr>
            <a:picLocks noGrp="1" noChangeAspect="1"/>
          </p:cNvPicPr>
          <p:nvPr>
            <p:ph idx="1"/>
          </p:nvPr>
        </p:nvPicPr>
        <p:blipFill>
          <a:blip r:embed="rId2"/>
          <a:stretch>
            <a:fillRect/>
          </a:stretch>
        </p:blipFill>
        <p:spPr>
          <a:xfrm>
            <a:off x="1331260" y="804519"/>
            <a:ext cx="9818428" cy="5152528"/>
          </a:xfrm>
        </p:spPr>
      </p:pic>
    </p:spTree>
    <p:extLst>
      <p:ext uri="{BB962C8B-B14F-4D97-AF65-F5344CB8AC3E}">
        <p14:creationId xmlns:p14="http://schemas.microsoft.com/office/powerpoint/2010/main" val="754667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8F26D-A80F-C3BF-FD27-426E0613488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7AC778A-3502-7083-DE80-89A6FA9D814E}"/>
              </a:ext>
            </a:extLst>
          </p:cNvPr>
          <p:cNvSpPr>
            <a:spLocks noGrp="1"/>
          </p:cNvSpPr>
          <p:nvPr>
            <p:ph idx="1"/>
          </p:nvPr>
        </p:nvSpPr>
        <p:spPr/>
        <p:txBody>
          <a:bodyPr>
            <a:normAutofit/>
          </a:bodyPr>
          <a:lstStyle/>
          <a:p>
            <a:r>
              <a:rPr lang="en-US" sz="2400" dirty="0"/>
              <a:t>Superstructure se </a:t>
            </a:r>
            <a:r>
              <a:rPr lang="en-US" sz="2400" dirty="0" err="1"/>
              <a:t>trouvant</a:t>
            </a:r>
            <a:r>
              <a:rPr lang="en-US" sz="2400" dirty="0"/>
              <a:t> à </a:t>
            </a:r>
            <a:r>
              <a:rPr lang="en-US" sz="2400" dirty="0" err="1"/>
              <a:t>l'arrière</a:t>
            </a:r>
            <a:r>
              <a:rPr lang="en-US" sz="2400" dirty="0"/>
              <a:t> d'un </a:t>
            </a:r>
            <a:r>
              <a:rPr lang="en-US" sz="2400" dirty="0" err="1"/>
              <a:t>navire</a:t>
            </a:r>
            <a:r>
              <a:rPr lang="en-US" sz="2400" dirty="0"/>
              <a:t>, </a:t>
            </a:r>
            <a:r>
              <a:rPr lang="en-US" sz="2400" dirty="0" err="1"/>
              <a:t>allant</a:t>
            </a:r>
            <a:r>
              <a:rPr lang="en-US" sz="2400" dirty="0"/>
              <a:t> d'un bord à </a:t>
            </a:r>
            <a:r>
              <a:rPr lang="en-US" sz="2400" dirty="0" err="1"/>
              <a:t>l'autre</a:t>
            </a:r>
            <a:r>
              <a:rPr lang="en-US" sz="2400" dirty="0"/>
              <a:t> et à </a:t>
            </a:r>
            <a:r>
              <a:rPr lang="en-US" sz="2400" dirty="0" err="1"/>
              <a:t>l'intérieur</a:t>
            </a:r>
            <a:r>
              <a:rPr lang="en-US" sz="2400" dirty="0"/>
              <a:t> de </a:t>
            </a:r>
            <a:r>
              <a:rPr lang="en-US" sz="2400" dirty="0" err="1"/>
              <a:t>laquelle</a:t>
            </a:r>
            <a:r>
              <a:rPr lang="en-US" sz="2400" dirty="0"/>
              <a:t> est </a:t>
            </a:r>
            <a:r>
              <a:rPr lang="en-US" sz="2400" dirty="0" err="1"/>
              <a:t>aménagé</a:t>
            </a:r>
            <a:r>
              <a:rPr lang="en-US" sz="2400" dirty="0"/>
              <a:t> </a:t>
            </a:r>
            <a:r>
              <a:rPr lang="en-US" sz="2400" dirty="0" err="1"/>
              <a:t>l'habitat</a:t>
            </a:r>
            <a:r>
              <a:rPr lang="en-US" sz="2400" dirty="0"/>
              <a:t> des </a:t>
            </a:r>
            <a:r>
              <a:rPr lang="en-US" sz="2400" dirty="0" err="1"/>
              <a:t>officiers</a:t>
            </a:r>
            <a:r>
              <a:rPr lang="en-US" sz="2400" dirty="0"/>
              <a:t> </a:t>
            </a:r>
            <a:r>
              <a:rPr lang="en-US" sz="2400" dirty="0" err="1"/>
              <a:t>ou</a:t>
            </a:r>
            <a:r>
              <a:rPr lang="en-US" sz="2400" dirty="0"/>
              <a:t> des </a:t>
            </a:r>
            <a:r>
              <a:rPr lang="en-US" sz="2400" dirty="0" err="1"/>
              <a:t>passagers</a:t>
            </a:r>
            <a:r>
              <a:rPr lang="en-US" sz="2400" dirty="0"/>
              <a:t>.</a:t>
            </a:r>
          </a:p>
          <a:p>
            <a:r>
              <a:rPr lang="en-US" sz="2400" dirty="0" err="1"/>
              <a:t>S’y</a:t>
            </a:r>
            <a:r>
              <a:rPr lang="en-US" sz="2400" dirty="0"/>
              <a:t> </a:t>
            </a:r>
            <a:r>
              <a:rPr lang="en-US" sz="2400" dirty="0" err="1"/>
              <a:t>trouve</a:t>
            </a:r>
            <a:r>
              <a:rPr lang="en-US" sz="2400" dirty="0"/>
              <a:t> </a:t>
            </a:r>
            <a:r>
              <a:rPr lang="en-US" sz="2400" dirty="0" err="1"/>
              <a:t>aussi</a:t>
            </a:r>
            <a:r>
              <a:rPr lang="en-US" sz="2400" dirty="0"/>
              <a:t> la chambre de </a:t>
            </a:r>
            <a:r>
              <a:rPr lang="en-US" sz="2400" dirty="0" err="1"/>
              <a:t>l’état</a:t>
            </a:r>
            <a:r>
              <a:rPr lang="en-US" sz="2400" dirty="0"/>
              <a:t>-major, </a:t>
            </a:r>
            <a:r>
              <a:rPr lang="en-US" sz="2400" dirty="0" err="1"/>
              <a:t>notamment</a:t>
            </a:r>
            <a:r>
              <a:rPr lang="en-US" sz="2400" dirty="0"/>
              <a:t> </a:t>
            </a:r>
            <a:r>
              <a:rPr lang="en-US" sz="2400" dirty="0" err="1"/>
              <a:t>celle</a:t>
            </a:r>
            <a:r>
              <a:rPr lang="en-US" sz="2400" dirty="0"/>
              <a:t> du capitaine.</a:t>
            </a:r>
          </a:p>
        </p:txBody>
      </p:sp>
    </p:spTree>
    <p:extLst>
      <p:ext uri="{BB962C8B-B14F-4D97-AF65-F5344CB8AC3E}">
        <p14:creationId xmlns:p14="http://schemas.microsoft.com/office/powerpoint/2010/main" val="568587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2F958-F3ED-A6DF-BB49-14CF60E65FC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39D745E-0BC6-6CC5-6F50-838B5323CBCF}"/>
              </a:ext>
            </a:extLst>
          </p:cNvPr>
          <p:cNvSpPr>
            <a:spLocks noGrp="1"/>
          </p:cNvSpPr>
          <p:nvPr>
            <p:ph idx="1"/>
          </p:nvPr>
        </p:nvSpPr>
        <p:spPr/>
        <p:txBody>
          <a:bodyPr>
            <a:normAutofit lnSpcReduction="10000"/>
          </a:bodyPr>
          <a:lstStyle/>
          <a:p>
            <a:r>
              <a:rPr lang="fr-FR" dirty="0"/>
              <a:t>C’est d’abord une plate-forme de manœuvre, dont les postes sont peu prisés par l’équipage, parce qu’il faut travailler sous l’œil inquisiteur des officiers majors, les saluer respectueusement, bien se tenir, ne pas bavarder et encore moins jurer (ce qui est très difficile pour les gens de marine), s’habiller plus proprement qu’au gaillard d’avant et se priver d’un temps de repos, voire d’une petite sieste quand il n’y a pourtant rien d’autre à faire</a:t>
            </a:r>
            <a:r>
              <a:rPr lang="en-US" sz="2400" dirty="0"/>
              <a:t> </a:t>
            </a:r>
          </a:p>
          <a:p>
            <a:r>
              <a:rPr lang="en-US" dirty="0"/>
              <a:t>, </a:t>
            </a:r>
            <a:r>
              <a:rPr lang="fr-FR" dirty="0"/>
              <a:t>Au combat, c’est de la dunette que le commandant donne ses ordres, ce qui fait de lui, en cas de combat rapproché, une cible de choix pour la mousqueterie ou la mitraille. Les commandants blessés ou tués sur leur dunette au </a:t>
            </a:r>
            <a:r>
              <a:rPr lang="fr-FR" cap="small" dirty="0"/>
              <a:t>XVII</a:t>
            </a:r>
            <a:r>
              <a:rPr lang="fr-FR" baseline="30000" dirty="0"/>
              <a:t>e</a:t>
            </a:r>
            <a:r>
              <a:rPr lang="fr-FR" dirty="0"/>
              <a:t> – </a:t>
            </a:r>
            <a:r>
              <a:rPr lang="fr-FR" cap="small" dirty="0"/>
              <a:t>XVIII</a:t>
            </a:r>
            <a:r>
              <a:rPr lang="fr-FR" baseline="30000" dirty="0"/>
              <a:t>e</a:t>
            </a:r>
            <a:r>
              <a:rPr lang="fr-FR" dirty="0"/>
              <a:t> siècle sont innombrables</a:t>
            </a:r>
            <a:r>
              <a:rPr lang="en-US" dirty="0"/>
              <a:t> </a:t>
            </a:r>
          </a:p>
        </p:txBody>
      </p:sp>
    </p:spTree>
    <p:extLst>
      <p:ext uri="{BB962C8B-B14F-4D97-AF65-F5344CB8AC3E}">
        <p14:creationId xmlns:p14="http://schemas.microsoft.com/office/powerpoint/2010/main" val="88855840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50</TotalTime>
  <Words>194</Words>
  <Application>Microsoft Macintosh PowerPoint</Application>
  <PresentationFormat>Widescreen</PresentationFormat>
  <Paragraphs>9</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Gill Sans MT</vt:lpstr>
      <vt:lpstr>Gallery</vt:lpstr>
      <vt:lpstr>La dunette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Curtius, Anny D</dc:creator>
  <cp:lastModifiedBy>Curtius, Anny D</cp:lastModifiedBy>
  <cp:revision>4</cp:revision>
  <dcterms:created xsi:type="dcterms:W3CDTF">2026-02-03T15:48:11Z</dcterms:created>
  <dcterms:modified xsi:type="dcterms:W3CDTF">2026-02-03T16:38:36Z</dcterms:modified>
</cp:coreProperties>
</file>