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4" r:id="rId3"/>
    <p:sldId id="263" r:id="rId4"/>
    <p:sldId id="261"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1"/>
    <p:restoredTop sz="94696"/>
  </p:normalViewPr>
  <p:slideViewPr>
    <p:cSldViewPr snapToGrid="0" snapToObjects="1">
      <p:cViewPr varScale="1">
        <p:scale>
          <a:sx n="127" d="100"/>
          <a:sy n="127" d="100"/>
        </p:scale>
        <p:origin x="384" y="19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6/23/26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6/23/26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6/23/26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6/23/26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6/23/26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6/23/26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6/23/26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8E1D3-7985-484A-9F32-2279DBBFA3B7}"/>
              </a:ext>
            </a:extLst>
          </p:cNvPr>
          <p:cNvSpPr>
            <a:spLocks noGrp="1"/>
          </p:cNvSpPr>
          <p:nvPr>
            <p:ph type="ctrTitle"/>
          </p:nvPr>
        </p:nvSpPr>
        <p:spPr/>
        <p:txBody>
          <a:bodyPr/>
          <a:lstStyle/>
          <a:p>
            <a:r>
              <a:rPr lang="en-US" dirty="0" err="1"/>
              <a:t>PrÉlude</a:t>
            </a:r>
            <a:r>
              <a:rPr lang="en-US" dirty="0"/>
              <a:t> À la </a:t>
            </a:r>
            <a:r>
              <a:rPr lang="en-US" dirty="0" err="1"/>
              <a:t>NÉgritude</a:t>
            </a:r>
            <a:r>
              <a:rPr lang="en-US" dirty="0"/>
              <a:t> </a:t>
            </a:r>
          </a:p>
        </p:txBody>
      </p:sp>
    </p:spTree>
    <p:extLst>
      <p:ext uri="{BB962C8B-B14F-4D97-AF65-F5344CB8AC3E}">
        <p14:creationId xmlns:p14="http://schemas.microsoft.com/office/powerpoint/2010/main" val="3340151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DD2C0-3282-2F44-BBD7-7E95F50864BA}"/>
              </a:ext>
            </a:extLst>
          </p:cNvPr>
          <p:cNvSpPr>
            <a:spLocks noGrp="1"/>
          </p:cNvSpPr>
          <p:nvPr>
            <p:ph type="title"/>
          </p:nvPr>
        </p:nvSpPr>
        <p:spPr/>
        <p:txBody>
          <a:bodyPr>
            <a:normAutofit/>
          </a:bodyPr>
          <a:lstStyle/>
          <a:p>
            <a:r>
              <a:rPr lang="fr-FR" sz="2000" dirty="0"/>
              <a:t>Revues </a:t>
            </a:r>
            <a:r>
              <a:rPr lang="fr-FR" sz="2000" dirty="0" err="1"/>
              <a:t>crÉÉEs</a:t>
            </a:r>
            <a:r>
              <a:rPr lang="fr-FR" sz="2000" dirty="0"/>
              <a:t> par des activistes, intellectuels et Étudiants de la diaspora africaine</a:t>
            </a:r>
            <a:endParaRPr lang="en-US" sz="2000" dirty="0"/>
          </a:p>
        </p:txBody>
      </p:sp>
      <p:sp>
        <p:nvSpPr>
          <p:cNvPr id="3" name="Content Placeholder 2">
            <a:extLst>
              <a:ext uri="{FF2B5EF4-FFF2-40B4-BE49-F238E27FC236}">
                <a16:creationId xmlns:a16="http://schemas.microsoft.com/office/drawing/2014/main" id="{E1AC19A4-41F6-8D44-A91A-5B2848113C71}"/>
              </a:ext>
            </a:extLst>
          </p:cNvPr>
          <p:cNvSpPr>
            <a:spLocks noGrp="1"/>
          </p:cNvSpPr>
          <p:nvPr>
            <p:ph sz="quarter" idx="13"/>
          </p:nvPr>
        </p:nvSpPr>
        <p:spPr/>
        <p:txBody>
          <a:bodyPr>
            <a:normAutofit fontScale="55000" lnSpcReduction="20000"/>
          </a:bodyPr>
          <a:lstStyle/>
          <a:p>
            <a:r>
              <a:rPr lang="fr-FR" i="1" cap="none" dirty="0"/>
              <a:t>Le messager Dahoméen (</a:t>
            </a:r>
            <a:r>
              <a:rPr lang="fr-FR" cap="none" dirty="0"/>
              <a:t>1921)</a:t>
            </a:r>
          </a:p>
          <a:p>
            <a:r>
              <a:rPr lang="fr-FR" i="1" cap="none" dirty="0"/>
              <a:t>Le libéré </a:t>
            </a:r>
            <a:r>
              <a:rPr lang="fr-FR" cap="none" dirty="0"/>
              <a:t>(1923-1925)</a:t>
            </a:r>
          </a:p>
          <a:p>
            <a:r>
              <a:rPr lang="fr-FR" i="1" cap="none" dirty="0"/>
              <a:t>Les Continents (</a:t>
            </a:r>
            <a:r>
              <a:rPr lang="fr-FR" cap="none" dirty="0"/>
              <a:t>1924) Rédacteur en chef René Maran</a:t>
            </a:r>
            <a:endParaRPr lang="fr-FR" i="1" cap="none" dirty="0"/>
          </a:p>
          <a:p>
            <a:r>
              <a:rPr lang="fr-FR" i="1" cap="none" dirty="0"/>
              <a:t>La voix des nègres </a:t>
            </a:r>
            <a:r>
              <a:rPr lang="fr-FR" cap="none" dirty="0"/>
              <a:t>remplacée par </a:t>
            </a:r>
            <a:r>
              <a:rPr lang="fr-FR" i="1" cap="none" dirty="0"/>
              <a:t>La race nègre </a:t>
            </a:r>
            <a:r>
              <a:rPr lang="fr-FR" cap="none" dirty="0"/>
              <a:t>(juin 1927- 1936)</a:t>
            </a:r>
            <a:endParaRPr lang="fr-FR" i="1" cap="none" dirty="0"/>
          </a:p>
          <a:p>
            <a:r>
              <a:rPr lang="fr-FR" i="1" cap="none" dirty="0"/>
              <a:t>La race nègre, </a:t>
            </a:r>
            <a:r>
              <a:rPr lang="fr-FR" cap="none" dirty="0"/>
              <a:t>journal de la Ligue de défense de la race nègre fondé par Lamine Senghor (tirailleur sénégalais, militant communiste et anti-impérialiste) et Tiemoko Garan Kouyaté (</a:t>
            </a:r>
            <a:r>
              <a:rPr lang="fr-FR" cap="none" dirty="0" err="1"/>
              <a:t>actiiviste</a:t>
            </a:r>
            <a:r>
              <a:rPr lang="fr-FR" cap="none" dirty="0"/>
              <a:t>, enseignant et journaliste malien) </a:t>
            </a:r>
            <a:endParaRPr lang="fr-FR" i="1" cap="none" dirty="0"/>
          </a:p>
          <a:p>
            <a:r>
              <a:rPr lang="en-US" i="1" cap="none" dirty="0"/>
              <a:t>La dépêche </a:t>
            </a:r>
            <a:r>
              <a:rPr lang="en-US" i="1" cap="none" dirty="0" err="1"/>
              <a:t>africaine</a:t>
            </a:r>
            <a:r>
              <a:rPr lang="en-US" cap="none" dirty="0"/>
              <a:t> (1928-1932)</a:t>
            </a:r>
            <a:endParaRPr lang="fr-FR" cap="none" dirty="0"/>
          </a:p>
          <a:p>
            <a:r>
              <a:rPr lang="fr-FR" i="1" cap="none" dirty="0"/>
              <a:t>Le cri des nègres </a:t>
            </a:r>
            <a:r>
              <a:rPr lang="fr-FR" cap="none" dirty="0"/>
              <a:t>(1931-36</a:t>
            </a:r>
            <a:r>
              <a:rPr lang="en-US" cap="none" dirty="0"/>
              <a:t>)</a:t>
            </a:r>
          </a:p>
          <a:p>
            <a:r>
              <a:rPr lang="fr-FR" i="1" cap="none" dirty="0"/>
              <a:t>La Revue du monde noir (1931-32)</a:t>
            </a:r>
            <a:endParaRPr lang="fr-FR" cap="none" dirty="0"/>
          </a:p>
          <a:p>
            <a:r>
              <a:rPr lang="fr-FR" i="1" cap="none" dirty="0"/>
              <a:t>Légitime défense</a:t>
            </a:r>
            <a:r>
              <a:rPr lang="fr-FR" cap="none" dirty="0"/>
              <a:t>1932</a:t>
            </a:r>
            <a:r>
              <a:rPr lang="fr-FR" i="1" cap="none" dirty="0"/>
              <a:t> (</a:t>
            </a:r>
            <a:r>
              <a:rPr lang="fr-FR" cap="none" dirty="0"/>
              <a:t>fondée par des Antillais, René Ménil, Etienne Léro, Jules Monnerot influencés par le surréalisme et le Marxisme. Attaque radicale contre la bourgeoise antillaise</a:t>
            </a:r>
          </a:p>
          <a:p>
            <a:r>
              <a:rPr lang="fr-FR" i="1" cap="none" dirty="0"/>
              <a:t>L’Étudiant noir </a:t>
            </a:r>
            <a:r>
              <a:rPr lang="fr-FR" cap="none" dirty="0"/>
              <a:t>(1935)  Première utilisation du terme Négritude dans l’article “Nègreries” d’Aimé Césaire)</a:t>
            </a:r>
          </a:p>
          <a:p>
            <a:endParaRPr lang="en-US" i="1" cap="none" dirty="0"/>
          </a:p>
          <a:p>
            <a:endParaRPr lang="en-US" dirty="0"/>
          </a:p>
        </p:txBody>
      </p:sp>
    </p:spTree>
    <p:extLst>
      <p:ext uri="{BB962C8B-B14F-4D97-AF65-F5344CB8AC3E}">
        <p14:creationId xmlns:p14="http://schemas.microsoft.com/office/powerpoint/2010/main" val="2547047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BD58F-F3C7-C94A-AB8B-538A7C20DCF9}"/>
              </a:ext>
            </a:extLst>
          </p:cNvPr>
          <p:cNvSpPr>
            <a:spLocks noGrp="1"/>
          </p:cNvSpPr>
          <p:nvPr>
            <p:ph type="title"/>
          </p:nvPr>
        </p:nvSpPr>
        <p:spPr/>
        <p:txBody>
          <a:bodyPr>
            <a:normAutofit/>
          </a:bodyPr>
          <a:lstStyle/>
          <a:p>
            <a:r>
              <a:rPr lang="fr-FR" sz="2400" cap="none" dirty="0"/>
              <a:t>« Le mot ‘Nègre’ » article écrit par la rédaction de </a:t>
            </a:r>
            <a:r>
              <a:rPr lang="fr-FR" sz="2400" i="1" cap="none" dirty="0"/>
              <a:t>La voix des nègres</a:t>
            </a:r>
            <a:endParaRPr lang="fr-FR" sz="2400" dirty="0"/>
          </a:p>
        </p:txBody>
      </p:sp>
      <p:sp>
        <p:nvSpPr>
          <p:cNvPr id="3" name="Content Placeholder 2">
            <a:extLst>
              <a:ext uri="{FF2B5EF4-FFF2-40B4-BE49-F238E27FC236}">
                <a16:creationId xmlns:a16="http://schemas.microsoft.com/office/drawing/2014/main" id="{5C5A6695-3635-0240-9108-5E740D073741}"/>
              </a:ext>
            </a:extLst>
          </p:cNvPr>
          <p:cNvSpPr>
            <a:spLocks noGrp="1"/>
          </p:cNvSpPr>
          <p:nvPr>
            <p:ph sz="quarter" idx="13"/>
          </p:nvPr>
        </p:nvSpPr>
        <p:spPr/>
        <p:txBody>
          <a:bodyPr>
            <a:normAutofit fontScale="92500" lnSpcReduction="20000"/>
          </a:bodyPr>
          <a:lstStyle/>
          <a:p>
            <a:r>
              <a:rPr lang="fr-FR" i="1" cap="none" dirty="0"/>
              <a:t>La voix des nègres </a:t>
            </a:r>
            <a:r>
              <a:rPr lang="fr-FR" cap="none" dirty="0"/>
              <a:t>(janvier et mars 1927</a:t>
            </a:r>
            <a:r>
              <a:rPr lang="fr-FR" i="1" cap="none" dirty="0"/>
              <a:t>) </a:t>
            </a:r>
            <a:r>
              <a:rPr lang="fr-FR" cap="none" dirty="0"/>
              <a:t>journal mensuel du Comité de défense de la race nègre</a:t>
            </a:r>
            <a:r>
              <a:rPr lang="fr-FR" i="1" cap="none" dirty="0"/>
              <a:t>, </a:t>
            </a:r>
            <a:r>
              <a:rPr lang="fr-FR" cap="none" dirty="0"/>
              <a:t>fondé par Lamine  Senghor (ancien tirailleur sénégalais) </a:t>
            </a:r>
            <a:endParaRPr lang="fr-FR" i="1" cap="none" dirty="0"/>
          </a:p>
          <a:p>
            <a:pPr marL="0" indent="0">
              <a:buNone/>
            </a:pPr>
            <a:r>
              <a:rPr lang="fr-FR" cap="none" dirty="0"/>
              <a:t>« C’est le gros mot du jour, […] c’est le mot que certains de nos frères de race ne veulent plus être appelés ainsi. […]  Les jeunesses du CDRN se sont fait un devoir de ramasser ce nom dans la boue où vous le traînez, pour en faire un symbole. Ce nom est celui de notre race. […] Oui, messieurs, vous avez voulu vous servir de ce nom comme mot d’ordre scissionniste. Nous nous en servons comme mot d’ordre de ralliement: un flambeau!  Nous nous faisons honneur et gloire de nous appeler Nègres, avec un N majuscule en tête. C’est notre race nègre que nous voulons guider sur la voie de sa libération totale du joug esclavagiste qu’elle subit. Nous voulons imposer le respect dû à notre race, ainsi que son égalité avec toutes les autres races du monde, ce qui est son droit et notre devoir, et nous nous appelons Nègres! ».  « Le mot ‘Nègre’ » article écrit par la rédaction de </a:t>
            </a:r>
            <a:r>
              <a:rPr lang="fr-FR" i="1" cap="none" dirty="0"/>
              <a:t>La voix des nègres .</a:t>
            </a:r>
            <a:endParaRPr lang="fr-FR" cap="none" dirty="0"/>
          </a:p>
          <a:p>
            <a:pPr marL="0" indent="0">
              <a:buNone/>
            </a:pPr>
            <a:endParaRPr lang="fr-FR" cap="none" dirty="0"/>
          </a:p>
          <a:p>
            <a:endParaRPr lang="en-US" i="1" cap="none" dirty="0"/>
          </a:p>
        </p:txBody>
      </p:sp>
    </p:spTree>
    <p:extLst>
      <p:ext uri="{BB962C8B-B14F-4D97-AF65-F5344CB8AC3E}">
        <p14:creationId xmlns:p14="http://schemas.microsoft.com/office/powerpoint/2010/main" val="1647949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3C19-A8BF-564D-B560-C986DB5C3529}"/>
              </a:ext>
            </a:extLst>
          </p:cNvPr>
          <p:cNvSpPr>
            <a:spLocks noGrp="1"/>
          </p:cNvSpPr>
          <p:nvPr>
            <p:ph type="title"/>
          </p:nvPr>
        </p:nvSpPr>
        <p:spPr/>
        <p:txBody>
          <a:bodyPr>
            <a:normAutofit/>
          </a:bodyPr>
          <a:lstStyle/>
          <a:p>
            <a:r>
              <a:rPr lang="en-US" sz="2400" dirty="0"/>
              <a:t>PAULETTE NARDAL </a:t>
            </a:r>
            <a:r>
              <a:rPr lang="en-US" sz="2400" dirty="0" err="1"/>
              <a:t>s’exprime</a:t>
            </a:r>
            <a:r>
              <a:rPr lang="en-US" sz="2400" dirty="0"/>
              <a:t> sur </a:t>
            </a:r>
            <a:r>
              <a:rPr lang="en-US" sz="2400" dirty="0" err="1"/>
              <a:t>cÉsaire</a:t>
            </a:r>
            <a:r>
              <a:rPr lang="en-US" sz="2400" dirty="0"/>
              <a:t> et </a:t>
            </a:r>
            <a:r>
              <a:rPr lang="en-US" sz="2400" dirty="0" err="1"/>
              <a:t>senghor</a:t>
            </a:r>
            <a:endParaRPr lang="en-US" sz="2400" dirty="0"/>
          </a:p>
        </p:txBody>
      </p:sp>
      <p:sp>
        <p:nvSpPr>
          <p:cNvPr id="3" name="Content Placeholder 2">
            <a:extLst>
              <a:ext uri="{FF2B5EF4-FFF2-40B4-BE49-F238E27FC236}">
                <a16:creationId xmlns:a16="http://schemas.microsoft.com/office/drawing/2014/main" id="{5D756A17-BA51-1A46-AEDD-5557FCD7BEEB}"/>
              </a:ext>
            </a:extLst>
          </p:cNvPr>
          <p:cNvSpPr>
            <a:spLocks noGrp="1"/>
          </p:cNvSpPr>
          <p:nvPr>
            <p:ph sz="quarter" idx="13"/>
          </p:nvPr>
        </p:nvSpPr>
        <p:spPr/>
        <p:txBody>
          <a:bodyPr>
            <a:normAutofit fontScale="85000" lnSpcReduction="10000"/>
          </a:bodyPr>
          <a:lstStyle/>
          <a:p>
            <a:pPr marL="0" indent="0">
              <a:buNone/>
            </a:pPr>
            <a:r>
              <a:rPr lang="en-US" cap="none" dirty="0"/>
              <a:t>Paulette Nardal complained bitterly in 1963 that a complete ‘silence was maintained for a long period’ about her activities in the 1930s. She wrote that her sister Jane Nardal was the first ‘promoter of this movement of ideas, so broadly exploited later’. It was Senghor and Césaire who ‘took up the ideas tossed out by us and expressed them with more flash and brio’. She noted that ‘we were but women, real pioneers-let’s say that we blazed the trail for them.’ </a:t>
            </a:r>
            <a:r>
              <a:rPr lang="fr-FR" cap="none" dirty="0"/>
              <a:t>(Jacques Louis Hymans</a:t>
            </a:r>
            <a:r>
              <a:rPr lang="en-US" cap="none" dirty="0"/>
              <a:t>, </a:t>
            </a:r>
            <a:r>
              <a:rPr lang="fr-FR" i="1" cap="none" dirty="0"/>
              <a:t>Léopold Sédar Senghor. An </a:t>
            </a:r>
            <a:r>
              <a:rPr lang="fr-FR" i="1" cap="none" dirty="0" err="1"/>
              <a:t>Intellectual</a:t>
            </a:r>
            <a:r>
              <a:rPr lang="fr-FR" i="1" cap="none" dirty="0"/>
              <a:t> </a:t>
            </a:r>
            <a:r>
              <a:rPr lang="fr-FR" i="1" cap="none" dirty="0" err="1"/>
              <a:t>Biography</a:t>
            </a:r>
            <a:r>
              <a:rPr lang="fr-FR" i="1" cap="none" dirty="0"/>
              <a:t>, </a:t>
            </a:r>
            <a:r>
              <a:rPr lang="fr-FR" cap="none" dirty="0"/>
              <a:t>36).</a:t>
            </a:r>
            <a:endParaRPr lang="en-US" cap="none" dirty="0"/>
          </a:p>
          <a:p>
            <a:pPr marL="0" indent="0">
              <a:buNone/>
            </a:pPr>
            <a:r>
              <a:rPr lang="fr-FR" cap="none" dirty="0"/>
              <a:t> En 1963, Paulette Nardal a exprimé avec amertume son mécontentement à propos du « silence total qui a été maintenu pendant une longue période » autour de ses activités pendant les années 1930. Selon elle, c’est sa sœur Jane qui fut la première « à promouvoir ce mouvement d’idées qui fut si largement exploité plus tard. » Senghor et Césaire furent ceux qui « adoptèrent les idées que nous avions lancées et les exprimèrent avec plus de verve et de fougue. » Elle nota : « nous n’étions que des femmes, mais de vraies pionnières - disons que nous leur avons ouvert la voie ». (Ma traduction de Jacques Louis Hymans</a:t>
            </a:r>
            <a:r>
              <a:rPr lang="en-US" cap="none" dirty="0"/>
              <a:t>, </a:t>
            </a:r>
            <a:r>
              <a:rPr lang="fr-FR" i="1" cap="none" dirty="0"/>
              <a:t>Léopold Sédar Senghor. An </a:t>
            </a:r>
            <a:r>
              <a:rPr lang="fr-FR" i="1" cap="none" dirty="0" err="1"/>
              <a:t>Intellectual</a:t>
            </a:r>
            <a:r>
              <a:rPr lang="fr-FR" i="1" cap="none" dirty="0"/>
              <a:t> </a:t>
            </a:r>
            <a:r>
              <a:rPr lang="fr-FR" i="1" cap="none" dirty="0" err="1"/>
              <a:t>Biography</a:t>
            </a:r>
            <a:r>
              <a:rPr lang="fr-FR" i="1" cap="none" dirty="0"/>
              <a:t>, </a:t>
            </a:r>
            <a:r>
              <a:rPr lang="fr-FR" cap="none" dirty="0"/>
              <a:t>36).</a:t>
            </a:r>
            <a:endParaRPr lang="en-US" cap="none" dirty="0"/>
          </a:p>
          <a:p>
            <a:endParaRPr lang="en-US" cap="none" dirty="0"/>
          </a:p>
          <a:p>
            <a:endParaRPr lang="en-US" dirty="0"/>
          </a:p>
        </p:txBody>
      </p:sp>
    </p:spTree>
    <p:extLst>
      <p:ext uri="{BB962C8B-B14F-4D97-AF65-F5344CB8AC3E}">
        <p14:creationId xmlns:p14="http://schemas.microsoft.com/office/powerpoint/2010/main" val="1983492569"/>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Droplet</Template>
  <TotalTime>856</TotalTime>
  <Words>639</Words>
  <Application>Microsoft Macintosh PowerPoint</Application>
  <PresentationFormat>Widescreen</PresentationFormat>
  <Paragraphs>18</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Tw Cen MT</vt:lpstr>
      <vt:lpstr>Droplet</vt:lpstr>
      <vt:lpstr>PrÉlude À la NÉgritude </vt:lpstr>
      <vt:lpstr>Revues crÉÉEs par des activistes, intellectuels et Étudiants de la diaspora africaine</vt:lpstr>
      <vt:lpstr>« Le mot ‘Nègre’ » article écrit par la rédaction de La voix des nègres</vt:lpstr>
      <vt:lpstr>PAULETTE NARDAL s’exprime sur cÉsaire et senghor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Negritude 1</dc:title>
  <dc:creator>Microsoft Office User</dc:creator>
  <cp:lastModifiedBy>Curtius, Anny D</cp:lastModifiedBy>
  <cp:revision>97</cp:revision>
  <dcterms:created xsi:type="dcterms:W3CDTF">2019-02-06T19:36:39Z</dcterms:created>
  <dcterms:modified xsi:type="dcterms:W3CDTF">2026-06-23T07:43:44Z</dcterms:modified>
</cp:coreProperties>
</file>