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ti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84" r:id="rId3"/>
    <p:sldMasterId id="2147483696" r:id="rId4"/>
  </p:sldMasterIdLst>
  <p:notesMasterIdLst>
    <p:notesMasterId r:id="rId64"/>
  </p:notesMasterIdLst>
  <p:sldIdLst>
    <p:sldId id="428" r:id="rId5"/>
    <p:sldId id="431" r:id="rId6"/>
    <p:sldId id="283" r:id="rId7"/>
    <p:sldId id="263" r:id="rId8"/>
    <p:sldId id="264" r:id="rId9"/>
    <p:sldId id="433" r:id="rId10"/>
    <p:sldId id="265" r:id="rId11"/>
    <p:sldId id="443" r:id="rId12"/>
    <p:sldId id="286" r:id="rId13"/>
    <p:sldId id="429" r:id="rId14"/>
    <p:sldId id="432" r:id="rId15"/>
    <p:sldId id="272" r:id="rId16"/>
    <p:sldId id="274" r:id="rId17"/>
    <p:sldId id="277" r:id="rId18"/>
    <p:sldId id="442" r:id="rId19"/>
    <p:sldId id="309" r:id="rId20"/>
    <p:sldId id="444" r:id="rId21"/>
    <p:sldId id="312" r:id="rId22"/>
    <p:sldId id="314" r:id="rId23"/>
    <p:sldId id="446" r:id="rId24"/>
    <p:sldId id="300" r:id="rId25"/>
    <p:sldId id="343" r:id="rId26"/>
    <p:sldId id="319" r:id="rId27"/>
    <p:sldId id="315" r:id="rId28"/>
    <p:sldId id="301" r:id="rId29"/>
    <p:sldId id="303" r:id="rId30"/>
    <p:sldId id="447" r:id="rId31"/>
    <p:sldId id="440" r:id="rId32"/>
    <p:sldId id="389" r:id="rId33"/>
    <p:sldId id="391" r:id="rId34"/>
    <p:sldId id="388" r:id="rId35"/>
    <p:sldId id="435" r:id="rId36"/>
    <p:sldId id="395" r:id="rId37"/>
    <p:sldId id="438" r:id="rId38"/>
    <p:sldId id="396" r:id="rId39"/>
    <p:sldId id="397" r:id="rId40"/>
    <p:sldId id="439" r:id="rId41"/>
    <p:sldId id="334" r:id="rId42"/>
    <p:sldId id="333" r:id="rId43"/>
    <p:sldId id="448" r:id="rId44"/>
    <p:sldId id="445" r:id="rId45"/>
    <p:sldId id="323" r:id="rId46"/>
    <p:sldId id="414" r:id="rId47"/>
    <p:sldId id="401" r:id="rId48"/>
    <p:sldId id="322" r:id="rId49"/>
    <p:sldId id="311" r:id="rId50"/>
    <p:sldId id="257" r:id="rId51"/>
    <p:sldId id="422" r:id="rId52"/>
    <p:sldId id="417" r:id="rId53"/>
    <p:sldId id="423" r:id="rId54"/>
    <p:sldId id="418" r:id="rId55"/>
    <p:sldId id="424" r:id="rId56"/>
    <p:sldId id="419" r:id="rId57"/>
    <p:sldId id="425" r:id="rId58"/>
    <p:sldId id="420" r:id="rId59"/>
    <p:sldId id="426" r:id="rId60"/>
    <p:sldId id="421" r:id="rId61"/>
    <p:sldId id="262" r:id="rId62"/>
    <p:sldId id="256" r:id="rId63"/>
  </p:sldIdLst>
  <p:sldSz cx="12192000" cy="6858000"/>
  <p:notesSz cx="6858000" cy="9144000"/>
  <p:defaultTextStyle>
    <a:defPPr>
      <a:defRPr lang="fr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D5D9D9-F114-CD45-AAF9-F43F155A6719}" v="751" dt="2026-06-19T11:14:39.0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743"/>
    <p:restoredTop sz="93322"/>
  </p:normalViewPr>
  <p:slideViewPr>
    <p:cSldViewPr snapToGrid="0">
      <p:cViewPr varScale="1">
        <p:scale>
          <a:sx n="88" d="100"/>
          <a:sy n="88" d="100"/>
        </p:scale>
        <p:origin x="192" y="3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viewProps" Target="viewProp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notesMaster" Target="notesMasters/notesMaster1.xml"/><Relationship Id="rId69" Type="http://schemas.microsoft.com/office/2016/11/relationships/changesInfo" Target="changesInfos/changesInfo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herine Dauge-Roth" userId="96b89bbe-0d38-4b80-a994-0e4fe9d47262" providerId="ADAL" clId="{9C9D7CDE-F2FF-564D-9B6A-4748A834EAB7}"/>
    <pc:docChg chg="undo custSel addSld delSld modSld sldOrd delMainMaster">
      <pc:chgData name="Katherine Dauge-Roth" userId="96b89bbe-0d38-4b80-a994-0e4fe9d47262" providerId="ADAL" clId="{9C9D7CDE-F2FF-564D-9B6A-4748A834EAB7}" dt="2026-06-29T08:13:24.644" v="3456" actId="2696"/>
      <pc:docMkLst>
        <pc:docMk/>
      </pc:docMkLst>
      <pc:sldChg chg="add">
        <pc:chgData name="Katherine Dauge-Roth" userId="96b89bbe-0d38-4b80-a994-0e4fe9d47262" providerId="ADAL" clId="{9C9D7CDE-F2FF-564D-9B6A-4748A834EAB7}" dt="2026-06-19T11:12:39.331" v="3365"/>
        <pc:sldMkLst>
          <pc:docMk/>
          <pc:sldMk cId="2676781605" sldId="256"/>
        </pc:sldMkLst>
      </pc:sldChg>
      <pc:sldChg chg="add">
        <pc:chgData name="Katherine Dauge-Roth" userId="96b89bbe-0d38-4b80-a994-0e4fe9d47262" providerId="ADAL" clId="{9C9D7CDE-F2FF-564D-9B6A-4748A834EAB7}" dt="2026-06-19T09:49:09.525" v="1603"/>
        <pc:sldMkLst>
          <pc:docMk/>
          <pc:sldMk cId="2383168763" sldId="262"/>
        </pc:sldMkLst>
      </pc:sldChg>
      <pc:sldChg chg="add del">
        <pc:chgData name="Katherine Dauge-Roth" userId="96b89bbe-0d38-4b80-a994-0e4fe9d47262" providerId="ADAL" clId="{9C9D7CDE-F2FF-564D-9B6A-4748A834EAB7}" dt="2026-06-29T08:13:24.644" v="3456" actId="2696"/>
        <pc:sldMkLst>
          <pc:docMk/>
          <pc:sldMk cId="2939785762" sldId="295"/>
        </pc:sldMkLst>
      </pc:sldChg>
      <pc:sldChg chg="modSp add mod">
        <pc:chgData name="Katherine Dauge-Roth" userId="96b89bbe-0d38-4b80-a994-0e4fe9d47262" providerId="ADAL" clId="{9C9D7CDE-F2FF-564D-9B6A-4748A834EAB7}" dt="2026-06-19T10:57:55.535" v="2642" actId="255"/>
        <pc:sldMkLst>
          <pc:docMk/>
          <pc:sldMk cId="2073056780" sldId="300"/>
        </pc:sldMkLst>
        <pc:spChg chg="mod">
          <ac:chgData name="Katherine Dauge-Roth" userId="96b89bbe-0d38-4b80-a994-0e4fe9d47262" providerId="ADAL" clId="{9C9D7CDE-F2FF-564D-9B6A-4748A834EAB7}" dt="2026-06-19T10:57:55.535" v="2642" actId="255"/>
          <ac:spMkLst>
            <pc:docMk/>
            <pc:sldMk cId="2073056780" sldId="300"/>
            <ac:spMk id="2" creationId="{00000000-0000-0000-0000-000000000000}"/>
          </ac:spMkLst>
        </pc:spChg>
      </pc:sldChg>
      <pc:sldChg chg="modSp mod ord">
        <pc:chgData name="Katherine Dauge-Roth" userId="96b89bbe-0d38-4b80-a994-0e4fe9d47262" providerId="ADAL" clId="{9C9D7CDE-F2FF-564D-9B6A-4748A834EAB7}" dt="2026-06-19T10:43:46.178" v="2395" actId="14100"/>
        <pc:sldMkLst>
          <pc:docMk/>
          <pc:sldMk cId="3616411514" sldId="301"/>
        </pc:sldMkLst>
        <pc:picChg chg="mod modCrop">
          <ac:chgData name="Katherine Dauge-Roth" userId="96b89bbe-0d38-4b80-a994-0e4fe9d47262" providerId="ADAL" clId="{9C9D7CDE-F2FF-564D-9B6A-4748A834EAB7}" dt="2026-06-19T10:43:46.178" v="2395" actId="14100"/>
          <ac:picMkLst>
            <pc:docMk/>
            <pc:sldMk cId="3616411514" sldId="301"/>
            <ac:picMk id="2" creationId="{2AE92F32-617C-B546-A947-3B24EAD43D55}"/>
          </ac:picMkLst>
        </pc:picChg>
      </pc:sldChg>
      <pc:sldChg chg="delSp modSp mod ord">
        <pc:chgData name="Katherine Dauge-Roth" userId="96b89bbe-0d38-4b80-a994-0e4fe9d47262" providerId="ADAL" clId="{9C9D7CDE-F2FF-564D-9B6A-4748A834EAB7}" dt="2026-06-19T10:47:10.312" v="2513" actId="1076"/>
        <pc:sldMkLst>
          <pc:docMk/>
          <pc:sldMk cId="1360210724" sldId="303"/>
        </pc:sldMkLst>
        <pc:spChg chg="mod">
          <ac:chgData name="Katherine Dauge-Roth" userId="96b89bbe-0d38-4b80-a994-0e4fe9d47262" providerId="ADAL" clId="{9C9D7CDE-F2FF-564D-9B6A-4748A834EAB7}" dt="2026-06-19T10:47:05.880" v="2512" actId="1076"/>
          <ac:spMkLst>
            <pc:docMk/>
            <pc:sldMk cId="1360210724" sldId="303"/>
            <ac:spMk id="3" creationId="{00000000-0000-0000-0000-000000000000}"/>
          </ac:spMkLst>
        </pc:spChg>
        <pc:spChg chg="mod">
          <ac:chgData name="Katherine Dauge-Roth" userId="96b89bbe-0d38-4b80-a994-0e4fe9d47262" providerId="ADAL" clId="{9C9D7CDE-F2FF-564D-9B6A-4748A834EAB7}" dt="2026-06-19T10:47:10.312" v="2513" actId="1076"/>
          <ac:spMkLst>
            <pc:docMk/>
            <pc:sldMk cId="1360210724" sldId="303"/>
            <ac:spMk id="7" creationId="{16765454-2550-3247-917D-FD8243880E95}"/>
          </ac:spMkLst>
        </pc:spChg>
      </pc:sldChg>
      <pc:sldChg chg="add">
        <pc:chgData name="Katherine Dauge-Roth" userId="96b89bbe-0d38-4b80-a994-0e4fe9d47262" providerId="ADAL" clId="{9C9D7CDE-F2FF-564D-9B6A-4748A834EAB7}" dt="2026-06-19T10:56:00.769" v="2596"/>
        <pc:sldMkLst>
          <pc:docMk/>
          <pc:sldMk cId="1857219655" sldId="309"/>
        </pc:sldMkLst>
      </pc:sldChg>
      <pc:sldChg chg="add ord">
        <pc:chgData name="Katherine Dauge-Roth" userId="96b89bbe-0d38-4b80-a994-0e4fe9d47262" providerId="ADAL" clId="{9C9D7CDE-F2FF-564D-9B6A-4748A834EAB7}" dt="2026-06-19T11:06:03.598" v="2891" actId="20578"/>
        <pc:sldMkLst>
          <pc:docMk/>
          <pc:sldMk cId="1101479145" sldId="311"/>
        </pc:sldMkLst>
      </pc:sldChg>
      <pc:sldChg chg="ord">
        <pc:chgData name="Katherine Dauge-Roth" userId="96b89bbe-0d38-4b80-a994-0e4fe9d47262" providerId="ADAL" clId="{9C9D7CDE-F2FF-564D-9B6A-4748A834EAB7}" dt="2026-06-19T10:31:40.648" v="2117" actId="20578"/>
        <pc:sldMkLst>
          <pc:docMk/>
          <pc:sldMk cId="3045480942" sldId="312"/>
        </pc:sldMkLst>
      </pc:sldChg>
      <pc:sldChg chg="add ord">
        <pc:chgData name="Katherine Dauge-Roth" userId="96b89bbe-0d38-4b80-a994-0e4fe9d47262" providerId="ADAL" clId="{9C9D7CDE-F2FF-564D-9B6A-4748A834EAB7}" dt="2026-06-19T10:31:40.648" v="2117" actId="20578"/>
        <pc:sldMkLst>
          <pc:docMk/>
          <pc:sldMk cId="2533383313" sldId="314"/>
        </pc:sldMkLst>
      </pc:sldChg>
      <pc:sldChg chg="add ord">
        <pc:chgData name="Katherine Dauge-Roth" userId="96b89bbe-0d38-4b80-a994-0e4fe9d47262" providerId="ADAL" clId="{9C9D7CDE-F2FF-564D-9B6A-4748A834EAB7}" dt="2026-06-19T10:31:40.648" v="2117" actId="20578"/>
        <pc:sldMkLst>
          <pc:docMk/>
          <pc:sldMk cId="1552908955" sldId="315"/>
        </pc:sldMkLst>
      </pc:sldChg>
      <pc:sldChg chg="modSp add mod ord">
        <pc:chgData name="Katherine Dauge-Roth" userId="96b89bbe-0d38-4b80-a994-0e4fe9d47262" providerId="ADAL" clId="{9C9D7CDE-F2FF-564D-9B6A-4748A834EAB7}" dt="2026-06-19T10:59:37.661" v="2772" actId="1076"/>
        <pc:sldMkLst>
          <pc:docMk/>
          <pc:sldMk cId="3206800762" sldId="319"/>
        </pc:sldMkLst>
        <pc:spChg chg="mod">
          <ac:chgData name="Katherine Dauge-Roth" userId="96b89bbe-0d38-4b80-a994-0e4fe9d47262" providerId="ADAL" clId="{9C9D7CDE-F2FF-564D-9B6A-4748A834EAB7}" dt="2026-06-19T10:59:37.661" v="2772" actId="1076"/>
          <ac:spMkLst>
            <pc:docMk/>
            <pc:sldMk cId="3206800762" sldId="319"/>
            <ac:spMk id="7" creationId="{8079D855-680E-904C-BC3A-464D97173F12}"/>
          </ac:spMkLst>
        </pc:spChg>
        <pc:spChg chg="mod">
          <ac:chgData name="Katherine Dauge-Roth" userId="96b89bbe-0d38-4b80-a994-0e4fe9d47262" providerId="ADAL" clId="{9C9D7CDE-F2FF-564D-9B6A-4748A834EAB7}" dt="2026-06-19T10:59:32.349" v="2771" actId="20577"/>
          <ac:spMkLst>
            <pc:docMk/>
            <pc:sldMk cId="3206800762" sldId="319"/>
            <ac:spMk id="8" creationId="{E981511D-67E1-B148-B43A-4171EF439F51}"/>
          </ac:spMkLst>
        </pc:spChg>
      </pc:sldChg>
      <pc:sldChg chg="del">
        <pc:chgData name="Katherine Dauge-Roth" userId="96b89bbe-0d38-4b80-a994-0e4fe9d47262" providerId="ADAL" clId="{9C9D7CDE-F2FF-564D-9B6A-4748A834EAB7}" dt="2026-06-29T08:13:22.779" v="3455" actId="2696"/>
        <pc:sldMkLst>
          <pc:docMk/>
          <pc:sldMk cId="81948254" sldId="320"/>
        </pc:sldMkLst>
      </pc:sldChg>
      <pc:sldChg chg="modSp mod ord">
        <pc:chgData name="Katherine Dauge-Roth" userId="96b89bbe-0d38-4b80-a994-0e4fe9d47262" providerId="ADAL" clId="{9C9D7CDE-F2FF-564D-9B6A-4748A834EAB7}" dt="2026-06-19T09:42:08.863" v="1557" actId="1076"/>
        <pc:sldMkLst>
          <pc:docMk/>
          <pc:sldMk cId="2194615469" sldId="322"/>
        </pc:sldMkLst>
        <pc:spChg chg="mod">
          <ac:chgData name="Katherine Dauge-Roth" userId="96b89bbe-0d38-4b80-a994-0e4fe9d47262" providerId="ADAL" clId="{9C9D7CDE-F2FF-564D-9B6A-4748A834EAB7}" dt="2026-06-19T09:42:08.863" v="1557" actId="1076"/>
          <ac:spMkLst>
            <pc:docMk/>
            <pc:sldMk cId="2194615469" sldId="322"/>
            <ac:spMk id="3" creationId="{3D51B2DE-985F-CD41-A2E5-35C6D25A8994}"/>
          </ac:spMkLst>
        </pc:spChg>
      </pc:sldChg>
      <pc:sldChg chg="add">
        <pc:chgData name="Katherine Dauge-Roth" userId="96b89bbe-0d38-4b80-a994-0e4fe9d47262" providerId="ADAL" clId="{9C9D7CDE-F2FF-564D-9B6A-4748A834EAB7}" dt="2026-06-19T09:54:53.787" v="1935"/>
        <pc:sldMkLst>
          <pc:docMk/>
          <pc:sldMk cId="1436805498" sldId="323"/>
        </pc:sldMkLst>
      </pc:sldChg>
      <pc:sldChg chg="add">
        <pc:chgData name="Katherine Dauge-Roth" userId="96b89bbe-0d38-4b80-a994-0e4fe9d47262" providerId="ADAL" clId="{9C9D7CDE-F2FF-564D-9B6A-4748A834EAB7}" dt="2026-06-19T09:25:10.901" v="521"/>
        <pc:sldMkLst>
          <pc:docMk/>
          <pc:sldMk cId="3470520673" sldId="333"/>
        </pc:sldMkLst>
      </pc:sldChg>
      <pc:sldChg chg="add">
        <pc:chgData name="Katherine Dauge-Roth" userId="96b89bbe-0d38-4b80-a994-0e4fe9d47262" providerId="ADAL" clId="{9C9D7CDE-F2FF-564D-9B6A-4748A834EAB7}" dt="2026-06-19T09:25:10.901" v="521"/>
        <pc:sldMkLst>
          <pc:docMk/>
          <pc:sldMk cId="3043832864" sldId="334"/>
        </pc:sldMkLst>
      </pc:sldChg>
      <pc:sldChg chg="add">
        <pc:chgData name="Katherine Dauge-Roth" userId="96b89bbe-0d38-4b80-a994-0e4fe9d47262" providerId="ADAL" clId="{9C9D7CDE-F2FF-564D-9B6A-4748A834EAB7}" dt="2026-06-19T10:41:32.297" v="2314"/>
        <pc:sldMkLst>
          <pc:docMk/>
          <pc:sldMk cId="1770651884" sldId="343"/>
        </pc:sldMkLst>
      </pc:sldChg>
      <pc:sldChg chg="modSp add mod">
        <pc:chgData name="Katherine Dauge-Roth" userId="96b89bbe-0d38-4b80-a994-0e4fe9d47262" providerId="ADAL" clId="{9C9D7CDE-F2FF-564D-9B6A-4748A834EAB7}" dt="2026-06-19T10:54:16.061" v="2585" actId="14100"/>
        <pc:sldMkLst>
          <pc:docMk/>
          <pc:sldMk cId="1588203352" sldId="388"/>
        </pc:sldMkLst>
        <pc:picChg chg="mod modCrop">
          <ac:chgData name="Katherine Dauge-Roth" userId="96b89bbe-0d38-4b80-a994-0e4fe9d47262" providerId="ADAL" clId="{9C9D7CDE-F2FF-564D-9B6A-4748A834EAB7}" dt="2026-06-19T10:54:16.061" v="2585" actId="14100"/>
          <ac:picMkLst>
            <pc:docMk/>
            <pc:sldMk cId="1588203352" sldId="388"/>
            <ac:picMk id="3" creationId="{57D3C50B-92E1-37B4-8620-0F3D3708DA25}"/>
          </ac:picMkLst>
        </pc:picChg>
      </pc:sldChg>
      <pc:sldChg chg="add">
        <pc:chgData name="Katherine Dauge-Roth" userId="96b89bbe-0d38-4b80-a994-0e4fe9d47262" providerId="ADAL" clId="{9C9D7CDE-F2FF-564D-9B6A-4748A834EAB7}" dt="2026-06-19T10:53:21.928" v="2541"/>
        <pc:sldMkLst>
          <pc:docMk/>
          <pc:sldMk cId="2118857085" sldId="389"/>
        </pc:sldMkLst>
      </pc:sldChg>
      <pc:sldChg chg="modSp add mod">
        <pc:chgData name="Katherine Dauge-Roth" userId="96b89bbe-0d38-4b80-a994-0e4fe9d47262" providerId="ADAL" clId="{9C9D7CDE-F2FF-564D-9B6A-4748A834EAB7}" dt="2026-06-19T10:53:51.362" v="2583" actId="14100"/>
        <pc:sldMkLst>
          <pc:docMk/>
          <pc:sldMk cId="2465508279" sldId="391"/>
        </pc:sldMkLst>
        <pc:spChg chg="mod">
          <ac:chgData name="Katherine Dauge-Roth" userId="96b89bbe-0d38-4b80-a994-0e4fe9d47262" providerId="ADAL" clId="{9C9D7CDE-F2FF-564D-9B6A-4748A834EAB7}" dt="2026-06-19T10:53:51.362" v="2583" actId="14100"/>
          <ac:spMkLst>
            <pc:docMk/>
            <pc:sldMk cId="2465508279" sldId="391"/>
            <ac:spMk id="6" creationId="{B65679E6-69AE-ABAA-BB59-98177A8C932F}"/>
          </ac:spMkLst>
        </pc:spChg>
      </pc:sldChg>
      <pc:sldChg chg="add setBg">
        <pc:chgData name="Katherine Dauge-Roth" userId="96b89bbe-0d38-4b80-a994-0e4fe9d47262" providerId="ADAL" clId="{9C9D7CDE-F2FF-564D-9B6A-4748A834EAB7}" dt="2026-06-19T11:12:12.717" v="3363"/>
        <pc:sldMkLst>
          <pc:docMk/>
          <pc:sldMk cId="2698121024" sldId="401"/>
        </pc:sldMkLst>
      </pc:sldChg>
      <pc:sldChg chg="add">
        <pc:chgData name="Katherine Dauge-Roth" userId="96b89bbe-0d38-4b80-a994-0e4fe9d47262" providerId="ADAL" clId="{9C9D7CDE-F2FF-564D-9B6A-4748A834EAB7}" dt="2026-06-19T11:12:12.717" v="3363"/>
        <pc:sldMkLst>
          <pc:docMk/>
          <pc:sldMk cId="3869667603" sldId="414"/>
        </pc:sldMkLst>
      </pc:sldChg>
      <pc:sldChg chg="modSp mod ord">
        <pc:chgData name="Katherine Dauge-Roth" userId="96b89bbe-0d38-4b80-a994-0e4fe9d47262" providerId="ADAL" clId="{9C9D7CDE-F2FF-564D-9B6A-4748A834EAB7}" dt="2026-06-19T09:05:40.478" v="151" actId="20578"/>
        <pc:sldMkLst>
          <pc:docMk/>
          <pc:sldMk cId="3746404602" sldId="428"/>
        </pc:sldMkLst>
        <pc:spChg chg="mod">
          <ac:chgData name="Katherine Dauge-Roth" userId="96b89bbe-0d38-4b80-a994-0e4fe9d47262" providerId="ADAL" clId="{9C9D7CDE-F2FF-564D-9B6A-4748A834EAB7}" dt="2026-06-19T08:31:05.801" v="34" actId="20577"/>
          <ac:spMkLst>
            <pc:docMk/>
            <pc:sldMk cId="3746404602" sldId="428"/>
            <ac:spMk id="2" creationId="{3FAB5C40-783F-9A9E-9791-E9CF91D1A818}"/>
          </ac:spMkLst>
        </pc:spChg>
      </pc:sldChg>
      <pc:sldChg chg="modSp mod">
        <pc:chgData name="Katherine Dauge-Roth" userId="96b89bbe-0d38-4b80-a994-0e4fe9d47262" providerId="ADAL" clId="{9C9D7CDE-F2FF-564D-9B6A-4748A834EAB7}" dt="2026-06-19T09:06:00.065" v="164" actId="5793"/>
        <pc:sldMkLst>
          <pc:docMk/>
          <pc:sldMk cId="39450982" sldId="429"/>
        </pc:sldMkLst>
        <pc:spChg chg="mod">
          <ac:chgData name="Katherine Dauge-Roth" userId="96b89bbe-0d38-4b80-a994-0e4fe9d47262" providerId="ADAL" clId="{9C9D7CDE-F2FF-564D-9B6A-4748A834EAB7}" dt="2026-06-19T09:06:00.065" v="164" actId="5793"/>
          <ac:spMkLst>
            <pc:docMk/>
            <pc:sldMk cId="39450982" sldId="429"/>
            <ac:spMk id="3" creationId="{D4A91892-5644-C5DB-B4E7-101909CAC180}"/>
          </ac:spMkLst>
        </pc:spChg>
      </pc:sldChg>
      <pc:sldChg chg="modSp mod modAnim">
        <pc:chgData name="Katherine Dauge-Roth" userId="96b89bbe-0d38-4b80-a994-0e4fe9d47262" providerId="ADAL" clId="{9C9D7CDE-F2FF-564D-9B6A-4748A834EAB7}" dt="2026-06-19T09:13:15.761" v="273" actId="20577"/>
        <pc:sldMkLst>
          <pc:docMk/>
          <pc:sldMk cId="4017785554" sldId="431"/>
        </pc:sldMkLst>
        <pc:spChg chg="mod">
          <ac:chgData name="Katherine Dauge-Roth" userId="96b89bbe-0d38-4b80-a994-0e4fe9d47262" providerId="ADAL" clId="{9C9D7CDE-F2FF-564D-9B6A-4748A834EAB7}" dt="2026-06-19T09:13:15.761" v="273" actId="20577"/>
          <ac:spMkLst>
            <pc:docMk/>
            <pc:sldMk cId="4017785554" sldId="431"/>
            <ac:spMk id="3" creationId="{935DBD3B-D825-6AD0-FC3B-32FC9E6DE614}"/>
          </ac:spMkLst>
        </pc:spChg>
      </pc:sldChg>
      <pc:sldChg chg="modSp mod">
        <pc:chgData name="Katherine Dauge-Roth" userId="96b89bbe-0d38-4b80-a994-0e4fe9d47262" providerId="ADAL" clId="{9C9D7CDE-F2FF-564D-9B6A-4748A834EAB7}" dt="2026-06-19T11:02:58.443" v="2890" actId="20577"/>
        <pc:sldMkLst>
          <pc:docMk/>
          <pc:sldMk cId="244413332" sldId="435"/>
        </pc:sldMkLst>
        <pc:spChg chg="mod">
          <ac:chgData name="Katherine Dauge-Roth" userId="96b89bbe-0d38-4b80-a994-0e4fe9d47262" providerId="ADAL" clId="{9C9D7CDE-F2FF-564D-9B6A-4748A834EAB7}" dt="2026-06-19T09:21:07.863" v="407" actId="20577"/>
          <ac:spMkLst>
            <pc:docMk/>
            <pc:sldMk cId="244413332" sldId="435"/>
            <ac:spMk id="2" creationId="{5D67089E-E772-7553-0985-B781B5A6EC3E}"/>
          </ac:spMkLst>
        </pc:spChg>
        <pc:spChg chg="mod">
          <ac:chgData name="Katherine Dauge-Roth" userId="96b89bbe-0d38-4b80-a994-0e4fe9d47262" providerId="ADAL" clId="{9C9D7CDE-F2FF-564D-9B6A-4748A834EAB7}" dt="2026-06-19T11:02:58.443" v="2890" actId="20577"/>
          <ac:spMkLst>
            <pc:docMk/>
            <pc:sldMk cId="244413332" sldId="435"/>
            <ac:spMk id="3" creationId="{01A56295-BBB8-5EF9-B0B1-9EB25321CB20}"/>
          </ac:spMkLst>
        </pc:spChg>
      </pc:sldChg>
      <pc:sldChg chg="add">
        <pc:chgData name="Katherine Dauge-Roth" userId="96b89bbe-0d38-4b80-a994-0e4fe9d47262" providerId="ADAL" clId="{9C9D7CDE-F2FF-564D-9B6A-4748A834EAB7}" dt="2026-06-19T09:25:10.901" v="521"/>
        <pc:sldMkLst>
          <pc:docMk/>
          <pc:sldMk cId="3954652708" sldId="439"/>
        </pc:sldMkLst>
      </pc:sldChg>
      <pc:sldChg chg="addSp delSp modSp mod addAnim delAnim">
        <pc:chgData name="Katherine Dauge-Roth" userId="96b89bbe-0d38-4b80-a994-0e4fe9d47262" providerId="ADAL" clId="{9C9D7CDE-F2FF-564D-9B6A-4748A834EAB7}" dt="2026-06-19T09:27:47.072" v="580" actId="1076"/>
        <pc:sldMkLst>
          <pc:docMk/>
          <pc:sldMk cId="1897380208" sldId="440"/>
        </pc:sldMkLst>
        <pc:spChg chg="add mod">
          <ac:chgData name="Katherine Dauge-Roth" userId="96b89bbe-0d38-4b80-a994-0e4fe9d47262" providerId="ADAL" clId="{9C9D7CDE-F2FF-564D-9B6A-4748A834EAB7}" dt="2026-06-19T09:27:47.072" v="580" actId="1076"/>
          <ac:spMkLst>
            <pc:docMk/>
            <pc:sldMk cId="1897380208" sldId="440"/>
            <ac:spMk id="8" creationId="{695013B5-E745-C3CB-0F92-BD5B1E3F92CC}"/>
          </ac:spMkLst>
        </pc:spChg>
        <pc:spChg chg="add">
          <ac:chgData name="Katherine Dauge-Roth" userId="96b89bbe-0d38-4b80-a994-0e4fe9d47262" providerId="ADAL" clId="{9C9D7CDE-F2FF-564D-9B6A-4748A834EAB7}" dt="2026-06-19T08:33:38.462" v="134" actId="26606"/>
          <ac:spMkLst>
            <pc:docMk/>
            <pc:sldMk cId="1897380208" sldId="440"/>
            <ac:spMk id="9" creationId="{7D9D36D6-2AC5-46A1-A849-4C82D5264A3A}"/>
          </ac:spMkLst>
        </pc:spChg>
        <pc:picChg chg="add mod">
          <ac:chgData name="Katherine Dauge-Roth" userId="96b89bbe-0d38-4b80-a994-0e4fe9d47262" providerId="ADAL" clId="{9C9D7CDE-F2FF-564D-9B6A-4748A834EAB7}" dt="2026-06-19T08:33:38.462" v="134" actId="26606"/>
          <ac:picMkLst>
            <pc:docMk/>
            <pc:sldMk cId="1897380208" sldId="440"/>
            <ac:picMk id="4" creationId="{34FB96A3-6DD0-5D81-9A69-81C1A116EE6A}"/>
          </ac:picMkLst>
        </pc:picChg>
      </pc:sldChg>
      <pc:sldChg chg="addSp delSp modSp mod ord">
        <pc:chgData name="Katherine Dauge-Roth" userId="96b89bbe-0d38-4b80-a994-0e4fe9d47262" providerId="ADAL" clId="{9C9D7CDE-F2FF-564D-9B6A-4748A834EAB7}" dt="2026-06-19T08:32:10.227" v="92" actId="20578"/>
        <pc:sldMkLst>
          <pc:docMk/>
          <pc:sldMk cId="1049208473" sldId="442"/>
        </pc:sldMkLst>
        <pc:spChg chg="mod">
          <ac:chgData name="Katherine Dauge-Roth" userId="96b89bbe-0d38-4b80-a994-0e4fe9d47262" providerId="ADAL" clId="{9C9D7CDE-F2FF-564D-9B6A-4748A834EAB7}" dt="2026-06-19T08:31:58.323" v="90" actId="1076"/>
          <ac:spMkLst>
            <pc:docMk/>
            <pc:sldMk cId="1049208473" sldId="442"/>
            <ac:spMk id="2" creationId="{46885CD7-7215-228A-5699-3E92E8E1E1E2}"/>
          </ac:spMkLst>
        </pc:spChg>
      </pc:sldChg>
      <pc:sldChg chg="delSp modSp new mod setBg">
        <pc:chgData name="Katherine Dauge-Roth" userId="96b89bbe-0d38-4b80-a994-0e4fe9d47262" providerId="ADAL" clId="{9C9D7CDE-F2FF-564D-9B6A-4748A834EAB7}" dt="2026-06-19T10:54:45.829" v="2586" actId="1076"/>
        <pc:sldMkLst>
          <pc:docMk/>
          <pc:sldMk cId="51112628" sldId="444"/>
        </pc:sldMkLst>
        <pc:spChg chg="mod">
          <ac:chgData name="Katherine Dauge-Roth" userId="96b89bbe-0d38-4b80-a994-0e4fe9d47262" providerId="ADAL" clId="{9C9D7CDE-F2FF-564D-9B6A-4748A834EAB7}" dt="2026-06-19T10:54:45.829" v="2586" actId="1076"/>
          <ac:spMkLst>
            <pc:docMk/>
            <pc:sldMk cId="51112628" sldId="444"/>
            <ac:spMk id="2" creationId="{3F7FFA5E-98A5-9716-8DCD-4C84B9ECCA0A}"/>
          </ac:spMkLst>
        </pc:spChg>
      </pc:sldChg>
      <pc:sldChg chg="addSp delSp modSp new mod">
        <pc:chgData name="Katherine Dauge-Roth" userId="96b89bbe-0d38-4b80-a994-0e4fe9d47262" providerId="ADAL" clId="{9C9D7CDE-F2FF-564D-9B6A-4748A834EAB7}" dt="2026-06-19T11:11:42.015" v="3359" actId="1076"/>
        <pc:sldMkLst>
          <pc:docMk/>
          <pc:sldMk cId="1669467350" sldId="445"/>
        </pc:sldMkLst>
        <pc:spChg chg="mod">
          <ac:chgData name="Katherine Dauge-Roth" userId="96b89bbe-0d38-4b80-a994-0e4fe9d47262" providerId="ADAL" clId="{9C9D7CDE-F2FF-564D-9B6A-4748A834EAB7}" dt="2026-06-19T11:11:38.647" v="3358" actId="1076"/>
          <ac:spMkLst>
            <pc:docMk/>
            <pc:sldMk cId="1669467350" sldId="445"/>
            <ac:spMk id="2" creationId="{D1DCA895-3A09-0478-DEDC-3ED56E871B09}"/>
          </ac:spMkLst>
        </pc:spChg>
        <pc:spChg chg="mod">
          <ac:chgData name="Katherine Dauge-Roth" userId="96b89bbe-0d38-4b80-a994-0e4fe9d47262" providerId="ADAL" clId="{9C9D7CDE-F2FF-564D-9B6A-4748A834EAB7}" dt="2026-06-19T11:11:42.015" v="3359" actId="1076"/>
          <ac:spMkLst>
            <pc:docMk/>
            <pc:sldMk cId="1669467350" sldId="445"/>
            <ac:spMk id="3" creationId="{AD8C8C2E-780A-E490-EF3C-C197F6CCD848}"/>
          </ac:spMkLst>
        </pc:spChg>
      </pc:sldChg>
      <pc:sldChg chg="addSp modSp new mod">
        <pc:chgData name="Katherine Dauge-Roth" userId="96b89bbe-0d38-4b80-a994-0e4fe9d47262" providerId="ADAL" clId="{9C9D7CDE-F2FF-564D-9B6A-4748A834EAB7}" dt="2026-06-19T10:57:38.562" v="2640" actId="20577"/>
        <pc:sldMkLst>
          <pc:docMk/>
          <pc:sldMk cId="3503406988" sldId="446"/>
        </pc:sldMkLst>
        <pc:spChg chg="mod">
          <ac:chgData name="Katherine Dauge-Roth" userId="96b89bbe-0d38-4b80-a994-0e4fe9d47262" providerId="ADAL" clId="{9C9D7CDE-F2FF-564D-9B6A-4748A834EAB7}" dt="2026-06-19T10:39:44.425" v="2270" actId="27636"/>
          <ac:spMkLst>
            <pc:docMk/>
            <pc:sldMk cId="3503406988" sldId="446"/>
            <ac:spMk id="2" creationId="{1ED52223-A1AF-D334-06B1-7ACFBF03FB69}"/>
          </ac:spMkLst>
        </pc:spChg>
        <pc:spChg chg="mod">
          <ac:chgData name="Katherine Dauge-Roth" userId="96b89bbe-0d38-4b80-a994-0e4fe9d47262" providerId="ADAL" clId="{9C9D7CDE-F2FF-564D-9B6A-4748A834EAB7}" dt="2026-06-19T10:57:38.562" v="2640" actId="20577"/>
          <ac:spMkLst>
            <pc:docMk/>
            <pc:sldMk cId="3503406988" sldId="446"/>
            <ac:spMk id="3" creationId="{EE065DF0-F9B2-DABF-C274-68ACF3D56CE5}"/>
          </ac:spMkLst>
        </pc:spChg>
        <pc:picChg chg="add mod">
          <ac:chgData name="Katherine Dauge-Roth" userId="96b89bbe-0d38-4b80-a994-0e4fe9d47262" providerId="ADAL" clId="{9C9D7CDE-F2FF-564D-9B6A-4748A834EAB7}" dt="2026-06-19T10:35:13.090" v="2126" actId="14100"/>
          <ac:picMkLst>
            <pc:docMk/>
            <pc:sldMk cId="3503406988" sldId="446"/>
            <ac:picMk id="4" creationId="{9CEF3EB2-2F11-849E-503B-D7B225A3CCD4}"/>
          </ac:picMkLst>
        </pc:picChg>
        <pc:picChg chg="add mod">
          <ac:chgData name="Katherine Dauge-Roth" userId="96b89bbe-0d38-4b80-a994-0e4fe9d47262" providerId="ADAL" clId="{9C9D7CDE-F2FF-564D-9B6A-4748A834EAB7}" dt="2026-06-19T10:38:49.256" v="2260" actId="1076"/>
          <ac:picMkLst>
            <pc:docMk/>
            <pc:sldMk cId="3503406988" sldId="446"/>
            <ac:picMk id="5" creationId="{F08FE136-8B70-AEFF-955C-6CAE2B029D29}"/>
          </ac:picMkLst>
        </pc:picChg>
      </pc:sldChg>
      <pc:sldChg chg="addSp delSp modSp new mod">
        <pc:chgData name="Katherine Dauge-Roth" userId="96b89bbe-0d38-4b80-a994-0e4fe9d47262" providerId="ADAL" clId="{9C9D7CDE-F2FF-564D-9B6A-4748A834EAB7}" dt="2026-06-19T11:02:15.078" v="2841" actId="1076"/>
        <pc:sldMkLst>
          <pc:docMk/>
          <pc:sldMk cId="2419160361" sldId="447"/>
        </pc:sldMkLst>
        <pc:spChg chg="mod">
          <ac:chgData name="Katherine Dauge-Roth" userId="96b89bbe-0d38-4b80-a994-0e4fe9d47262" providerId="ADAL" clId="{9C9D7CDE-F2FF-564D-9B6A-4748A834EAB7}" dt="2026-06-19T11:01:30.163" v="2834" actId="20577"/>
          <ac:spMkLst>
            <pc:docMk/>
            <pc:sldMk cId="2419160361" sldId="447"/>
            <ac:spMk id="2" creationId="{39F435FC-A078-5B02-1F45-F67891ACB57E}"/>
          </ac:spMkLst>
        </pc:spChg>
        <pc:picChg chg="add mod">
          <ac:chgData name="Katherine Dauge-Roth" userId="96b89bbe-0d38-4b80-a994-0e4fe9d47262" providerId="ADAL" clId="{9C9D7CDE-F2FF-564D-9B6A-4748A834EAB7}" dt="2026-06-19T11:01:34.711" v="2835" actId="1076"/>
          <ac:picMkLst>
            <pc:docMk/>
            <pc:sldMk cId="2419160361" sldId="447"/>
            <ac:picMk id="5" creationId="{D86FCB30-E481-11D2-84EE-F04F9CC7438A}"/>
          </ac:picMkLst>
        </pc:picChg>
        <pc:picChg chg="add mod">
          <ac:chgData name="Katherine Dauge-Roth" userId="96b89bbe-0d38-4b80-a994-0e4fe9d47262" providerId="ADAL" clId="{9C9D7CDE-F2FF-564D-9B6A-4748A834EAB7}" dt="2026-06-19T11:02:15.078" v="2841" actId="1076"/>
          <ac:picMkLst>
            <pc:docMk/>
            <pc:sldMk cId="2419160361" sldId="447"/>
            <ac:picMk id="6" creationId="{89C3A2BD-EAE6-958C-0A41-60966A1CDD14}"/>
          </ac:picMkLst>
        </pc:picChg>
      </pc:sldChg>
      <pc:sldChg chg="addSp delSp modSp new mod setBg">
        <pc:chgData name="Katherine Dauge-Roth" userId="96b89bbe-0d38-4b80-a994-0e4fe9d47262" providerId="ADAL" clId="{9C9D7CDE-F2FF-564D-9B6A-4748A834EAB7}" dt="2026-06-19T14:07:44.915" v="3454" actId="478"/>
        <pc:sldMkLst>
          <pc:docMk/>
          <pc:sldMk cId="1288399431" sldId="448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5ED2C3-80ED-4F52-9068-3302DB556EC0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1F18792-5214-4AE3-9025-975B26282929}">
      <dgm:prSet/>
      <dgm:spPr/>
      <dgm:t>
        <a:bodyPr/>
        <a:lstStyle/>
        <a:p>
          <a:r>
            <a:rPr lang="fr-FR" b="0" i="0" dirty="0">
              <a:latin typeface="Calibri Light" panose="020F0302020204030204" pitchFamily="34" charset="0"/>
              <a:cs typeface="Calibri Light" panose="020F0302020204030204" pitchFamily="34" charset="0"/>
            </a:rPr>
            <a:t>Reconnaissance de la violence raciste des textes</a:t>
          </a:r>
          <a:endParaRPr lang="en-US" b="0" i="0" dirty="0">
            <a:latin typeface="Calibri Light" panose="020F0302020204030204" pitchFamily="34" charset="0"/>
            <a:cs typeface="Calibri Light" panose="020F0302020204030204" pitchFamily="34" charset="0"/>
          </a:endParaRPr>
        </a:p>
      </dgm:t>
    </dgm:pt>
    <dgm:pt modelId="{C23717D1-FF76-41BE-B194-EBA0C404FB6C}" type="parTrans" cxnId="{DE3AC6F4-955F-4100-AF50-40FE17C9258F}">
      <dgm:prSet/>
      <dgm:spPr/>
      <dgm:t>
        <a:bodyPr/>
        <a:lstStyle/>
        <a:p>
          <a:endParaRPr lang="en-US"/>
        </a:p>
      </dgm:t>
    </dgm:pt>
    <dgm:pt modelId="{3A38009E-93D8-4581-AA85-DA726EF731F4}" type="sibTrans" cxnId="{DE3AC6F4-955F-4100-AF50-40FE17C9258F}">
      <dgm:prSet/>
      <dgm:spPr/>
      <dgm:t>
        <a:bodyPr/>
        <a:lstStyle/>
        <a:p>
          <a:endParaRPr lang="en-US"/>
        </a:p>
      </dgm:t>
    </dgm:pt>
    <dgm:pt modelId="{0EE37DFC-A539-44D7-A82F-BCDA1057A485}">
      <dgm:prSet/>
      <dgm:spPr/>
      <dgm:t>
        <a:bodyPr/>
        <a:lstStyle/>
        <a:p>
          <a:r>
            <a:rPr lang="fr-FR" b="0" i="0" dirty="0">
              <a:latin typeface="Calibri Light" panose="020F0302020204030204" pitchFamily="34" charset="0"/>
              <a:cs typeface="Calibri Light" panose="020F0302020204030204" pitchFamily="34" charset="0"/>
            </a:rPr>
            <a:t>Quelle est la valeur de l’étude de ce genre de texte, s’il y en a?</a:t>
          </a:r>
          <a:endParaRPr lang="en-US" b="0" i="0" dirty="0">
            <a:latin typeface="Calibri Light" panose="020F0302020204030204" pitchFamily="34" charset="0"/>
            <a:cs typeface="Calibri Light" panose="020F0302020204030204" pitchFamily="34" charset="0"/>
          </a:endParaRPr>
        </a:p>
      </dgm:t>
    </dgm:pt>
    <dgm:pt modelId="{922B727D-01A2-4FFF-AE25-0F862BDAA4C7}" type="parTrans" cxnId="{DAD21AA6-97DB-4F4A-9390-B32EE3A01852}">
      <dgm:prSet/>
      <dgm:spPr/>
      <dgm:t>
        <a:bodyPr/>
        <a:lstStyle/>
        <a:p>
          <a:endParaRPr lang="en-US"/>
        </a:p>
      </dgm:t>
    </dgm:pt>
    <dgm:pt modelId="{6F459B9B-56A6-494C-9D1C-659CF79B769D}" type="sibTrans" cxnId="{DAD21AA6-97DB-4F4A-9390-B32EE3A01852}">
      <dgm:prSet/>
      <dgm:spPr/>
      <dgm:t>
        <a:bodyPr/>
        <a:lstStyle/>
        <a:p>
          <a:endParaRPr lang="en-US"/>
        </a:p>
      </dgm:t>
    </dgm:pt>
    <dgm:pt modelId="{47E7D881-33CF-3943-A559-0BF6C5FF541B}" type="pres">
      <dgm:prSet presAssocID="{FE5ED2C3-80ED-4F52-9068-3302DB556EC0}" presName="vert0" presStyleCnt="0">
        <dgm:presLayoutVars>
          <dgm:dir/>
          <dgm:animOne val="branch"/>
          <dgm:animLvl val="lvl"/>
        </dgm:presLayoutVars>
      </dgm:prSet>
      <dgm:spPr/>
    </dgm:pt>
    <dgm:pt modelId="{531C8D4C-FB06-2F40-B54B-0B9C273C8E59}" type="pres">
      <dgm:prSet presAssocID="{91F18792-5214-4AE3-9025-975B26282929}" presName="thickLine" presStyleLbl="alignNode1" presStyleIdx="0" presStyleCnt="2"/>
      <dgm:spPr/>
    </dgm:pt>
    <dgm:pt modelId="{5E25905F-73E6-5044-B1F4-388D3AD1EDF4}" type="pres">
      <dgm:prSet presAssocID="{91F18792-5214-4AE3-9025-975B26282929}" presName="horz1" presStyleCnt="0"/>
      <dgm:spPr/>
    </dgm:pt>
    <dgm:pt modelId="{6CD58D16-AF3E-AB46-A3B0-0BB0878C520C}" type="pres">
      <dgm:prSet presAssocID="{91F18792-5214-4AE3-9025-975B26282929}" presName="tx1" presStyleLbl="revTx" presStyleIdx="0" presStyleCnt="2"/>
      <dgm:spPr/>
    </dgm:pt>
    <dgm:pt modelId="{5F20DCBE-CB9C-FF41-A570-2EB6B41CA64D}" type="pres">
      <dgm:prSet presAssocID="{91F18792-5214-4AE3-9025-975B26282929}" presName="vert1" presStyleCnt="0"/>
      <dgm:spPr/>
    </dgm:pt>
    <dgm:pt modelId="{FC27585B-D135-464D-AC96-6E28968DF7B7}" type="pres">
      <dgm:prSet presAssocID="{0EE37DFC-A539-44D7-A82F-BCDA1057A485}" presName="thickLine" presStyleLbl="alignNode1" presStyleIdx="1" presStyleCnt="2"/>
      <dgm:spPr/>
    </dgm:pt>
    <dgm:pt modelId="{947E1408-75AF-A346-92FB-74574FE31CDF}" type="pres">
      <dgm:prSet presAssocID="{0EE37DFC-A539-44D7-A82F-BCDA1057A485}" presName="horz1" presStyleCnt="0"/>
      <dgm:spPr/>
    </dgm:pt>
    <dgm:pt modelId="{B187BD38-27E7-A244-BD8D-04866BB210AC}" type="pres">
      <dgm:prSet presAssocID="{0EE37DFC-A539-44D7-A82F-BCDA1057A485}" presName="tx1" presStyleLbl="revTx" presStyleIdx="1" presStyleCnt="2"/>
      <dgm:spPr/>
    </dgm:pt>
    <dgm:pt modelId="{6A3FC524-6FB6-2349-B82E-5352A5D1731E}" type="pres">
      <dgm:prSet presAssocID="{0EE37DFC-A539-44D7-A82F-BCDA1057A485}" presName="vert1" presStyleCnt="0"/>
      <dgm:spPr/>
    </dgm:pt>
  </dgm:ptLst>
  <dgm:cxnLst>
    <dgm:cxn modelId="{BE96865E-0AA0-6542-9893-154357C60D4D}" type="presOf" srcId="{FE5ED2C3-80ED-4F52-9068-3302DB556EC0}" destId="{47E7D881-33CF-3943-A559-0BF6C5FF541B}" srcOrd="0" destOrd="0" presId="urn:microsoft.com/office/officeart/2008/layout/LinedList"/>
    <dgm:cxn modelId="{3713E4A2-EA45-6548-8826-EE310F59A7B5}" type="presOf" srcId="{91F18792-5214-4AE3-9025-975B26282929}" destId="{6CD58D16-AF3E-AB46-A3B0-0BB0878C520C}" srcOrd="0" destOrd="0" presId="urn:microsoft.com/office/officeart/2008/layout/LinedList"/>
    <dgm:cxn modelId="{DAD21AA6-97DB-4F4A-9390-B32EE3A01852}" srcId="{FE5ED2C3-80ED-4F52-9068-3302DB556EC0}" destId="{0EE37DFC-A539-44D7-A82F-BCDA1057A485}" srcOrd="1" destOrd="0" parTransId="{922B727D-01A2-4FFF-AE25-0F862BDAA4C7}" sibTransId="{6F459B9B-56A6-494C-9D1C-659CF79B769D}"/>
    <dgm:cxn modelId="{0B61A9E5-C7CE-EE48-A93B-CBDC8A97D0FF}" type="presOf" srcId="{0EE37DFC-A539-44D7-A82F-BCDA1057A485}" destId="{B187BD38-27E7-A244-BD8D-04866BB210AC}" srcOrd="0" destOrd="0" presId="urn:microsoft.com/office/officeart/2008/layout/LinedList"/>
    <dgm:cxn modelId="{DE3AC6F4-955F-4100-AF50-40FE17C9258F}" srcId="{FE5ED2C3-80ED-4F52-9068-3302DB556EC0}" destId="{91F18792-5214-4AE3-9025-975B26282929}" srcOrd="0" destOrd="0" parTransId="{C23717D1-FF76-41BE-B194-EBA0C404FB6C}" sibTransId="{3A38009E-93D8-4581-AA85-DA726EF731F4}"/>
    <dgm:cxn modelId="{44686A8D-2D78-AB43-9FF2-B7C174F077DA}" type="presParOf" srcId="{47E7D881-33CF-3943-A559-0BF6C5FF541B}" destId="{531C8D4C-FB06-2F40-B54B-0B9C273C8E59}" srcOrd="0" destOrd="0" presId="urn:microsoft.com/office/officeart/2008/layout/LinedList"/>
    <dgm:cxn modelId="{79F9A7AE-DDCB-FE47-A7D9-F8400D50D624}" type="presParOf" srcId="{47E7D881-33CF-3943-A559-0BF6C5FF541B}" destId="{5E25905F-73E6-5044-B1F4-388D3AD1EDF4}" srcOrd="1" destOrd="0" presId="urn:microsoft.com/office/officeart/2008/layout/LinedList"/>
    <dgm:cxn modelId="{7D6DB9E5-8FF6-424E-997F-FCCE52490A34}" type="presParOf" srcId="{5E25905F-73E6-5044-B1F4-388D3AD1EDF4}" destId="{6CD58D16-AF3E-AB46-A3B0-0BB0878C520C}" srcOrd="0" destOrd="0" presId="urn:microsoft.com/office/officeart/2008/layout/LinedList"/>
    <dgm:cxn modelId="{7FFC19F0-4965-A54D-B4A5-EC1FCE4F55A5}" type="presParOf" srcId="{5E25905F-73E6-5044-B1F4-388D3AD1EDF4}" destId="{5F20DCBE-CB9C-FF41-A570-2EB6B41CA64D}" srcOrd="1" destOrd="0" presId="urn:microsoft.com/office/officeart/2008/layout/LinedList"/>
    <dgm:cxn modelId="{DCD79A6E-38BE-AD4F-9487-05DD877BA6E3}" type="presParOf" srcId="{47E7D881-33CF-3943-A559-0BF6C5FF541B}" destId="{FC27585B-D135-464D-AC96-6E28968DF7B7}" srcOrd="2" destOrd="0" presId="urn:microsoft.com/office/officeart/2008/layout/LinedList"/>
    <dgm:cxn modelId="{0D2C421B-ADCE-404A-9ACB-F9CFDD03F065}" type="presParOf" srcId="{47E7D881-33CF-3943-A559-0BF6C5FF541B}" destId="{947E1408-75AF-A346-92FB-74574FE31CDF}" srcOrd="3" destOrd="0" presId="urn:microsoft.com/office/officeart/2008/layout/LinedList"/>
    <dgm:cxn modelId="{7411F956-D90C-424F-999E-34616BB53B4D}" type="presParOf" srcId="{947E1408-75AF-A346-92FB-74574FE31CDF}" destId="{B187BD38-27E7-A244-BD8D-04866BB210AC}" srcOrd="0" destOrd="0" presId="urn:microsoft.com/office/officeart/2008/layout/LinedList"/>
    <dgm:cxn modelId="{18E5EB1E-5DBC-5C43-B2C3-C03666A4FEC4}" type="presParOf" srcId="{947E1408-75AF-A346-92FB-74574FE31CDF}" destId="{6A3FC524-6FB6-2349-B82E-5352A5D1731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1C8D4C-FB06-2F40-B54B-0B9C273C8E59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D58D16-AF3E-AB46-A3B0-0BB0878C520C}">
      <dsp:nvSpPr>
        <dsp:cNvPr id="0" name=""/>
        <dsp:cNvSpPr/>
      </dsp:nvSpPr>
      <dsp:spPr>
        <a:xfrm>
          <a:off x="0" y="0"/>
          <a:ext cx="6900512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5500" b="0" i="0" kern="1200" dirty="0">
              <a:latin typeface="Calibri Light" panose="020F0302020204030204" pitchFamily="34" charset="0"/>
              <a:cs typeface="Calibri Light" panose="020F0302020204030204" pitchFamily="34" charset="0"/>
            </a:rPr>
            <a:t>Reconnaissance de la violence raciste des textes</a:t>
          </a:r>
          <a:endParaRPr lang="en-US" sz="5500" b="0" i="0" kern="1200" dirty="0">
            <a:latin typeface="Calibri Light" panose="020F0302020204030204" pitchFamily="34" charset="0"/>
            <a:cs typeface="Calibri Light" panose="020F0302020204030204" pitchFamily="34" charset="0"/>
          </a:endParaRPr>
        </a:p>
      </dsp:txBody>
      <dsp:txXfrm>
        <a:off x="0" y="0"/>
        <a:ext cx="6900512" cy="2768070"/>
      </dsp:txXfrm>
    </dsp:sp>
    <dsp:sp modelId="{FC27585B-D135-464D-AC96-6E28968DF7B7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87BD38-27E7-A244-BD8D-04866BB210AC}">
      <dsp:nvSpPr>
        <dsp:cNvPr id="0" name=""/>
        <dsp:cNvSpPr/>
      </dsp:nvSpPr>
      <dsp:spPr>
        <a:xfrm>
          <a:off x="0" y="2768070"/>
          <a:ext cx="6900512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5500" b="0" i="0" kern="1200" dirty="0">
              <a:latin typeface="Calibri Light" panose="020F0302020204030204" pitchFamily="34" charset="0"/>
              <a:cs typeface="Calibri Light" panose="020F0302020204030204" pitchFamily="34" charset="0"/>
            </a:rPr>
            <a:t>Quelle est la valeur de l’étude de ce genre de texte, s’il y en a?</a:t>
          </a:r>
          <a:endParaRPr lang="en-US" sz="5500" b="0" i="0" kern="1200" dirty="0">
            <a:latin typeface="Calibri Light" panose="020F0302020204030204" pitchFamily="34" charset="0"/>
            <a:cs typeface="Calibri Light" panose="020F0302020204030204" pitchFamily="34" charset="0"/>
          </a:endParaRPr>
        </a:p>
      </dsp:txBody>
      <dsp:txXfrm>
        <a:off x="0" y="2768070"/>
        <a:ext cx="6900512" cy="27680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3FB19C-7629-BF45-827B-1D4FF995FE50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5CBE6B-71C4-8B45-B24A-1466B0FAE9E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4119072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5CBE6B-71C4-8B45-B24A-1466B0FAE9EA}" type="slidenum">
              <a:rPr lang="fr-FR" smtClean="0"/>
              <a:t>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310481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D002414-9085-B37D-C585-12EB1734C8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AE4F7AF6-2EB7-9282-C5ED-38FCAAFDEA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39892B7B-20B7-23E0-69DB-28A774274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261B0-C174-0444-A79F-ECF666C6CAF8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C2EC425A-8B72-DD5B-1E08-65935395B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68687FDD-D6E6-BB78-644E-1135B4771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D27A-DF2B-E845-A2E1-EF0ED52520F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138330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C58FBE8-9E46-4864-2453-6426B56972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EF590A55-6CB1-BD83-A82C-E758A9C1BE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51D8745A-635D-4B4A-A9EA-7D65C744C0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261B0-C174-0444-A79F-ECF666C6CAF8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BDC9B05E-FBA8-CEA8-736B-7C495BA0D4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B5CA41BF-A68E-D136-F193-013231E995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D27A-DF2B-E845-A2E1-EF0ED52520F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690661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9A17522-A265-5A83-23C1-C665B9DEB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B0079905-E02D-3FC6-8FF3-475C5D9B63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8A7CFEEC-85C7-473F-AD63-612297BBB6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261B0-C174-0444-A79F-ECF666C6CAF8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DA66B6DE-A184-C081-F1F2-B9124ADF9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E199CA6C-B6A2-067D-16DB-FB68C142C4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D27A-DF2B-E845-A2E1-EF0ED52520F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384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A9CA52E-9F82-82FE-727A-0BE0F09D7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258E099-AC74-F171-C8E3-7173F75BA6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5BB69118-C0A5-2E84-4E24-9F36B08BDC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3726DCF3-2B6E-698E-41D8-CCE5698DD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261B0-C174-0444-A79F-ECF666C6CAF8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E1987A47-07FA-AFAD-A5FB-EE239FAB3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B2D1CC01-98F9-69C3-27C4-F57E80678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D27A-DF2B-E845-A2E1-EF0ED52520F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27267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2953D31-2DCD-8493-6EC6-2CFE70D9D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08B7991C-89FB-0EE1-8A91-DEBA877AE3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F18C325E-6041-8858-6FB2-A8673E75F6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61038D41-91BC-3958-4A52-0B24894373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71782ED4-3720-30A7-888A-3EC94C7FDD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BEE33DCA-06DF-9986-A60A-F354A03A9C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261B0-C174-0444-A79F-ECF666C6CAF8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0BF4A6D1-963F-7326-4987-07993CCF1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CA65C15F-6569-4F73-0111-CDF38F5FE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D27A-DF2B-E845-A2E1-EF0ED52520F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89117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72EA369-BDEE-7AD0-AA39-684C9A5E5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2038851E-C4F0-AB9E-17CF-972F85DAB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261B0-C174-0444-A79F-ECF666C6CAF8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EB93D85E-0E9A-6A29-3F20-1151FDCDC6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3EEE7A3A-15B6-64F1-F486-CD6610193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D27A-DF2B-E845-A2E1-EF0ED52520F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03211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4705C14F-F935-2E73-0306-824F34B01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261B0-C174-0444-A79F-ECF666C6CAF8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F1FB3D1A-C828-9CF3-BE23-EE84A3A94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390E0A24-6DA2-011B-7E53-0FCC5C184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D27A-DF2B-E845-A2E1-EF0ED52520F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41425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A68BAAC-BA77-EDE6-A1EE-1751DB7C5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0B2AF973-1BDF-13C2-BD06-0F3344F23B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65738424-D972-A3EB-9F97-BED61C5CCB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47F2C22D-B052-DAFF-20C0-324C878DC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261B0-C174-0444-A79F-ECF666C6CAF8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AB4695FE-99BF-8AE2-0415-40A1EE5D2B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49FA66B8-E110-57D4-8AA0-BA709BE44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D27A-DF2B-E845-A2E1-EF0ED52520F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815544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BAB926D-CC15-6DD7-70B6-F36953031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B9F68B6B-3478-364A-C7F8-77ADF0E714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7D36B93D-341C-9A87-3BE8-3E5E61F12C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39BB0451-1497-CC56-0152-CE59BF677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261B0-C174-0444-A79F-ECF666C6CAF8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CFA12B34-E78B-A2D1-C98B-27A1721B3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F444B460-2CE9-FDB9-A604-C329A2F3E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D27A-DF2B-E845-A2E1-EF0ED52520F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37871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129D78B-3276-ED9B-4785-7C260E88C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672B5A5F-88A2-3DDA-474B-C9062C2ABC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9FE014FB-3A30-0874-E274-CFADC0D26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261B0-C174-0444-A79F-ECF666C6CAF8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2BA3B6F6-68A8-8B96-AB55-3FB2548549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0587824A-C5CD-3EA2-959C-6953D7F34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D27A-DF2B-E845-A2E1-EF0ED52520F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609250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61EE4800-73E8-4A37-0788-4F9A51BB57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E723113B-BF80-A7C5-570E-A294E106B1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CFE295D-72E1-4004-A4FB-03EB852297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261B0-C174-0444-A79F-ECF666C6CAF8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F85194A-D82D-EEA4-1230-6BE6E287F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15A6FE29-2B5B-74C9-00F5-B823EF9F7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D27A-DF2B-E845-A2E1-EF0ED52520F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873483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FF1C5-73CB-CE4E-A2B5-C4FD7B710E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6B2358-3450-724E-8ED8-DCC2EDD374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fr-F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AFB37A-13D6-434B-BCEE-47A7C4618D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27EB2-2D2A-8F44-86DF-9E67DEFE6F71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D3BE5C-F90D-814C-A02A-91A77362EC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E8209F-3105-4042-8D0C-A528C4DBB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716C5-1AD5-1142-9A6E-3B65D75EFC6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5378928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DAC85-9AA0-0845-830F-4247CB8E5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266C7-BDE5-964B-B566-2A7F823CEF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B83882-AE1E-F143-AE86-64A6FC0F53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27EB2-2D2A-8F44-86DF-9E67DEFE6F71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5DF979-4B71-F345-9DD7-3B7EC7872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8FDDB5-6204-394E-9A76-8F5262C83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716C5-1AD5-1142-9A6E-3B65D75EFC6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637872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1FBF5-1737-3E46-8108-F95E4B84F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A18141-33C9-6044-8656-B71ABC90B1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A06855-1A00-0045-9A95-63FADA619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27EB2-2D2A-8F44-86DF-9E67DEFE6F71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354562-54CB-4141-837B-40EF96F3E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CFC293-DA10-B241-B825-7728292661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716C5-1AD5-1142-9A6E-3B65D75EFC6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430523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57B7A-FD45-174E-9021-2202D5AA0A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195E7-15E7-0541-8B80-3AE1ABF903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0C2370-77A7-9946-A875-A20C959521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7ED4EC-84C4-124E-8B28-DF0498DEB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27EB2-2D2A-8F44-86DF-9E67DEFE6F71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4479F1-89D7-B942-965A-5BFEBF93EC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8C5FFF-0751-CF43-B92B-396FE7C48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716C5-1AD5-1142-9A6E-3B65D75EFC6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922423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56B34-EE6B-914C-9402-B7D506103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0B7335-3EB8-2A43-A5D4-82DF9F68D8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840143-54B1-6B49-A334-2FA19AC285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D9F047-11D2-5442-A729-D9AB786D79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976131-AF44-B04F-9D8C-94B16EE583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71E76D-DC52-D143-A825-C3309D9A22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27EB2-2D2A-8F44-86DF-9E67DEFE6F71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120FCEE-1D1D-634A-AD9F-D925CFDD1D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DBAAA1-8629-4F42-A4E2-55DD64859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716C5-1AD5-1142-9A6E-3B65D75EFC6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24685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A383A-3B0D-B34D-9F1E-0EC80D653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22D18-CCBC-6B48-8C3F-E2DAA97075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27EB2-2D2A-8F44-86DF-9E67DEFE6F71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54B5C6-6860-8E4E-BD0E-3CCEA4381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2F3BCD-94DA-914A-9AAD-E9DC95413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716C5-1AD5-1142-9A6E-3B65D75EFC6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127816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AC6F3F-730C-2346-BA2D-7EC5BB3B18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27EB2-2D2A-8F44-86DF-9E67DEFE6F71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6195E1-1E4D-0047-9B5F-43EC0DB7E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764F85-3AB4-684A-9C08-38347A5FA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716C5-1AD5-1142-9A6E-3B65D75EFC6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5940011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294D6-5AED-F245-9E9B-209CCB5F47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162C5-5E3B-574A-8FF8-3E9DE1E0E6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9ABE00-7A30-C947-8F22-0A82ED618A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D34034-3687-6B48-BE41-594FFE87F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27EB2-2D2A-8F44-86DF-9E67DEFE6F71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D1DBC1-D4DE-8147-92D4-B5F2F1780C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437D98-A05A-FB41-9264-7B6210BB9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716C5-1AD5-1142-9A6E-3B65D75EFC6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612396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0273B-2BDF-4741-B5E8-77AE18E42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8E50EC9-88AB-3E44-9595-216AC2765B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44F036-5AA9-BF40-A806-CD743F82BD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08D8F3-BE07-264D-8637-CF93A512DC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27EB2-2D2A-8F44-86DF-9E67DEFE6F71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7F8081-FA14-F045-95E3-97FEFA6A05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D9606C-B8EB-6440-A74B-847B5F836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716C5-1AD5-1142-9A6E-3B65D75EFC6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044811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AE6A2-E7B1-A547-81F1-4162FCF12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72EB12-614F-084C-96DF-B2E69DB09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1E7031-C560-654B-B037-638303998A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27EB2-2D2A-8F44-86DF-9E67DEFE6F71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C8AF16-F0FA-3E46-9C45-8C5D9E9BD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5F8749-3E13-BE40-A764-119649F2E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716C5-1AD5-1142-9A6E-3B65D75EFC6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0912866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B6E1741-921E-014A-A24B-BD6C0E91F6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BE865-0285-C54C-A60C-0D2DF2B8AF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2D92D3-60AF-1D4C-AEBE-3C1BC57C09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27EB2-2D2A-8F44-86DF-9E67DEFE6F71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E0EE3D-B4AB-5649-8200-F0542EA262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105954-3BA2-F54A-8300-99B044515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716C5-1AD5-1142-9A6E-3B65D75EFC6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4564012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240A0-BB90-7F4B-B283-0FA1B37A95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5C18EB-6FF9-B142-89C2-B1B09D5965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fr-F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C1D2B9-D0AB-784B-BE74-2020C7440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FEEBC-A6F9-D649-8511-8F4DC49E01FB}" type="datetimeFigureOut">
              <a:t>6/29/26</a:t>
            </a:fld>
            <a:endParaRPr lang="fr-F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782F-AF94-3240-9568-3ADC8C0F2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B3C8EA-6F89-1144-8EB6-6B76717BB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AC2B8-7A95-704F-B102-13AE4D63FF41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4350299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AF2C0-5FAE-354C-86DC-ECE965808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0A503-16A8-C54A-8E98-125138E09B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BF16AB-48C1-1B4F-8D73-12521265A6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FEEBC-A6F9-D649-8511-8F4DC49E01FB}" type="datetimeFigureOut">
              <a:t>6/29/26</a:t>
            </a:fld>
            <a:endParaRPr lang="fr-F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C1B8BE-A69F-9E42-B399-9D5C9A1768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9A6068-457B-E34B-B85E-E5842821B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AC2B8-7A95-704F-B102-13AE4D63FF41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2662150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8C624-9B78-0A4B-B777-CDF57E6B1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62AF35-0D4E-C745-96D6-E2E98E432A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49D8B2-36A0-F941-B636-4A2D2E800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FEEBC-A6F9-D649-8511-8F4DC49E01FB}" type="datetimeFigureOut">
              <a:t>6/29/26</a:t>
            </a:fld>
            <a:endParaRPr lang="fr-F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13537B-1638-B040-BD81-BD3DD728C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354AA0-12F9-394D-9853-E30839988F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AC2B8-7A95-704F-B102-13AE4D63FF41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2650532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34526-51E9-ED42-9E79-43DBE53CA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A7F078-2AE1-E248-991A-32B863DDC9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1B6CB7-E950-DF40-8B94-6E5C92C4E6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649350-4280-794B-8D15-6D9DAB5B98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FEEBC-A6F9-D649-8511-8F4DC49E01FB}" type="datetimeFigureOut">
              <a:t>6/29/26</a:t>
            </a:fld>
            <a:endParaRPr lang="fr-F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C08370-C750-6B4E-9772-FF37D01433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50B9D5-E847-8849-97EB-749B49AC34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AC2B8-7A95-704F-B102-13AE4D63FF41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2195570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F76E6-95F6-2942-B107-69E3D3E8D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6D284-EE02-5E40-B79C-CB17581DCD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92F17F-91EB-CF44-A2F0-DD70C045B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274F94-9518-3D41-8F7A-914C892823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EACD7A-D8BC-0245-A529-959D5CE0E2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016F3F-7948-7748-890E-D872AB67D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FEEBC-A6F9-D649-8511-8F4DC49E01FB}" type="datetimeFigureOut">
              <a:t>6/29/26</a:t>
            </a:fld>
            <a:endParaRPr lang="fr-FR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9C173C-F95F-EF4E-9D87-1963FA6D4E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61BE12-000D-EC4D-95BB-CB7BB136E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AC2B8-7A95-704F-B102-13AE4D63FF41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02191974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F7111-D70E-7545-83AF-8BBC86EB9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F618A7-A61E-CC42-8484-CB61019F6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FEEBC-A6F9-D649-8511-8F4DC49E01FB}" type="datetimeFigureOut">
              <a:t>6/29/26</a:t>
            </a:fld>
            <a:endParaRPr lang="fr-FR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D47B1D-4052-7C4B-A08C-36E685090D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5CE7DD-597F-CF44-B4DB-8950F5D10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AC2B8-7A95-704F-B102-13AE4D63FF41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4444347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2C4D342-F900-4E45-BC5D-A01B031433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FEEBC-A6F9-D649-8511-8F4DC49E01FB}" type="datetimeFigureOut">
              <a:t>6/29/26</a:t>
            </a:fld>
            <a:endParaRPr lang="fr-FR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3D351C-D533-3C4C-AF0B-EA88EAA81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D63495-DA36-DF4C-BC38-B08B84A6F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AC2B8-7A95-704F-B102-13AE4D63FF41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7777759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9E7E9-EA16-B743-B8FE-D583C537A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33B89-2882-C64D-B003-6A6A051393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4DB1CA-CAB0-D449-963A-9F6FD6D90E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1D394A-482F-3647-B9D1-4A46DF991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FEEBC-A6F9-D649-8511-8F4DC49E01FB}" type="datetimeFigureOut">
              <a:t>6/29/26</a:t>
            </a:fld>
            <a:endParaRPr lang="fr-F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D1AB73-3E29-4C46-BDC7-72191AAD1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8EB0AC-21E9-D94E-A245-40E2D2DA83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AC2B8-7A95-704F-B102-13AE4D63FF41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1799486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19445-9AB3-B24D-AB1D-407231C3C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04F6CF-95AB-5340-B98D-7064623C8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51B2BF-2C2B-764C-AB27-BB47F878E2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5B1299-0239-6249-80BC-3BB9759BCA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FEEBC-A6F9-D649-8511-8F4DC49E01FB}" type="datetimeFigureOut">
              <a:t>6/29/26</a:t>
            </a:fld>
            <a:endParaRPr lang="fr-F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A476E6-3FA0-C14F-BD5A-5CCB39FC4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8B123-84A4-A147-B385-E3A8053EA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AC2B8-7A95-704F-B102-13AE4D63FF41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036201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D02EB-31E6-A948-9D7F-9F792C865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3FDF2B-44C3-464E-8FF2-F647384921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F147D-1C41-8F4A-BCBF-B9326398C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FEEBC-A6F9-D649-8511-8F4DC49E01FB}" type="datetimeFigureOut">
              <a:t>6/29/26</a:t>
            </a:fld>
            <a:endParaRPr lang="fr-F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20B900-00D0-4146-A5EE-4E57A4BAE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3FC26-2549-6847-AD55-20083B8A43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AC2B8-7A95-704F-B102-13AE4D63FF41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2795896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C5EFA1-36A8-EB49-AA16-434A2C5236B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3B4498-6C93-9F45-99FA-B325BF6379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3F3AFB-20AD-E444-8291-B296768DA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FEEBC-A6F9-D649-8511-8F4DC49E01FB}" type="datetimeFigureOut">
              <a:t>6/29/26</a:t>
            </a:fld>
            <a:endParaRPr lang="fr-F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BB243A-4144-5540-9197-07E2B8FBE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D026B2-E652-E34F-9CE7-E5E8877260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AC2B8-7A95-704F-B102-13AE4D63FF41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9734414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7CA4C-8283-8663-75D3-59C411C124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AAD45B-1EB4-C27F-6FCF-FEC18D2519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fr-F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21E71C-206F-3186-DBD3-AB0C3CCC1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0D316-BA46-7248-9DF2-9C8586E7C540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E0DA11-3158-B4BE-F497-C7E48CBD25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7CB980-06BA-80BF-4174-32D9A9B3F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20C1D-BA73-E54F-B2C5-F57CB1776579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2356646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51F09-5A47-753A-ACEB-E3D364958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C3088-1F78-1426-CAE8-2BC3BC3173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39C917-C428-8BAA-8419-E92C3553D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0D316-BA46-7248-9DF2-9C8586E7C540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98C970-219E-233A-DA68-CC2ACFF40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DC714A-A172-C13E-4974-68D7C80C56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20C1D-BA73-E54F-B2C5-F57CB1776579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6637482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818A1-3A90-1C53-BDB4-41F95E4F50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C77A07-01FF-1A88-8B1F-20DB4C32AD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9338AE-DA65-9685-DECE-D0C630469D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0D316-BA46-7248-9DF2-9C8586E7C540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5BB500-89E6-236E-90A1-4C2E07832A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ECC29-A444-0541-77C9-C2D6DD23AB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20C1D-BA73-E54F-B2C5-F57CB1776579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1677457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B731B-15D3-879A-D217-CFA8A2C6F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BA20D-C4E4-4234-D85E-A3D839254E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906C3C-0EF7-1507-31F9-93FDFE0341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ABBE2A-F759-706E-A19D-64C1CF9867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0D316-BA46-7248-9DF2-9C8586E7C540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A1D045-3C6F-F853-D602-33E6D20F5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D7CFEE-46E3-A4B0-C321-5D001BB47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20C1D-BA73-E54F-B2C5-F57CB1776579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4559577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FA233-9AD6-1E06-C4CE-8310BF5EA9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3FE185-3514-96FD-5A3A-DCE1098E12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205535-6629-01AC-ED12-B711A8973B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F023BDC-F6CC-05CB-FEFC-3C5967ACB0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BB0D9D-DA5E-2522-D52A-EFDC18FB84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B8D6AB-146A-E2B1-0366-AC096DA86A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0D316-BA46-7248-9DF2-9C8586E7C540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AF2A82-BE53-00A6-98AD-5FE6DB3C8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6F28994-8E10-552F-1C22-4D3335F67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20C1D-BA73-E54F-B2C5-F57CB1776579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0110174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8916B-5C69-C823-D33D-BE0936E3D3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507AA9-63BB-F442-14EF-E1E6286CC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0D316-BA46-7248-9DF2-9C8586E7C540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5A8093-1CBD-6C12-80E3-F7B844A373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88EA4F-ED71-BC30-20EF-0BD191505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20C1D-BA73-E54F-B2C5-F57CB1776579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2165493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264E75-9AF8-E1BA-5A18-C9D3A7BCD6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0D316-BA46-7248-9DF2-9C8586E7C540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D3E1FB-878C-F295-1DCE-C93A05DB57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73699F-126A-D9D0-3376-A32B56534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20C1D-BA73-E54F-B2C5-F57CB1776579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3186643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39D44-76FC-7A82-5EFC-1E5531B02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1CCCD-5A71-F20D-5594-13A532FFD0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89BA9D-DE29-53FB-E9D3-5B89EC8128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7D4500-FA25-AF94-1038-B15289E19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0D316-BA46-7248-9DF2-9C8586E7C540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B66763-8901-A72E-2C60-D25293340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27A56E-C865-3CD6-983C-3D09995251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20C1D-BA73-E54F-B2C5-F57CB1776579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6140891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B5827-138A-37CB-4B78-68786F245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2073D40-48C9-42E7-F82D-F2266E4E72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42D25E-1425-18B9-453B-0D8386FA0D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8ABAB8-F779-95B7-4029-B829B2E89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0D316-BA46-7248-9DF2-9C8586E7C540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2AA62F-C5E2-86F6-7E8F-491FCC489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49905C-C4C7-76EF-136D-7AC559E3F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20C1D-BA73-E54F-B2C5-F57CB1776579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0848572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842F7-1686-6645-E148-0A6BA63AA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3BA510-71BA-8BBB-B6FD-1298FF85F5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4F6511-D622-8DD0-F21F-3821F3AA4C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0D316-BA46-7248-9DF2-9C8586E7C540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7BD443-8E27-D2BD-C65F-5DD5729F0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81403-FCE8-3DD3-77D5-FD508A61C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20C1D-BA73-E54F-B2C5-F57CB1776579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362962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F26DDBD-42CB-9CAE-0912-8C8C89E7A5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3B8E22-0663-0444-292D-6B98BA8FF7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2C3C47-5FF4-2080-9DCE-0ABCF5050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0D316-BA46-7248-9DF2-9C8586E7C540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143166-7497-BA9D-400C-671865CED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5DE790-EB54-AB26-ED03-CA29FB4CD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20C1D-BA73-E54F-B2C5-F57CB1776579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558035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777ECDF0-417D-F581-7686-DA4BE15F1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C892CE98-897A-E3E9-A747-1A29DD6DD8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DB5FC5F1-D174-C48B-14D9-D9499838FC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7A261B0-C174-0444-A79F-ECF666C6CAF8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543C7144-3A7C-800C-5CBB-65D2B8B48E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497E864D-3C3F-0712-1834-977ABA21B4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19D27A-DF2B-E845-A2E1-EF0ED52520F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50308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EC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12805A-DDC5-A444-A34F-FCA19E287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E1C44B-7164-AA4A-9E04-C10AA932D3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DA7B53-0F85-C843-934D-100E7D7E22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C27EB2-2D2A-8F44-86DF-9E67DEFE6F71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4C2D1A-E1CE-A144-8EFE-A5CAAA08F1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0052E9-B8E1-994F-99CB-9EC644E61D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8716C5-1AD5-1142-9A6E-3B65D75EFC6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80847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D4AD7C-F431-1C45-BD62-BD41DAB02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BFADC9-A792-2540-93C1-94596497A6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6E618B-E088-D54F-90EE-42BF67F8EA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0FEEBC-A6F9-D649-8511-8F4DC49E01FB}" type="datetimeFigureOut">
              <a:t>6/29/26</a:t>
            </a:fld>
            <a:endParaRPr lang="fr-F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4DE7D7-A129-5041-BD14-8D3ECDEDC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C35B98-0A3B-B348-BDAA-AA303B6304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9AC2B8-7A95-704F-B102-13AE4D63FF41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47854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B8F5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830778-62AA-38CA-D047-9009E54CA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fr-F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2E94ED-20ED-41CD-C337-292365A281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A98272-CA0D-E1A9-AD1A-F38FCD3298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B0D316-BA46-7248-9DF2-9C8586E7C540}" type="datetimeFigureOut">
              <a:rPr lang="fr-FR" smtClean="0"/>
              <a:t>29/06/2026</a:t>
            </a:fld>
            <a:endParaRPr lang="fr-F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528867-68CF-7CB0-9E49-EDEE52614DE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9F424-A441-675F-2FA7-2D8133EB51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720C1D-BA73-E54F-B2C5-F57CB1776579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45813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31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1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8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39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47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tif"/><Relationship Id="rId1" Type="http://schemas.openxmlformats.org/officeDocument/2006/relationships/slideLayout" Target="../slideLayouts/slideLayout3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6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FAB5C40-783F-9A9E-9791-E9CF91D1A81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r-FR" dirty="0"/>
              <a:t>Missions: Les Anciens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F80336AA-F1E6-0E77-494F-72D30E31AAF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7464046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A05E2D2-279A-03A7-EFF3-16F908FB3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855" y="178554"/>
            <a:ext cx="11198290" cy="1325563"/>
          </a:xfrm>
        </p:spPr>
        <p:txBody>
          <a:bodyPr/>
          <a:lstStyle/>
          <a:p>
            <a:r>
              <a:rPr lang="fr-FR" dirty="0"/>
              <a:t>Quelques </a:t>
            </a:r>
            <a:r>
              <a:rPr lang="fr-FR" dirty="0" err="1"/>
              <a:t>sythèses</a:t>
            </a:r>
            <a:r>
              <a:rPr lang="fr-FR" dirty="0"/>
              <a:t> de la dernière séance…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35DBD3B-D825-6AD0-FC3B-32FC9E6DE6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855" y="1325564"/>
            <a:ext cx="11333195" cy="5532436"/>
          </a:xfrm>
        </p:spPr>
        <p:txBody>
          <a:bodyPr>
            <a:normAutofit lnSpcReduction="10000"/>
          </a:bodyPr>
          <a:lstStyle/>
          <a:p>
            <a:r>
              <a:rPr lang="fr-FR" dirty="0"/>
              <a:t>excellents acteurs et actrices dans notre groupe</a:t>
            </a:r>
          </a:p>
          <a:p>
            <a:r>
              <a:rPr lang="fr-FR" dirty="0"/>
              <a:t>trouble l’ordre social et sa définition binaire absolue du genre</a:t>
            </a:r>
          </a:p>
          <a:p>
            <a:r>
              <a:rPr lang="fr-FR" dirty="0"/>
              <a:t>catégoriser pour maîtriser la différence, pour maintenir l’ordre social</a:t>
            </a:r>
          </a:p>
          <a:p>
            <a:r>
              <a:rPr lang="fr-FR" dirty="0"/>
              <a:t>importance des signes (« marques ») extérieurs</a:t>
            </a:r>
          </a:p>
          <a:p>
            <a:r>
              <a:rPr lang="fr-FR" dirty="0"/>
              <a:t>intérêt pour le secret intérieur, le caché de la nature</a:t>
            </a:r>
          </a:p>
          <a:p>
            <a:r>
              <a:rPr lang="fr-FR" dirty="0"/>
              <a:t>mélange de l’anatomie (sexe), tempérament, et les rôles sociaux (genre);  « </a:t>
            </a:r>
            <a:r>
              <a:rPr lang="fr-FR" dirty="0" err="1"/>
              <a:t>estimé·e</a:t>
            </a:r>
            <a:r>
              <a:rPr lang="fr-FR" dirty="0"/>
              <a:t> » fille ou garçon (Venette)</a:t>
            </a:r>
          </a:p>
          <a:p>
            <a:r>
              <a:rPr lang="fr-FR" dirty="0"/>
              <a:t>se fier aux Anciens &lt;—&gt; débuts de l’empirisme (expérience de Duval), références à la Raison (Venette)</a:t>
            </a:r>
          </a:p>
          <a:p>
            <a:r>
              <a:rPr lang="fr-FR" dirty="0"/>
              <a:t>importance augmentant de l’expertise médicale</a:t>
            </a:r>
          </a:p>
          <a:p>
            <a:r>
              <a:rPr lang="fr-FR" dirty="0"/>
              <a:t>expérience et statut légal des personnes intersexes/en transition: conséquences légales et sociales réelles et violentes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017785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058B33F5-1888-7441-A589-841D679F88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05" r="10734" b="-1"/>
          <a:stretch/>
        </p:blipFill>
        <p:spPr bwMode="auto">
          <a:xfrm>
            <a:off x="20" y="-1"/>
            <a:ext cx="799820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Journal des sçavans - Wikipedia">
            <a:extLst>
              <a:ext uri="{FF2B5EF4-FFF2-40B4-BE49-F238E27FC236}">
                <a16:creationId xmlns:a16="http://schemas.microsoft.com/office/drawing/2014/main" id="{058899CE-46CB-EB4A-A7C7-52E9E68689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-2" b="655"/>
          <a:stretch/>
        </p:blipFill>
        <p:spPr bwMode="auto">
          <a:xfrm>
            <a:off x="7998225" y="-1"/>
            <a:ext cx="4193775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118FB5B-831D-FD44-9E9A-C9F5EA1F05F9}"/>
              </a:ext>
            </a:extLst>
          </p:cNvPr>
          <p:cNvSpPr txBox="1"/>
          <p:nvPr/>
        </p:nvSpPr>
        <p:spPr>
          <a:xfrm>
            <a:off x="1595592" y="424543"/>
            <a:ext cx="529042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200" b="1" i="0" u="none" strike="noStrike" kern="1200" cap="none" spc="0" normalizeH="0" baseline="0" noProof="0" dirty="0">
                <a:ln>
                  <a:noFill/>
                </a:ln>
                <a:solidFill>
                  <a:srgbClr val="EDE7C8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l’Académie royale des sciences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200" b="1" i="0" u="none" strike="noStrike" kern="1200" cap="none" spc="0" normalizeH="0" baseline="0" noProof="0" dirty="0">
                <a:ln>
                  <a:noFill/>
                </a:ln>
                <a:solidFill>
                  <a:srgbClr val="EDE7C8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(fondée en 1666)</a:t>
            </a:r>
          </a:p>
        </p:txBody>
      </p:sp>
    </p:spTree>
    <p:extLst>
      <p:ext uri="{BB962C8B-B14F-4D97-AF65-F5344CB8AC3E}">
        <p14:creationId xmlns:p14="http://schemas.microsoft.com/office/powerpoint/2010/main" val="2566412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extLst>
              <a:ext uri="{FF2B5EF4-FFF2-40B4-BE49-F238E27FC236}">
                <a16:creationId xmlns:a16="http://schemas.microsoft.com/office/drawing/2014/main" id="{EFEE1ED4-2A51-F34B-B0FE-790F028451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8" y="383059"/>
            <a:ext cx="12192000" cy="554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ermaphroditeParis1749.jpg                                     0008929CMacintosh HD                   BD21845A:">
            <a:extLst>
              <a:ext uri="{FF2B5EF4-FFF2-40B4-BE49-F238E27FC236}">
                <a16:creationId xmlns:a16="http://schemas.microsoft.com/office/drawing/2014/main" id="{1DD86B5D-A793-114E-8DD7-3D4F797B63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8" y="0"/>
            <a:ext cx="3448484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 descr="hermaphrodite18e.jpg                                           0008929CMacintosh HD                   BD21845A:">
            <a:extLst>
              <a:ext uri="{FF2B5EF4-FFF2-40B4-BE49-F238E27FC236}">
                <a16:creationId xmlns:a16="http://schemas.microsoft.com/office/drawing/2014/main" id="{C3AC22AA-5767-9E4E-A925-CA830FE2A2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2199" y="0"/>
            <a:ext cx="3611563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 Box 5">
            <a:extLst>
              <a:ext uri="{FF2B5EF4-FFF2-40B4-BE49-F238E27FC236}">
                <a16:creationId xmlns:a16="http://schemas.microsoft.com/office/drawing/2014/main" id="{29B1D7C1-C4D3-6E4C-A8CA-8F27FCAEFE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59228" y="6013187"/>
            <a:ext cx="1100987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ＭＳ Ｐゴシック" panose="020B0600070205080204" pitchFamily="34" charset="-128"/>
                <a:cs typeface="+mn-cs"/>
              </a:rPr>
              <a:t>Gravures des organes génitaux de Michel-Anne Drouart,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ＭＳ Ｐゴシック" panose="020B0600070205080204" pitchFamily="34" charset="-128"/>
                <a:cs typeface="+mn-cs"/>
              </a:rPr>
              <a:t>decrit par l’</a:t>
            </a:r>
            <a:r>
              <a:rPr kumimoji="0" lang="en-US" altLang="ja-JP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ＭＳ Ｐゴシック" panose="020B0600070205080204" pitchFamily="34" charset="-128"/>
                <a:cs typeface="+mn-cs"/>
              </a:rPr>
              <a:t>Academie Royale des 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ＭＳ Ｐゴシック" panose="020B0600070205080204" pitchFamily="34" charset="-128"/>
                <a:cs typeface="+mn-cs"/>
              </a:rPr>
              <a:t>Sciences de Paris (1754)</a:t>
            </a:r>
          </a:p>
        </p:txBody>
      </p:sp>
    </p:spTree>
    <p:extLst>
      <p:ext uri="{BB962C8B-B14F-4D97-AF65-F5344CB8AC3E}">
        <p14:creationId xmlns:p14="http://schemas.microsoft.com/office/powerpoint/2010/main" val="3492446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ERMAPHRODITE -- [MOREAU le jeune, Jean-Michel (1741-1814).] Garçon et  fille hermaphrodites vus et dessinés">
            <a:extLst>
              <a:ext uri="{FF2B5EF4-FFF2-40B4-BE49-F238E27FC236}">
                <a16:creationId xmlns:a16="http://schemas.microsoft.com/office/drawing/2014/main" id="{DFE68F09-F38E-C44D-B1CC-7309BEFD3E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9989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A7B627F-BBA3-8F43-BB77-A82F5ECC8784}"/>
              </a:ext>
            </a:extLst>
          </p:cNvPr>
          <p:cNvSpPr txBox="1"/>
          <p:nvPr/>
        </p:nvSpPr>
        <p:spPr>
          <a:xfrm>
            <a:off x="4657688" y="117954"/>
            <a:ext cx="287662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Gravures par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Jean-Michel MOREAU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(Paris 1772-1773)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apparues dans</a:t>
            </a:r>
          </a:p>
        </p:txBody>
      </p:sp>
      <p:pic>
        <p:nvPicPr>
          <p:cNvPr id="8196" name="Picture 4" descr="Garçon et fille hermaphrodites vus et dessinés d'après nature par un des  plus célébres artistes et gravés avec tout le soin possible pour l'utilité  des studieux. Paris [1772-1773]. | The Historical Library">
            <a:extLst>
              <a:ext uri="{FF2B5EF4-FFF2-40B4-BE49-F238E27FC236}">
                <a16:creationId xmlns:a16="http://schemas.microsoft.com/office/drawing/2014/main" id="{EC4CAF6D-F87E-8846-B443-F3F2C96A21C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3" t="3276" r="12002" b="5304"/>
          <a:stretch/>
        </p:blipFill>
        <p:spPr bwMode="auto">
          <a:xfrm>
            <a:off x="8193087" y="0"/>
            <a:ext cx="3998913" cy="6883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270A00-B578-4848-8DB2-3ECC2042F326}"/>
              </a:ext>
            </a:extLst>
          </p:cNvPr>
          <p:cNvSpPr txBox="1"/>
          <p:nvPr/>
        </p:nvSpPr>
        <p:spPr>
          <a:xfrm>
            <a:off x="156358" y="117953"/>
            <a:ext cx="4155273" cy="1569660"/>
          </a:xfrm>
          <a:prstGeom prst="rect">
            <a:avLst/>
          </a:prstGeom>
          <a:solidFill>
            <a:srgbClr val="EDE7C8">
              <a:alpha val="69000"/>
            </a:srgb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Louis Hainault (1752-1773),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né·e aux environs de Rouen, découvert·e « hermaphrodite » quelques jours avant sa mort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1E76F7-E9E4-4E4E-A251-DE8AD7012F02}"/>
              </a:ext>
            </a:extLst>
          </p:cNvPr>
          <p:cNvSpPr txBox="1"/>
          <p:nvPr/>
        </p:nvSpPr>
        <p:spPr>
          <a:xfrm>
            <a:off x="8036727" y="117954"/>
            <a:ext cx="4155273" cy="1569660"/>
          </a:xfrm>
          <a:prstGeom prst="rect">
            <a:avLst/>
          </a:prstGeom>
          <a:solidFill>
            <a:srgbClr val="EDE7C8">
              <a:alpha val="72000"/>
            </a:srgbClr>
          </a:solidFill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Marie Augé (né·e 1755),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élevé·e comme fille, montrée à Paris et à Londres comme animal de foire</a:t>
            </a:r>
          </a:p>
        </p:txBody>
      </p:sp>
      <p:pic>
        <p:nvPicPr>
          <p:cNvPr id="10" name="Picture 9" descr="Text, letter&#10;&#10;Description automatically generated">
            <a:extLst>
              <a:ext uri="{FF2B5EF4-FFF2-40B4-BE49-F238E27FC236}">
                <a16:creationId xmlns:a16="http://schemas.microsoft.com/office/drawing/2014/main" id="{EDD43E34-3F00-8C43-ADD7-A7C4F2AB8D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7618" y="1753809"/>
            <a:ext cx="2906691" cy="5104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350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old, posing, vintage&#10;&#10;Description automatically generated">
            <a:extLst>
              <a:ext uri="{FF2B5EF4-FFF2-40B4-BE49-F238E27FC236}">
                <a16:creationId xmlns:a16="http://schemas.microsoft.com/office/drawing/2014/main" id="{9D9193B6-7398-F64D-91A9-7A2FCA46B1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071372" cy="6858000"/>
          </a:xfrm>
          <a:prstGeom prst="rect">
            <a:avLst/>
          </a:prstGeom>
        </p:spPr>
      </p:pic>
      <p:pic>
        <p:nvPicPr>
          <p:cNvPr id="5" name="Picture 4" descr="A picture containing text, book, old&#10;&#10;Description automatically generated">
            <a:extLst>
              <a:ext uri="{FF2B5EF4-FFF2-40B4-BE49-F238E27FC236}">
                <a16:creationId xmlns:a16="http://schemas.microsoft.com/office/drawing/2014/main" id="{025F38EE-D848-AE4F-9B16-01D77BC00E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5105" y="0"/>
            <a:ext cx="3941789" cy="6858000"/>
          </a:xfrm>
          <a:prstGeom prst="rect">
            <a:avLst/>
          </a:prstGeom>
        </p:spPr>
      </p:pic>
      <p:sp>
        <p:nvSpPr>
          <p:cNvPr id="11" name="Text Box 4">
            <a:extLst>
              <a:ext uri="{FF2B5EF4-FFF2-40B4-BE49-F238E27FC236}">
                <a16:creationId xmlns:a16="http://schemas.microsoft.com/office/drawing/2014/main" id="{DD7DD5FA-FB43-2146-8167-24E2B0A081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5924" y="6312845"/>
            <a:ext cx="6425514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ＭＳ Ｐゴシック" panose="020B0600070205080204" pitchFamily="34" charset="-128"/>
                <a:cs typeface="+mn-cs"/>
              </a:rPr>
              <a:t>Diderot, « </a:t>
            </a:r>
            <a:r>
              <a:rPr kumimoji="0" lang="fr-FR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ＭＳ Ｐゴシック" panose="020B0600070205080204" pitchFamily="34" charset="-128"/>
                <a:cs typeface="+mn-cs"/>
              </a:rPr>
              <a:t>Hermaphrodite » </a:t>
            </a:r>
            <a:r>
              <a:rPr kumimoji="0" lang="fr-FR" altLang="en-US" sz="24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ＭＳ Ｐゴシック" panose="020B0600070205080204" pitchFamily="34" charset="-128"/>
                <a:cs typeface="+mn-cs"/>
              </a:rPr>
              <a:t>Encyclopedie</a:t>
            </a:r>
            <a:r>
              <a:rPr kumimoji="0" lang="fr-F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ＭＳ Ｐゴシック" panose="020B0600070205080204" pitchFamily="34" charset="-128"/>
                <a:cs typeface="+mn-cs"/>
              </a:rPr>
              <a:t> (1777)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ＭＳ Ｐゴシック" panose="020B0600070205080204" pitchFamily="34" charset="-128"/>
                <a:cs typeface="+mn-cs"/>
              </a:rPr>
              <a:t> </a:t>
            </a:r>
          </a:p>
        </p:txBody>
      </p:sp>
      <p:pic>
        <p:nvPicPr>
          <p:cNvPr id="7" name="Picture 6" descr="A picture containing text, book, old&#10;&#10;Description automatically generated">
            <a:extLst>
              <a:ext uri="{FF2B5EF4-FFF2-40B4-BE49-F238E27FC236}">
                <a16:creationId xmlns:a16="http://schemas.microsoft.com/office/drawing/2014/main" id="{85CCBC45-C2B6-994F-8DB1-2AE5B01E64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5484" y="0"/>
            <a:ext cx="40065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736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ARTUS (Thomas)]. - Description de l'isle des hermaphrodites  nouvellement[...] | lot 4 | Bibliothèque Georges Wendling et à divers chez  Alde | Auction.fr">
            <a:extLst>
              <a:ext uri="{FF2B5EF4-FFF2-40B4-BE49-F238E27FC236}">
                <a16:creationId xmlns:a16="http://schemas.microsoft.com/office/drawing/2014/main" id="{A9CB6EFB-02AA-0446-A288-5F24534C66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0022" y="0"/>
            <a:ext cx="830103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Text, letter&#10;&#10;Description automatically generated">
            <a:extLst>
              <a:ext uri="{FF2B5EF4-FFF2-40B4-BE49-F238E27FC236}">
                <a16:creationId xmlns:a16="http://schemas.microsoft.com/office/drawing/2014/main" id="{5E200E4E-03FA-C646-9C4D-0B55286B7A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3857" y="1640578"/>
            <a:ext cx="7814793" cy="3382522"/>
          </a:xfrm>
          <a:prstGeom prst="rect">
            <a:avLst/>
          </a:prstGeom>
        </p:spPr>
      </p:pic>
      <p:sp>
        <p:nvSpPr>
          <p:cNvPr id="2" name="ZoneTexte 1">
            <a:extLst>
              <a:ext uri="{FF2B5EF4-FFF2-40B4-BE49-F238E27FC236}">
                <a16:creationId xmlns:a16="http://schemas.microsoft.com/office/drawing/2014/main" id="{DF69D5B9-4BF2-3E0F-FD77-4979A416798C}"/>
              </a:ext>
            </a:extLst>
          </p:cNvPr>
          <p:cNvSpPr txBox="1"/>
          <p:nvPr/>
        </p:nvSpPr>
        <p:spPr>
          <a:xfrm>
            <a:off x="8616048" y="558679"/>
            <a:ext cx="30575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800" dirty="0"/>
              <a:t>aussi en littérature</a:t>
            </a:r>
          </a:p>
        </p:txBody>
      </p:sp>
    </p:spTree>
    <p:extLst>
      <p:ext uri="{BB962C8B-B14F-4D97-AF65-F5344CB8AC3E}">
        <p14:creationId xmlns:p14="http://schemas.microsoft.com/office/powerpoint/2010/main" val="825596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BE5D76-F706-4E1D-5C13-9BBC2B2B67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48C1741-A07E-4B44-4507-63884B4DA1DC}"/>
              </a:ext>
            </a:extLst>
          </p:cNvPr>
          <p:cNvSpPr txBox="1"/>
          <p:nvPr/>
        </p:nvSpPr>
        <p:spPr>
          <a:xfrm>
            <a:off x="463158" y="5376082"/>
            <a:ext cx="40313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Caster</a:t>
            </a:r>
            <a:r>
              <a:rPr kumimoji="0" lang="fr-FR" sz="36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kumimoji="0" lang="fr-FR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Semenya</a:t>
            </a: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en 2010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CFC607-C824-58EE-04F7-49C34CDCF3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6847" y="-12246"/>
            <a:ext cx="6225153" cy="6870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7544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4" name="Picture 4" descr="Bioéthique : L'Assemblée refuse d'interdire les mutilations des enfants  intersexe - Elle">
            <a:extLst>
              <a:ext uri="{FF2B5EF4-FFF2-40B4-BE49-F238E27FC236}">
                <a16:creationId xmlns:a16="http://schemas.microsoft.com/office/drawing/2014/main" id="{39E83876-489C-A24E-B301-9996C105B6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64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1C31EF52-2CE1-F748-B1E4-1BDF14A5D5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1036" y="2097100"/>
            <a:ext cx="6043999" cy="49303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088B02E-FBAD-8746-8B3F-69FCC209FA58}"/>
              </a:ext>
            </a:extLst>
          </p:cNvPr>
          <p:cNvSpPr txBox="1"/>
          <p:nvPr/>
        </p:nvSpPr>
        <p:spPr>
          <a:xfrm>
            <a:off x="7846559" y="256396"/>
            <a:ext cx="3443399" cy="3847207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La France continue de rejeter des propositions de loi pour interdire les opérations dès la naissance (même dans la loi bioéthique 2021). </a:t>
            </a:r>
            <a:endParaRPr kumimoji="0" lang="fr-F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3B05C7F-865C-2143-9589-75DB2492B5E2}"/>
              </a:ext>
            </a:extLst>
          </p:cNvPr>
          <p:cNvSpPr/>
          <p:nvPr/>
        </p:nvSpPr>
        <p:spPr>
          <a:xfrm>
            <a:off x="154079" y="170746"/>
            <a:ext cx="7500755" cy="1754326"/>
          </a:xfrm>
          <a:prstGeom prst="rect">
            <a:avLst/>
          </a:prstGeom>
          <a:solidFill>
            <a:srgbClr val="FAF101"/>
          </a:solidFill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-Regular"/>
                <a:ea typeface="+mn-ea"/>
                <a:cs typeface="+mn-cs"/>
              </a:rPr>
              <a:t>Amendement proposé en 2019 au code de la santé publique: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-Regular"/>
                <a:ea typeface="+mn-ea"/>
                <a:cs typeface="+mn-cs"/>
              </a:rPr>
              <a:t>« Hors nécessité vitale, aucun traitement irréversible ou acte chirurgical visant à la définition des caractéristiques sexuelles ne peut être effectué sur une personne mineure tant que l’intéressée n’est pas en mesure d’exprimer par elle-même son consentement après avoir reçu une information adaptée à son âge. »</a:t>
            </a:r>
            <a:endParaRPr kumimoji="0" lang="fr-F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27687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A574AD0-1562-0FC3-5D73-9361ADB9A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346075"/>
            <a:ext cx="10515600" cy="1325563"/>
          </a:xfrm>
        </p:spPr>
        <p:txBody>
          <a:bodyPr/>
          <a:lstStyle/>
          <a:p>
            <a:r>
              <a:rPr lang="fr-FR" dirty="0"/>
              <a:t>« tribades » « ribaudes » « </a:t>
            </a:r>
            <a:r>
              <a:rPr lang="fr-FR" dirty="0" err="1"/>
              <a:t>fricatrices</a:t>
            </a:r>
            <a:r>
              <a:rPr lang="fr-FR" dirty="0"/>
              <a:t> »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D4A91892-5644-C5DB-B4E7-101909CAC1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94509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4C2C1B2-582C-88FB-0596-C9E849AED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503" y="1450133"/>
            <a:ext cx="2857500" cy="1325563"/>
          </a:xfrm>
        </p:spPr>
        <p:txBody>
          <a:bodyPr>
            <a:normAutofit fontScale="90000"/>
          </a:bodyPr>
          <a:lstStyle/>
          <a:p>
            <a:r>
              <a:rPr lang="fr-FR" dirty="0"/>
              <a:t>Saartje</a:t>
            </a:r>
            <a:br>
              <a:rPr lang="fr-FR" dirty="0"/>
            </a:br>
            <a:r>
              <a:rPr lang="fr-FR" dirty="0"/>
              <a:t>Baartman</a:t>
            </a:r>
            <a:br>
              <a:rPr lang="fr-FR" dirty="0"/>
            </a:br>
            <a:r>
              <a:rPr lang="fr-FR" dirty="0"/>
              <a:t>(v. 1788 Cap Oriental, Afrique du sud</a:t>
            </a:r>
            <a:br>
              <a:rPr lang="fr-FR" dirty="0"/>
            </a:br>
            <a:r>
              <a:rPr lang="fr-FR" dirty="0"/>
              <a:t>- 1815 Paris)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49ADE738-2CF1-D694-D6C4-2E78996EB3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503" y="4682632"/>
            <a:ext cx="28575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fr-FR" sz="3600" dirty="0"/>
              <a:t>dite </a:t>
            </a:r>
          </a:p>
          <a:p>
            <a:pPr marL="0" indent="0">
              <a:buNone/>
            </a:pPr>
            <a:r>
              <a:rPr lang="fr-FR" sz="3600" dirty="0"/>
              <a:t>« La Vénus </a:t>
            </a:r>
          </a:p>
          <a:p>
            <a:pPr marL="0" indent="0">
              <a:buNone/>
            </a:pPr>
            <a:r>
              <a:rPr lang="fr-FR" sz="3600" dirty="0"/>
              <a:t>Hottentote »</a:t>
            </a:r>
          </a:p>
        </p:txBody>
      </p:sp>
      <p:pic>
        <p:nvPicPr>
          <p:cNvPr id="7" name="Picture 2" descr="venushottentote_.jpg">
            <a:extLst>
              <a:ext uri="{FF2B5EF4-FFF2-40B4-BE49-F238E27FC236}">
                <a16:creationId xmlns:a16="http://schemas.microsoft.com/office/drawing/2014/main" id="{118716F9-1F1B-D801-23EB-05640F8848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2306" y="0"/>
            <a:ext cx="4547681" cy="6858000"/>
          </a:xfrm>
          <a:prstGeom prst="rect">
            <a:avLst/>
          </a:prstGeom>
        </p:spPr>
      </p:pic>
      <p:pic>
        <p:nvPicPr>
          <p:cNvPr id="8" name="Picture 4" descr="SaartjieBaartman.jpg">
            <a:extLst>
              <a:ext uri="{FF2B5EF4-FFF2-40B4-BE49-F238E27FC236}">
                <a16:creationId xmlns:a16="http://schemas.microsoft.com/office/drawing/2014/main" id="{1C43A212-70E3-5941-70CD-A0F42899B9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1004" y="0"/>
            <a:ext cx="4680996" cy="6858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683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51B43-56EA-5947-86AD-CB8E29FE14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066" y="243215"/>
            <a:ext cx="5695153" cy="1325563"/>
          </a:xfrm>
        </p:spPr>
        <p:txBody>
          <a:bodyPr>
            <a:normAutofit/>
          </a:bodyPr>
          <a:lstStyle/>
          <a:p>
            <a:r>
              <a:rPr lang="fr-FR" dirty="0">
                <a:solidFill>
                  <a:schemeClr val="bg1"/>
                </a:solidFill>
              </a:rPr>
              <a:t>Georges Cuvier, anatomiste</a:t>
            </a: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D435E86A-8AA3-E529-21F4-85FEDD6A67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173" b="29167"/>
          <a:stretch>
            <a:fillRect/>
          </a:stretch>
        </p:blipFill>
        <p:spPr>
          <a:xfrm>
            <a:off x="6358664" y="178820"/>
            <a:ext cx="5432489" cy="1698172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81555C27-15B3-6134-F865-93135AB5EB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066" y="4805877"/>
            <a:ext cx="11416219" cy="1808908"/>
          </a:xfrm>
          <a:prstGeom prst="rect">
            <a:avLst/>
          </a:prstGeom>
        </p:spPr>
      </p:pic>
      <p:pic>
        <p:nvPicPr>
          <p:cNvPr id="13" name="Espace réservé du contenu 5">
            <a:extLst>
              <a:ext uri="{FF2B5EF4-FFF2-40B4-BE49-F238E27FC236}">
                <a16:creationId xmlns:a16="http://schemas.microsoft.com/office/drawing/2014/main" id="{B5DC48C3-2086-A085-B77D-A4879B57BD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197" y="1764718"/>
            <a:ext cx="11597956" cy="2746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1085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frique du Sud | Fée en Brocéliande">
            <a:extLst>
              <a:ext uri="{FF2B5EF4-FFF2-40B4-BE49-F238E27FC236}">
                <a16:creationId xmlns:a16="http://schemas.microsoft.com/office/drawing/2014/main" id="{4CBCC1B2-708D-0D4D-9B82-296FEED08C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92968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Restitution d'œuvres d'art : ces biens culturels que la France a déjà rendus">
            <a:extLst>
              <a:ext uri="{FF2B5EF4-FFF2-40B4-BE49-F238E27FC236}">
                <a16:creationId xmlns:a16="http://schemas.microsoft.com/office/drawing/2014/main" id="{4F856CDA-07F5-900F-2ADF-D60046CAB9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9987" y="0"/>
            <a:ext cx="46720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8906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A30B6-1EC7-6846-833E-165A809E8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268" y="1964901"/>
            <a:ext cx="3173361" cy="2199288"/>
          </a:xfrm>
        </p:spPr>
        <p:txBody>
          <a:bodyPr>
            <a:normAutofit/>
          </a:bodyPr>
          <a:lstStyle/>
          <a:p>
            <a:r>
              <a:rPr lang="fr-FR" dirty="0">
                <a:solidFill>
                  <a:schemeClr val="bg1"/>
                </a:solidFill>
              </a:rPr>
              <a:t>Chantal Loïal</a:t>
            </a:r>
            <a:br>
              <a:rPr lang="fr-FR" dirty="0">
                <a:solidFill>
                  <a:schemeClr val="bg1"/>
                </a:solidFill>
              </a:rPr>
            </a:br>
            <a:r>
              <a:rPr lang="fr-FR" sz="3600" dirty="0">
                <a:solidFill>
                  <a:schemeClr val="bg1"/>
                </a:solidFill>
              </a:rPr>
              <a:t>danseuse</a:t>
            </a:r>
            <a:br>
              <a:rPr lang="fr-FR" sz="3600" dirty="0">
                <a:solidFill>
                  <a:schemeClr val="bg1"/>
                </a:solidFill>
              </a:rPr>
            </a:br>
            <a:r>
              <a:rPr lang="fr-FR" sz="3600" dirty="0">
                <a:solidFill>
                  <a:schemeClr val="bg1"/>
                </a:solidFill>
              </a:rPr>
              <a:t>chorégraphe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BA2181-06E2-AB4E-A9AB-D666286F31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7"/>
          <a:stretch>
            <a:fillRect/>
          </a:stretch>
        </p:blipFill>
        <p:spPr>
          <a:xfrm>
            <a:off x="3173361" y="0"/>
            <a:ext cx="4347598" cy="6858000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20D54B6C-9066-3FCA-90CA-ECC7DB9F8E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1669" y="508939"/>
            <a:ext cx="4101063" cy="5840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017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A90AD5C-EE9E-5763-E527-6686E01E34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6885CD7-7215-228A-5699-3E92E8E1E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4673" y="2225362"/>
            <a:ext cx="10515600" cy="1325563"/>
          </a:xfrm>
        </p:spPr>
        <p:txBody>
          <a:bodyPr/>
          <a:lstStyle/>
          <a:p>
            <a:r>
              <a:rPr lang="fr-FR" dirty="0"/>
              <a:t>Missions: Nos auteurs pour aujourd’hui</a:t>
            </a:r>
          </a:p>
        </p:txBody>
      </p:sp>
    </p:spTree>
    <p:extLst>
      <p:ext uri="{BB962C8B-B14F-4D97-AF65-F5344CB8AC3E}">
        <p14:creationId xmlns:p14="http://schemas.microsoft.com/office/powerpoint/2010/main" val="10492084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269E9E-869A-F2F5-086F-7DAF980B4B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A06FBD6-55DF-F55B-0F7A-CA5C27BA1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711" y="640822"/>
            <a:ext cx="3713065" cy="5583148"/>
          </a:xfrm>
        </p:spPr>
        <p:txBody>
          <a:bodyPr anchor="ctr">
            <a:normAutofit/>
          </a:bodyPr>
          <a:lstStyle/>
          <a:p>
            <a:r>
              <a:rPr lang="fr-FR" sz="5400" dirty="0">
                <a:latin typeface="Calibri Light" panose="020F0302020204030204" pitchFamily="34" charset="0"/>
                <a:cs typeface="Calibri Light" panose="020F0302020204030204" pitchFamily="34" charset="0"/>
              </a:rPr>
              <a:t>Réactions ?</a:t>
            </a:r>
          </a:p>
        </p:txBody>
      </p:sp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559B6E7D-F3CE-B191-BD22-C323E688A18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7219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F7FFA5E-98A5-9716-8DCD-4C84B9ECC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46" y="312372"/>
            <a:ext cx="10515600" cy="1325563"/>
          </a:xfrm>
        </p:spPr>
        <p:txBody>
          <a:bodyPr/>
          <a:lstStyle/>
          <a:p>
            <a:r>
              <a:rPr lang="fr-FR" dirty="0"/>
              <a:t>Parlons de vocabulaire et terminologie…</a:t>
            </a:r>
          </a:p>
        </p:txBody>
      </p:sp>
    </p:spTree>
    <p:extLst>
      <p:ext uri="{BB962C8B-B14F-4D97-AF65-F5344CB8AC3E}">
        <p14:creationId xmlns:p14="http://schemas.microsoft.com/office/powerpoint/2010/main" val="511126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52D52E84-78F1-8F4C-8B33-CE9D156318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293" y="0"/>
            <a:ext cx="1221058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4809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, letter&#10;&#10;Description automatically generated">
            <a:extLst>
              <a:ext uri="{FF2B5EF4-FFF2-40B4-BE49-F238E27FC236}">
                <a16:creationId xmlns:a16="http://schemas.microsoft.com/office/drawing/2014/main" id="{16A2EF8A-7172-9F41-BA9B-7843AB8678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0105" y="22412"/>
            <a:ext cx="12232105" cy="6835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3833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ED52223-A1AF-D334-06B1-7ACFBF03F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120" y="450157"/>
            <a:ext cx="6142892" cy="1325563"/>
          </a:xfrm>
        </p:spPr>
        <p:txBody>
          <a:bodyPr>
            <a:normAutofit/>
          </a:bodyPr>
          <a:lstStyle/>
          <a:p>
            <a:r>
              <a:rPr lang="fr-FR" dirty="0"/>
              <a:t>Jean de Léry</a:t>
            </a:r>
            <a:br>
              <a:rPr lang="fr-FR" dirty="0"/>
            </a:br>
            <a:r>
              <a:rPr lang="fr-FR" dirty="0"/>
              <a:t>au Brésil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EE065DF0-F9B2-DABF-C274-68ACF3D56C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120" y="1967387"/>
            <a:ext cx="3346938" cy="4351338"/>
          </a:xfrm>
        </p:spPr>
        <p:txBody>
          <a:bodyPr/>
          <a:lstStyle/>
          <a:p>
            <a:r>
              <a:rPr lang="fr-FR" dirty="0"/>
              <a:t>voyage en 1556</a:t>
            </a:r>
          </a:p>
          <a:p>
            <a:r>
              <a:rPr lang="fr-FR" dirty="0"/>
              <a:t>récit publié en 1578</a:t>
            </a:r>
          </a:p>
          <a:p>
            <a:r>
              <a:rPr lang="fr-FR" dirty="0"/>
              <a:t>« La France antarctique »</a:t>
            </a:r>
          </a:p>
          <a:p>
            <a:r>
              <a:rPr lang="fr-FR" dirty="0"/>
              <a:t>colonie protestante dans la baie de Rio de Janeiro</a:t>
            </a:r>
          </a:p>
        </p:txBody>
      </p:sp>
      <p:pic>
        <p:nvPicPr>
          <p:cNvPr id="4" name="Image 3" descr="Histoire d'un voyage fait en la terre du Brésil, de Jean de ...">
            <a:extLst>
              <a:ext uri="{FF2B5EF4-FFF2-40B4-BE49-F238E27FC236}">
                <a16:creationId xmlns:a16="http://schemas.microsoft.com/office/drawing/2014/main" id="{9CEF3EB2-2F11-849E-503B-D7B225A3CC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7232" y="0"/>
            <a:ext cx="4057648" cy="6905120"/>
          </a:xfrm>
          <a:prstGeom prst="rect">
            <a:avLst/>
          </a:prstGeom>
        </p:spPr>
      </p:pic>
      <p:pic>
        <p:nvPicPr>
          <p:cNvPr id="5" name="Image 4" descr="Histoire d'un voyage fait en la terre du Brésil : frontispice">
            <a:extLst>
              <a:ext uri="{FF2B5EF4-FFF2-40B4-BE49-F238E27FC236}">
                <a16:creationId xmlns:a16="http://schemas.microsoft.com/office/drawing/2014/main" id="{F08FE136-8B70-AEFF-955C-6CAE2B029D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302" y="262574"/>
            <a:ext cx="3907930" cy="6332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4069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00416" y="220465"/>
            <a:ext cx="6613743" cy="976271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Les </a:t>
            </a:r>
            <a:r>
              <a:rPr lang="fr-FR" sz="4000" b="1" dirty="0">
                <a:solidFill>
                  <a:prstClr val="black"/>
                </a:solidFill>
                <a:latin typeface="Calibri Light" panose="020F0302020204030204"/>
              </a:rPr>
              <a:t>F</a:t>
            </a:r>
            <a:r>
              <a:rPr kumimoji="0" lang="fr-FR" sz="4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rançais</a:t>
            </a:r>
            <a:r>
              <a:rPr kumimoji="0" lang="fr-FR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en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Amérique du nord</a:t>
            </a:r>
            <a:endParaRPr kumimoji="0" lang="fr-FR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VERRAZANO (1524-1526-1528)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RIBAULT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(1562-1565)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CARTIER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(1534-1535-1541)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CHAMPLAIN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(1603-1635)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pic>
        <p:nvPicPr>
          <p:cNvPr id="3" name="Picture 2" descr="2015-Hebbinckuys-trajet de Verrazano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850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0567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oyages des explorateurs en N-F" descr="Voyages des explorateurs en N-F">
            <a:hlinkClick r:id="" action="ppaction://media"/>
            <a:extLst>
              <a:ext uri="{FF2B5EF4-FFF2-40B4-BE49-F238E27FC236}">
                <a16:creationId xmlns:a16="http://schemas.microsoft.com/office/drawing/2014/main" id="{DB1D201F-8DA8-1446-A698-9BD3C2939C5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6352" y="0"/>
            <a:ext cx="11059296" cy="6220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651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55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65DBD9F5-96E6-984E-865F-833B3FC2B4C4}"/>
              </a:ext>
            </a:extLst>
          </p:cNvPr>
          <p:cNvSpPr/>
          <p:nvPr/>
        </p:nvSpPr>
        <p:spPr>
          <a:xfrm>
            <a:off x="6249110" y="514350"/>
            <a:ext cx="5763986" cy="5829300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 sz="24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j-lt"/>
            </a:endParaRPr>
          </a:p>
          <a:p>
            <a:pPr algn="ctr"/>
            <a:r>
              <a:rPr lang="fr-FR" sz="2600" dirty="0">
                <a:ln w="0"/>
                <a:solidFill>
                  <a:schemeClr val="accent5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</a:rPr>
              <a:t>« Comme nous regardons dans l’établissement desdites Colonies, principalement la gloire de Dieu, en procurant le Salut des Indiens et Sauvages, auxquels nous désirons faire </a:t>
            </a:r>
            <a:r>
              <a:rPr lang="fr-FR" sz="2600" dirty="0" err="1">
                <a:ln w="0"/>
                <a:solidFill>
                  <a:schemeClr val="accent5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</a:rPr>
              <a:t>connoître</a:t>
            </a:r>
            <a:r>
              <a:rPr lang="fr-FR" sz="2600" dirty="0">
                <a:ln w="0"/>
                <a:solidFill>
                  <a:schemeClr val="accent5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</a:rPr>
              <a:t> la vraie Religion. »</a:t>
            </a:r>
          </a:p>
          <a:p>
            <a:pPr algn="ctr"/>
            <a:endParaRPr lang="fr-FR" sz="2400" dirty="0">
              <a:ln w="0"/>
              <a:solidFill>
                <a:schemeClr val="accent5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j-lt"/>
            </a:endParaRPr>
          </a:p>
          <a:p>
            <a:pPr algn="ctr"/>
            <a:r>
              <a:rPr lang="fr-FR" sz="2400" dirty="0">
                <a:ln w="0"/>
                <a:solidFill>
                  <a:schemeClr val="accent5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</a:rPr>
              <a:t>Compagnie des Indes</a:t>
            </a:r>
          </a:p>
          <a:p>
            <a:pPr algn="ctr"/>
            <a:r>
              <a:rPr lang="fr-FR" sz="2400" dirty="0">
                <a:ln w="0"/>
                <a:solidFill>
                  <a:schemeClr val="accent5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</a:rPr>
              <a:t>Occidentales, 1664</a:t>
            </a:r>
            <a:endParaRPr lang="fr-FR" sz="2400" dirty="0">
              <a:solidFill>
                <a:schemeClr val="accent5"/>
              </a:solidFill>
              <a:latin typeface="+mj-lt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079D855-680E-904C-BC3A-464D97173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535" y="1013618"/>
            <a:ext cx="5987143" cy="1325563"/>
          </a:xfrm>
        </p:spPr>
        <p:txBody>
          <a:bodyPr>
            <a:normAutofit fontScale="90000"/>
          </a:bodyPr>
          <a:lstStyle/>
          <a:p>
            <a:r>
              <a:rPr lang="fr-FR" dirty="0">
                <a:solidFill>
                  <a:schemeClr val="accent5"/>
                </a:solidFill>
              </a:rPr>
              <a:t>Missionnaires:</a:t>
            </a:r>
            <a:br>
              <a:rPr lang="fr-FR" dirty="0">
                <a:solidFill>
                  <a:schemeClr val="accent5"/>
                </a:solidFill>
              </a:rPr>
            </a:br>
            <a:r>
              <a:rPr lang="fr-FR" dirty="0">
                <a:solidFill>
                  <a:schemeClr val="accent5"/>
                </a:solidFill>
              </a:rPr>
              <a:t>Amérique du nord </a:t>
            </a:r>
            <a:br>
              <a:rPr lang="fr-FR" dirty="0">
                <a:solidFill>
                  <a:schemeClr val="accent5"/>
                </a:solidFill>
              </a:rPr>
            </a:br>
            <a:r>
              <a:rPr lang="fr-FR" dirty="0">
                <a:solidFill>
                  <a:schemeClr val="accent5"/>
                </a:solidFill>
              </a:rPr>
              <a:t>Amérique du sud</a:t>
            </a:r>
            <a:br>
              <a:rPr lang="fr-FR" dirty="0">
                <a:solidFill>
                  <a:schemeClr val="accent5"/>
                </a:solidFill>
              </a:rPr>
            </a:br>
            <a:r>
              <a:rPr lang="fr-FR" dirty="0">
                <a:solidFill>
                  <a:schemeClr val="accent5"/>
                </a:solidFill>
              </a:rPr>
              <a:t>Antilles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981511D-67E1-B148-B43A-4171EF439F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535" y="3245180"/>
            <a:ext cx="5987143" cy="4667250"/>
          </a:xfrm>
        </p:spPr>
        <p:txBody>
          <a:bodyPr/>
          <a:lstStyle/>
          <a:p>
            <a:r>
              <a:rPr lang="fr-FR" dirty="0"/>
              <a:t>La Réforme et la Réforme Catholique (16</a:t>
            </a:r>
            <a:r>
              <a:rPr lang="fr-FR" baseline="30000" dirty="0"/>
              <a:t>e</a:t>
            </a:r>
            <a:r>
              <a:rPr lang="fr-FR" dirty="0"/>
              <a:t>-17</a:t>
            </a:r>
            <a:r>
              <a:rPr lang="fr-FR" baseline="30000" dirty="0"/>
              <a:t>e</a:t>
            </a:r>
            <a:r>
              <a:rPr lang="fr-FR" dirty="0"/>
              <a:t>)</a:t>
            </a:r>
          </a:p>
          <a:p>
            <a:pPr lvl="1"/>
            <a:r>
              <a:rPr lang="fr-FR" dirty="0"/>
              <a:t>Éducation</a:t>
            </a:r>
          </a:p>
          <a:p>
            <a:pPr lvl="1"/>
            <a:r>
              <a:rPr lang="fr-FR" dirty="0"/>
              <a:t>Conversion</a:t>
            </a:r>
          </a:p>
          <a:p>
            <a:r>
              <a:rPr lang="fr-FR" dirty="0"/>
              <a:t>Colonies protestantes</a:t>
            </a:r>
          </a:p>
          <a:p>
            <a:r>
              <a:rPr lang="fr-FR" dirty="0"/>
              <a:t>Jésuites, Dominicains, Récollets, autres</a:t>
            </a:r>
          </a:p>
        </p:txBody>
      </p:sp>
    </p:spTree>
    <p:extLst>
      <p:ext uri="{BB962C8B-B14F-4D97-AF65-F5344CB8AC3E}">
        <p14:creationId xmlns:p14="http://schemas.microsoft.com/office/powerpoint/2010/main" val="3206800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, letter&#10;&#10;Description automatically generated">
            <a:extLst>
              <a:ext uri="{FF2B5EF4-FFF2-40B4-BE49-F238E27FC236}">
                <a16:creationId xmlns:a16="http://schemas.microsoft.com/office/drawing/2014/main" id="{2552C1F8-BD05-014B-947C-98D3C7D3AF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9089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Les traites negrieres, 7-19e siecles.jpg">
            <a:extLst>
              <a:ext uri="{FF2B5EF4-FFF2-40B4-BE49-F238E27FC236}">
                <a16:creationId xmlns:a16="http://schemas.microsoft.com/office/drawing/2014/main" id="{2AE92F32-617C-B546-A947-3B24EAD43D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27" b="6679"/>
          <a:stretch>
            <a:fillRect/>
          </a:stretch>
        </p:blipFill>
        <p:spPr>
          <a:xfrm>
            <a:off x="1107831" y="0"/>
            <a:ext cx="9892912" cy="6870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4115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8938" y="2213228"/>
            <a:ext cx="11634124" cy="5128053"/>
          </a:xfrm>
        </p:spPr>
        <p:txBody>
          <a:bodyPr>
            <a:normAutofit/>
          </a:bodyPr>
          <a:lstStyle/>
          <a:p>
            <a:r>
              <a:rPr lang="fr-FR" sz="3200" dirty="0"/>
              <a:t>plus de 15 millions de captifs transportés vers l’Amérique, 25 millions arrachés à l’Afrique du XVIe-XIXe siècles ( + toute la traite dans l’océan indienne)</a:t>
            </a:r>
          </a:p>
          <a:p>
            <a:r>
              <a:rPr lang="fr-FR" sz="3200" dirty="0"/>
              <a:t>France = 3</a:t>
            </a:r>
            <a:r>
              <a:rPr lang="fr-FR" sz="3200" baseline="30000" dirty="0"/>
              <a:t>e</a:t>
            </a:r>
            <a:r>
              <a:rPr lang="fr-FR" sz="3200" dirty="0"/>
              <a:t> pays négrier, mais parfois dominant</a:t>
            </a:r>
          </a:p>
          <a:p>
            <a:r>
              <a:rPr lang="fr-FR" sz="3200" dirty="0"/>
              <a:t>France 13%    Angleterre 28%    Portugal 46%</a:t>
            </a:r>
          </a:p>
          <a:p>
            <a:r>
              <a:rPr lang="fr-FR" sz="3200" dirty="0"/>
              <a:t>La Martinique et la Guadeloupe = les plus importants</a:t>
            </a:r>
          </a:p>
          <a:p>
            <a:r>
              <a:rPr lang="fr-FR" sz="3200" dirty="0"/>
              <a:t>aussi (plus tard) La Guyane, La Réunion, Madagascar, Saint Domingue (Haïti)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6765454-2550-3247-917D-FD8243880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938" y="1070228"/>
            <a:ext cx="7570523" cy="1143000"/>
          </a:xfrm>
        </p:spPr>
        <p:txBody>
          <a:bodyPr>
            <a:normAutofit fontScale="90000"/>
          </a:bodyPr>
          <a:lstStyle/>
          <a:p>
            <a:r>
              <a:rPr lang="fr-FR" dirty="0"/>
              <a:t>la traite Atlantique (ou occidentale)</a:t>
            </a:r>
            <a:br>
              <a:rPr lang="fr-FR" dirty="0"/>
            </a:br>
            <a:r>
              <a:rPr lang="fr-FR" sz="3600" dirty="0"/>
              <a:t>à partir de 1640 jusqu’en 1848 </a:t>
            </a:r>
            <a:br>
              <a:rPr lang="fr-FR" sz="3600" dirty="0"/>
            </a:br>
            <a:r>
              <a:rPr lang="fr-FR" sz="3600" dirty="0"/>
              <a:t>en France &amp; colonies</a:t>
            </a:r>
            <a:br>
              <a:rPr lang="fr-FR" sz="3600" dirty="0"/>
            </a:br>
            <a:br>
              <a:rPr lang="fr-FR" sz="3600" dirty="0"/>
            </a:br>
            <a:endParaRPr lang="fr-FR" sz="3600" dirty="0"/>
          </a:p>
        </p:txBody>
      </p:sp>
    </p:spTree>
    <p:extLst>
      <p:ext uri="{BB962C8B-B14F-4D97-AF65-F5344CB8AC3E}">
        <p14:creationId xmlns:p14="http://schemas.microsoft.com/office/powerpoint/2010/main" val="1360210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9F435FC-A078-5B02-1F45-F67891ACB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9617"/>
            <a:ext cx="5597769" cy="1325563"/>
          </a:xfrm>
        </p:spPr>
        <p:txBody>
          <a:bodyPr/>
          <a:lstStyle/>
          <a:p>
            <a:r>
              <a:rPr lang="fr-FR" dirty="0"/>
              <a:t>Visite de Professeure Mélanie Lamottte mardi</a:t>
            </a:r>
          </a:p>
        </p:txBody>
      </p:sp>
      <p:pic>
        <p:nvPicPr>
          <p:cNvPr id="5" name="Image 4" descr="Melanie Lamotte">
            <a:extLst>
              <a:ext uri="{FF2B5EF4-FFF2-40B4-BE49-F238E27FC236}">
                <a16:creationId xmlns:a16="http://schemas.microsoft.com/office/drawing/2014/main" id="{D86FCB30-E481-11D2-84EE-F04F9CC743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173" y="1714500"/>
            <a:ext cx="3560181" cy="5143500"/>
          </a:xfrm>
          <a:prstGeom prst="rect">
            <a:avLst/>
          </a:prstGeom>
        </p:spPr>
      </p:pic>
      <p:pic>
        <p:nvPicPr>
          <p:cNvPr id="6" name="Image 5" descr="De chair et de sueur : histoire de l'Empire français">
            <a:extLst>
              <a:ext uri="{FF2B5EF4-FFF2-40B4-BE49-F238E27FC236}">
                <a16:creationId xmlns:a16="http://schemas.microsoft.com/office/drawing/2014/main" id="{89C3A2BD-EAE6-958C-0A41-60966A1CDD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8338" y="72549"/>
            <a:ext cx="4684834" cy="6712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1603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1A1EE7A-D547-3572-4262-FF5545DA7E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D9D36D6-2AC5-46A1-A849-4C82D5264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Image 3" descr="Cover Lire l’&lt;i&gt;Histoire générale des Antilles&lt;/i&gt; de J.-B. Du Tertre">
            <a:extLst>
              <a:ext uri="{FF2B5EF4-FFF2-40B4-BE49-F238E27FC236}">
                <a16:creationId xmlns:a16="http://schemas.microsoft.com/office/drawing/2014/main" id="{34FB96A3-6DD0-5D81-9A69-81C1A116EE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10030"/>
          <a:stretch>
            <a:fillRect/>
          </a:stretch>
        </p:blipFill>
        <p:spPr>
          <a:xfrm>
            <a:off x="20" y="10"/>
            <a:ext cx="4992985" cy="6857990"/>
          </a:xfrm>
          <a:prstGeom prst="rect">
            <a:avLst/>
          </a:prstGeom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695013B5-E745-C3CB-0F92-BD5B1E3F92CC}"/>
              </a:ext>
            </a:extLst>
          </p:cNvPr>
          <p:cNvSpPr txBox="1"/>
          <p:nvPr/>
        </p:nvSpPr>
        <p:spPr>
          <a:xfrm>
            <a:off x="5542978" y="750094"/>
            <a:ext cx="6096000" cy="6524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spcBef>
                <a:spcPts val="600"/>
              </a:spcBef>
              <a:spcAft>
                <a:spcPts val="600"/>
              </a:spcAft>
              <a:buNone/>
            </a:pPr>
            <a:r>
              <a:rPr lang="fr-FR" sz="2400" dirty="0">
                <a:effectLst/>
                <a:latin typeface="+mj-lt"/>
                <a:ea typeface="Times New Roman" panose="02020603050405020304" pitchFamily="18" charset="0"/>
                <a:cs typeface="Calibri (Headings)"/>
              </a:rPr>
              <a:t>Quel rôle la nudité joue-t-elle dans les récits de voyage et des gravures des peuples africains et autochtones (amérindiens) aux XVIe et XVIIe siècles ? Quelles sortes de lectures de la nudité Kullberg distingue-t-elle ?</a:t>
            </a:r>
            <a:endParaRPr lang="fr-US" sz="2400" dirty="0">
              <a:effectLst/>
              <a:latin typeface="+mj-lt"/>
              <a:ea typeface="Times New Roman" panose="02020603050405020304" pitchFamily="18" charset="0"/>
              <a:cs typeface="Calibri (Headings)"/>
            </a:endParaRPr>
          </a:p>
          <a:p>
            <a:pPr marL="0" marR="0">
              <a:spcBef>
                <a:spcPts val="600"/>
              </a:spcBef>
              <a:spcAft>
                <a:spcPts val="600"/>
              </a:spcAft>
              <a:buNone/>
            </a:pPr>
            <a:r>
              <a:rPr lang="fr-FR" sz="2400" dirty="0">
                <a:effectLst/>
                <a:latin typeface="+mj-lt"/>
                <a:ea typeface="Times New Roman" panose="02020603050405020304" pitchFamily="18" charset="0"/>
                <a:cs typeface="Calibri (Headings)"/>
              </a:rPr>
              <a:t>Quelles autres distinctions Kullberg </a:t>
            </a:r>
            <a:r>
              <a:rPr lang="fr-FR" sz="2400" dirty="0" err="1">
                <a:effectLst/>
                <a:latin typeface="+mj-lt"/>
                <a:ea typeface="Times New Roman" panose="02020603050405020304" pitchFamily="18" charset="0"/>
                <a:cs typeface="Calibri (Headings)"/>
              </a:rPr>
              <a:t>fait-elle</a:t>
            </a:r>
            <a:r>
              <a:rPr lang="fr-FR" sz="2400" dirty="0">
                <a:effectLst/>
                <a:latin typeface="+mj-lt"/>
                <a:ea typeface="Times New Roman" panose="02020603050405020304" pitchFamily="18" charset="0"/>
                <a:cs typeface="Calibri (Headings)"/>
              </a:rPr>
              <a:t> entre la représentation du corps afrodescendant esclavagisé et du corps autochtone (amérindien) dans le récit de Du Tertre ? À quelles fins fait-on de telles distinctions ?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fr-FR" sz="2400" dirty="0">
                <a:latin typeface="+mj-lt"/>
              </a:rPr>
              <a:t>Comment se différencient-ils le rôle du corps de l’autre statique et le corps du corps de l’autre en mouvement ? À quelles fins l’auteur décrit-il le corps des afrodescendants en mouvement ?</a:t>
            </a:r>
            <a:endParaRPr lang="fr-US" sz="2400" dirty="0">
              <a:latin typeface="+mj-lt"/>
            </a:endParaRPr>
          </a:p>
          <a:p>
            <a:pPr marL="0" marR="0">
              <a:spcBef>
                <a:spcPts val="600"/>
              </a:spcBef>
              <a:spcAft>
                <a:spcPts val="600"/>
              </a:spcAft>
              <a:buNone/>
            </a:pPr>
            <a:endParaRPr lang="fr-FR" sz="2400" dirty="0">
              <a:effectLst/>
              <a:latin typeface="Calibri Light" panose="020F0302020204030204" pitchFamily="34" charset="0"/>
              <a:ea typeface="Times New Roman" panose="02020603050405020304" pitchFamily="18" charset="0"/>
              <a:cs typeface="Calibri (Headings)"/>
            </a:endParaRPr>
          </a:p>
          <a:p>
            <a:pPr marL="0" marR="0">
              <a:spcBef>
                <a:spcPts val="600"/>
              </a:spcBef>
              <a:spcAft>
                <a:spcPts val="600"/>
              </a:spcAft>
              <a:buNone/>
            </a:pPr>
            <a:endParaRPr lang="fr-FR" dirty="0">
              <a:latin typeface="Calibri Light" panose="020F0302020204030204" pitchFamily="34" charset="0"/>
              <a:ea typeface="Times New Roman" panose="02020603050405020304" pitchFamily="18" charset="0"/>
              <a:cs typeface="Calibri (Headings)"/>
            </a:endParaRPr>
          </a:p>
        </p:txBody>
      </p:sp>
    </p:spTree>
    <p:extLst>
      <p:ext uri="{BB962C8B-B14F-4D97-AF65-F5344CB8AC3E}">
        <p14:creationId xmlns:p14="http://schemas.microsoft.com/office/powerpoint/2010/main" val="18973802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3D252F-F02B-15A2-B3D3-99CA90D7F8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13875740814_33d0cab0a6_cDeBryColumbus.jpg">
            <a:extLst>
              <a:ext uri="{FF2B5EF4-FFF2-40B4-BE49-F238E27FC236}">
                <a16:creationId xmlns:a16="http://schemas.microsoft.com/office/drawing/2014/main" id="{5507DC39-7F6F-02DC-7858-D22D83702F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19"/>
          <a:stretch/>
        </p:blipFill>
        <p:spPr>
          <a:xfrm>
            <a:off x="0" y="0"/>
            <a:ext cx="8054538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C9416E-F47E-D06C-59EA-D8E96294B229}"/>
              </a:ext>
            </a:extLst>
          </p:cNvPr>
          <p:cNvSpPr txBox="1"/>
          <p:nvPr/>
        </p:nvSpPr>
        <p:spPr>
          <a:xfrm>
            <a:off x="6522536" y="412650"/>
            <a:ext cx="548355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l’arrivée de Christophe Colombe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à « Hispaniola » en 1492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gravée par Théodore de Bry en 1592</a:t>
            </a:r>
          </a:p>
        </p:txBody>
      </p:sp>
    </p:spTree>
    <p:extLst>
      <p:ext uri="{BB962C8B-B14F-4D97-AF65-F5344CB8AC3E}">
        <p14:creationId xmlns:p14="http://schemas.microsoft.com/office/powerpoint/2010/main" val="21188570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8AEF29-04BC-3A34-77EC-136CDB9C65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hamplainMapDetail.jpg">
            <a:extLst>
              <a:ext uri="{FF2B5EF4-FFF2-40B4-BE49-F238E27FC236}">
                <a16:creationId xmlns:a16="http://schemas.microsoft.com/office/drawing/2014/main" id="{50B6B0FE-1DC3-CB00-55CB-432A6413CD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86" y="840546"/>
            <a:ext cx="10312467" cy="6017454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B65679E6-69AE-ABAA-BB59-98177A8C9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9186" y="-131928"/>
            <a:ext cx="11432814" cy="1143000"/>
          </a:xfrm>
        </p:spPr>
        <p:txBody>
          <a:bodyPr>
            <a:normAutofit fontScale="90000"/>
          </a:bodyPr>
          <a:lstStyle/>
          <a:p>
            <a:r>
              <a:rPr lang="fr-FR" sz="3600" dirty="0"/>
              <a:t>Carte de « La Nouvelle France » de Samuel de Champlain, 1612 </a:t>
            </a:r>
            <a:br>
              <a:rPr lang="fr-FR" sz="3600" dirty="0"/>
            </a:br>
            <a:r>
              <a:rPr lang="fr-FR" sz="1300" dirty="0"/>
              <a:t>http://data2.archives.ca/e/e431/e010764733.pdf</a:t>
            </a:r>
          </a:p>
        </p:txBody>
      </p:sp>
    </p:spTree>
    <p:extLst>
      <p:ext uri="{BB962C8B-B14F-4D97-AF65-F5344CB8AC3E}">
        <p14:creationId xmlns:p14="http://schemas.microsoft.com/office/powerpoint/2010/main" val="246550827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ECE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64C800-093F-2DDB-6580-66B0850FE7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ED82EE7-13A2-BDC0-94A8-1E6B9836B7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picture containing text, fabric&#10;&#10;Description automatically generated">
            <a:extLst>
              <a:ext uri="{FF2B5EF4-FFF2-40B4-BE49-F238E27FC236}">
                <a16:creationId xmlns:a16="http://schemas.microsoft.com/office/drawing/2014/main" id="{57D3C50B-92E1-37B4-8620-0F3D3708DA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4132" r="66858" b="2064"/>
          <a:stretch>
            <a:fillRect/>
          </a:stretch>
        </p:blipFill>
        <p:spPr>
          <a:xfrm>
            <a:off x="1402496" y="23053"/>
            <a:ext cx="8993655" cy="6834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2033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D67089E-E772-7553-0985-B781B5A6E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r-FR" sz="4800" dirty="0"/>
              <a:t>anthropophagie (cannibalisme)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01A56295-BBB8-5EF9-B0B1-9EB25321CB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fr-FR" dirty="0"/>
              <a:t>Comment les voyageurs de l’époque représentent-ils l’anthropophagie ? Comment Du Tertre représente-t-il ces pratiques d’après Kullberg ? De quelle perspective ?</a:t>
            </a:r>
          </a:p>
          <a:p>
            <a:pPr marL="0" indent="0">
              <a:buNone/>
            </a:pPr>
            <a:endParaRPr lang="fr-FR" dirty="0"/>
          </a:p>
          <a:p>
            <a:pPr marL="0" indent="0">
              <a:buNone/>
            </a:pPr>
            <a:r>
              <a:rPr lang="fr-FR" dirty="0"/>
              <a:t>Qu’est-ce que l’anthropophagie (le cannibalisme) symbolisent ici d’après Kullberg et </a:t>
            </a:r>
            <a:r>
              <a:rPr lang="fr-FR" dirty="0" err="1"/>
              <a:t>Lestringant</a:t>
            </a:r>
            <a:r>
              <a:rPr lang="fr-FR" dirty="0"/>
              <a:t> par rapport au projet colonial français aux Amériques ?</a:t>
            </a:r>
            <a:endParaRPr lang="fr-US" dirty="0"/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4441333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AE637B-60E0-C5DB-96EB-9A6FC8EB3C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oneTexte 2">
            <a:extLst>
              <a:ext uri="{FF2B5EF4-FFF2-40B4-BE49-F238E27FC236}">
                <a16:creationId xmlns:a16="http://schemas.microsoft.com/office/drawing/2014/main" id="{8819EAD7-41B1-0A9C-CB1A-8A55B960A973}"/>
              </a:ext>
            </a:extLst>
          </p:cNvPr>
          <p:cNvSpPr txBox="1"/>
          <p:nvPr/>
        </p:nvSpPr>
        <p:spPr>
          <a:xfrm>
            <a:off x="5668420" y="292624"/>
            <a:ext cx="6251435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4000" dirty="0"/>
              <a:t>Théodore de Bry</a:t>
            </a:r>
          </a:p>
          <a:p>
            <a:pPr algn="ctr"/>
            <a:r>
              <a:rPr lang="fr-FR" sz="4000" dirty="0"/>
              <a:t>(1528-1598)</a:t>
            </a:r>
          </a:p>
          <a:p>
            <a:pPr algn="ctr"/>
            <a:endParaRPr lang="fr-FR" sz="4000" dirty="0"/>
          </a:p>
          <a:p>
            <a:pPr algn="ctr"/>
            <a:r>
              <a:rPr lang="fr-FR" sz="4000" i="1" dirty="0"/>
              <a:t>America I et II</a:t>
            </a:r>
          </a:p>
          <a:p>
            <a:pPr algn="ctr"/>
            <a:r>
              <a:rPr lang="fr-FR" sz="4000" dirty="0"/>
              <a:t>(1590-1634)</a:t>
            </a:r>
          </a:p>
          <a:p>
            <a:pPr algn="ctr"/>
            <a:endParaRPr lang="fr-FR" sz="4000" dirty="0"/>
          </a:p>
          <a:p>
            <a:pPr algn="ctr"/>
            <a:r>
              <a:rPr lang="fr-FR" sz="4000" dirty="0"/>
              <a:t>Collection de divers voyages</a:t>
            </a:r>
          </a:p>
          <a:p>
            <a:pPr algn="ctr"/>
            <a:endParaRPr lang="fr-FR" sz="4000" dirty="0"/>
          </a:p>
          <a:p>
            <a:pPr algn="ctr"/>
            <a:endParaRPr lang="fr-FR" sz="4000" dirty="0"/>
          </a:p>
          <a:p>
            <a:pPr algn="ctr"/>
            <a:r>
              <a:rPr lang="fr-FR" sz="4000" dirty="0"/>
              <a:t>l’imaginaire européen</a:t>
            </a:r>
          </a:p>
          <a:p>
            <a:endParaRPr lang="fr-FR" sz="4000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AD9BB17A-5597-7159-B00D-C42DBA6753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421086" cy="6886472"/>
          </a:xfrm>
          <a:prstGeom prst="rect">
            <a:avLst/>
          </a:prstGeom>
        </p:spPr>
      </p:pic>
      <p:sp>
        <p:nvSpPr>
          <p:cNvPr id="7" name="Flèche vers le bas 6">
            <a:extLst>
              <a:ext uri="{FF2B5EF4-FFF2-40B4-BE49-F238E27FC236}">
                <a16:creationId xmlns:a16="http://schemas.microsoft.com/office/drawing/2014/main" id="{9B2E64A5-6220-9DAC-FC71-02160B11B3A8}"/>
              </a:ext>
            </a:extLst>
          </p:cNvPr>
          <p:cNvSpPr/>
          <p:nvPr/>
        </p:nvSpPr>
        <p:spPr>
          <a:xfrm>
            <a:off x="8551822" y="4898572"/>
            <a:ext cx="484632" cy="978408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80463367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33DCC5-D10D-11E5-2999-31934C87D1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 Theodor de Bry, Indians pour liquid gold into the mouth of a Spaniard, 1594">
            <a:extLst>
              <a:ext uri="{FF2B5EF4-FFF2-40B4-BE49-F238E27FC236}">
                <a16:creationId xmlns:a16="http://schemas.microsoft.com/office/drawing/2014/main" id="{3285FA7E-2FAF-C770-FACF-B5C6B8644A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77279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8D16CB9-BD6E-F5D4-2C75-74FD643947AE}"/>
              </a:ext>
            </a:extLst>
          </p:cNvPr>
          <p:cNvSpPr txBox="1"/>
          <p:nvPr/>
        </p:nvSpPr>
        <p:spPr>
          <a:xfrm>
            <a:off x="7999033" y="3846255"/>
            <a:ext cx="348765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2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Collectiones</a:t>
            </a:r>
            <a:r>
              <a:rPr kumimoji="0" lang="fr-FR" sz="3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fr-FR" sz="32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peregrinationum</a:t>
            </a:r>
            <a:r>
              <a:rPr kumimoji="0" lang="fr-FR" sz="3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in </a:t>
            </a:r>
            <a:r>
              <a:rPr kumimoji="0" lang="fr-FR" sz="32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Indiam</a:t>
            </a:r>
            <a:r>
              <a:rPr kumimoji="0" lang="fr-FR" sz="3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fr-FR" sz="32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occidentalem</a:t>
            </a:r>
            <a:endParaRPr kumimoji="0" lang="fr-FR" sz="32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(1594)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C3C8F360-16DF-6C08-F64B-0065EC453B53}"/>
              </a:ext>
            </a:extLst>
          </p:cNvPr>
          <p:cNvSpPr txBox="1"/>
          <p:nvPr/>
        </p:nvSpPr>
        <p:spPr>
          <a:xfrm>
            <a:off x="7999033" y="457200"/>
            <a:ext cx="261347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fr-FR" sz="4000" dirty="0"/>
          </a:p>
          <a:p>
            <a:r>
              <a:rPr lang="fr-FR" sz="4000" dirty="0"/>
              <a:t>Tupinamba </a:t>
            </a:r>
          </a:p>
          <a:p>
            <a:r>
              <a:rPr lang="fr-FR" sz="4000" dirty="0"/>
              <a:t>(Brésil)</a:t>
            </a:r>
          </a:p>
        </p:txBody>
      </p:sp>
    </p:spTree>
    <p:extLst>
      <p:ext uri="{BB962C8B-B14F-4D97-AF65-F5344CB8AC3E}">
        <p14:creationId xmlns:p14="http://schemas.microsoft.com/office/powerpoint/2010/main" val="56715031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131F66-E89A-4CE7-575F-41C05B401E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Theodor de Bry, engraving depicting cannibalism in Brazil for  volume 3 of Collected travels in the east Indies and west Indies which reprinted Hans Staden’s account of his experiences in Brazil, 1594 (British Library)">
            <a:extLst>
              <a:ext uri="{FF2B5EF4-FFF2-40B4-BE49-F238E27FC236}">
                <a16:creationId xmlns:a16="http://schemas.microsoft.com/office/drawing/2014/main" id="{F6F9813F-8926-7646-0E32-7C96724B1C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5287" y="0"/>
            <a:ext cx="79867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7878187-5FA2-93F4-2D6E-C41F73BCBEBC}"/>
              </a:ext>
            </a:extLst>
          </p:cNvPr>
          <p:cNvSpPr txBox="1"/>
          <p:nvPr/>
        </p:nvSpPr>
        <p:spPr>
          <a:xfrm>
            <a:off x="210064" y="5758248"/>
            <a:ext cx="363779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Hans Staden,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Voyages au </a:t>
            </a:r>
            <a:r>
              <a:rPr kumimoji="0" lang="fr-FR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Brazil</a:t>
            </a:r>
            <a:r>
              <a:rPr kumimoji="0" lang="fr-FR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1594</a:t>
            </a:r>
          </a:p>
        </p:txBody>
      </p:sp>
    </p:spTree>
    <p:extLst>
      <p:ext uri="{BB962C8B-B14F-4D97-AF65-F5344CB8AC3E}">
        <p14:creationId xmlns:p14="http://schemas.microsoft.com/office/powerpoint/2010/main" val="205844381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9299C6-0BAD-2525-F340-672AB1C87C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annibalism in Brazil by Theodor de Bry, 1596. [The author died in... |  Download Scientific Diagram">
            <a:extLst>
              <a:ext uri="{FF2B5EF4-FFF2-40B4-BE49-F238E27FC236}">
                <a16:creationId xmlns:a16="http://schemas.microsoft.com/office/drawing/2014/main" id="{0502D19F-F75C-5BF9-B088-50A91C367D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6675" y="0"/>
            <a:ext cx="83153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62086C0-6CC0-2C06-B6A9-4226A0C56FEF}"/>
              </a:ext>
            </a:extLst>
          </p:cNvPr>
          <p:cNvSpPr txBox="1"/>
          <p:nvPr/>
        </p:nvSpPr>
        <p:spPr>
          <a:xfrm>
            <a:off x="144641" y="5424616"/>
            <a:ext cx="337656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voyages au Brésil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1592</a:t>
            </a:r>
          </a:p>
        </p:txBody>
      </p:sp>
    </p:spTree>
    <p:extLst>
      <p:ext uri="{BB962C8B-B14F-4D97-AF65-F5344CB8AC3E}">
        <p14:creationId xmlns:p14="http://schemas.microsoft.com/office/powerpoint/2010/main" val="148206643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894C23-D4B9-CE16-5043-618336E006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fruit&#10;&#10;Description automatically generated">
            <a:extLst>
              <a:ext uri="{FF2B5EF4-FFF2-40B4-BE49-F238E27FC236}">
                <a16:creationId xmlns:a16="http://schemas.microsoft.com/office/drawing/2014/main" id="{A21A9DAE-67E5-EA30-85CF-EC20EBFA8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834" y="2413000"/>
            <a:ext cx="7620000" cy="4445000"/>
          </a:xfrm>
          <a:prstGeom prst="rect">
            <a:avLst/>
          </a:prstGeom>
        </p:spPr>
      </p:pic>
      <p:pic>
        <p:nvPicPr>
          <p:cNvPr id="2" name="Picture 1" descr="A drawing of a naked person standing next to a tree&#10;&#10;AI-generated content may be incorrect.">
            <a:extLst>
              <a:ext uri="{FF2B5EF4-FFF2-40B4-BE49-F238E27FC236}">
                <a16:creationId xmlns:a16="http://schemas.microsoft.com/office/drawing/2014/main" id="{7987D5A5-D52D-BF9F-28A7-AC4D36177B1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333" r="5475" b="5324"/>
          <a:stretch>
            <a:fillRect/>
          </a:stretch>
        </p:blipFill>
        <p:spPr>
          <a:xfrm>
            <a:off x="8389318" y="31746"/>
            <a:ext cx="3750780" cy="682625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9D25054-E102-A6EE-782F-C091DA8DFAAD}"/>
              </a:ext>
            </a:extLst>
          </p:cNvPr>
          <p:cNvSpPr txBox="1"/>
          <p:nvPr/>
        </p:nvSpPr>
        <p:spPr>
          <a:xfrm>
            <a:off x="183859" y="31746"/>
            <a:ext cx="7970217" cy="2492990"/>
          </a:xfrm>
          <a:prstGeom prst="rect">
            <a:avLst/>
          </a:prstGeom>
          <a:solidFill>
            <a:srgbClr val="CB8F51"/>
          </a:solidFill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 </a:t>
            </a:r>
            <a:r>
              <a:rPr kumimoji="0" lang="fr-FR" sz="4400" b="0" i="0" u="none" strike="noStrike" kern="1200" cap="none" spc="0" normalizeH="0" baseline="0" noProof="0" dirty="0" err="1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roücou</a:t>
            </a:r>
            <a:endParaRPr kumimoji="0" lang="fr-FR" sz="4400" b="0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20000"/>
                  <a:lumOff val="8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Quelle trouble l’utilisation du </a:t>
            </a:r>
            <a:r>
              <a:rPr kumimoji="0" lang="fr-FR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roücou</a:t>
            </a: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sème-t-elle potentiellement dans la perception de la différence des autochtones 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20000"/>
                    <a:lumOff val="8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Qu’est-ce que Du Tertre en dit ?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78A1A4AF-2641-BDFA-69CF-B2A1BF457C7E}"/>
              </a:ext>
            </a:extLst>
          </p:cNvPr>
          <p:cNvSpPr txBox="1"/>
          <p:nvPr/>
        </p:nvSpPr>
        <p:spPr>
          <a:xfrm>
            <a:off x="6096000" y="4720509"/>
            <a:ext cx="4136387" cy="1815882"/>
          </a:xfrm>
          <a:prstGeom prst="rect">
            <a:avLst/>
          </a:prstGeom>
          <a:solidFill>
            <a:srgbClr val="CB8F51">
              <a:alpha val="55824"/>
            </a:srgbClr>
          </a:solidFill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srgbClr val="FFF3CC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Charles Rochefort, </a:t>
            </a:r>
            <a:r>
              <a:rPr kumimoji="0" lang="fr-FR" sz="2800" b="0" i="1" u="none" strike="noStrike" kern="1200" cap="none" spc="0" normalizeH="0" baseline="0" noProof="0" dirty="0">
                <a:ln>
                  <a:noFill/>
                </a:ln>
                <a:solidFill>
                  <a:srgbClr val="FFF3CC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Histoire morale des Iles Antilles de l’</a:t>
            </a:r>
            <a:r>
              <a:rPr kumimoji="0" lang="fr-FR" sz="2800" b="0" i="1" u="none" strike="noStrike" kern="1200" cap="none" spc="0" normalizeH="0" baseline="0" noProof="0" dirty="0" err="1">
                <a:ln>
                  <a:noFill/>
                </a:ln>
                <a:solidFill>
                  <a:srgbClr val="FFF3CC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Amerique</a:t>
            </a: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srgbClr val="FFF3CC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, Lyon: Christofle Fourmy, vol. 1, 195.</a:t>
            </a:r>
            <a:endParaRPr kumimoji="0" lang="fr-FR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54652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536A96-C547-3D67-F3FC-2FA380CD1E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fruit&#10;&#10;Description automatically generated">
            <a:extLst>
              <a:ext uri="{FF2B5EF4-FFF2-40B4-BE49-F238E27FC236}">
                <a16:creationId xmlns:a16="http://schemas.microsoft.com/office/drawing/2014/main" id="{00D5FB1B-1E58-4E9E-685E-D2F96522D4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834" y="2413000"/>
            <a:ext cx="7620000" cy="4445000"/>
          </a:xfrm>
          <a:prstGeom prst="rect">
            <a:avLst/>
          </a:prstGeom>
        </p:spPr>
      </p:pic>
      <p:pic>
        <p:nvPicPr>
          <p:cNvPr id="4" name="Picture 3" descr="A drawing of a person holding a kite&#10;&#10;AI-generated content may be incorrect.">
            <a:extLst>
              <a:ext uri="{FF2B5EF4-FFF2-40B4-BE49-F238E27FC236}">
                <a16:creationId xmlns:a16="http://schemas.microsoft.com/office/drawing/2014/main" id="{CD8C39F5-88EC-3DBA-B40D-F081BCF2B5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2196" y="-15551"/>
            <a:ext cx="3172408" cy="6873551"/>
          </a:xfrm>
          <a:prstGeom prst="rect">
            <a:avLst/>
          </a:prstGeom>
        </p:spPr>
      </p:pic>
      <p:pic>
        <p:nvPicPr>
          <p:cNvPr id="6" name="Picture 5" descr="A close-up of a book page&#10;&#10;AI-generated content may be incorrect.">
            <a:extLst>
              <a:ext uri="{FF2B5EF4-FFF2-40B4-BE49-F238E27FC236}">
                <a16:creationId xmlns:a16="http://schemas.microsoft.com/office/drawing/2014/main" id="{78EA601A-30B6-33E7-BC9D-D38012DE6A6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9296"/>
          <a:stretch>
            <a:fillRect/>
          </a:stretch>
        </p:blipFill>
        <p:spPr>
          <a:xfrm>
            <a:off x="547396" y="281306"/>
            <a:ext cx="4914900" cy="27368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6418E6C-3ABC-2D15-E07E-2012C7D76F56}"/>
              </a:ext>
            </a:extLst>
          </p:cNvPr>
          <p:cNvSpPr txBox="1"/>
          <p:nvPr/>
        </p:nvSpPr>
        <p:spPr>
          <a:xfrm>
            <a:off x="5547979" y="1814064"/>
            <a:ext cx="28385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srgbClr val="FFF3C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Rochefort, vol. 1, 196</a:t>
            </a:r>
          </a:p>
        </p:txBody>
      </p:sp>
    </p:spTree>
    <p:extLst>
      <p:ext uri="{BB962C8B-B14F-4D97-AF65-F5344CB8AC3E}">
        <p14:creationId xmlns:p14="http://schemas.microsoft.com/office/powerpoint/2010/main" val="3043832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B8CBCC-48A7-E3D3-5BFD-4ABAC02176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326EC01-3619-DEBC-E165-CC1C983B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991" y="383786"/>
            <a:ext cx="7316755" cy="1325563"/>
          </a:xfrm>
        </p:spPr>
        <p:txBody>
          <a:bodyPr>
            <a:normAutofit fontScale="90000"/>
          </a:bodyPr>
          <a:lstStyle/>
          <a:p>
            <a:r>
              <a:rPr lang="fr-FR" sz="3200" dirty="0">
                <a:solidFill>
                  <a:srgbClr val="FFF3CC"/>
                </a:solidFill>
              </a:rPr>
              <a:t>Jean-Baptiste Labat, </a:t>
            </a:r>
            <a:r>
              <a:rPr lang="en-US" sz="3200" i="1" dirty="0">
                <a:solidFill>
                  <a:srgbClr val="FFF3CC"/>
                </a:solidFill>
              </a:rPr>
              <a:t>Nouveaux voyage aux isles de </a:t>
            </a:r>
            <a:r>
              <a:rPr lang="en-US" sz="3200" i="1" dirty="0" err="1">
                <a:solidFill>
                  <a:srgbClr val="FFF3CC"/>
                </a:solidFill>
              </a:rPr>
              <a:t>l’Amérique</a:t>
            </a:r>
            <a:r>
              <a:rPr lang="en-US" sz="3200" dirty="0">
                <a:solidFill>
                  <a:srgbClr val="FFF3CC"/>
                </a:solidFill>
              </a:rPr>
              <a:t>. Paris: Guillaume Cavelier </a:t>
            </a:r>
            <a:r>
              <a:rPr lang="en-US" sz="3200" dirty="0" err="1">
                <a:solidFill>
                  <a:srgbClr val="FFF3CC"/>
                </a:solidFill>
              </a:rPr>
              <a:t>fils</a:t>
            </a:r>
            <a:r>
              <a:rPr lang="en-US" sz="3200" dirty="0">
                <a:solidFill>
                  <a:srgbClr val="FFF3CC"/>
                </a:solidFill>
              </a:rPr>
              <a:t>, 1722. </a:t>
            </a:r>
            <a:endParaRPr lang="fr-FR" sz="3200" dirty="0">
              <a:solidFill>
                <a:srgbClr val="FFF3CC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D34E97-DF08-8B9D-45E5-E09B1B23E8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991" y="2911313"/>
            <a:ext cx="7316755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Pour </a:t>
            </a:r>
            <a:r>
              <a:rPr lang="en-US" dirty="0" err="1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leur</a:t>
            </a:r>
            <a:r>
              <a:rPr lang="en-US" dirty="0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 </a:t>
            </a:r>
            <a:r>
              <a:rPr lang="en-US" dirty="0" err="1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tein</a:t>
            </a:r>
            <a:r>
              <a:rPr lang="en-US" dirty="0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 il est difficile </a:t>
            </a:r>
            <a:r>
              <a:rPr lang="en-US" dirty="0" err="1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d’en</a:t>
            </a:r>
            <a:r>
              <a:rPr lang="en-US" dirty="0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 juger ; car </a:t>
            </a:r>
            <a:r>
              <a:rPr lang="en-US" dirty="0" err="1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ils</a:t>
            </a:r>
            <a:r>
              <a:rPr lang="en-US" dirty="0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 se </a:t>
            </a:r>
            <a:r>
              <a:rPr lang="en-US" dirty="0" err="1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peignent</a:t>
            </a:r>
            <a:r>
              <a:rPr lang="en-US" dirty="0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 </a:t>
            </a:r>
            <a:r>
              <a:rPr lang="en-US" dirty="0" err="1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tous</a:t>
            </a:r>
            <a:r>
              <a:rPr lang="en-US" dirty="0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 les </a:t>
            </a:r>
            <a:r>
              <a:rPr lang="en-US" dirty="0" err="1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jours</a:t>
            </a:r>
            <a:r>
              <a:rPr lang="en-US" dirty="0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 avec du roucou </a:t>
            </a:r>
            <a:r>
              <a:rPr lang="en-US" dirty="0" err="1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détrempé</a:t>
            </a:r>
            <a:r>
              <a:rPr lang="en-US" dirty="0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 dans de </a:t>
            </a:r>
            <a:r>
              <a:rPr lang="en-US" dirty="0" err="1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l’huile</a:t>
            </a:r>
            <a:r>
              <a:rPr lang="en-US" dirty="0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 de </a:t>
            </a:r>
            <a:r>
              <a:rPr lang="en-US" dirty="0" err="1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carapat</a:t>
            </a:r>
            <a:r>
              <a:rPr lang="en-US" dirty="0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 </a:t>
            </a:r>
            <a:r>
              <a:rPr lang="en-US" dirty="0" err="1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ou</a:t>
            </a:r>
            <a:r>
              <a:rPr lang="en-US" dirty="0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 </a:t>
            </a:r>
            <a:r>
              <a:rPr lang="en-US" dirty="0" err="1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palma-christi</a:t>
            </a:r>
            <a:r>
              <a:rPr lang="en-US" dirty="0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 qui les fait </a:t>
            </a:r>
            <a:r>
              <a:rPr lang="en-US" dirty="0" err="1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ressembler</a:t>
            </a:r>
            <a:r>
              <a:rPr lang="en-US" dirty="0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 à des </a:t>
            </a:r>
            <a:r>
              <a:rPr lang="en-US" dirty="0" err="1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écrevisses</a:t>
            </a:r>
            <a:r>
              <a:rPr lang="en-US" dirty="0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 </a:t>
            </a:r>
            <a:r>
              <a:rPr lang="en-US" dirty="0" err="1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cuites</a:t>
            </a:r>
            <a:r>
              <a:rPr lang="en-US" dirty="0">
                <a:solidFill>
                  <a:srgbClr val="FFF3CC"/>
                </a:solidFill>
                <a:ea typeface="Calibri" panose="020F0502020204030204" pitchFamily="34" charset="0"/>
                <a:cs typeface="Calibri Light (Headings)"/>
              </a:rPr>
              <a:t>.” (9-10)</a:t>
            </a:r>
          </a:p>
        </p:txBody>
      </p:sp>
      <p:pic>
        <p:nvPicPr>
          <p:cNvPr id="7" name="Picture 6" descr="A picture containing text, posing&#10;&#10;Description automatically generated">
            <a:extLst>
              <a:ext uri="{FF2B5EF4-FFF2-40B4-BE49-F238E27FC236}">
                <a16:creationId xmlns:a16="http://schemas.microsoft.com/office/drawing/2014/main" id="{3DFD2FF8-33C0-60B1-03F2-EA9C55ECDF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689"/>
          <a:stretch/>
        </p:blipFill>
        <p:spPr>
          <a:xfrm>
            <a:off x="8178800" y="0"/>
            <a:ext cx="4013200" cy="6861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520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8839943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1DCA895-3A09-0478-DEDC-3ED56E871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413" y="1577538"/>
            <a:ext cx="11347174" cy="992948"/>
          </a:xfrm>
        </p:spPr>
        <p:txBody>
          <a:bodyPr>
            <a:normAutofit fontScale="90000"/>
          </a:bodyPr>
          <a:lstStyle/>
          <a:p>
            <a:r>
              <a:rPr lang="fr-FR" dirty="0"/>
              <a:t>Racialisations de corps de femmes autochtones et de femmes africaines </a:t>
            </a:r>
            <a:r>
              <a:rPr lang="fr-FR" dirty="0" err="1"/>
              <a:t>subsahariennnes</a:t>
            </a:r>
            <a:r>
              <a:rPr lang="fr-FR" dirty="0"/>
              <a:t> </a:t>
            </a:r>
            <a:r>
              <a:rPr lang="fr-FR" dirty="0" err="1"/>
              <a:t>eslavagisées</a:t>
            </a:r>
            <a:r>
              <a:rPr lang="fr-FR" dirty="0"/>
              <a:t> et les rôles de genre</a:t>
            </a:r>
            <a:br>
              <a:rPr lang="fr-FR" dirty="0"/>
            </a:br>
            <a:br>
              <a:rPr lang="fr-FR" dirty="0"/>
            </a:br>
            <a:br>
              <a:rPr lang="fr-FR" dirty="0"/>
            </a:br>
            <a:endParaRPr lang="fr-FR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D8C8C2E-780A-E490-EF3C-C197F6CCD8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413" y="2429809"/>
            <a:ext cx="11584057" cy="41055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fr-FR" sz="3200" dirty="0"/>
              <a:t>Sur quelles pratiques et qualités ces voyageurs et missionnaires mettent-ils l’emphase en parlant des femmes autochtones et africaines subsahariennes ?</a:t>
            </a:r>
          </a:p>
          <a:p>
            <a:pPr marL="0" indent="0">
              <a:buNone/>
            </a:pPr>
            <a:r>
              <a:rPr lang="fr-FR" sz="3200" dirty="0"/>
              <a:t>Quelles observations et éléments retrouvez-vous dans plusieurs textes ? Lesquelles sont uniques au texte en question ?</a:t>
            </a:r>
          </a:p>
          <a:p>
            <a:pPr marL="0" indent="0">
              <a:buNone/>
            </a:pPr>
            <a:r>
              <a:rPr lang="fr-FR" sz="3200" dirty="0"/>
              <a:t>Qu’est-ce que ceux-ci révèlent-ils sur les préoccupations et les présupposés de l’auteur?</a:t>
            </a:r>
          </a:p>
          <a:p>
            <a:pPr marL="0" indent="0">
              <a:buNone/>
            </a:pPr>
            <a:r>
              <a:rPr lang="fr-FR" sz="3200" dirty="0"/>
              <a:t>Quelles « histoires » font partie de son récit? A quelles fins? Quelles comparaisons fait-il? </a:t>
            </a:r>
          </a:p>
          <a:p>
            <a:pPr marL="0" indent="0">
              <a:buNone/>
            </a:pP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66946735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A35E6D9-6636-D045-8A49-8DB232F70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r-FR" dirty="0"/>
              <a:t>Du Tertre: </a:t>
            </a:r>
            <a:br>
              <a:rPr lang="fr-FR" dirty="0"/>
            </a:br>
            <a:r>
              <a:rPr lang="fr-FR" dirty="0"/>
              <a:t>Quelques portraits de personnes esclavagisées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7946939-FD07-0746-96C2-CFA0D43016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7543"/>
            <a:ext cx="10515600" cy="460941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fr-FR" dirty="0"/>
          </a:p>
          <a:p>
            <a:pPr marL="0" indent="0">
              <a:buNone/>
            </a:pPr>
            <a:r>
              <a:rPr lang="fr-FR" dirty="0"/>
              <a:t>Examinez deux exemples de portraits d’individus esclavagisés. De quelle manière ce portrait représente-t-il une justification de, une critique de, et/ou un cas de résistance à l’esclavage? </a:t>
            </a:r>
          </a:p>
          <a:p>
            <a:pPr marL="0" indent="0">
              <a:buNone/>
            </a:pPr>
            <a:r>
              <a:rPr lang="fr-FR" dirty="0"/>
              <a:t>Quels aspects du textes (perspective, discours in/direct, champ lexical, etc.) soutiennent cette interprétation?</a:t>
            </a:r>
          </a:p>
          <a:p>
            <a:pPr marL="0" indent="0">
              <a:buNone/>
            </a:pPr>
            <a:endParaRPr lang="fr-FR" dirty="0"/>
          </a:p>
          <a:p>
            <a:pPr marL="0" indent="0">
              <a:buNone/>
            </a:pPr>
            <a:r>
              <a:rPr lang="fr-FR" dirty="0"/>
              <a:t>Groupe 1: p. 505</a:t>
            </a:r>
          </a:p>
          <a:p>
            <a:pPr marL="0" indent="0">
              <a:buNone/>
            </a:pPr>
            <a:r>
              <a:rPr lang="fr-FR" dirty="0"/>
              <a:t>Groupe 2: p. 508</a:t>
            </a:r>
          </a:p>
          <a:p>
            <a:pPr marL="0" indent="0">
              <a:buNone/>
            </a:pPr>
            <a:r>
              <a:rPr lang="fr-FR" dirty="0"/>
              <a:t>Groupe 3: p. 509</a:t>
            </a:r>
          </a:p>
          <a:p>
            <a:pPr marL="0" indent="0">
              <a:buNone/>
            </a:pPr>
            <a:endParaRPr lang="fr-FR" dirty="0"/>
          </a:p>
          <a:p>
            <a:pPr marL="0" indent="0">
              <a:buNone/>
            </a:pP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43680549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Text&#10;&#10;Description automatically generated">
            <a:extLst>
              <a:ext uri="{FF2B5EF4-FFF2-40B4-BE49-F238E27FC236}">
                <a16:creationId xmlns:a16="http://schemas.microsoft.com/office/drawing/2014/main" id="{C8488AC3-0A92-D466-66B8-D7F0C1827F8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0653" y="0"/>
            <a:ext cx="397069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66760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Text&#10;&#10;Description automatically generated">
            <a:extLst>
              <a:ext uri="{FF2B5EF4-FFF2-40B4-BE49-F238E27FC236}">
                <a16:creationId xmlns:a16="http://schemas.microsoft.com/office/drawing/2014/main" id="{B5D2108C-9059-D440-B86A-B8898685A0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651" y="0"/>
            <a:ext cx="5815349" cy="6858000"/>
          </a:xfrm>
          <a:prstGeom prst="rect">
            <a:avLst/>
          </a:prstGeom>
        </p:spPr>
      </p:pic>
      <p:pic>
        <p:nvPicPr>
          <p:cNvPr id="13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FA2A74BB-6E2D-314F-883B-DCE87C6DCF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096000" y="1089915"/>
            <a:ext cx="6096000" cy="5010014"/>
          </a:xfrm>
        </p:spPr>
      </p:pic>
    </p:spTree>
    <p:extLst>
      <p:ext uri="{BB962C8B-B14F-4D97-AF65-F5344CB8AC3E}">
        <p14:creationId xmlns:p14="http://schemas.microsoft.com/office/powerpoint/2010/main" val="2698121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D51B2DE-985F-CD41-A2E5-35C6D25A8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1764" y="3071983"/>
            <a:ext cx="7184571" cy="2633078"/>
          </a:xfrm>
        </p:spPr>
        <p:txBody>
          <a:bodyPr>
            <a:noAutofit/>
          </a:bodyPr>
          <a:lstStyle/>
          <a:p>
            <a:br>
              <a:rPr lang="fr-FR" sz="2800" dirty="0"/>
            </a:br>
            <a:r>
              <a:rPr lang="fr-FR" sz="2800" dirty="0"/>
              <a:t> </a:t>
            </a:r>
            <a:br>
              <a:rPr lang="fr-FR" sz="2800" dirty="0"/>
            </a:br>
            <a:r>
              <a:rPr lang="fr-FR" sz="3200" dirty="0"/>
              <a:t>Qu’est-ce que votre lecture de Morgan vous a apporté par rapport à votre lecture de ces premières descriptions des femmes autochtones et des femmes africaines du 16</a:t>
            </a:r>
            <a:r>
              <a:rPr lang="fr-FR" sz="3200" baseline="30000" dirty="0"/>
              <a:t>e</a:t>
            </a:r>
            <a:r>
              <a:rPr lang="fr-FR" sz="3200" dirty="0"/>
              <a:t> s.?</a:t>
            </a:r>
            <a:br>
              <a:rPr lang="fr-FR" sz="3200" dirty="0"/>
            </a:br>
            <a:br>
              <a:rPr lang="fr-FR" sz="3200" dirty="0"/>
            </a:br>
            <a:r>
              <a:rPr lang="fr-FR" sz="3200" dirty="0"/>
              <a:t>Quels sont ces arguments principaux? </a:t>
            </a:r>
            <a:br>
              <a:rPr lang="fr-FR" sz="3200" dirty="0"/>
            </a:br>
            <a:br>
              <a:rPr lang="fr-FR" sz="3200" dirty="0"/>
            </a:br>
            <a:r>
              <a:rPr lang="fr-FR" sz="3200" dirty="0"/>
              <a:t>Quelle chronologie de la représentation des femmes Morgan trace-t-elle ?</a:t>
            </a:r>
            <a:br>
              <a:rPr lang="fr-FR" sz="3200" dirty="0"/>
            </a:br>
            <a:br>
              <a:rPr lang="fr-FR" sz="2800" dirty="0"/>
            </a:br>
            <a:br>
              <a:rPr lang="fr-FR" sz="2800" dirty="0"/>
            </a:br>
            <a:br>
              <a:rPr lang="fr-US" dirty="0"/>
            </a:br>
            <a:br>
              <a:rPr lang="fr-FR" sz="2800" dirty="0"/>
            </a:br>
            <a:br>
              <a:rPr lang="fr-FR" sz="2800" dirty="0"/>
            </a:br>
            <a:br>
              <a:rPr lang="fr-FR" sz="2800" dirty="0"/>
            </a:br>
            <a:br>
              <a:rPr lang="fr-FR" sz="2800" dirty="0"/>
            </a:br>
            <a:r>
              <a:rPr lang="fr-FR" sz="2800" dirty="0"/>
              <a:t> </a:t>
            </a:r>
          </a:p>
        </p:txBody>
      </p:sp>
      <p:pic>
        <p:nvPicPr>
          <p:cNvPr id="5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EBE3BEBD-04D6-DE4D-A303-C4B196CE97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6" t="-1" r="61967" b="-1"/>
          <a:stretch/>
        </p:blipFill>
        <p:spPr>
          <a:xfrm>
            <a:off x="0" y="1282"/>
            <a:ext cx="4604637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61546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3FD2C-8396-0842-80D1-2704D7497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486" y="353104"/>
            <a:ext cx="6270171" cy="1325563"/>
          </a:xfrm>
        </p:spPr>
        <p:txBody>
          <a:bodyPr>
            <a:normAutofit/>
          </a:bodyPr>
          <a:lstStyle/>
          <a:p>
            <a:pPr algn="ctr"/>
            <a:r>
              <a:rPr lang="fr-FR" dirty="0"/>
              <a:t>« </a:t>
            </a:r>
            <a:r>
              <a:rPr lang="fr-FR" dirty="0" err="1"/>
              <a:t>partus</a:t>
            </a:r>
            <a:r>
              <a:rPr lang="fr-FR" dirty="0"/>
              <a:t> sequitur </a:t>
            </a:r>
            <a:r>
              <a:rPr lang="fr-FR" dirty="0" err="1"/>
              <a:t>ventrem</a:t>
            </a:r>
            <a:r>
              <a:rPr lang="fr-FR" dirty="0"/>
              <a:t> »</a:t>
            </a:r>
            <a:br>
              <a:rPr lang="fr-FR" dirty="0"/>
            </a:br>
            <a:endParaRPr lang="fr-F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3443A-DC75-714D-9091-EC72DD383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052457" cy="4351338"/>
          </a:xfrm>
        </p:spPr>
        <p:txBody>
          <a:bodyPr/>
          <a:lstStyle/>
          <a:p>
            <a:r>
              <a:rPr lang="fr-FR" dirty="0"/>
              <a:t>Édit de Mars 1685 = entre Du Tertre et Labat</a:t>
            </a:r>
          </a:p>
          <a:p>
            <a:r>
              <a:rPr lang="fr-FR" dirty="0"/>
              <a:t>1ere nouvelle version en 1724 pour inclure la Louisiane</a:t>
            </a:r>
          </a:p>
          <a:p>
            <a:r>
              <a:rPr lang="fr-FR" dirty="0"/>
              <a:t>d’autres par la suite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EB5050-76D8-4F4A-A99A-B0BA330BAC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3130" y="0"/>
            <a:ext cx="4858870" cy="6977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47914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CFEB7860-2817-93BC-C79F-0D2F0B5CC1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1069" y="153133"/>
            <a:ext cx="8833368" cy="6551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0955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B4B077-4180-FE02-AC4C-1BADF6242C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A4207B54-F9FF-E136-0688-A15210020E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929" r="75535" b="36826"/>
          <a:stretch>
            <a:fillRect/>
          </a:stretch>
        </p:blipFill>
        <p:spPr>
          <a:xfrm>
            <a:off x="3191068" y="48710"/>
            <a:ext cx="3881535" cy="6842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33289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DA31A052-C068-EC29-5D08-9B8F6DED3D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9428" y="0"/>
            <a:ext cx="62131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1070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4E9014-5039-C749-AF25-46E24E4BC5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74766889-D6C9-8D8B-480A-15B4F74D0B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163" r="50000" b="54014"/>
          <a:stretch>
            <a:fillRect/>
          </a:stretch>
        </p:blipFill>
        <p:spPr>
          <a:xfrm>
            <a:off x="2989428" y="559836"/>
            <a:ext cx="6975665" cy="5824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3813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436AC5B1-8D65-FE8C-9F8F-43F22DE856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397" y="0"/>
            <a:ext cx="446638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1524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CF66CB-A824-8750-3D31-26EAACAC8F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44883971-F8C5-59CA-E6DD-74376B3598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728" t="9524" r="22285" b="55646"/>
          <a:stretch>
            <a:fillRect/>
          </a:stretch>
        </p:blipFill>
        <p:spPr>
          <a:xfrm>
            <a:off x="1660848" y="0"/>
            <a:ext cx="7196526" cy="6874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14266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0382F615-5A2F-69B2-2793-8ED435E92B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0"/>
            <a:ext cx="566530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7153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C8CCEF-C851-CAB8-6CD2-EEA8C32EDF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F0DCE672-85FD-95A4-C3CB-3D9B3A5CCA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060" t="29117" b="37414"/>
          <a:stretch>
            <a:fillRect/>
          </a:stretch>
        </p:blipFill>
        <p:spPr>
          <a:xfrm>
            <a:off x="4945224" y="9099"/>
            <a:ext cx="6816080" cy="6914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31025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E372A2D5-6B9C-F60B-2323-3580026FB9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800" y="433506"/>
            <a:ext cx="7772400" cy="5990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4046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F9E607-D60B-611E-C03A-12A6FAE24A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A65912BF-A41D-AB1A-5996-F588D2E13E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103" t="7715" r="38155" b="11921"/>
          <a:stretch>
            <a:fillRect/>
          </a:stretch>
        </p:blipFill>
        <p:spPr>
          <a:xfrm>
            <a:off x="1735494" y="29954"/>
            <a:ext cx="6046237" cy="6841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8599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73E376DB-8F1D-D099-1D80-7E7D7A6CCC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4257" y="0"/>
            <a:ext cx="58634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42833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C7F4D75-BFDE-0846-9BD4-A9CC0FC0E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644" y="525763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fr-FR"/>
              <a:t>La malédiction d’Eve</a:t>
            </a:r>
            <a:br>
              <a:rPr lang="fr-FR"/>
            </a:br>
            <a:r>
              <a:rPr lang="fr-FR"/>
              <a:t>Genèse 3 :16</a:t>
            </a:r>
            <a:br>
              <a:rPr lang="en-US"/>
            </a:br>
            <a:endParaRPr lang="fr-FR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89950D4-C6BA-314F-8E88-40E22CDFD1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531" y="2582973"/>
            <a:ext cx="11658937" cy="1135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16876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ous-titre 2">
            <a:extLst>
              <a:ext uri="{FF2B5EF4-FFF2-40B4-BE49-F238E27FC236}">
                <a16:creationId xmlns:a16="http://schemas.microsoft.com/office/drawing/2014/main" id="{6D4891D9-AFC8-DD92-F4E3-109C9F1A04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7367" y="289931"/>
            <a:ext cx="3269164" cy="4382429"/>
          </a:xfrm>
        </p:spPr>
        <p:txBody>
          <a:bodyPr>
            <a:noAutofit/>
          </a:bodyPr>
          <a:lstStyle/>
          <a:p>
            <a:pPr algn="l">
              <a:spcBef>
                <a:spcPts val="600"/>
              </a:spcBef>
              <a:spcAft>
                <a:spcPts val="600"/>
              </a:spcAft>
              <a:tabLst>
                <a:tab pos="228600" algn="l"/>
              </a:tabLst>
            </a:pPr>
            <a:r>
              <a:rPr lang="fr-FR" b="1">
                <a:latin typeface="Calibri Light" panose="020F0302020204030204" pitchFamily="34" charset="0"/>
                <a:ea typeface="Times New Roman" panose="02020603050405020304" pitchFamily="18" charset="0"/>
                <a:cs typeface="Calibri (Headings)"/>
              </a:rPr>
              <a:t>Sortie collective</a:t>
            </a:r>
            <a:endParaRPr lang="fr-US" b="1">
              <a:latin typeface="Calibri" panose="020F0502020204030204" pitchFamily="34" charset="0"/>
              <a:ea typeface="Times New Roman" panose="02020603050405020304" pitchFamily="18" charset="0"/>
              <a:cs typeface="Calibri (Headings)"/>
            </a:endParaRPr>
          </a:p>
          <a:p>
            <a:pPr algn="l"/>
            <a:r>
              <a:rPr lang="fr-US" sz="3200" b="1">
                <a:latin typeface="Calibri Light" panose="020F0302020204030204" pitchFamily="34" charset="0"/>
                <a:cs typeface="Calibri Light" panose="020F0302020204030204" pitchFamily="34" charset="0"/>
              </a:rPr>
              <a:t>« Descendante de combattantes »</a:t>
            </a:r>
          </a:p>
          <a:p>
            <a:pPr algn="l"/>
            <a:r>
              <a:rPr lang="fr-US">
                <a:latin typeface="Calibri Light" panose="020F0302020204030204" pitchFamily="34" charset="0"/>
                <a:cs typeface="Calibri Light" panose="020F0302020204030204" pitchFamily="34" charset="0"/>
              </a:rPr>
              <a:t>Spectacle seule en scène de Tatiana Seguin</a:t>
            </a:r>
          </a:p>
          <a:p>
            <a:pPr algn="l"/>
            <a:endParaRPr lang="fr-US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l">
              <a:spcBef>
                <a:spcPts val="600"/>
              </a:spcBef>
              <a:tabLst>
                <a:tab pos="228600" algn="l"/>
              </a:tabLst>
            </a:pPr>
            <a:r>
              <a:rPr lang="en-US">
                <a:latin typeface="Calibri Light" panose="020F0302020204030204" pitchFamily="34" charset="0"/>
                <a:ea typeface="Times New Roman" panose="02020603050405020304" pitchFamily="18" charset="0"/>
                <a:cs typeface="Calibri (Headings)"/>
              </a:rPr>
              <a:t>le </a:t>
            </a:r>
            <a:r>
              <a:rPr lang="en-US" err="1">
                <a:latin typeface="Calibri Light" panose="020F0302020204030204" pitchFamily="34" charset="0"/>
                <a:ea typeface="Times New Roman" panose="02020603050405020304" pitchFamily="18" charset="0"/>
                <a:cs typeface="Calibri (Headings)"/>
              </a:rPr>
              <a:t>samedi</a:t>
            </a:r>
            <a:r>
              <a:rPr lang="en-US">
                <a:latin typeface="Calibri Light" panose="020F0302020204030204" pitchFamily="34" charset="0"/>
                <a:ea typeface="Times New Roman" panose="02020603050405020304" pitchFamily="18" charset="0"/>
                <a:cs typeface="Calibri (Headings)"/>
              </a:rPr>
              <a:t> </a:t>
            </a:r>
            <a:r>
              <a:rPr lang="fr-FR">
                <a:latin typeface="Calibri Light" panose="020F0302020204030204" pitchFamily="34" charset="0"/>
                <a:ea typeface="Times New Roman" panose="02020603050405020304" pitchFamily="18" charset="0"/>
                <a:cs typeface="Calibri (Headings)"/>
              </a:rPr>
              <a:t>4 juillet à </a:t>
            </a:r>
            <a:r>
              <a:rPr lang="fr-FR">
                <a:latin typeface="Calibri Light" panose="020F0302020204030204" pitchFamily="34" charset="0"/>
                <a:ea typeface="Times New Roman" panose="02020603050405020304" pitchFamily="18" charset="0"/>
              </a:rPr>
              <a:t>19h25 </a:t>
            </a:r>
          </a:p>
          <a:p>
            <a:pPr algn="l">
              <a:spcBef>
                <a:spcPts val="600"/>
              </a:spcBef>
              <a:tabLst>
                <a:tab pos="228600" algn="l"/>
              </a:tabLst>
            </a:pPr>
            <a:r>
              <a:rPr lang="fr-FR" b="1">
                <a:latin typeface="Calibri Light" panose="020F0302020204030204" pitchFamily="34" charset="0"/>
                <a:ea typeface="Times New Roman" panose="02020603050405020304" pitchFamily="18" charset="0"/>
                <a:cs typeface="Calibri (Headings)"/>
              </a:rPr>
              <a:t>R-V à 19h devant le théâtre</a:t>
            </a:r>
            <a:endParaRPr lang="fr-US" b="1">
              <a:latin typeface="Calibri" panose="020F0502020204030204" pitchFamily="34" charset="0"/>
              <a:ea typeface="Times New Roman" panose="02020603050405020304" pitchFamily="18" charset="0"/>
              <a:cs typeface="Calibri (Headings)"/>
            </a:endParaRPr>
          </a:p>
          <a:p>
            <a:pPr algn="l">
              <a:spcBef>
                <a:spcPts val="600"/>
              </a:spcBef>
              <a:tabLst>
                <a:tab pos="228600" algn="l"/>
              </a:tabLst>
            </a:pPr>
            <a:endParaRPr lang="fr-FR">
              <a:latin typeface="Calibri Light" panose="020F0302020204030204" pitchFamily="34" charset="0"/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 algn="l">
              <a:spcBef>
                <a:spcPts val="600"/>
              </a:spcBef>
              <a:tabLst>
                <a:tab pos="228600" algn="l"/>
              </a:tabLst>
            </a:pPr>
            <a:r>
              <a:rPr lang="fr-FR"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Chapelle du Verbe incarné</a:t>
            </a:r>
          </a:p>
          <a:p>
            <a:pPr algn="l">
              <a:spcBef>
                <a:spcPts val="600"/>
              </a:spcBef>
              <a:tabLst>
                <a:tab pos="228600" algn="l"/>
              </a:tabLst>
            </a:pPr>
            <a:r>
              <a:rPr lang="fr-FR"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Salle Édouard Glissant</a:t>
            </a:r>
          </a:p>
          <a:p>
            <a:pPr algn="l">
              <a:spcBef>
                <a:spcPts val="600"/>
              </a:spcBef>
              <a:tabLst>
                <a:tab pos="228600" algn="l"/>
              </a:tabLst>
            </a:pPr>
            <a:r>
              <a:rPr lang="fr-FR">
                <a:latin typeface="Calibri Light" panose="020F0302020204030204" pitchFamily="34" charset="0"/>
                <a:ea typeface="Times New Roman" panose="02020603050405020304" pitchFamily="18" charset="0"/>
              </a:rPr>
              <a:t>(durée 50 min)</a:t>
            </a:r>
            <a:r>
              <a:rPr lang="fr-US"/>
              <a:t> </a:t>
            </a:r>
            <a:endParaRPr lang="fr-FR">
              <a:latin typeface="Calibri Light" panose="020F0302020204030204" pitchFamily="34" charset="0"/>
              <a:ea typeface="Times New Roman" panose="02020603050405020304" pitchFamily="18" charset="0"/>
            </a:endParaRPr>
          </a:p>
          <a:p>
            <a:pPr algn="l">
              <a:spcBef>
                <a:spcPts val="600"/>
              </a:spcBef>
              <a:tabLst>
                <a:tab pos="228600" algn="l"/>
              </a:tabLst>
            </a:pPr>
            <a:endParaRPr lang="fr-FR">
              <a:latin typeface="Calibri Light" panose="020F0302020204030204" pitchFamily="34" charset="0"/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 algn="l"/>
            <a:endParaRPr lang="fr-US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l"/>
            <a:endParaRPr lang="fr-US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fr-FR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1F33D615-7746-8B0C-0375-881567357D09}"/>
              </a:ext>
            </a:extLst>
          </p:cNvPr>
          <p:cNvSpPr txBox="1"/>
          <p:nvPr/>
        </p:nvSpPr>
        <p:spPr>
          <a:xfrm>
            <a:off x="8989741" y="428305"/>
            <a:ext cx="33732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fr-FR" sz="180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 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AFE7637B-F916-9A19-6F06-57624CDDD8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531" y="326650"/>
            <a:ext cx="5243640" cy="6241418"/>
          </a:xfrm>
          <a:prstGeom prst="rect">
            <a:avLst/>
          </a:prstGeom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CE828A83-CCFC-3ECE-3988-AF4E3CC2CB1B}"/>
              </a:ext>
            </a:extLst>
          </p:cNvPr>
          <p:cNvSpPr txBox="1"/>
          <p:nvPr/>
        </p:nvSpPr>
        <p:spPr>
          <a:xfrm>
            <a:off x="8934915" y="4259744"/>
            <a:ext cx="295971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fr-US" sz="2400">
                <a:latin typeface="Calibri Light" panose="020F0302020204030204" pitchFamily="34" charset="0"/>
                <a:cs typeface="Calibri Light" panose="020F0302020204030204" pitchFamily="34" charset="0"/>
              </a:rPr>
              <a:t>basée sur</a:t>
            </a:r>
          </a:p>
          <a:p>
            <a:pPr algn="l"/>
            <a:r>
              <a:rPr lang="fr-US" sz="2400">
                <a:latin typeface="Calibri Light" panose="020F0302020204030204" pitchFamily="34" charset="0"/>
                <a:cs typeface="Calibri Light" panose="020F0302020204030204" pitchFamily="34" charset="0"/>
              </a:rPr>
              <a:t>l’œuvre d’Audrey Célestine, </a:t>
            </a:r>
            <a:r>
              <a:rPr lang="fr-US" sz="2400" i="1">
                <a:latin typeface="Calibri Light" panose="020F0302020204030204" pitchFamily="34" charset="0"/>
                <a:cs typeface="Calibri Light" panose="020F0302020204030204" pitchFamily="34" charset="0"/>
              </a:rPr>
              <a:t>Des vies de combat. Femmes noires et libres </a:t>
            </a:r>
            <a:r>
              <a:rPr lang="fr-US" sz="2400">
                <a:latin typeface="Calibri Light" panose="020F0302020204030204" pitchFamily="34" charset="0"/>
                <a:cs typeface="Calibri Light" panose="020F0302020204030204" pitchFamily="34" charset="0"/>
              </a:rPr>
              <a:t>(Paris : L’Iconoclaste, 2020).</a:t>
            </a:r>
          </a:p>
        </p:txBody>
      </p:sp>
      <p:pic>
        <p:nvPicPr>
          <p:cNvPr id="9" name="Picture 1">
            <a:extLst>
              <a:ext uri="{FF2B5EF4-FFF2-40B4-BE49-F238E27FC236}">
                <a16:creationId xmlns:a16="http://schemas.microsoft.com/office/drawing/2014/main" id="{68EDC570-236F-2C43-017F-E2340895AB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0888" y="896656"/>
            <a:ext cx="2147771" cy="300069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12700"/>
          </a:effectLst>
        </p:spPr>
      </p:pic>
    </p:spTree>
    <p:extLst>
      <p:ext uri="{BB962C8B-B14F-4D97-AF65-F5344CB8AC3E}">
        <p14:creationId xmlns:p14="http://schemas.microsoft.com/office/powerpoint/2010/main" val="2676781605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2752</TotalTime>
  <Words>1293</Words>
  <Application>Microsoft Macintosh PowerPoint</Application>
  <PresentationFormat>Grand écran</PresentationFormat>
  <Paragraphs>154</Paragraphs>
  <Slides>59</Slides>
  <Notes>1</Notes>
  <HiddenSlides>0</HiddenSlides>
  <MMClips>1</MMClips>
  <ScaleCrop>false</ScaleCrop>
  <HeadingPairs>
    <vt:vector size="6" baseType="variant">
      <vt:variant>
        <vt:lpstr>Polices utilisées</vt:lpstr>
      </vt:variant>
      <vt:variant>
        <vt:i4>6</vt:i4>
      </vt:variant>
      <vt:variant>
        <vt:lpstr>Thème</vt:lpstr>
      </vt:variant>
      <vt:variant>
        <vt:i4>4</vt:i4>
      </vt:variant>
      <vt:variant>
        <vt:lpstr>Titres des diapositives</vt:lpstr>
      </vt:variant>
      <vt:variant>
        <vt:i4>59</vt:i4>
      </vt:variant>
    </vt:vector>
  </HeadingPairs>
  <TitlesOfParts>
    <vt:vector size="69" baseType="lpstr">
      <vt:lpstr>Aptos</vt:lpstr>
      <vt:lpstr>Aptos Display</vt:lpstr>
      <vt:lpstr>Arial</vt:lpstr>
      <vt:lpstr>Calibri</vt:lpstr>
      <vt:lpstr>Calibri Light</vt:lpstr>
      <vt:lpstr>Lato-Regular</vt:lpstr>
      <vt:lpstr>Thème Office</vt:lpstr>
      <vt:lpstr>Office Theme</vt:lpstr>
      <vt:lpstr>2_Office Theme</vt:lpstr>
      <vt:lpstr>3_Office Theme</vt:lpstr>
      <vt:lpstr>Missions: Les Anciens</vt:lpstr>
      <vt:lpstr>Quelques sythèses de la dernière séance…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« tribades » « ribaudes » « fricatrices »</vt:lpstr>
      <vt:lpstr>Saartje Baartman (v. 1788 Cap Oriental, Afrique du sud - 1815 Paris)</vt:lpstr>
      <vt:lpstr>Georges Cuvier, anatomiste</vt:lpstr>
      <vt:lpstr>Présentation PowerPoint</vt:lpstr>
      <vt:lpstr>Chantal Loïal danseuse chorégraphe</vt:lpstr>
      <vt:lpstr>Missions: Nos auteurs pour aujourd’hui</vt:lpstr>
      <vt:lpstr>Réactions ?</vt:lpstr>
      <vt:lpstr>Parlons de vocabulaire et terminologie…</vt:lpstr>
      <vt:lpstr>Présentation PowerPoint</vt:lpstr>
      <vt:lpstr>Présentation PowerPoint</vt:lpstr>
      <vt:lpstr>Jean de Léry au Brésil</vt:lpstr>
      <vt:lpstr>Présentation PowerPoint</vt:lpstr>
      <vt:lpstr>Présentation PowerPoint</vt:lpstr>
      <vt:lpstr>Missionnaires: Amérique du nord  Amérique du sud Antilles</vt:lpstr>
      <vt:lpstr>Présentation PowerPoint</vt:lpstr>
      <vt:lpstr>Présentation PowerPoint</vt:lpstr>
      <vt:lpstr>la traite Atlantique (ou occidentale) à partir de 1640 jusqu’en 1848  en France &amp; colonies  </vt:lpstr>
      <vt:lpstr>Visite de Professeure Mélanie Lamottte mardi</vt:lpstr>
      <vt:lpstr>Présentation PowerPoint</vt:lpstr>
      <vt:lpstr>Présentation PowerPoint</vt:lpstr>
      <vt:lpstr>Carte de « La Nouvelle France » de Samuel de Champlain, 1612  http://data2.archives.ca/e/e431/e010764733.pdf</vt:lpstr>
      <vt:lpstr>Présentation PowerPoint</vt:lpstr>
      <vt:lpstr>anthropophagie (cannibalisme)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Jean-Baptiste Labat, Nouveaux voyage aux isles de l’Amérique. Paris: Guillaume Cavelier fils, 1722. </vt:lpstr>
      <vt:lpstr>Présentation PowerPoint</vt:lpstr>
      <vt:lpstr>Racialisations de corps de femmes autochtones et de femmes africaines subsahariennnes eslavagisées et les rôles de genre   </vt:lpstr>
      <vt:lpstr>Du Tertre:  Quelques portraits de personnes esclavagisées</vt:lpstr>
      <vt:lpstr>Présentation PowerPoint</vt:lpstr>
      <vt:lpstr>Présentation PowerPoint</vt:lpstr>
      <vt:lpstr>   Qu’est-ce que votre lecture de Morgan vous a apporté par rapport à votre lecture de ces premières descriptions des femmes autochtones et des femmes africaines du 16e s.?  Quels sont ces arguments principaux?   Quelle chronologie de la représentation des femmes Morgan trace-t-elle ?         </vt:lpstr>
      <vt:lpstr>« partus sequitur ventrem » 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La malédiction d’Eve Genèse 3 :16 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Katherine Dauge-Roth</dc:creator>
  <cp:lastModifiedBy>Katherine Dauge-Roth</cp:lastModifiedBy>
  <cp:revision>1</cp:revision>
  <dcterms:created xsi:type="dcterms:W3CDTF">2026-06-17T14:52:55Z</dcterms:created>
  <dcterms:modified xsi:type="dcterms:W3CDTF">2026-06-29T08:13:28Z</dcterms:modified>
</cp:coreProperties>
</file>