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  <p:sldMasterId id="2147483686" r:id="rId2"/>
  </p:sldMasterIdLst>
  <p:sldIdLst>
    <p:sldId id="419" r:id="rId3"/>
    <p:sldId id="256" r:id="rId4"/>
    <p:sldId id="418" r:id="rId5"/>
    <p:sldId id="353" r:id="rId6"/>
    <p:sldId id="370" r:id="rId7"/>
    <p:sldId id="355" r:id="rId8"/>
    <p:sldId id="399" r:id="rId9"/>
    <p:sldId id="422" r:id="rId10"/>
    <p:sldId id="360" r:id="rId11"/>
    <p:sldId id="378" r:id="rId12"/>
    <p:sldId id="371" r:id="rId13"/>
    <p:sldId id="381" r:id="rId14"/>
    <p:sldId id="400" r:id="rId15"/>
    <p:sldId id="379" r:id="rId16"/>
    <p:sldId id="351" r:id="rId17"/>
    <p:sldId id="405" r:id="rId18"/>
    <p:sldId id="352" r:id="rId19"/>
    <p:sldId id="354" r:id="rId20"/>
    <p:sldId id="380" r:id="rId21"/>
    <p:sldId id="364" r:id="rId22"/>
    <p:sldId id="368" r:id="rId23"/>
    <p:sldId id="365" r:id="rId24"/>
    <p:sldId id="404" r:id="rId25"/>
    <p:sldId id="426" r:id="rId26"/>
    <p:sldId id="427" r:id="rId27"/>
    <p:sldId id="423" r:id="rId28"/>
    <p:sldId id="393" r:id="rId29"/>
    <p:sldId id="402" r:id="rId30"/>
    <p:sldId id="374" r:id="rId31"/>
    <p:sldId id="421" r:id="rId32"/>
    <p:sldId id="391" r:id="rId33"/>
    <p:sldId id="392" r:id="rId34"/>
    <p:sldId id="412" r:id="rId35"/>
    <p:sldId id="406" r:id="rId36"/>
    <p:sldId id="431" r:id="rId37"/>
    <p:sldId id="428" r:id="rId38"/>
    <p:sldId id="388" r:id="rId39"/>
    <p:sldId id="329" r:id="rId40"/>
    <p:sldId id="344" r:id="rId41"/>
    <p:sldId id="387" r:id="rId42"/>
    <p:sldId id="385" r:id="rId43"/>
    <p:sldId id="322" r:id="rId44"/>
    <p:sldId id="323" r:id="rId45"/>
    <p:sldId id="324" r:id="rId46"/>
    <p:sldId id="291" r:id="rId47"/>
    <p:sldId id="314" r:id="rId48"/>
    <p:sldId id="315" r:id="rId49"/>
    <p:sldId id="316" r:id="rId50"/>
    <p:sldId id="319" r:id="rId51"/>
    <p:sldId id="318" r:id="rId52"/>
    <p:sldId id="340" r:id="rId53"/>
    <p:sldId id="429" r:id="rId54"/>
    <p:sldId id="410" r:id="rId55"/>
    <p:sldId id="377" r:id="rId56"/>
    <p:sldId id="411" r:id="rId57"/>
    <p:sldId id="432" r:id="rId58"/>
    <p:sldId id="430" r:id="rId59"/>
    <p:sldId id="416" r:id="rId60"/>
    <p:sldId id="414" r:id="rId61"/>
    <p:sldId id="415" r:id="rId62"/>
    <p:sldId id="420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33F79B-FEF7-4444-A547-7B06CAD8A67B}" v="240" dt="2026-06-26T11:26:40.1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2"/>
    <p:restoredTop sz="94085"/>
  </p:normalViewPr>
  <p:slideViewPr>
    <p:cSldViewPr snapToGrid="0" snapToObjects="1">
      <p:cViewPr varScale="1">
        <p:scale>
          <a:sx n="69" d="100"/>
          <a:sy n="69" d="100"/>
        </p:scale>
        <p:origin x="208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CFE68-8852-F640-8228-24AA5CB0B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724C0B-796D-7143-8459-7FF368152C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6AC62-8BC3-AC42-B5F3-D17628218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55B07-192A-9F4B-803D-D3CD5CE9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D0C61-D748-7342-A493-883997534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10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4EE50-3EC7-594D-B15B-0C4D7F3F4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58329C-7B2A-ED43-A6F1-4763783265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7F108-0F88-484D-82EC-55656EC94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921CD-2A8F-CD40-8BFE-41878B0A7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EDE7A-6B7F-0442-9540-D39083CA1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701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D4F637-FAAF-7E42-9A84-2B517214F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270E9D-9325-9F43-9235-A9001E57E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0BDFE-0A16-E54E-99C7-2EE1BCE9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0D542-0AB1-7841-B6D5-B6AAF04AE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3A0F6-2280-044F-8FD8-AA8E86DBE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49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CFE68-8852-F640-8228-24AA5CB0B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724C0B-796D-7143-8459-7FF368152C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6AC62-8BC3-AC42-B5F3-D17628218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55B07-192A-9F4B-803D-D3CD5CE9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D0C61-D748-7342-A493-883997534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334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F651F-9102-AF4E-9C44-3A5797EED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4F4CA-A641-D04E-BA92-955643B88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D5231-2642-3443-B8A2-C5D4E9F12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C4696-AD31-B14B-AEA0-D2632B8E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9B54-9173-4C44-BB91-96E54CB0F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264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F830-6C0B-DB4F-BBA9-05394E160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39D33-3CD3-AC41-8F3A-45B021FBF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0EB32-B888-6D45-AF60-4FD6D2295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AD2E9-FBEF-1149-BAB2-0F60D0FD1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A988F-BCDF-104F-8A1E-FB620537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21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0EB0A-F79C-7F44-A2BD-DF2606723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2D2CF-62C8-4740-AEBB-5F98C357BB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D2F25A-755B-4A40-A607-9211BC3A4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7D55ED-CA28-8844-8C74-D35B85A1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0A517-0C82-7244-A98E-8DEBCA38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48B256-C7F8-D440-A9E8-EFF26ABD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19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1B12B-F244-8643-A62B-3DD4485C5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FBB76-F928-0B42-82D7-C1BBFA8A9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E99E4D-402D-4E45-BA63-293B680B3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A1EEDB-F2EA-C141-AB75-10FFF48FC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7460B5-1EA2-074F-B9D7-73D774962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4A71F8-35C7-A44B-AF6F-4B7CA991B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591AE1-441A-6C48-9ECE-E8E185D5A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8C8535-F28A-334C-89E7-A8DC1D9D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50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5823A-695B-7745-A966-9889F940E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B2537B-37DA-1D48-8226-4ADBB30C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2FB286-9F10-A448-A457-EC672FFAB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69C941-CA7D-0E4E-A02A-FF5FF7894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3701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954A86-6CB2-544C-A793-05CBC9FF4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099E36-E799-7143-B295-5ADAE5242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D6343-FEFF-EF4F-982F-B3C15B7F9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03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72528-4CAD-954F-BEEB-6B84FD2B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365A8-AC82-7C41-85DC-19DBB8E36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3F908F-D343-984D-9C7B-E864992DC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32101-8EBA-5C43-93FB-283A2F683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6FE98-7810-3144-BEFF-EE413056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88544-BD2D-204D-8E4A-27BDA502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80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F651F-9102-AF4E-9C44-3A5797EED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4F4CA-A641-D04E-BA92-955643B88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D5231-2642-3443-B8A2-C5D4E9F12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C4696-AD31-B14B-AEA0-D2632B8E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9B54-9173-4C44-BB91-96E54CB0F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733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7BD50-C644-8744-B115-0975F82EA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F04E37-7ED3-6D44-AA62-7BB59DFCE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E4FDA0-203F-AE47-B42D-6578F3AE5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6168B1-1DF6-0749-9132-9500EBC19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9C39C-6F04-9341-A66E-B80E76EBF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3F555C-657D-8043-94C8-1C2DB8DAA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437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4EE50-3EC7-594D-B15B-0C4D7F3F4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58329C-7B2A-ED43-A6F1-4763783265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7F108-0F88-484D-82EC-55656EC94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921CD-2A8F-CD40-8BFE-41878B0A7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EDE7A-6B7F-0442-9540-D39083CA1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9468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D4F637-FAAF-7E42-9A84-2B517214F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270E9D-9325-9F43-9235-A9001E57E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0BDFE-0A16-E54E-99C7-2EE1BCE9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0D542-0AB1-7841-B6D5-B6AAF04AE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3A0F6-2280-044F-8FD8-AA8E86DBE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62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F830-6C0B-DB4F-BBA9-05394E160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39D33-3CD3-AC41-8F3A-45B021FBF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0EB32-B888-6D45-AF60-4FD6D2295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AD2E9-FBEF-1149-BAB2-0F60D0FD1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A988F-BCDF-104F-8A1E-FB620537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68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0EB0A-F79C-7F44-A2BD-DF2606723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2D2CF-62C8-4740-AEBB-5F98C357BB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D2F25A-755B-4A40-A607-9211BC3A4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7D55ED-CA28-8844-8C74-D35B85A1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0A517-0C82-7244-A98E-8DEBCA38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48B256-C7F8-D440-A9E8-EFF26ABD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3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1B12B-F244-8643-A62B-3DD4485C5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FBB76-F928-0B42-82D7-C1BBFA8A9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E99E4D-402D-4E45-BA63-293B680B3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A1EEDB-F2EA-C141-AB75-10FFF48FC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7460B5-1EA2-074F-B9D7-73D774962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4A71F8-35C7-A44B-AF6F-4B7CA991B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591AE1-441A-6C48-9ECE-E8E185D5A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8C8535-F28A-334C-89E7-A8DC1D9D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99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5823A-695B-7745-A966-9889F940E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B2537B-37DA-1D48-8226-4ADBB30C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2FB286-9F10-A448-A457-EC672FFAB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69C941-CA7D-0E4E-A02A-FF5FF7894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0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954A86-6CB2-544C-A793-05CBC9FF4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099E36-E799-7143-B295-5ADAE5242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D6343-FEFF-EF4F-982F-B3C15B7F9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3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72528-4CAD-954F-BEEB-6B84FD2B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365A8-AC82-7C41-85DC-19DBB8E36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3F908F-D343-984D-9C7B-E864992DC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32101-8EBA-5C43-93FB-283A2F683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6FE98-7810-3144-BEFF-EE413056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88544-BD2D-204D-8E4A-27BDA502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320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7BD50-C644-8744-B115-0975F82EA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F04E37-7ED3-6D44-AA62-7BB59DFCE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E4FDA0-203F-AE47-B42D-6578F3AE5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6168B1-1DF6-0749-9132-9500EBC19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Thursday, June 25,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9C39C-6F04-9341-A66E-B80E76EBF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3F555C-657D-8043-94C8-1C2DB8DAA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86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7E816-2BF0-9240-8B66-A6AD1FCC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CD783-16BB-5C41-A8DC-DCA784A60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AAD22-FB7B-7F44-AF5C-22E2B87F21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Thursday, June 25, 2026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A14A4-B508-E64D-974D-80ABD2DD5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52CDAD-C97A-8C45-BF84-84DC097E3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‹N°›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6610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7E816-2BF0-9240-8B66-A6AD1FCC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CD783-16BB-5C41-A8DC-DCA784A60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AAD22-FB7B-7F44-AF5C-22E2B87F21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Thursday, June 25, 2026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A14A4-B508-E64D-974D-80ABD2DD5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52CDAD-C97A-8C45-BF84-84DC097E3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‹N°›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05050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https://upload.wikimedia.org/wikipedia/commons/8/8a/Zodiac_man._Wellcome_M0017629.jp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5BC93E-E87A-5680-0B8A-22BCAD355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5" y="331672"/>
            <a:ext cx="11450444" cy="1325563"/>
          </a:xfrm>
        </p:spPr>
        <p:txBody>
          <a:bodyPr>
            <a:normAutofit/>
          </a:bodyPr>
          <a:lstStyle/>
          <a:p>
            <a:r>
              <a:rPr lang="fr-FR" dirty="0"/>
              <a:t>Réflexions et réactions par rapport à la conférence de Prof. Mélanie Lamotte?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4AA24DA-3180-7A24-5391-3F88ED74D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1823861"/>
            <a:ext cx="9429750" cy="470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60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81637327-E8DB-F44E-A0B2-4222A8D98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14418" cy="5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799ADBAF-B7B3-F84B-AC35-47A972413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19" y="1326995"/>
            <a:ext cx="5582681" cy="553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C2F896-FEE9-17B8-3BF7-9BB686CD1899}"/>
              </a:ext>
            </a:extLst>
          </p:cNvPr>
          <p:cNvSpPr txBox="1"/>
          <p:nvPr/>
        </p:nvSpPr>
        <p:spPr>
          <a:xfrm>
            <a:off x="86061" y="5272948"/>
            <a:ext cx="667554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>
                <a:latin typeface="+mj-lt"/>
              </a:rPr>
              <a:t>importance du régime de vie</a:t>
            </a:r>
          </a:p>
          <a:p>
            <a:r>
              <a:rPr lang="fr-FR" sz="3200" dirty="0">
                <a:latin typeface="+mj-lt"/>
              </a:rPr>
              <a:t>« correspondances » ou « sympathies »</a:t>
            </a:r>
          </a:p>
        </p:txBody>
      </p:sp>
    </p:spTree>
    <p:extLst>
      <p:ext uri="{BB962C8B-B14F-4D97-AF65-F5344CB8AC3E}">
        <p14:creationId xmlns:p14="http://schemas.microsoft.com/office/powerpoint/2010/main" val="2590834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'Homme anatomique ou L'Homme zodiacal. Limbourg brothers (fl. 1402–1416)">
            <a:extLst>
              <a:ext uri="{FF2B5EF4-FFF2-40B4-BE49-F238E27FC236}">
                <a16:creationId xmlns:a16="http://schemas.microsoft.com/office/drawing/2014/main" id="{5D39750C-59C7-F4EF-94BB-C9492648D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275" y="0"/>
            <a:ext cx="5278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elated image">
            <a:extLst>
              <a:ext uri="{FF2B5EF4-FFF2-40B4-BE49-F238E27FC236}">
                <a16:creationId xmlns:a16="http://schemas.microsoft.com/office/drawing/2014/main" id="{C21E45C5-9878-78B7-6D04-96254A3F610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1" y="14132"/>
            <a:ext cx="5760719" cy="69286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2F9964-1198-C131-989D-00B4CC332DD4}"/>
              </a:ext>
            </a:extLst>
          </p:cNvPr>
          <p:cNvSpPr txBox="1"/>
          <p:nvPr/>
        </p:nvSpPr>
        <p:spPr>
          <a:xfrm>
            <a:off x="3927214" y="0"/>
            <a:ext cx="4337571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fr-FR" sz="4000" dirty="0">
                <a:latin typeface="+mj-lt"/>
              </a:rPr>
              <a:t>liens avec l’univers</a:t>
            </a:r>
          </a:p>
        </p:txBody>
      </p:sp>
    </p:spTree>
    <p:extLst>
      <p:ext uri="{BB962C8B-B14F-4D97-AF65-F5344CB8AC3E}">
        <p14:creationId xmlns:p14="http://schemas.microsoft.com/office/powerpoint/2010/main" val="3598467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B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01F11C-FFCA-E414-93A2-A3E73811A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2196BE-24D6-63B3-7379-770B0A5D6721}"/>
              </a:ext>
            </a:extLst>
          </p:cNvPr>
          <p:cNvSpPr txBox="1"/>
          <p:nvPr/>
        </p:nvSpPr>
        <p:spPr>
          <a:xfrm>
            <a:off x="340178" y="612844"/>
            <a:ext cx="11511643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 santé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dépend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beaucoup de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facteurs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extérieurs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modifiables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SzPts val="1000"/>
              <a:tabLst>
                <a:tab pos="457200" algn="l"/>
              </a:tabLst>
              <a:defRPr/>
            </a:pPr>
            <a:r>
              <a:rPr lang="en-US" sz="3600" dirty="0">
                <a:solidFill>
                  <a:prstClr val="black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saisons, </a:t>
            </a:r>
            <a:r>
              <a:rPr lang="en-US" sz="3600" dirty="0" err="1">
                <a:solidFill>
                  <a:prstClr val="black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planètes</a:t>
            </a:r>
            <a:endParaRPr lang="en-US" sz="3600" dirty="0">
              <a:solidFill>
                <a:prstClr val="black"/>
              </a:solidFill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air et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environnement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lang="en-US" sz="3600" dirty="0">
                <a:solidFill>
                  <a:prstClr val="black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limentation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boisson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lang="en-US" sz="3600" dirty="0">
                <a:solidFill>
                  <a:prstClr val="black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ommeil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veille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exercice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et repos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lang="en-US" sz="3600" dirty="0">
                <a:solidFill>
                  <a:prstClr val="black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compagnie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émotions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et passions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passe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souvent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d’abord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par la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réforme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du mode de vie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420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FE43C-395F-6ED5-57C0-B6677BE99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948" y="2355290"/>
            <a:ext cx="10515600" cy="1325563"/>
          </a:xfrm>
        </p:spPr>
        <p:txBody>
          <a:bodyPr/>
          <a:lstStyle/>
          <a:p>
            <a:r>
              <a:rPr lang="fr-FR" dirty="0"/>
              <a:t>Comment faisait-on de la diagnostique?</a:t>
            </a:r>
          </a:p>
        </p:txBody>
      </p:sp>
    </p:spTree>
    <p:extLst>
      <p:ext uri="{BB962C8B-B14F-4D97-AF65-F5344CB8AC3E}">
        <p14:creationId xmlns:p14="http://schemas.microsoft.com/office/powerpoint/2010/main" val="742405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D2E0EF8-063C-6745-7FC8-35B5F93D3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0017"/>
            <a:ext cx="10515600" cy="1325563"/>
          </a:xfrm>
        </p:spPr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médecin</a:t>
            </a:r>
            <a:r>
              <a:rPr lang="en-US" dirty="0"/>
              <a:t> examine avec </a:t>
            </a:r>
            <a:r>
              <a:rPr lang="en-US" dirty="0" err="1"/>
              <a:t>soin</a:t>
            </a:r>
            <a:r>
              <a:rPr lang="en-US" dirty="0"/>
              <a:t> :</a:t>
            </a:r>
            <a:br>
              <a:rPr lang="en-US" dirty="0"/>
            </a:b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64EC8FD-A192-F68C-22A7-7595BB455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pouls</a:t>
            </a:r>
            <a:endParaRPr lang="en-US" dirty="0"/>
          </a:p>
          <a:p>
            <a:r>
              <a:rPr lang="en-US" dirty="0" err="1"/>
              <a:t>L’urine</a:t>
            </a:r>
            <a:r>
              <a:rPr lang="en-US" dirty="0"/>
              <a:t> (</a:t>
            </a:r>
            <a:r>
              <a:rPr lang="en-US" dirty="0" err="1"/>
              <a:t>sa</a:t>
            </a:r>
            <a:r>
              <a:rPr lang="en-US" dirty="0"/>
              <a:t> couleur,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clarté</a:t>
            </a:r>
            <a:r>
              <a:rPr lang="en-US" dirty="0"/>
              <a:t>, son sediment, son goût)</a:t>
            </a:r>
          </a:p>
          <a:p>
            <a:r>
              <a:rPr lang="en-US" dirty="0"/>
              <a:t>Le </a:t>
            </a:r>
            <a:r>
              <a:rPr lang="en-US" dirty="0" err="1"/>
              <a:t>teint</a:t>
            </a:r>
            <a:r>
              <a:rPr lang="en-US" dirty="0"/>
              <a:t> &amp; la complexion</a:t>
            </a:r>
          </a:p>
          <a:p>
            <a:r>
              <a:rPr lang="en-US" dirty="0"/>
              <a:t>Le sang (</a:t>
            </a:r>
            <a:r>
              <a:rPr lang="en-US" dirty="0" err="1"/>
              <a:t>sa</a:t>
            </a:r>
            <a:r>
              <a:rPr lang="en-US" dirty="0"/>
              <a:t> couleur, </a:t>
            </a:r>
            <a:r>
              <a:rPr lang="en-US" dirty="0" err="1"/>
              <a:t>sa</a:t>
            </a:r>
            <a:r>
              <a:rPr lang="en-US" dirty="0"/>
              <a:t> texture, son goût)</a:t>
            </a:r>
          </a:p>
          <a:p>
            <a:r>
              <a:rPr lang="en-US" dirty="0"/>
              <a:t>Les </a:t>
            </a:r>
            <a:r>
              <a:rPr lang="en-US" dirty="0" err="1"/>
              <a:t>excrétions</a:t>
            </a:r>
            <a:r>
              <a:rPr lang="en-US" dirty="0"/>
              <a:t> </a:t>
            </a:r>
            <a:r>
              <a:rPr lang="en-US" dirty="0" err="1"/>
              <a:t>naturelles</a:t>
            </a:r>
            <a:r>
              <a:rPr lang="en-US" dirty="0"/>
              <a:t> (les </a:t>
            </a:r>
            <a:r>
              <a:rPr lang="en-US" dirty="0" err="1"/>
              <a:t>selles</a:t>
            </a:r>
            <a:r>
              <a:rPr lang="en-US" dirty="0"/>
              <a:t>, </a:t>
            </a:r>
            <a:r>
              <a:rPr lang="en-US" dirty="0" err="1"/>
              <a:t>d’autres</a:t>
            </a:r>
            <a:r>
              <a:rPr lang="en-US" dirty="0"/>
              <a:t> excretions </a:t>
            </a:r>
            <a:r>
              <a:rPr lang="en-US" dirty="0" err="1"/>
              <a:t>corporelles</a:t>
            </a:r>
            <a:r>
              <a:rPr lang="en-US" dirty="0"/>
              <a:t>)</a:t>
            </a:r>
          </a:p>
          <a:p>
            <a:r>
              <a:rPr lang="en-US" dirty="0"/>
              <a:t>Le </a:t>
            </a:r>
            <a:r>
              <a:rPr lang="en-US" dirty="0" err="1"/>
              <a:t>sommeil</a:t>
            </a:r>
            <a:r>
              <a:rPr lang="en-US" dirty="0"/>
              <a:t> &amp; les </a:t>
            </a:r>
            <a:r>
              <a:rPr lang="en-US" dirty="0" err="1"/>
              <a:t>songes</a:t>
            </a:r>
            <a:endParaRPr lang="en-US" dirty="0"/>
          </a:p>
          <a:p>
            <a:r>
              <a:rPr lang="en-US" dirty="0"/>
              <a:t>Les passions de </a:t>
            </a:r>
            <a:r>
              <a:rPr lang="en-US" dirty="0" err="1"/>
              <a:t>l’âme</a:t>
            </a:r>
            <a:r>
              <a:rPr lang="en-US" dirty="0"/>
              <a:t> (corps &amp; âme = </a:t>
            </a:r>
            <a:r>
              <a:rPr lang="en-US" dirty="0" err="1"/>
              <a:t>mutuelle</a:t>
            </a:r>
            <a:r>
              <a:rPr lang="en-US" dirty="0"/>
              <a:t> correspondence)</a:t>
            </a:r>
          </a:p>
        </p:txBody>
      </p:sp>
    </p:spTree>
    <p:extLst>
      <p:ext uri="{BB962C8B-B14F-4D97-AF65-F5344CB8AC3E}">
        <p14:creationId xmlns:p14="http://schemas.microsoft.com/office/powerpoint/2010/main" val="22121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book, old, indoor&#10;&#10;Description automatically generated">
            <a:extLst>
              <a:ext uri="{FF2B5EF4-FFF2-40B4-BE49-F238E27FC236}">
                <a16:creationId xmlns:a16="http://schemas.microsoft.com/office/drawing/2014/main" id="{43E4D1B1-829D-3A4B-A904-5845818989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14900" cy="68533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AE3C7B-C34B-D446-94B0-D870A476549A}"/>
              </a:ext>
            </a:extLst>
          </p:cNvPr>
          <p:cNvSpPr txBox="1"/>
          <p:nvPr/>
        </p:nvSpPr>
        <p:spPr>
          <a:xfrm>
            <a:off x="5279703" y="131643"/>
            <a:ext cx="42615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>
                <a:latin typeface="+mj-lt"/>
              </a:rPr>
              <a:t>les urines et le sang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7C512B2-F8A8-959E-B024-F825603F98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7" t="30657" r="13821" b="13927"/>
          <a:stretch/>
        </p:blipFill>
        <p:spPr bwMode="auto">
          <a:xfrm>
            <a:off x="5279703" y="1042893"/>
            <a:ext cx="6912297" cy="581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282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F885C-F607-ADFE-8406-98C05BF18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668" y="235665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dirty="0"/>
              <a:t>Comment soigner le patient ou la patiente?</a:t>
            </a:r>
            <a:br>
              <a:rPr lang="fr-FR" dirty="0"/>
            </a:br>
            <a:br>
              <a:rPr lang="fr-FR" dirty="0"/>
            </a:br>
            <a:r>
              <a:rPr lang="fr-FR" dirty="0"/>
              <a:t>Quels traitements le médecin a-t-il à offrir?</a:t>
            </a:r>
          </a:p>
        </p:txBody>
      </p:sp>
    </p:spTree>
    <p:extLst>
      <p:ext uri="{BB962C8B-B14F-4D97-AF65-F5344CB8AC3E}">
        <p14:creationId xmlns:p14="http://schemas.microsoft.com/office/powerpoint/2010/main" val="491174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old&#10;&#10;Description automatically generated">
            <a:extLst>
              <a:ext uri="{FF2B5EF4-FFF2-40B4-BE49-F238E27FC236}">
                <a16:creationId xmlns:a16="http://schemas.microsoft.com/office/drawing/2014/main" id="{5DEDB4C5-2223-2949-AD70-77E4B207FD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6" t="5786" r="3468" b="6061"/>
          <a:stretch/>
        </p:blipFill>
        <p:spPr>
          <a:xfrm>
            <a:off x="0" y="0"/>
            <a:ext cx="7717536" cy="688378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E04B411-A586-454A-AFC1-398885960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76" y="266085"/>
            <a:ext cx="6814457" cy="524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838724-56A0-0849-AA2B-52EFB4F52C47}"/>
              </a:ext>
            </a:extLst>
          </p:cNvPr>
          <p:cNvSpPr txBox="1"/>
          <p:nvPr/>
        </p:nvSpPr>
        <p:spPr>
          <a:xfrm>
            <a:off x="9945872" y="6113097"/>
            <a:ext cx="22461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la saignée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0D1314A-2B23-DD4A-BDFF-24671F0CC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7" t="30657" r="13821" b="13927"/>
          <a:stretch/>
        </p:blipFill>
        <p:spPr bwMode="auto">
          <a:xfrm>
            <a:off x="1456430" y="1199760"/>
            <a:ext cx="6261106" cy="526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B83B64-FDDF-68AA-8ED2-49FD0755222B}"/>
              </a:ext>
            </a:extLst>
          </p:cNvPr>
          <p:cNvSpPr txBox="1"/>
          <p:nvPr/>
        </p:nvSpPr>
        <p:spPr>
          <a:xfrm>
            <a:off x="7833755" y="5547808"/>
            <a:ext cx="43216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la purgation (17e s.)</a:t>
            </a:r>
          </a:p>
        </p:txBody>
      </p:sp>
    </p:spTree>
    <p:extLst>
      <p:ext uri="{BB962C8B-B14F-4D97-AF65-F5344CB8AC3E}">
        <p14:creationId xmlns:p14="http://schemas.microsoft.com/office/powerpoint/2010/main" val="354440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296DF8C-3DF6-FE49-8E8F-629A9A3CC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776" y="-48391"/>
            <a:ext cx="8650224" cy="695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365E9C-0135-DC4E-85DE-DF7DAB3D14AC}"/>
              </a:ext>
            </a:extLst>
          </p:cNvPr>
          <p:cNvSpPr txBox="1"/>
          <p:nvPr/>
        </p:nvSpPr>
        <p:spPr>
          <a:xfrm>
            <a:off x="384048" y="566677"/>
            <a:ext cx="242566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/>
              <a:t>le clystère</a:t>
            </a:r>
          </a:p>
          <a:p>
            <a:r>
              <a:rPr lang="fr-FR" sz="3600" dirty="0"/>
              <a:t>le lavement</a:t>
            </a:r>
          </a:p>
          <a:p>
            <a:endParaRPr lang="fr-FR" sz="3600" dirty="0"/>
          </a:p>
          <a:p>
            <a:endParaRPr lang="fr-FR" sz="3600" dirty="0"/>
          </a:p>
          <a:p>
            <a:endParaRPr lang="fr-FR" sz="3600" dirty="0"/>
          </a:p>
          <a:p>
            <a:endParaRPr lang="fr-FR" sz="3600" dirty="0"/>
          </a:p>
          <a:p>
            <a:endParaRPr lang="fr-FR" sz="3600" dirty="0"/>
          </a:p>
          <a:p>
            <a:r>
              <a:rPr lang="fr-FR" sz="3600" dirty="0"/>
              <a:t>Abraham</a:t>
            </a:r>
          </a:p>
          <a:p>
            <a:r>
              <a:rPr lang="fr-FR" sz="3600" dirty="0"/>
              <a:t>Bosse</a:t>
            </a:r>
          </a:p>
          <a:p>
            <a:r>
              <a:rPr lang="fr-FR" sz="3600" dirty="0"/>
              <a:t>(c. 1632-33)</a:t>
            </a:r>
          </a:p>
        </p:txBody>
      </p:sp>
    </p:spTree>
    <p:extLst>
      <p:ext uri="{BB962C8B-B14F-4D97-AF65-F5344CB8AC3E}">
        <p14:creationId xmlns:p14="http://schemas.microsoft.com/office/powerpoint/2010/main" val="2563408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59C10-C8C7-0052-245A-B1A3DC13B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236538"/>
            <a:ext cx="10515600" cy="1325563"/>
          </a:xfrm>
        </p:spPr>
        <p:txBody>
          <a:bodyPr/>
          <a:lstStyle/>
          <a:p>
            <a:r>
              <a:rPr lang="fr-FR" dirty="0"/>
              <a:t>Traitements thérapeutiques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C38BC-7774-A1E9-3AB9-E698A4AC6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1670274"/>
            <a:ext cx="11891962" cy="4822601"/>
          </a:xfrm>
        </p:spPr>
        <p:txBody>
          <a:bodyPr>
            <a:normAutofit/>
          </a:bodyPr>
          <a:lstStyle/>
          <a:p>
            <a:pPr lvl="0"/>
            <a:r>
              <a:rPr lang="en-US" sz="3600" dirty="0" err="1">
                <a:latin typeface="+mj-lt"/>
              </a:rPr>
              <a:t>Évacuer</a:t>
            </a:r>
            <a:r>
              <a:rPr lang="en-US" sz="3600" dirty="0">
                <a:latin typeface="+mj-lt"/>
              </a:rPr>
              <a:t> (saignée, purgation, </a:t>
            </a:r>
            <a:r>
              <a:rPr lang="en-US" sz="3600" dirty="0" err="1">
                <a:latin typeface="+mj-lt"/>
              </a:rPr>
              <a:t>clystère</a:t>
            </a:r>
            <a:r>
              <a:rPr lang="en-US" sz="3600" dirty="0">
                <a:latin typeface="+mj-lt"/>
              </a:rPr>
              <a:t>)</a:t>
            </a:r>
          </a:p>
          <a:p>
            <a:pPr lvl="0"/>
            <a:r>
              <a:rPr lang="en-US" sz="3600" dirty="0" err="1">
                <a:latin typeface="+mj-lt"/>
              </a:rPr>
              <a:t>Réchauffer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ou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refroidir</a:t>
            </a:r>
            <a:r>
              <a:rPr lang="en-US" sz="3600" dirty="0">
                <a:latin typeface="+mj-lt"/>
              </a:rPr>
              <a:t> (alimentation, </a:t>
            </a:r>
            <a:r>
              <a:rPr lang="en-US" sz="3600" dirty="0" err="1">
                <a:latin typeface="+mj-lt"/>
              </a:rPr>
              <a:t>boisson</a:t>
            </a:r>
            <a:r>
              <a:rPr lang="en-US" sz="3600" dirty="0">
                <a:latin typeface="+mj-lt"/>
              </a:rPr>
              <a:t>, </a:t>
            </a:r>
            <a:r>
              <a:rPr lang="en-US" sz="3600" dirty="0" err="1">
                <a:latin typeface="+mj-lt"/>
              </a:rPr>
              <a:t>bains</a:t>
            </a:r>
            <a:r>
              <a:rPr lang="en-US" sz="3600" dirty="0">
                <a:latin typeface="+mj-lt"/>
              </a:rPr>
              <a:t>, feu, etc.)</a:t>
            </a:r>
          </a:p>
          <a:p>
            <a:pPr lvl="0"/>
            <a:r>
              <a:rPr lang="en-US" sz="3600" dirty="0">
                <a:latin typeface="+mj-lt"/>
              </a:rPr>
              <a:t>Humidifier </a:t>
            </a:r>
            <a:r>
              <a:rPr lang="en-US" sz="3600" dirty="0" err="1">
                <a:latin typeface="+mj-lt"/>
              </a:rPr>
              <a:t>ou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dessécher</a:t>
            </a:r>
            <a:endParaRPr lang="en-US" sz="3600" dirty="0">
              <a:latin typeface="+mj-lt"/>
            </a:endParaRPr>
          </a:p>
          <a:p>
            <a:pPr lvl="0"/>
            <a:r>
              <a:rPr lang="en-US" sz="3600" dirty="0" err="1">
                <a:latin typeface="+mj-lt"/>
              </a:rPr>
              <a:t>Remettre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en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mouvement</a:t>
            </a:r>
            <a:r>
              <a:rPr lang="en-US" sz="3600" dirty="0">
                <a:latin typeface="+mj-lt"/>
              </a:rPr>
              <a:t> les </a:t>
            </a:r>
            <a:r>
              <a:rPr lang="en-US" sz="3600" dirty="0" err="1">
                <a:latin typeface="+mj-lt"/>
              </a:rPr>
              <a:t>humeurs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stagnantes</a:t>
            </a:r>
            <a:endParaRPr lang="en-US" sz="3600" dirty="0">
              <a:latin typeface="+mj-lt"/>
            </a:endParaRPr>
          </a:p>
          <a:p>
            <a:pPr lvl="0"/>
            <a:r>
              <a:rPr lang="en-US" sz="3600" dirty="0" err="1">
                <a:latin typeface="+mj-lt"/>
              </a:rPr>
              <a:t>Réguler</a:t>
            </a:r>
            <a:r>
              <a:rPr lang="en-US" sz="3600" dirty="0">
                <a:latin typeface="+mj-lt"/>
              </a:rPr>
              <a:t> les passions</a:t>
            </a:r>
          </a:p>
          <a:p>
            <a:pPr marL="0" indent="0">
              <a:buNone/>
            </a:pPr>
            <a:endParaRPr lang="fr-FR" sz="3600" dirty="0">
              <a:latin typeface="+mj-lt"/>
            </a:endParaRPr>
          </a:p>
          <a:p>
            <a:pPr marL="0" indent="0">
              <a:buNone/>
            </a:pPr>
            <a:r>
              <a:rPr lang="en-US" sz="3600" dirty="0">
                <a:latin typeface="+mj-lt"/>
              </a:rPr>
              <a:t>Le </a:t>
            </a:r>
            <a:r>
              <a:rPr lang="en-US" sz="3600" dirty="0" err="1">
                <a:latin typeface="+mj-lt"/>
              </a:rPr>
              <a:t>principe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fondamental</a:t>
            </a:r>
            <a:r>
              <a:rPr lang="en-US" sz="3600" dirty="0">
                <a:latin typeface="+mj-lt"/>
              </a:rPr>
              <a:t> est : </a:t>
            </a:r>
            <a:r>
              <a:rPr lang="en-US" sz="3600" i="1" dirty="0" err="1">
                <a:latin typeface="+mj-lt"/>
              </a:rPr>
              <a:t>Contraria</a:t>
            </a:r>
            <a:r>
              <a:rPr lang="en-US" sz="3600" i="1" dirty="0">
                <a:latin typeface="+mj-lt"/>
              </a:rPr>
              <a:t> </a:t>
            </a:r>
            <a:r>
              <a:rPr lang="en-US" sz="3600" i="1" dirty="0" err="1">
                <a:latin typeface="+mj-lt"/>
              </a:rPr>
              <a:t>contrariis</a:t>
            </a:r>
            <a:r>
              <a:rPr lang="en-US" sz="3600" i="1" dirty="0">
                <a:latin typeface="+mj-lt"/>
              </a:rPr>
              <a:t> </a:t>
            </a:r>
            <a:r>
              <a:rPr lang="en-US" sz="3600" i="1" dirty="0" err="1">
                <a:latin typeface="+mj-lt"/>
              </a:rPr>
              <a:t>curantur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Les </a:t>
            </a:r>
            <a:r>
              <a:rPr lang="en-US" sz="3600" dirty="0" err="1">
                <a:latin typeface="+mj-lt"/>
              </a:rPr>
              <a:t>contraires</a:t>
            </a:r>
            <a:r>
              <a:rPr lang="en-US" sz="3600" dirty="0">
                <a:latin typeface="+mj-lt"/>
              </a:rPr>
              <a:t> se </a:t>
            </a:r>
            <a:r>
              <a:rPr lang="en-US" sz="3600" dirty="0" err="1">
                <a:latin typeface="+mj-lt"/>
              </a:rPr>
              <a:t>guérissent</a:t>
            </a:r>
            <a:r>
              <a:rPr lang="en-US" sz="3600" dirty="0">
                <a:latin typeface="+mj-lt"/>
              </a:rPr>
              <a:t> par les </a:t>
            </a:r>
            <a:r>
              <a:rPr lang="en-US" sz="3600" dirty="0" err="1">
                <a:latin typeface="+mj-lt"/>
              </a:rPr>
              <a:t>contraires</a:t>
            </a:r>
            <a:r>
              <a:rPr lang="en-US" sz="3600" dirty="0">
                <a:latin typeface="+mj-lt"/>
              </a:rPr>
              <a:t>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110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D4891D9-AFC8-DD92-F4E3-109C9F1A0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623" y="324687"/>
            <a:ext cx="3269164" cy="4382429"/>
          </a:xfrm>
        </p:spPr>
        <p:txBody>
          <a:bodyPr>
            <a:no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fr-FR" b="1" dirty="0">
                <a:latin typeface="Calibri Light" panose="020F0302020204030204" pitchFamily="34" charset="0"/>
                <a:ea typeface="Times New Roman" panose="02020603050405020304" pitchFamily="18" charset="0"/>
                <a:cs typeface="Calibri (Headings)"/>
              </a:rPr>
              <a:t>Sortie collective</a:t>
            </a:r>
            <a:endParaRPr lang="fr-US" b="1" dirty="0">
              <a:latin typeface="Calibri" panose="020F0502020204030204" pitchFamily="34" charset="0"/>
              <a:ea typeface="Times New Roman" panose="02020603050405020304" pitchFamily="18" charset="0"/>
              <a:cs typeface="Calibri (Headings)"/>
            </a:endParaRPr>
          </a:p>
          <a:p>
            <a:pPr algn="l"/>
            <a:r>
              <a:rPr lang="fr-US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« Descendante de combattantes »</a:t>
            </a:r>
          </a:p>
          <a:p>
            <a:pPr algn="l"/>
            <a:r>
              <a:rPr lang="fr-US" dirty="0">
                <a:latin typeface="Calibri Light" panose="020F0302020204030204" pitchFamily="34" charset="0"/>
                <a:cs typeface="Calibri Light" panose="020F0302020204030204" pitchFamily="34" charset="0"/>
              </a:rPr>
              <a:t>Spectacle seule en scène de Tatiana Seguin</a:t>
            </a:r>
          </a:p>
          <a:p>
            <a:pPr algn="l"/>
            <a:endParaRPr lang="fr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>
              <a:spcBef>
                <a:spcPts val="600"/>
              </a:spcBef>
              <a:tabLst>
                <a:tab pos="228600" algn="l"/>
              </a:tabLst>
            </a:pPr>
            <a:r>
              <a:rPr lang="en-US" dirty="0">
                <a:latin typeface="Calibri Light" panose="020F0302020204030204" pitchFamily="34" charset="0"/>
                <a:ea typeface="Times New Roman" panose="02020603050405020304" pitchFamily="18" charset="0"/>
                <a:cs typeface="Calibri (Headings)"/>
              </a:rPr>
              <a:t>le </a:t>
            </a:r>
            <a:r>
              <a:rPr lang="en-US" dirty="0" err="1">
                <a:latin typeface="Calibri Light" panose="020F0302020204030204" pitchFamily="34" charset="0"/>
                <a:ea typeface="Times New Roman" panose="02020603050405020304" pitchFamily="18" charset="0"/>
                <a:cs typeface="Calibri (Headings)"/>
              </a:rPr>
              <a:t>samedi</a:t>
            </a:r>
            <a:r>
              <a:rPr lang="en-US" dirty="0">
                <a:latin typeface="Calibri Light" panose="020F0302020204030204" pitchFamily="34" charset="0"/>
                <a:ea typeface="Times New Roman" panose="02020603050405020304" pitchFamily="18" charset="0"/>
                <a:cs typeface="Calibri (Headings)"/>
              </a:rPr>
              <a:t> </a:t>
            </a:r>
            <a:r>
              <a:rPr lang="fr-FR" dirty="0">
                <a:latin typeface="Calibri Light" panose="020F0302020204030204" pitchFamily="34" charset="0"/>
                <a:ea typeface="Times New Roman" panose="02020603050405020304" pitchFamily="18" charset="0"/>
                <a:cs typeface="Calibri (Headings)"/>
              </a:rPr>
              <a:t>4 juillet à </a:t>
            </a:r>
            <a:r>
              <a:rPr lang="fr-FR" dirty="0">
                <a:latin typeface="Calibri Light" panose="020F0302020204030204" pitchFamily="34" charset="0"/>
                <a:ea typeface="Times New Roman" panose="02020603050405020304" pitchFamily="18" charset="0"/>
              </a:rPr>
              <a:t>19h25 </a:t>
            </a:r>
          </a:p>
          <a:p>
            <a:pPr algn="l">
              <a:spcBef>
                <a:spcPts val="600"/>
              </a:spcBef>
              <a:tabLst>
                <a:tab pos="228600" algn="l"/>
              </a:tabLst>
            </a:pPr>
            <a:r>
              <a:rPr lang="fr-FR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R-V à 19h devant le théâtre</a:t>
            </a:r>
          </a:p>
          <a:p>
            <a:pPr algn="l">
              <a:spcBef>
                <a:spcPts val="600"/>
              </a:spcBef>
              <a:tabLst>
                <a:tab pos="228600" algn="l"/>
              </a:tabLst>
            </a:pPr>
            <a:r>
              <a:rPr lang="fr-US" dirty="0">
                <a:latin typeface="+mj-lt"/>
              </a:rPr>
              <a:t>21G rue des Lices</a:t>
            </a:r>
            <a:endParaRPr lang="fr-FR" dirty="0">
              <a:latin typeface="+mj-lt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algn="l">
              <a:spcBef>
                <a:spcPts val="600"/>
              </a:spcBef>
              <a:tabLst>
                <a:tab pos="228600" algn="l"/>
              </a:tabLst>
            </a:pPr>
            <a:r>
              <a:rPr lang="fr-FR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Chapelle du Verbe incarné</a:t>
            </a:r>
          </a:p>
          <a:p>
            <a:pPr algn="l">
              <a:spcBef>
                <a:spcPts val="600"/>
              </a:spcBef>
              <a:tabLst>
                <a:tab pos="228600" algn="l"/>
              </a:tabLst>
            </a:pPr>
            <a:r>
              <a:rPr lang="fr-FR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Salle Édouard Glissant</a:t>
            </a:r>
          </a:p>
          <a:p>
            <a:pPr algn="l">
              <a:spcBef>
                <a:spcPts val="600"/>
              </a:spcBef>
              <a:tabLst>
                <a:tab pos="228600" algn="l"/>
              </a:tabLst>
            </a:pPr>
            <a:r>
              <a:rPr lang="fr-FR" dirty="0">
                <a:latin typeface="Calibri Light" panose="020F0302020204030204" pitchFamily="34" charset="0"/>
                <a:ea typeface="Times New Roman" panose="02020603050405020304" pitchFamily="18" charset="0"/>
              </a:rPr>
              <a:t>(durée 50 min)</a:t>
            </a:r>
            <a:r>
              <a:rPr lang="fr-US" dirty="0"/>
              <a:t> </a:t>
            </a:r>
            <a:endParaRPr lang="fr-FR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algn="l">
              <a:spcBef>
                <a:spcPts val="600"/>
              </a:spcBef>
              <a:tabLst>
                <a:tab pos="228600" algn="l"/>
              </a:tabLst>
            </a:pPr>
            <a:endParaRPr lang="fr-FR" dirty="0"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algn="l"/>
            <a:endParaRPr lang="fr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endParaRPr lang="fr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fr-FR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F33D615-7746-8B0C-0375-881567357D09}"/>
              </a:ext>
            </a:extLst>
          </p:cNvPr>
          <p:cNvSpPr txBox="1"/>
          <p:nvPr/>
        </p:nvSpPr>
        <p:spPr>
          <a:xfrm>
            <a:off x="8989741" y="428305"/>
            <a:ext cx="33732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80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AFE7637B-F916-9A19-6F06-57624CDDD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531" y="326650"/>
            <a:ext cx="5243640" cy="624141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E828A83-CCFC-3ECE-3988-AF4E3CC2CB1B}"/>
              </a:ext>
            </a:extLst>
          </p:cNvPr>
          <p:cNvSpPr txBox="1"/>
          <p:nvPr/>
        </p:nvSpPr>
        <p:spPr>
          <a:xfrm>
            <a:off x="8934915" y="4259744"/>
            <a:ext cx="29597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US" sz="2400">
                <a:latin typeface="Calibri Light" panose="020F0302020204030204" pitchFamily="34" charset="0"/>
                <a:cs typeface="Calibri Light" panose="020F0302020204030204" pitchFamily="34" charset="0"/>
              </a:rPr>
              <a:t>basée sur</a:t>
            </a:r>
          </a:p>
          <a:p>
            <a:pPr algn="l"/>
            <a:r>
              <a:rPr lang="fr-US" sz="2400">
                <a:latin typeface="Calibri Light" panose="020F0302020204030204" pitchFamily="34" charset="0"/>
                <a:cs typeface="Calibri Light" panose="020F0302020204030204" pitchFamily="34" charset="0"/>
              </a:rPr>
              <a:t>l’œuvre d’Audrey Célestine, </a:t>
            </a:r>
            <a:r>
              <a:rPr lang="fr-US" sz="2400" i="1">
                <a:latin typeface="Calibri Light" panose="020F0302020204030204" pitchFamily="34" charset="0"/>
                <a:cs typeface="Calibri Light" panose="020F0302020204030204" pitchFamily="34" charset="0"/>
              </a:rPr>
              <a:t>Des vies de combat. Femmes noires et libres </a:t>
            </a:r>
            <a:r>
              <a:rPr lang="fr-US" sz="2400">
                <a:latin typeface="Calibri Light" panose="020F0302020204030204" pitchFamily="34" charset="0"/>
                <a:cs typeface="Calibri Light" panose="020F0302020204030204" pitchFamily="34" charset="0"/>
              </a:rPr>
              <a:t>(Paris : L’Iconoclaste, 2020).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68EDC570-236F-2C43-017F-E2340895A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0888" y="896656"/>
            <a:ext cx="2147771" cy="30006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676781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00FA45B-4672-4026-8DFF-FF4678E92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899" y="248556"/>
            <a:ext cx="5394326" cy="616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49E2D3-EEDC-387C-FB05-2DF076FE39D4}"/>
              </a:ext>
            </a:extLst>
          </p:cNvPr>
          <p:cNvSpPr txBox="1"/>
          <p:nvPr/>
        </p:nvSpPr>
        <p:spPr>
          <a:xfrm>
            <a:off x="6096000" y="5890280"/>
            <a:ext cx="4365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Mignard, portrait de Molière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764F57-FCD7-68E0-4E4F-BCD0146A41CA}"/>
              </a:ext>
            </a:extLst>
          </p:cNvPr>
          <p:cNvSpPr txBox="1"/>
          <p:nvPr/>
        </p:nvSpPr>
        <p:spPr>
          <a:xfrm>
            <a:off x="6096000" y="568980"/>
            <a:ext cx="539064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/>
              <a:t>Jean-Baptiste Poquelin</a:t>
            </a:r>
          </a:p>
          <a:p>
            <a:r>
              <a:rPr lang="fr-FR" sz="4400" dirty="0"/>
              <a:t>Molière (1622-1673)</a:t>
            </a:r>
          </a:p>
        </p:txBody>
      </p:sp>
    </p:spTree>
    <p:extLst>
      <p:ext uri="{BB962C8B-B14F-4D97-AF65-F5344CB8AC3E}">
        <p14:creationId xmlns:p14="http://schemas.microsoft.com/office/powerpoint/2010/main" val="1412671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e Médecin malgré lui — Wikipédia">
            <a:extLst>
              <a:ext uri="{FF2B5EF4-FFF2-40B4-BE49-F238E27FC236}">
                <a16:creationId xmlns:a16="http://schemas.microsoft.com/office/drawing/2014/main" id="{B6805041-3480-B3AA-4403-0F89A1E5D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378" y="-1"/>
            <a:ext cx="4073549" cy="679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2303C7-371D-2638-3621-5C992F406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62581"/>
            <a:ext cx="4073549" cy="6858000"/>
          </a:xfrm>
          <a:prstGeom prst="rect">
            <a:avLst/>
          </a:prstGeom>
        </p:spPr>
      </p:pic>
      <p:pic>
        <p:nvPicPr>
          <p:cNvPr id="4" name="Picture 4" descr="Le malade imaginaire - Louvre Collections">
            <a:extLst>
              <a:ext uri="{FF2B5EF4-FFF2-40B4-BE49-F238E27FC236}">
                <a16:creationId xmlns:a16="http://schemas.microsoft.com/office/drawing/2014/main" id="{AF8D4995-DA4A-C74F-A093-F72FFF00D6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4" t="10736" r="29445" b="17918"/>
          <a:stretch/>
        </p:blipFill>
        <p:spPr bwMode="auto">
          <a:xfrm>
            <a:off x="8172927" y="-33762"/>
            <a:ext cx="4019073" cy="692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BD115D-6283-8054-8335-E402E2E07465}"/>
              </a:ext>
            </a:extLst>
          </p:cNvPr>
          <p:cNvSpPr txBox="1"/>
          <p:nvPr/>
        </p:nvSpPr>
        <p:spPr>
          <a:xfrm>
            <a:off x="1469953" y="5550568"/>
            <a:ext cx="1133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(1665)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0B2470-5112-96D2-AB82-259B6C77B85A}"/>
              </a:ext>
            </a:extLst>
          </p:cNvPr>
          <p:cNvSpPr txBox="1"/>
          <p:nvPr/>
        </p:nvSpPr>
        <p:spPr>
          <a:xfrm>
            <a:off x="5543502" y="5812178"/>
            <a:ext cx="1133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(1667)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1EB31-B09F-0CDE-BCE8-4A40223796B4}"/>
              </a:ext>
            </a:extLst>
          </p:cNvPr>
          <p:cNvSpPr txBox="1"/>
          <p:nvPr/>
        </p:nvSpPr>
        <p:spPr>
          <a:xfrm>
            <a:off x="10702233" y="5582652"/>
            <a:ext cx="1133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(1673)</a:t>
            </a:r>
          </a:p>
        </p:txBody>
      </p:sp>
      <p:pic>
        <p:nvPicPr>
          <p:cNvPr id="9" name="Picture 8" descr="A close-up of a screwdriver&#10;&#10;Description automatically generated">
            <a:extLst>
              <a:ext uri="{FF2B5EF4-FFF2-40B4-BE49-F238E27FC236}">
                <a16:creationId xmlns:a16="http://schemas.microsoft.com/office/drawing/2014/main" id="{0D4107F8-44D5-2772-9021-A6D84CAA86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563"/>
          <a:stretch/>
        </p:blipFill>
        <p:spPr>
          <a:xfrm>
            <a:off x="7192407" y="304800"/>
            <a:ext cx="2476301" cy="190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90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 Malade imaginaire - cosmopolis">
            <a:extLst>
              <a:ext uri="{FF2B5EF4-FFF2-40B4-BE49-F238E27FC236}">
                <a16:creationId xmlns:a16="http://schemas.microsoft.com/office/drawing/2014/main" id="{721FCC34-9246-AE3C-EF55-6365AC546C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8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52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622D63-AA9D-89FC-9D1E-364B84E8C205}"/>
              </a:ext>
            </a:extLst>
          </p:cNvPr>
          <p:cNvSpPr txBox="1"/>
          <p:nvPr/>
        </p:nvSpPr>
        <p:spPr>
          <a:xfrm>
            <a:off x="838200" y="2089698"/>
            <a:ext cx="1090887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à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déterminer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36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L’humeur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excès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corrompue</a:t>
            </a:r>
            <a:endParaRPr lang="en-US" sz="36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qualités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dominantes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chaud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froid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sec/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humide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tempérament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impliqué</a:t>
            </a:r>
            <a:endParaRPr lang="en-US" sz="36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3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Autres</a:t>
            </a:r>
            <a:r>
              <a:rPr lang="en-US" sz="3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facteurs</a:t>
            </a:r>
            <a:r>
              <a:rPr lang="en-US" sz="3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à prendre </a:t>
            </a:r>
            <a:r>
              <a:rPr lang="en-US" sz="36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3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compte ?</a:t>
            </a:r>
          </a:p>
          <a:p>
            <a:pPr marL="342900" marR="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Les moyens par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lesquels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médecin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l’époque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moderne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rétablirait</a:t>
            </a:r>
            <a:r>
              <a:rPr lang="en-US" sz="36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l’équilibre</a:t>
            </a:r>
            <a:endParaRPr lang="en-US" sz="36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B650E4-4126-D984-597E-DB0454AF7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Jeu de diagnostique : </a:t>
            </a:r>
            <a:br>
              <a:rPr lang="fr-FR" dirty="0"/>
            </a:br>
            <a:r>
              <a:rPr lang="fr-FR" dirty="0"/>
              <a:t>Vous êtes médecins, au début du 17</a:t>
            </a:r>
            <a:r>
              <a:rPr lang="fr-FR" baseline="30000" dirty="0"/>
              <a:t>e</a:t>
            </a:r>
            <a:r>
              <a:rPr lang="fr-FR" dirty="0"/>
              <a:t> siècle</a:t>
            </a:r>
          </a:p>
        </p:txBody>
      </p:sp>
    </p:spTree>
    <p:extLst>
      <p:ext uri="{BB962C8B-B14F-4D97-AF65-F5344CB8AC3E}">
        <p14:creationId xmlns:p14="http://schemas.microsoft.com/office/powerpoint/2010/main" val="210983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590D6-A6A5-DC08-88F5-282A69C98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s Fleurs du mal, Baudelaire : cours 1ere - Français | SchoolMouv">
            <a:extLst>
              <a:ext uri="{FF2B5EF4-FFF2-40B4-BE49-F238E27FC236}">
                <a16:creationId xmlns:a16="http://schemas.microsoft.com/office/drawing/2014/main" id="{3B5EC68D-D340-7E3E-CB38-8B63F95D08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79"/>
          <a:stretch/>
        </p:blipFill>
        <p:spPr bwMode="auto">
          <a:xfrm>
            <a:off x="-1" y="-157866"/>
            <a:ext cx="9469367" cy="701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673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C1B405-2D29-8470-C884-8479B8189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887" y="2268875"/>
            <a:ext cx="613222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Mais qu’est-ce qui se passe quand on parle des femmes?</a:t>
            </a:r>
          </a:p>
        </p:txBody>
      </p:sp>
    </p:spTree>
    <p:extLst>
      <p:ext uri="{BB962C8B-B14F-4D97-AF65-F5344CB8AC3E}">
        <p14:creationId xmlns:p14="http://schemas.microsoft.com/office/powerpoint/2010/main" val="28033644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ED60ED-6963-3D35-F916-668AE7207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493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dirty="0"/>
              <a:t>Tempéraments 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pour différencier les sexes </a:t>
            </a:r>
            <a:b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(Dorlin ch. 1)</a:t>
            </a:r>
            <a:b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33DB35-EEFD-2847-8D07-F81A66BA7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049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dirty="0">
                <a:latin typeface="+mj-lt"/>
              </a:rPr>
              <a:t>Par rapport à la théorie des tempéraments, quelle incohérence remarque-t-on dès qu’il s’agit de corps féminins ?</a:t>
            </a:r>
          </a:p>
          <a:p>
            <a:pPr marL="0" indent="0">
              <a:buNone/>
            </a:pPr>
            <a:endParaRPr lang="fr-FR" sz="3600" dirty="0">
              <a:latin typeface="+mj-lt"/>
            </a:endParaRPr>
          </a:p>
          <a:p>
            <a:pPr marL="0" indent="0">
              <a:buNone/>
            </a:pPr>
            <a:r>
              <a:rPr lang="fr-FR" sz="3600" dirty="0">
                <a:latin typeface="+mj-lt"/>
              </a:rPr>
              <a:t>Comment les médecins qualifient-ils le corps féminin et quelles en sont les conséquences ?</a:t>
            </a:r>
            <a:r>
              <a:rPr lang="fr-US" sz="3600" dirty="0">
                <a:latin typeface="+mj-lt"/>
              </a:rPr>
              <a:t> Quelle vision de du corps féminin la médecine de l’époque moderne dépeint-elle selon Dorlin ? Citations particulières ?</a:t>
            </a:r>
            <a:endParaRPr lang="fr-FR" sz="3600" dirty="0">
              <a:latin typeface="+mj-lt"/>
            </a:endParaRPr>
          </a:p>
          <a:p>
            <a:pPr marL="0" indent="0">
              <a:buNone/>
            </a:pPr>
            <a:endParaRPr lang="fr-FR" sz="3600" dirty="0">
              <a:latin typeface="+mj-lt"/>
            </a:endParaRPr>
          </a:p>
          <a:p>
            <a:pPr marL="0" indent="0">
              <a:buNone/>
            </a:pPr>
            <a:endParaRPr lang="fr-FR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5349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198592-773F-F544-AA4A-D9CA25376D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2488" y="2168232"/>
            <a:ext cx="10167189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+mj-lt"/>
              </a:rPr>
              <a:t>« le corps féminin est un corps malade et tout corps malade est par définition un corps efféminé » (</a:t>
            </a:r>
            <a:r>
              <a:rPr lang="fr-FR" sz="3600" dirty="0" err="1">
                <a:latin typeface="+mj-lt"/>
              </a:rPr>
              <a:t>Dorlin</a:t>
            </a:r>
            <a:r>
              <a:rPr lang="fr-FR" sz="3600" dirty="0">
                <a:latin typeface="+mj-lt"/>
              </a:rPr>
              <a:t> 25).</a:t>
            </a:r>
            <a:r>
              <a:rPr lang="en-US" sz="3600" dirty="0">
                <a:effectLst/>
                <a:latin typeface="+mj-lt"/>
              </a:rPr>
              <a:t> </a:t>
            </a:r>
            <a:endParaRPr lang="fr-FR" sz="3600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57095C-83A7-A9C4-C0DE-CDA6FBED2EA0}"/>
              </a:ext>
            </a:extLst>
          </p:cNvPr>
          <p:cNvSpPr txBox="1"/>
          <p:nvPr/>
        </p:nvSpPr>
        <p:spPr>
          <a:xfrm>
            <a:off x="802488" y="4403921"/>
            <a:ext cx="1051559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36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« [J]</a:t>
            </a:r>
            <a:r>
              <a:rPr lang="fr-FR" sz="36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amais</a:t>
            </a:r>
            <a:r>
              <a:rPr lang="fr-FR" sz="36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le corps masculin ou la masculinité n’ont été considérés en eux-mêmes comme un facteur pathogène nécessitant un soin particulier » (</a:t>
            </a:r>
            <a:r>
              <a:rPr lang="fr-FR" sz="36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Dorlin</a:t>
            </a:r>
            <a:r>
              <a:rPr lang="fr-FR" sz="36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33)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B399EC-CCA5-2525-8CE1-F444AAF19003}"/>
              </a:ext>
            </a:extLst>
          </p:cNvPr>
          <p:cNvSpPr txBox="1"/>
          <p:nvPr/>
        </p:nvSpPr>
        <p:spPr>
          <a:xfrm>
            <a:off x="802488" y="699753"/>
            <a:ext cx="88811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la fémininité = « facteur pathogène »</a:t>
            </a:r>
          </a:p>
        </p:txBody>
      </p:sp>
    </p:spTree>
    <p:extLst>
      <p:ext uri="{BB962C8B-B14F-4D97-AF65-F5344CB8AC3E}">
        <p14:creationId xmlns:p14="http://schemas.microsoft.com/office/powerpoint/2010/main" val="180062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3">
            <a:extLst>
              <a:ext uri="{FF2B5EF4-FFF2-40B4-BE49-F238E27FC236}">
                <a16:creationId xmlns:a16="http://schemas.microsoft.com/office/drawing/2014/main" id="{3A724299-AD6A-3F49-B361-0E850D5894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1" b="13793"/>
          <a:stretch>
            <a:fillRect/>
          </a:stretch>
        </p:blipFill>
        <p:spPr bwMode="auto">
          <a:xfrm>
            <a:off x="2601472" y="492918"/>
            <a:ext cx="10185622" cy="5872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6">
            <a:extLst>
              <a:ext uri="{FF2B5EF4-FFF2-40B4-BE49-F238E27FC236}">
                <a16:creationId xmlns:a16="http://schemas.microsoft.com/office/drawing/2014/main" id="{4982BA00-72E3-1344-9E23-8C55F19F2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01" y="2228018"/>
            <a:ext cx="3013123" cy="4401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718208-C007-494C-AEE6-4E5CD96DFFF6}"/>
              </a:ext>
            </a:extLst>
          </p:cNvPr>
          <p:cNvSpPr txBox="1"/>
          <p:nvPr/>
        </p:nvSpPr>
        <p:spPr>
          <a:xfrm>
            <a:off x="135924" y="228600"/>
            <a:ext cx="568790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>
                <a:latin typeface="+mj-lt"/>
              </a:rPr>
              <a:t>Thomas Laqueur et</a:t>
            </a:r>
          </a:p>
          <a:p>
            <a:r>
              <a:rPr lang="fr-FR" sz="3600" dirty="0">
                <a:latin typeface="+mj-lt"/>
              </a:rPr>
              <a:t>« le corps à sexe unique »</a:t>
            </a:r>
          </a:p>
          <a:p>
            <a:r>
              <a:rPr lang="fr-FR" sz="3600" dirty="0">
                <a:latin typeface="+mj-lt"/>
              </a:rPr>
              <a:t>« le modèle du sexe unique  »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F61DEC8-2545-CA42-AEE4-E0BBB89D026D}"/>
              </a:ext>
            </a:extLst>
          </p:cNvPr>
          <p:cNvSpPr txBox="1">
            <a:spLocks noChangeArrowheads="1"/>
          </p:cNvSpPr>
          <p:nvPr/>
        </p:nvSpPr>
        <p:spPr>
          <a:xfrm>
            <a:off x="4479325" y="5831103"/>
            <a:ext cx="7712675" cy="1497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en-US" sz="2000" dirty="0"/>
              <a:t>Image tirée de Thomas Laqueur, </a:t>
            </a:r>
            <a:r>
              <a:rPr lang="fr-FR" altLang="en-US" sz="2000" i="1" dirty="0" err="1"/>
              <a:t>Making</a:t>
            </a:r>
            <a:r>
              <a:rPr lang="fr-FR" altLang="en-US" sz="2000" i="1" dirty="0"/>
              <a:t> </a:t>
            </a:r>
            <a:r>
              <a:rPr lang="fr-FR" altLang="en-US" sz="2000" i="1" dirty="0" err="1"/>
              <a:t>Sex</a:t>
            </a:r>
            <a:r>
              <a:rPr lang="fr-FR" altLang="en-US" sz="2000" dirty="0"/>
              <a:t> (Harvard UP, 1990)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54C096-F83B-FF43-8F50-0D09AC26C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297" y="1560434"/>
            <a:ext cx="2407703" cy="320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601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lsa Dorlin, philosophe du muscle - Ép. 60/100 - Profession philosophe">
            <a:extLst>
              <a:ext uri="{FF2B5EF4-FFF2-40B4-BE49-F238E27FC236}">
                <a16:creationId xmlns:a16="http://schemas.microsoft.com/office/drawing/2014/main" id="{BEA60E2D-E102-AF41-A013-7C38F14AD1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9"/>
          <a:stretch/>
        </p:blipFill>
        <p:spPr bwMode="auto">
          <a:xfrm>
            <a:off x="7816130" y="-2"/>
            <a:ext cx="4375870" cy="6858000"/>
          </a:xfrm>
          <a:custGeom>
            <a:avLst/>
            <a:gdLst/>
            <a:ahLst/>
            <a:cxnLst/>
            <a:rect l="l" t="t" r="r" b="b"/>
            <a:pathLst>
              <a:path w="4375870" h="6858000">
                <a:moveTo>
                  <a:pt x="4441" y="0"/>
                </a:moveTo>
                <a:lnTo>
                  <a:pt x="4375870" y="0"/>
                </a:lnTo>
                <a:lnTo>
                  <a:pt x="4375870" y="23"/>
                </a:lnTo>
                <a:lnTo>
                  <a:pt x="4375870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a matrice de la race: Amazon.fr: DORLIN, Elsa, SCOTT, Joan W.: Livres">
            <a:extLst>
              <a:ext uri="{FF2B5EF4-FFF2-40B4-BE49-F238E27FC236}">
                <a16:creationId xmlns:a16="http://schemas.microsoft.com/office/drawing/2014/main" id="{C967BB04-8C29-2E47-B6CF-63929F94A2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/>
        </p:blipFill>
        <p:spPr bwMode="auto">
          <a:xfrm>
            <a:off x="3595404" y="33"/>
            <a:ext cx="4942298" cy="6857999"/>
          </a:xfrm>
          <a:custGeom>
            <a:avLst/>
            <a:gdLst/>
            <a:ahLst/>
            <a:cxnLst/>
            <a:rect l="l" t="t" r="r" b="b"/>
            <a:pathLst>
              <a:path w="4942298" h="6857999">
                <a:moveTo>
                  <a:pt x="0" y="0"/>
                </a:moveTo>
                <a:lnTo>
                  <a:pt x="4164238" y="0"/>
                </a:lnTo>
                <a:lnTo>
                  <a:pt x="4271743" y="210478"/>
                </a:lnTo>
                <a:cubicBezTo>
                  <a:pt x="4695097" y="1127919"/>
                  <a:pt x="4942298" y="2233909"/>
                  <a:pt x="4942298" y="3424428"/>
                </a:cubicBezTo>
                <a:cubicBezTo>
                  <a:pt x="4942298" y="4614948"/>
                  <a:pt x="4695097" y="5720938"/>
                  <a:pt x="4271743" y="6638378"/>
                </a:cubicBezTo>
                <a:lnTo>
                  <a:pt x="4159568" y="6857999"/>
                </a:lnTo>
                <a:lnTo>
                  <a:pt x="49488" y="6857999"/>
                </a:lnTo>
                <a:lnTo>
                  <a:pt x="119616" y="6721637"/>
                </a:lnTo>
                <a:cubicBezTo>
                  <a:pt x="540124" y="5863919"/>
                  <a:pt x="796416" y="4724528"/>
                  <a:pt x="796416" y="3474162"/>
                </a:cubicBezTo>
                <a:cubicBezTo>
                  <a:pt x="796416" y="2140439"/>
                  <a:pt x="504812" y="932979"/>
                  <a:pt x="33352" y="5895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3CAB435-5567-904A-8BD0-F82CFFF7B0EE}"/>
              </a:ext>
            </a:extLst>
          </p:cNvPr>
          <p:cNvSpPr txBox="1">
            <a:spLocks/>
          </p:cNvSpPr>
          <p:nvPr/>
        </p:nvSpPr>
        <p:spPr bwMode="auto">
          <a:xfrm>
            <a:off x="352416" y="177060"/>
            <a:ext cx="3430958" cy="28964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Comment Elsa Dorlin (et Park, </a:t>
            </a:r>
            <a:r>
              <a:rPr lang="en-US" alt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qu’elle</a:t>
            </a:r>
            <a:r>
              <a:rPr lang="en-US" alt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cite) critique-t-</a:t>
            </a:r>
            <a:r>
              <a:rPr lang="en-US" alt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elle</a:t>
            </a:r>
            <a:r>
              <a:rPr lang="en-US" alt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et </a:t>
            </a:r>
            <a:r>
              <a:rPr lang="en-US" alt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complique</a:t>
            </a:r>
            <a:r>
              <a:rPr lang="en-US" alt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-t-</a:t>
            </a:r>
            <a:r>
              <a:rPr lang="en-US" alt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elle</a:t>
            </a:r>
            <a:r>
              <a:rPr lang="en-US" alt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vision du corps </a:t>
            </a:r>
            <a:r>
              <a:rPr lang="en-US" alt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féminin</a:t>
            </a:r>
            <a:r>
              <a:rPr lang="en-US" alt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présentée</a:t>
            </a:r>
            <a:r>
              <a:rPr lang="en-US" alt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par </a:t>
            </a:r>
            <a:r>
              <a:rPr lang="en-US" alt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Laqueur</a:t>
            </a:r>
            <a:r>
              <a:rPr lang="en-US" alt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 Quel est son argument?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FDE9B4-3A27-8146-A9E6-2377ED38A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296" y="3200032"/>
            <a:ext cx="2992881" cy="365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7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ACE0578-F3E2-F7BD-331D-0D54945A4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Tempéraments et pathologies féminines :</a:t>
            </a:r>
            <a:br>
              <a:rPr lang="fr-FR" dirty="0"/>
            </a:br>
            <a:r>
              <a:rPr lang="fr-FR" dirty="0"/>
              <a:t>Les « maladies des femmes »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EF5DF85-305F-216A-7A2C-F68FA059B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2026"/>
            <a:ext cx="10515600" cy="4560849"/>
          </a:xfrm>
        </p:spPr>
        <p:txBody>
          <a:bodyPr>
            <a:normAutofit fontScale="92500" lnSpcReduction="10000"/>
          </a:bodyPr>
          <a:lstStyle/>
          <a:p>
            <a:r>
              <a:rPr lang="fr-FR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Retour à quelques principes de base de la médecine et sa vision du corps humain</a:t>
            </a:r>
          </a:p>
          <a:p>
            <a:r>
              <a:rPr lang="fr-FR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tempéraments pour différencier les sexes (Dorlin ch. 1)</a:t>
            </a:r>
          </a:p>
          <a:p>
            <a:r>
              <a:rPr lang="fr-FR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femmes qui n’y correspondent pas</a:t>
            </a:r>
          </a:p>
          <a:p>
            <a:r>
              <a:rPr lang="fr-FR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pathologisation des femmes: « maladies des femmes » (ch. 2)</a:t>
            </a:r>
          </a:p>
          <a:p>
            <a:r>
              <a:rPr lang="fr-FR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vos propres trouvailles dans les traités que vous avez examinés</a:t>
            </a:r>
          </a:p>
          <a:p>
            <a:r>
              <a:rPr lang="fr-FR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tempéraments et climat pour différencier et expliquer les différences humaines (prochaines séances: « invention » de la race, phénotype)</a:t>
            </a:r>
          </a:p>
          <a:p>
            <a:r>
              <a:rPr lang="fr-FR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parler des projets pour la fin du cours</a:t>
            </a:r>
          </a:p>
        </p:txBody>
      </p:sp>
    </p:spTree>
    <p:extLst>
      <p:ext uri="{BB962C8B-B14F-4D97-AF65-F5344CB8AC3E}">
        <p14:creationId xmlns:p14="http://schemas.microsoft.com/office/powerpoint/2010/main" val="296396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Les femmes au 17e siècle | BnF Essentiels">
            <a:extLst>
              <a:ext uri="{FF2B5EF4-FFF2-40B4-BE49-F238E27FC236}">
                <a16:creationId xmlns:a16="http://schemas.microsoft.com/office/drawing/2014/main" id="{5AC28DAA-1D12-54A2-651E-6035B3B39B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9" r="1027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2BB76AB-A4C8-D97B-C7A0-DC20179EB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« La Querelle des femmes » (à partir du XVe s., apogée: 17e 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7400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16E44-C24A-F64D-A7BA-F74F27E1D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175"/>
            <a:ext cx="10515600" cy="1325563"/>
          </a:xfrm>
        </p:spPr>
        <p:txBody>
          <a:bodyPr>
            <a:normAutofit/>
          </a:bodyPr>
          <a:lstStyle/>
          <a:p>
            <a:r>
              <a:rPr lang="fr-FR" sz="4800" dirty="0"/>
              <a:t>Deux défenseurs des femmes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912A7-3368-AA44-BF8C-FB3ADED64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41" y="2503487"/>
            <a:ext cx="3605213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4400" dirty="0"/>
              <a:t>François </a:t>
            </a:r>
            <a:r>
              <a:rPr lang="fr-FR" sz="4400" dirty="0" err="1"/>
              <a:t>Poullin</a:t>
            </a:r>
            <a:r>
              <a:rPr lang="fr-FR" sz="4400" dirty="0"/>
              <a:t> de la Barre </a:t>
            </a:r>
          </a:p>
          <a:p>
            <a:pPr marL="0" indent="0">
              <a:buNone/>
            </a:pPr>
            <a:r>
              <a:rPr lang="fr-FR" sz="3200" i="1" dirty="0">
                <a:latin typeface="+mj-lt"/>
              </a:rPr>
              <a:t>De l’égalité des sexes </a:t>
            </a:r>
            <a:r>
              <a:rPr lang="fr-FR" sz="3200" dirty="0">
                <a:latin typeface="+mj-lt"/>
              </a:rPr>
              <a:t>(1673)</a:t>
            </a:r>
          </a:p>
          <a:p>
            <a:pPr marL="0" indent="0">
              <a:buNone/>
            </a:pPr>
            <a:r>
              <a:rPr lang="fr-FR" sz="3200" i="1" dirty="0">
                <a:latin typeface="+mj-lt"/>
              </a:rPr>
              <a:t>De l’éducation des dames </a:t>
            </a:r>
            <a:r>
              <a:rPr lang="fr-FR" sz="3200" dirty="0">
                <a:latin typeface="+mj-lt"/>
              </a:rPr>
              <a:t>(1674)</a:t>
            </a:r>
          </a:p>
          <a:p>
            <a:pPr marL="0" indent="0">
              <a:buNone/>
            </a:pPr>
            <a:r>
              <a:rPr lang="fr-FR" sz="3200" dirty="0">
                <a:latin typeface="+mj-lt"/>
              </a:rPr>
              <a:t>(</a:t>
            </a:r>
            <a:r>
              <a:rPr lang="fr-FR" sz="3200" dirty="0" err="1">
                <a:latin typeface="+mj-lt"/>
              </a:rPr>
              <a:t>Dorlin</a:t>
            </a:r>
            <a:r>
              <a:rPr lang="fr-FR" sz="3200" dirty="0">
                <a:latin typeface="+mj-lt"/>
              </a:rPr>
              <a:t> 27-28)</a:t>
            </a:r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 descr="De L&amp;#39;Égalité des Deux Sexes, Discours Physique et Moral, où l&amp;#39;on voit  l&amp;#39;importance de se défaire des Préjugez | Poulain Poullain, François de la  Barre">
            <a:extLst>
              <a:ext uri="{FF2B5EF4-FFF2-40B4-BE49-F238E27FC236}">
                <a16:creationId xmlns:a16="http://schemas.microsoft.com/office/drawing/2014/main" id="{F706A39E-0D7D-F749-8B11-6C71411DD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150" y="0"/>
            <a:ext cx="3625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oullain de La Barre | Lapham&amp;#39;s Quarterly">
            <a:extLst>
              <a:ext uri="{FF2B5EF4-FFF2-40B4-BE49-F238E27FC236}">
                <a16:creationId xmlns:a16="http://schemas.microsoft.com/office/drawing/2014/main" id="{45BAA9E4-0DA1-A34E-BA96-228B4E8EA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4" y="1094740"/>
            <a:ext cx="4613276" cy="576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5098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AF43E-150F-324E-ABFF-4BD42C8ED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5925" y="4873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Gabrielle </a:t>
            </a:r>
            <a:r>
              <a:rPr lang="fr-FR" b="1" dirty="0" err="1"/>
              <a:t>Suchon</a:t>
            </a:r>
            <a:r>
              <a:rPr lang="fr-FR" b="1" dirty="0"/>
              <a:t> (1632-1703)</a:t>
            </a:r>
            <a:br>
              <a:rPr lang="fr-FR" b="1" dirty="0"/>
            </a:br>
            <a:r>
              <a:rPr lang="fr-FR" sz="4000" i="1" dirty="0"/>
              <a:t>Traité de la morale et de la politique </a:t>
            </a:r>
            <a:br>
              <a:rPr lang="fr-FR" sz="4000" i="1" dirty="0"/>
            </a:br>
            <a:r>
              <a:rPr lang="fr-FR" sz="4000" dirty="0"/>
              <a:t>(1693)</a:t>
            </a:r>
            <a:br>
              <a:rPr lang="fr-FR" sz="4000" dirty="0"/>
            </a:br>
            <a:r>
              <a:rPr lang="fr-FR" sz="4000" i="1" dirty="0"/>
              <a:t>Du célibat volontaire </a:t>
            </a:r>
            <a:r>
              <a:rPr lang="fr-FR" sz="4000" dirty="0"/>
              <a:t>(1700)</a:t>
            </a:r>
          </a:p>
        </p:txBody>
      </p:sp>
      <p:pic>
        <p:nvPicPr>
          <p:cNvPr id="5" name="Picture 2" descr="New Narratives in the History of Philosophy - Gabrielle Suchon- (1631-1703)  French moral and political philosopher contemporary with John Locke and  Baruch Spinoza. She lived the beginning of her adult life in">
            <a:extLst>
              <a:ext uri="{FF2B5EF4-FFF2-40B4-BE49-F238E27FC236}">
                <a16:creationId xmlns:a16="http://schemas.microsoft.com/office/drawing/2014/main" id="{F8A39C5E-ABD3-8F44-991E-B2235824B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926" y="2300287"/>
            <a:ext cx="7621117" cy="461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brielle Suchon's Vision of the Good Life">
            <a:extLst>
              <a:ext uri="{FF2B5EF4-FFF2-40B4-BE49-F238E27FC236}">
                <a16:creationId xmlns:a16="http://schemas.microsoft.com/office/drawing/2014/main" id="{C536AA6F-8FCF-FA42-B879-C33924157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" y="-1"/>
            <a:ext cx="4520969" cy="603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AA8476-2749-0645-83EA-E4DE395A9BF8}"/>
              </a:ext>
            </a:extLst>
          </p:cNvPr>
          <p:cNvSpPr txBox="1"/>
          <p:nvPr/>
        </p:nvSpPr>
        <p:spPr>
          <a:xfrm>
            <a:off x="24956" y="6183050"/>
            <a:ext cx="2606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(</a:t>
            </a:r>
            <a:r>
              <a:rPr lang="fr-FR" sz="3200" dirty="0" err="1"/>
              <a:t>Dorlin</a:t>
            </a:r>
            <a:r>
              <a:rPr lang="fr-FR" sz="3200" dirty="0"/>
              <a:t>, 30-33)</a:t>
            </a:r>
          </a:p>
        </p:txBody>
      </p:sp>
    </p:spTree>
    <p:extLst>
      <p:ext uri="{BB962C8B-B14F-4D97-AF65-F5344CB8AC3E}">
        <p14:creationId xmlns:p14="http://schemas.microsoft.com/office/powerpoint/2010/main" val="3126902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C033F-1A64-302B-A4EE-89348F15C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19626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dirty="0"/>
              <a:t>Comment est-ce que chaque philosophe s’attaque-t-il/elle à la médecine ?</a:t>
            </a:r>
            <a:br>
              <a:rPr lang="fr-FR" dirty="0"/>
            </a:br>
            <a:br>
              <a:rPr lang="fr-FR" dirty="0"/>
            </a:br>
            <a:r>
              <a:rPr lang="fr-FR" dirty="0"/>
              <a:t>quelles réponses donnent-ils/elle </a:t>
            </a:r>
            <a:r>
              <a:rPr lang="fr-FR" dirty="0" err="1"/>
              <a:t>chacun·e</a:t>
            </a:r>
            <a:r>
              <a:rPr lang="fr-FR" dirty="0"/>
              <a:t> à cette vision du corps ?</a:t>
            </a:r>
          </a:p>
        </p:txBody>
      </p:sp>
    </p:spTree>
    <p:extLst>
      <p:ext uri="{BB962C8B-B14F-4D97-AF65-F5344CB8AC3E}">
        <p14:creationId xmlns:p14="http://schemas.microsoft.com/office/powerpoint/2010/main" val="4109267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B03CD-9F74-2B9B-45FC-EAE1926E4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44" y="5298188"/>
            <a:ext cx="10515600" cy="1325563"/>
          </a:xfrm>
        </p:spPr>
        <p:txBody>
          <a:bodyPr/>
          <a:lstStyle/>
          <a:p>
            <a:r>
              <a:rPr lang="fr-FR" dirty="0"/>
              <a:t>Femmes cartésiennes</a:t>
            </a:r>
            <a:br>
              <a:rPr lang="fr-FR" dirty="0"/>
            </a:br>
            <a:r>
              <a:rPr lang="fr-FR" dirty="0"/>
              <a:t>pourquoi attirées à ses théories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F83E6-0A4D-1235-B705-9AA286354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4403" y="221708"/>
            <a:ext cx="5066654" cy="16182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4000" dirty="0"/>
              <a:t>René Descartes</a:t>
            </a:r>
          </a:p>
          <a:p>
            <a:pPr marL="0" indent="0">
              <a:buNone/>
            </a:pPr>
            <a:r>
              <a:rPr lang="fr-FR" sz="4000" dirty="0"/>
              <a:t>(1596-1650)</a:t>
            </a:r>
          </a:p>
          <a:p>
            <a:pPr marL="0" indent="0">
              <a:buNone/>
            </a:pPr>
            <a:endParaRPr lang="fr-FR" sz="4000" dirty="0"/>
          </a:p>
        </p:txBody>
      </p:sp>
      <p:pic>
        <p:nvPicPr>
          <p:cNvPr id="4" name="Picture 3" descr="Les Femmes Savantes - Wikipedia">
            <a:extLst>
              <a:ext uri="{FF2B5EF4-FFF2-40B4-BE49-F238E27FC236}">
                <a16:creationId xmlns:a16="http://schemas.microsoft.com/office/drawing/2014/main" id="{FCC23604-089E-7C35-0C39-3E8EA4186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8088" y="-1"/>
            <a:ext cx="4643923" cy="6920356"/>
          </a:xfrm>
          <a:prstGeom prst="rect">
            <a:avLst/>
          </a:prstGeom>
        </p:spPr>
      </p:pic>
      <p:pic>
        <p:nvPicPr>
          <p:cNvPr id="6" name="Picture 5" descr="René Descartes - Wikipedia">
            <a:extLst>
              <a:ext uri="{FF2B5EF4-FFF2-40B4-BE49-F238E27FC236}">
                <a16:creationId xmlns:a16="http://schemas.microsoft.com/office/drawing/2014/main" id="{D259A3AA-F199-C1BC-9883-E9DAE7DB9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3105626" cy="380125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992453F-0380-1F9A-C005-4B751021F7D3}"/>
              </a:ext>
            </a:extLst>
          </p:cNvPr>
          <p:cNvSpPr txBox="1"/>
          <p:nvPr/>
        </p:nvSpPr>
        <p:spPr>
          <a:xfrm>
            <a:off x="173306" y="3949557"/>
            <a:ext cx="61221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3600" dirty="0"/>
              <a:t>« je pense donc je suis »</a:t>
            </a:r>
          </a:p>
          <a:p>
            <a:pPr marL="0" indent="0">
              <a:buNone/>
            </a:pPr>
            <a:r>
              <a:rPr lang="fr-FR" sz="3600" dirty="0"/>
              <a:t>binaire corps—esprit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C61F7B54-F1DE-39B4-4199-B153860A0181}"/>
              </a:ext>
            </a:extLst>
          </p:cNvPr>
          <p:cNvSpPr txBox="1"/>
          <p:nvPr/>
        </p:nvSpPr>
        <p:spPr>
          <a:xfrm>
            <a:off x="3625601" y="2123613"/>
            <a:ext cx="39324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pièces de Molière:</a:t>
            </a:r>
          </a:p>
          <a:p>
            <a:r>
              <a:rPr lang="fr-FR" sz="2400" i="1" dirty="0"/>
              <a:t>Les précieuses ridicules </a:t>
            </a:r>
            <a:r>
              <a:rPr lang="fr-FR" sz="2400" dirty="0"/>
              <a:t>(1659)</a:t>
            </a:r>
          </a:p>
          <a:p>
            <a:r>
              <a:rPr lang="fr-FR" sz="2400" i="1" dirty="0"/>
              <a:t>Les femmes savantes </a:t>
            </a:r>
            <a:r>
              <a:rPr lang="fr-FR" sz="2400" dirty="0"/>
              <a:t>(1672)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3861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EC3F6D-7C84-20E8-30F3-32F3D1124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Et les femmes qui ne sont pas froides et humides ? Comment sont-elles qualifiées pensez-vous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989DD5-0E88-C2DA-E102-68258B7A3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669"/>
            <a:ext cx="10515600" cy="4216206"/>
          </a:xfrm>
        </p:spPr>
        <p:txBody>
          <a:bodyPr>
            <a:normAutofit fontScale="92500" lnSpcReduction="10000"/>
          </a:bodyPr>
          <a:lstStyle/>
          <a:p>
            <a:r>
              <a:rPr lang="fr-FR" sz="3200" dirty="0"/>
              <a:t>« </a:t>
            </a:r>
            <a:r>
              <a:rPr lang="fr-FR" sz="3200" dirty="0" err="1"/>
              <a:t>homasses</a:t>
            </a:r>
            <a:r>
              <a:rPr lang="fr-FR" sz="3200" dirty="0"/>
              <a:t> » « femmes viriles »</a:t>
            </a:r>
          </a:p>
          <a:p>
            <a:r>
              <a:rPr lang="fr-FR" sz="3200" dirty="0"/>
              <a:t>désir sexuel débordant</a:t>
            </a:r>
          </a:p>
          <a:p>
            <a:r>
              <a:rPr lang="fr-FR" sz="3200" dirty="0"/>
              <a:t>stérilité </a:t>
            </a:r>
          </a:p>
          <a:p>
            <a:r>
              <a:rPr lang="fr-FR" sz="3200" dirty="0"/>
              <a:t> tribades et </a:t>
            </a:r>
            <a:r>
              <a:rPr lang="fr-FR" sz="3200" dirty="0" err="1"/>
              <a:t>fricatrices</a:t>
            </a:r>
            <a:endParaRPr lang="fr-FR" sz="3200" dirty="0"/>
          </a:p>
          <a:p>
            <a:r>
              <a:rPr lang="fr-FR" sz="3200" dirty="0" err="1"/>
              <a:t>racilisation</a:t>
            </a:r>
            <a:r>
              <a:rPr lang="fr-FR" sz="3200" dirty="0"/>
              <a:t>: femmes africaines</a:t>
            </a:r>
          </a:p>
          <a:p>
            <a:endParaRPr lang="fr-FR" sz="3200" dirty="0"/>
          </a:p>
          <a:p>
            <a:pPr marL="0" indent="0">
              <a:buNone/>
            </a:pPr>
            <a:r>
              <a:rPr lang="fr-FR" sz="3200" dirty="0"/>
              <a:t>Et les hommes qui sont froids ou humides ?</a:t>
            </a:r>
          </a:p>
          <a:p>
            <a:pPr marL="0" indent="0">
              <a:buNone/>
            </a:pPr>
            <a:r>
              <a:rPr lang="fr-FR" sz="3200" dirty="0"/>
              <a:t>« homme de lettres » (Dorlin,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120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15BFC8-D020-3512-13B5-B8432BB46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F275E5-9F5C-2290-9D59-9D15F8F8F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73318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6FED74-6D58-4C40-B339-AD95983094D9}"/>
              </a:ext>
            </a:extLst>
          </p:cNvPr>
          <p:cNvSpPr txBox="1"/>
          <p:nvPr/>
        </p:nvSpPr>
        <p:spPr>
          <a:xfrm>
            <a:off x="6492242" y="895658"/>
            <a:ext cx="56997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fr-FR" sz="3200" dirty="0"/>
            </a:br>
            <a:endParaRPr lang="fr-FR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9E93B893-9230-BE21-3383-AB0231F64BF3}"/>
              </a:ext>
            </a:extLst>
          </p:cNvPr>
          <p:cNvSpPr txBox="1"/>
          <p:nvPr/>
        </p:nvSpPr>
        <p:spPr>
          <a:xfrm>
            <a:off x="262039" y="185738"/>
            <a:ext cx="803899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Autre système de la lecture du corps:</a:t>
            </a:r>
          </a:p>
          <a:p>
            <a:r>
              <a:rPr lang="fr-FR" sz="4000" dirty="0"/>
              <a:t>la science de la physiognomie </a:t>
            </a:r>
          </a:p>
          <a:p>
            <a:r>
              <a:rPr lang="fr-FR" sz="4000" dirty="0"/>
              <a:t>ou physionomie</a:t>
            </a:r>
          </a:p>
          <a:p>
            <a:endParaRPr lang="fr-FR" sz="4000" dirty="0"/>
          </a:p>
          <a:p>
            <a:r>
              <a:rPr lang="fr-FR" sz="4000" dirty="0"/>
              <a:t>à partir du 16</a:t>
            </a:r>
            <a:r>
              <a:rPr lang="fr-FR" sz="4000" baseline="30000" dirty="0"/>
              <a:t>e</a:t>
            </a:r>
            <a:endParaRPr lang="fr-FR" sz="4000" dirty="0"/>
          </a:p>
          <a:p>
            <a:endParaRPr lang="fr-FR" sz="4000" dirty="0"/>
          </a:p>
          <a:p>
            <a:r>
              <a:rPr lang="fr-FR" sz="4000" dirty="0">
                <a:latin typeface="+mj-lt"/>
              </a:rPr>
              <a:t>(Dorlin, 22-23)</a:t>
            </a:r>
          </a:p>
          <a:p>
            <a:endParaRPr lang="fr-FR" sz="4000" dirty="0"/>
          </a:p>
          <a:p>
            <a:endParaRPr lang="fr-FR" sz="4000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93C2B5CA-0FA2-65EB-A4AE-F867EE824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173" y="0"/>
            <a:ext cx="4011827" cy="685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FF48C562-6227-9C58-CCAB-9AC7F8973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209" y="1655504"/>
            <a:ext cx="3531788" cy="529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86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>
            <a:extLst>
              <a:ext uri="{FF2B5EF4-FFF2-40B4-BE49-F238E27FC236}">
                <a16:creationId xmlns:a16="http://schemas.microsoft.com/office/drawing/2014/main" id="{A5195B85-BFE3-0445-BC8F-24B0D9993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32888" cy="330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4">
            <a:extLst>
              <a:ext uri="{FF2B5EF4-FFF2-40B4-BE49-F238E27FC236}">
                <a16:creationId xmlns:a16="http://schemas.microsoft.com/office/drawing/2014/main" id="{575C05A7-B38D-094E-B69D-5AAEFB278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173" y="3300413"/>
            <a:ext cx="510857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5">
            <a:extLst>
              <a:ext uri="{FF2B5EF4-FFF2-40B4-BE49-F238E27FC236}">
                <a16:creationId xmlns:a16="http://schemas.microsoft.com/office/drawing/2014/main" id="{F035D649-9272-3A4F-9BED-0D44C2AE1D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" r="9290"/>
          <a:stretch>
            <a:fillRect/>
          </a:stretch>
        </p:blipFill>
        <p:spPr bwMode="auto">
          <a:xfrm>
            <a:off x="7660609" y="0"/>
            <a:ext cx="4441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88426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EF8FE-0172-D849-916C-55B719BF7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189" y="152400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fr-FR" dirty="0"/>
              <a:t>Marin </a:t>
            </a:r>
            <a:r>
              <a:rPr lang="fr-FR" dirty="0" err="1"/>
              <a:t>Cureau</a:t>
            </a:r>
            <a:r>
              <a:rPr lang="fr-FR" dirty="0"/>
              <a:t> de la Chambre </a:t>
            </a:r>
            <a:br>
              <a:rPr lang="fr-FR" dirty="0"/>
            </a:br>
            <a:r>
              <a:rPr lang="fr-FR" dirty="0"/>
              <a:t>(1594-1669)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626DD-9EB8-1344-AF80-EEE5EFDA8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90" y="1600200"/>
            <a:ext cx="6441510" cy="4114800"/>
          </a:xfrm>
        </p:spPr>
        <p:txBody>
          <a:bodyPr>
            <a:normAutofit/>
          </a:bodyPr>
          <a:lstStyle/>
          <a:p>
            <a:endParaRPr lang="fr-FR" altLang="en-US" dirty="0"/>
          </a:p>
          <a:p>
            <a:r>
              <a:rPr lang="fr-FR" altLang="en-US" sz="2800" dirty="0" err="1">
                <a:latin typeface="+mj-lt"/>
              </a:rPr>
              <a:t>médicin</a:t>
            </a:r>
            <a:r>
              <a:rPr lang="fr-FR" altLang="en-US" sz="2800" dirty="0">
                <a:latin typeface="+mj-lt"/>
              </a:rPr>
              <a:t>, philosophe français</a:t>
            </a:r>
          </a:p>
          <a:p>
            <a:r>
              <a:rPr lang="fr-FR" altLang="en-US" sz="2800" dirty="0">
                <a:latin typeface="+mj-lt"/>
              </a:rPr>
              <a:t>conseiller et médecin de Louis XIV</a:t>
            </a:r>
          </a:p>
          <a:p>
            <a:r>
              <a:rPr lang="fr-FR" altLang="en-US" sz="2800" i="1" dirty="0">
                <a:latin typeface="+mj-lt"/>
              </a:rPr>
              <a:t>L</a:t>
            </a:r>
            <a:r>
              <a:rPr lang="fr-FR" altLang="fr-FR" sz="2800" i="1" dirty="0">
                <a:latin typeface="+mj-lt"/>
              </a:rPr>
              <a:t>’</a:t>
            </a:r>
            <a:r>
              <a:rPr lang="fr-FR" altLang="en-US" sz="2800" i="1" dirty="0">
                <a:latin typeface="+mj-lt"/>
              </a:rPr>
              <a:t>Art de connaître les hommes</a:t>
            </a:r>
            <a:r>
              <a:rPr lang="fr-FR" altLang="en-US" sz="2800" dirty="0">
                <a:latin typeface="+mj-lt"/>
              </a:rPr>
              <a:t> (1660)</a:t>
            </a:r>
          </a:p>
          <a:p>
            <a:r>
              <a:rPr lang="fr-FR" altLang="en-US" sz="2800" dirty="0">
                <a:latin typeface="+mj-lt"/>
              </a:rPr>
              <a:t>plein d</a:t>
            </a:r>
            <a:r>
              <a:rPr lang="fr-FR" altLang="fr-FR" sz="2800" dirty="0">
                <a:latin typeface="+mj-lt"/>
              </a:rPr>
              <a:t>’</a:t>
            </a:r>
            <a:r>
              <a:rPr lang="fr-FR" altLang="en-US" sz="2800" dirty="0">
                <a:latin typeface="+mj-lt"/>
              </a:rPr>
              <a:t>autres traités sur la médecine, la physique, la lumière, les inondations, etc.</a:t>
            </a:r>
          </a:p>
        </p:txBody>
      </p:sp>
      <p:pic>
        <p:nvPicPr>
          <p:cNvPr id="52227" name="Picture 3">
            <a:extLst>
              <a:ext uri="{FF2B5EF4-FFF2-40B4-BE49-F238E27FC236}">
                <a16:creationId xmlns:a16="http://schemas.microsoft.com/office/drawing/2014/main" id="{316B1067-9162-7B49-AD20-3CEDD4A8A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523" y="-555"/>
            <a:ext cx="5202477" cy="685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8465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56F4CF-3CDE-6041-9285-63B10939D79B}"/>
              </a:ext>
            </a:extLst>
          </p:cNvPr>
          <p:cNvSpPr txBox="1"/>
          <p:nvPr/>
        </p:nvSpPr>
        <p:spPr>
          <a:xfrm>
            <a:off x="350520" y="510394"/>
            <a:ext cx="1184148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latin typeface="+mj-lt"/>
              </a:rPr>
              <a:t>Retour à nos débuts :</a:t>
            </a:r>
          </a:p>
          <a:p>
            <a:r>
              <a:rPr lang="fr-FR" sz="4400" b="1" dirty="0">
                <a:latin typeface="+mj-lt"/>
              </a:rPr>
              <a:t>Quelles sont les idées de base de la vision médicale du corps aux 16e-17e siècles ?</a:t>
            </a:r>
            <a:endParaRPr lang="fr-FR" sz="4400" dirty="0">
              <a:latin typeface="+mj-lt"/>
            </a:endParaRPr>
          </a:p>
          <a:p>
            <a:endParaRPr lang="fr-FR" sz="4000" dirty="0">
              <a:latin typeface="+mj-lt"/>
            </a:endParaRPr>
          </a:p>
          <a:p>
            <a:endParaRPr lang="fr-FR" sz="4000" dirty="0">
              <a:latin typeface="+mj-lt"/>
            </a:endParaRPr>
          </a:p>
          <a:p>
            <a:r>
              <a:rPr lang="fr-FR" sz="4000" dirty="0">
                <a:latin typeface="+mj-lt"/>
              </a:rPr>
              <a:t>En quoi consiste la bonne santé à l’époque moderne?</a:t>
            </a:r>
          </a:p>
          <a:p>
            <a:r>
              <a:rPr lang="fr-FR" sz="4000" dirty="0">
                <a:latin typeface="+mj-lt"/>
              </a:rPr>
              <a:t>De quoi dépend la santé?</a:t>
            </a:r>
          </a:p>
          <a:p>
            <a:r>
              <a:rPr lang="fr-FR" sz="4000" dirty="0">
                <a:latin typeface="+mj-lt"/>
              </a:rPr>
              <a:t>Comment faire de la diagnostique?</a:t>
            </a:r>
          </a:p>
          <a:p>
            <a:r>
              <a:rPr lang="fr-FR" sz="4000" dirty="0">
                <a:latin typeface="+mj-lt"/>
              </a:rPr>
              <a:t>Comment traiter les </a:t>
            </a:r>
            <a:r>
              <a:rPr lang="fr-FR" sz="4000" dirty="0" err="1">
                <a:latin typeface="+mj-lt"/>
              </a:rPr>
              <a:t>patient·e·s</a:t>
            </a:r>
            <a:r>
              <a:rPr lang="fr-FR" sz="4000" dirty="0">
                <a:latin typeface="+mj-lt"/>
              </a:rPr>
              <a:t>?</a:t>
            </a:r>
            <a:endParaRPr lang="en-US" sz="4000" dirty="0">
              <a:latin typeface="+mj-lt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31088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8E50A8-A3DE-E346-9895-B8035ED3B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124" y="0"/>
            <a:ext cx="4011827" cy="685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A5D32D-5990-9F49-9E24-9635B46FA4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1" t="17954" b="11972"/>
          <a:stretch/>
        </p:blipFill>
        <p:spPr bwMode="auto">
          <a:xfrm>
            <a:off x="948205" y="122"/>
            <a:ext cx="5412259" cy="6857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620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>
            <a:extLst>
              <a:ext uri="{FF2B5EF4-FFF2-40B4-BE49-F238E27FC236}">
                <a16:creationId xmlns:a16="http://schemas.microsoft.com/office/drawing/2014/main" id="{09E2E87A-10B3-B040-B116-05C9400A7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81538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1">
            <a:extLst>
              <a:ext uri="{FF2B5EF4-FFF2-40B4-BE49-F238E27FC236}">
                <a16:creationId xmlns:a16="http://schemas.microsoft.com/office/drawing/2014/main" id="{732CF31C-4DC8-E144-B8C7-538B720CC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53" y="6133578"/>
            <a:ext cx="44117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en-US" sz="2800">
                <a:latin typeface="+mj-lt"/>
              </a:rPr>
              <a:t>Charles le Brun (1619-1690) 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080F97FD-B1B7-464D-9757-1A1D1874B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1730983"/>
            <a:ext cx="2996414" cy="5127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CA06D4FF-D369-8A4F-85AA-B917F36E5C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873125"/>
            <a:ext cx="4648200" cy="598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6050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>
            <a:extLst>
              <a:ext uri="{FF2B5EF4-FFF2-40B4-BE49-F238E27FC236}">
                <a16:creationId xmlns:a16="http://schemas.microsoft.com/office/drawing/2014/main" id="{BC7E5AC2-AFAB-3A4B-BB46-7C37CB888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8900"/>
            <a:ext cx="9144000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7289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>
            <a:extLst>
              <a:ext uri="{FF2B5EF4-FFF2-40B4-BE49-F238E27FC236}">
                <a16:creationId xmlns:a16="http://schemas.microsoft.com/office/drawing/2014/main" id="{353CEDF6-F619-AD44-865A-6ED7DC49E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1" y="20638"/>
            <a:ext cx="43592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3">
            <a:extLst>
              <a:ext uri="{FF2B5EF4-FFF2-40B4-BE49-F238E27FC236}">
                <a16:creationId xmlns:a16="http://schemas.microsoft.com/office/drawing/2014/main" id="{D95EC270-45D0-DD46-9BA4-FCBD367E1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441700"/>
            <a:ext cx="43434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>
            <a:extLst>
              <a:ext uri="{FF2B5EF4-FFF2-40B4-BE49-F238E27FC236}">
                <a16:creationId xmlns:a16="http://schemas.microsoft.com/office/drawing/2014/main" id="{A49CEBD1-8363-D94B-A60C-EE41F9726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20638"/>
            <a:ext cx="4445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5">
            <a:extLst>
              <a:ext uri="{FF2B5EF4-FFF2-40B4-BE49-F238E27FC236}">
                <a16:creationId xmlns:a16="http://schemas.microsoft.com/office/drawing/2014/main" id="{8FF78AAC-A249-E147-A46F-F77C625940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3409950"/>
            <a:ext cx="459740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4603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>
            <a:extLst>
              <a:ext uri="{FF2B5EF4-FFF2-40B4-BE49-F238E27FC236}">
                <a16:creationId xmlns:a16="http://schemas.microsoft.com/office/drawing/2014/main" id="{C3E9DF30-32E7-704B-8044-458FB59BF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67"/>
          <a:stretch>
            <a:fillRect/>
          </a:stretch>
        </p:blipFill>
        <p:spPr bwMode="auto">
          <a:xfrm>
            <a:off x="759913" y="0"/>
            <a:ext cx="4611688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3">
            <a:extLst>
              <a:ext uri="{FF2B5EF4-FFF2-40B4-BE49-F238E27FC236}">
                <a16:creationId xmlns:a16="http://schemas.microsoft.com/office/drawing/2014/main" id="{618C8A7B-D43B-2545-9278-17EB66C50B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4868863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1581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8F5228-8C0C-A74A-A188-7A1261249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" y="14287"/>
            <a:ext cx="5032375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54BC8F00-4D7E-964C-B895-543B87640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408" y="14287"/>
            <a:ext cx="4776592" cy="567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DF50D5A-DF23-ED4F-A072-66D42FE0C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446121"/>
            <a:ext cx="4351197" cy="454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603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>
            <a:extLst>
              <a:ext uri="{FF2B5EF4-FFF2-40B4-BE49-F238E27FC236}">
                <a16:creationId xmlns:a16="http://schemas.microsoft.com/office/drawing/2014/main" id="{E0FD5420-80E7-8D43-9EE7-12A300A695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636" y="0"/>
            <a:ext cx="3311364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Picture 3">
            <a:extLst>
              <a:ext uri="{FF2B5EF4-FFF2-40B4-BE49-F238E27FC236}">
                <a16:creationId xmlns:a16="http://schemas.microsoft.com/office/drawing/2014/main" id="{0DBC00B7-A3A3-654B-91AF-19E0E98FC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84" y="0"/>
            <a:ext cx="3239879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4">
            <a:extLst>
              <a:ext uri="{FF2B5EF4-FFF2-40B4-BE49-F238E27FC236}">
                <a16:creationId xmlns:a16="http://schemas.microsoft.com/office/drawing/2014/main" id="{070397E0-FB8C-F04E-A728-5600C38A21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797" y="6263"/>
            <a:ext cx="43973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Box 5">
            <a:extLst>
              <a:ext uri="{FF2B5EF4-FFF2-40B4-BE49-F238E27FC236}">
                <a16:creationId xmlns:a16="http://schemas.microsoft.com/office/drawing/2014/main" id="{4BEC933A-C048-2142-8756-BA4AE9676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839" y="4253813"/>
            <a:ext cx="23622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FR" altLang="en-US" sz="3600">
                <a:latin typeface="+mj-lt"/>
              </a:rPr>
              <a:t>Joseph Gall (1758-1828)</a:t>
            </a:r>
          </a:p>
        </p:txBody>
      </p:sp>
      <p:sp>
        <p:nvSpPr>
          <p:cNvPr id="40965" name="TextBox 6">
            <a:extLst>
              <a:ext uri="{FF2B5EF4-FFF2-40B4-BE49-F238E27FC236}">
                <a16:creationId xmlns:a16="http://schemas.microsoft.com/office/drawing/2014/main" id="{8D005A83-EC03-FE4C-9520-1B74A0C5D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8226" y="4223542"/>
            <a:ext cx="291618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FR" altLang="en-US" sz="3600">
                <a:latin typeface="+mj-lt"/>
              </a:rPr>
              <a:t>Johann Kaspar</a:t>
            </a:r>
          </a:p>
          <a:p>
            <a:pPr algn="ctr"/>
            <a:r>
              <a:rPr lang="fr-FR" altLang="en-US" sz="3600">
                <a:latin typeface="+mj-lt"/>
              </a:rPr>
              <a:t> Lavater</a:t>
            </a:r>
          </a:p>
          <a:p>
            <a:pPr algn="ctr"/>
            <a:r>
              <a:rPr lang="fr-FR" altLang="en-US" sz="3600">
                <a:latin typeface="+mj-lt"/>
              </a:rPr>
              <a:t>(1741-1801)</a:t>
            </a:r>
          </a:p>
        </p:txBody>
      </p:sp>
    </p:spTree>
    <p:extLst>
      <p:ext uri="{BB962C8B-B14F-4D97-AF65-F5344CB8AC3E}">
        <p14:creationId xmlns:p14="http://schemas.microsoft.com/office/powerpoint/2010/main" val="30839775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>
            <a:extLst>
              <a:ext uri="{FF2B5EF4-FFF2-40B4-BE49-F238E27FC236}">
                <a16:creationId xmlns:a16="http://schemas.microsoft.com/office/drawing/2014/main" id="{350E333C-16D6-F242-A052-2ACD7A889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5552442" cy="691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Picture 3">
            <a:extLst>
              <a:ext uri="{FF2B5EF4-FFF2-40B4-BE49-F238E27FC236}">
                <a16:creationId xmlns:a16="http://schemas.microsoft.com/office/drawing/2014/main" id="{46096F09-D52C-3E47-8C2E-44BD51435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248" y="-1"/>
            <a:ext cx="441801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0178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>
            <a:extLst>
              <a:ext uri="{FF2B5EF4-FFF2-40B4-BE49-F238E27FC236}">
                <a16:creationId xmlns:a16="http://schemas.microsoft.com/office/drawing/2014/main" id="{832B0B7C-89D3-F840-91DB-57A5439E8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26" y="881359"/>
            <a:ext cx="3124200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0" name="TextBox 2">
            <a:extLst>
              <a:ext uri="{FF2B5EF4-FFF2-40B4-BE49-F238E27FC236}">
                <a16:creationId xmlns:a16="http://schemas.microsoft.com/office/drawing/2014/main" id="{C8449383-209A-974D-83DE-3401FFD7B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4863" y="5120917"/>
            <a:ext cx="322626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fr-FR" altLang="en-US">
                <a:latin typeface="+mj-lt"/>
              </a:rPr>
              <a:t>Césare Lombroso </a:t>
            </a:r>
          </a:p>
          <a:p>
            <a:pPr algn="r"/>
            <a:r>
              <a:rPr lang="fr-FR" altLang="en-US">
                <a:latin typeface="+mj-lt"/>
              </a:rPr>
              <a:t>(1835-1909)</a:t>
            </a:r>
          </a:p>
          <a:p>
            <a:pPr algn="r"/>
            <a:endParaRPr lang="fr-FR" altLang="en-US">
              <a:latin typeface="+mj-lt"/>
            </a:endParaRPr>
          </a:p>
          <a:p>
            <a:pPr algn="r"/>
            <a:r>
              <a:rPr lang="fr-FR" altLang="en-US" i="1">
                <a:latin typeface="+mj-lt"/>
              </a:rPr>
              <a:t>L</a:t>
            </a:r>
            <a:r>
              <a:rPr lang="fr-FR" altLang="fr-FR" i="1">
                <a:latin typeface="+mj-lt"/>
              </a:rPr>
              <a:t>’</a:t>
            </a:r>
            <a:r>
              <a:rPr lang="fr-FR" altLang="en-US" i="1">
                <a:latin typeface="+mj-lt"/>
              </a:rPr>
              <a:t>homme criminel </a:t>
            </a:r>
            <a:r>
              <a:rPr lang="fr-FR" altLang="en-US">
                <a:latin typeface="+mj-lt"/>
              </a:rPr>
              <a:t>(1876</a:t>
            </a:r>
            <a:r>
              <a:rPr lang="fr-FR" altLang="en-US">
                <a:latin typeface="+mn-lt"/>
              </a:rPr>
              <a:t>)</a:t>
            </a:r>
          </a:p>
        </p:txBody>
      </p:sp>
      <p:pic>
        <p:nvPicPr>
          <p:cNvPr id="43011" name="Picture 3">
            <a:extLst>
              <a:ext uri="{FF2B5EF4-FFF2-40B4-BE49-F238E27FC236}">
                <a16:creationId xmlns:a16="http://schemas.microsoft.com/office/drawing/2014/main" id="{5D649276-35B0-AA48-B64B-66C2C792F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13" y="881358"/>
            <a:ext cx="2953818" cy="5976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Box 4">
            <a:extLst>
              <a:ext uri="{FF2B5EF4-FFF2-40B4-BE49-F238E27FC236}">
                <a16:creationId xmlns:a16="http://schemas.microsoft.com/office/drawing/2014/main" id="{6EE9B8BB-F4D5-EF4F-BE42-C50CF4466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690" y="167045"/>
            <a:ext cx="66528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en-US" sz="2800">
                <a:latin typeface="+mj-lt"/>
              </a:rPr>
              <a:t>De la phrénologie à la théorie du criminel né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B606228-38E1-B149-B818-63E836026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237" y="0"/>
            <a:ext cx="44497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69470B8E-B096-7348-826A-5888173BABE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8" t="3803" r="9566" b="62330"/>
          <a:stretch/>
        </p:blipFill>
        <p:spPr bwMode="auto">
          <a:xfrm>
            <a:off x="2851353" y="3341318"/>
            <a:ext cx="4890884" cy="275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43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>
            <a:extLst>
              <a:ext uri="{FF2B5EF4-FFF2-40B4-BE49-F238E27FC236}">
                <a16:creationId xmlns:a16="http://schemas.microsoft.com/office/drawing/2014/main" id="{299A9508-D677-AA4D-B965-CFB89B57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2" y="0"/>
            <a:ext cx="385127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TextBox 2">
            <a:extLst>
              <a:ext uri="{FF2B5EF4-FFF2-40B4-BE49-F238E27FC236}">
                <a16:creationId xmlns:a16="http://schemas.microsoft.com/office/drawing/2014/main" id="{DA0DEF58-0618-6C40-8A53-89A6C09A9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20" y="4925897"/>
            <a:ext cx="369684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en-US" sz="3600">
                <a:latin typeface="+mj-lt"/>
              </a:rPr>
              <a:t>Alphonse Bertillon </a:t>
            </a:r>
          </a:p>
          <a:p>
            <a:r>
              <a:rPr lang="fr-FR" altLang="en-US" sz="3600">
                <a:latin typeface="+mj-lt"/>
              </a:rPr>
              <a:t>(1853-1914)</a:t>
            </a:r>
          </a:p>
        </p:txBody>
      </p:sp>
      <p:pic>
        <p:nvPicPr>
          <p:cNvPr id="46084" name="Picture 2">
            <a:extLst>
              <a:ext uri="{FF2B5EF4-FFF2-40B4-BE49-F238E27FC236}">
                <a16:creationId xmlns:a16="http://schemas.microsoft.com/office/drawing/2014/main" id="{FC082993-52FC-724D-ACAA-088407627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23" y="2858295"/>
            <a:ext cx="6248400" cy="398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FA1AC9DC-9E98-0A41-A8ED-8E2ABE3CF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081" y="13493"/>
            <a:ext cx="4257919" cy="2844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0C9EF6F0-2DFD-424C-829C-6FB78C7D8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5132" y="3013501"/>
            <a:ext cx="25897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fr-FR" altLang="en-US">
                <a:latin typeface="+mj-lt"/>
              </a:rPr>
              <a:t>outils </a:t>
            </a:r>
          </a:p>
          <a:p>
            <a:pPr algn="r"/>
            <a:r>
              <a:rPr lang="fr-FR" altLang="en-US">
                <a:latin typeface="+mj-lt"/>
              </a:rPr>
              <a:t>anthropométriques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6A9834-9250-2E45-A0B7-803B85803D44}"/>
              </a:ext>
            </a:extLst>
          </p:cNvPr>
          <p:cNvSpPr/>
          <p:nvPr/>
        </p:nvSpPr>
        <p:spPr>
          <a:xfrm>
            <a:off x="3966685" y="322591"/>
            <a:ext cx="37240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en-US" sz="4000">
                <a:latin typeface="+mj-lt"/>
              </a:rPr>
              <a:t>L’anthropométrie</a:t>
            </a:r>
          </a:p>
        </p:txBody>
      </p:sp>
    </p:spTree>
    <p:extLst>
      <p:ext uri="{BB962C8B-B14F-4D97-AF65-F5344CB8AC3E}">
        <p14:creationId xmlns:p14="http://schemas.microsoft.com/office/powerpoint/2010/main" val="339608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s Fleurs du mal, Baudelaire : cours 1ere - Français | SchoolMouv">
            <a:extLst>
              <a:ext uri="{FF2B5EF4-FFF2-40B4-BE49-F238E27FC236}">
                <a16:creationId xmlns:a16="http://schemas.microsoft.com/office/drawing/2014/main" id="{02AB38D5-B27E-E8D1-ADB4-36879392D8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79"/>
          <a:stretch/>
        </p:blipFill>
        <p:spPr bwMode="auto">
          <a:xfrm>
            <a:off x="-119730" y="0"/>
            <a:ext cx="92562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D4E70390-FCF6-75B2-7F21-34A95BD1FFA2}"/>
              </a:ext>
            </a:extLst>
          </p:cNvPr>
          <p:cNvSpPr txBox="1"/>
          <p:nvPr/>
        </p:nvSpPr>
        <p:spPr>
          <a:xfrm>
            <a:off x="9136564" y="1451869"/>
            <a:ext cx="29580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400" dirty="0" err="1"/>
              <a:t>Hippocrates</a:t>
            </a:r>
            <a:endParaRPr lang="fr-FR" sz="4400" dirty="0"/>
          </a:p>
          <a:p>
            <a:pPr algn="r"/>
            <a:r>
              <a:rPr lang="fr-FR" sz="4400" dirty="0"/>
              <a:t>(Ve avant l’EC)</a:t>
            </a:r>
          </a:p>
          <a:p>
            <a:pPr algn="r"/>
            <a:endParaRPr lang="fr-FR" sz="4400" dirty="0"/>
          </a:p>
          <a:p>
            <a:pPr algn="r"/>
            <a:r>
              <a:rPr lang="fr-FR" sz="4400" dirty="0"/>
              <a:t>Galien</a:t>
            </a:r>
          </a:p>
          <a:p>
            <a:pPr algn="r"/>
            <a:r>
              <a:rPr lang="fr-FR" sz="4400" dirty="0"/>
              <a:t>(IIe siècle)</a:t>
            </a:r>
          </a:p>
        </p:txBody>
      </p:sp>
    </p:spTree>
    <p:extLst>
      <p:ext uri="{BB962C8B-B14F-4D97-AF65-F5344CB8AC3E}">
        <p14:creationId xmlns:p14="http://schemas.microsoft.com/office/powerpoint/2010/main" val="1571860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10">
            <a:extLst>
              <a:ext uri="{FF2B5EF4-FFF2-40B4-BE49-F238E27FC236}">
                <a16:creationId xmlns:a16="http://schemas.microsoft.com/office/drawing/2014/main" id="{ED195655-958B-4A4B-ACA2-9E92DD5C8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6379"/>
            <a:ext cx="2830882" cy="3057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12">
            <a:extLst>
              <a:ext uri="{FF2B5EF4-FFF2-40B4-BE49-F238E27FC236}">
                <a16:creationId xmlns:a16="http://schemas.microsoft.com/office/drawing/2014/main" id="{2FE27BB4-B5A0-1049-9924-4C445EF73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820" y="0"/>
            <a:ext cx="4333418" cy="687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7">
            <a:extLst>
              <a:ext uri="{FF2B5EF4-FFF2-40B4-BE49-F238E27FC236}">
                <a16:creationId xmlns:a16="http://schemas.microsoft.com/office/drawing/2014/main" id="{A8E5C9DB-391F-6B40-867A-A2E683BBD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85" y="141925"/>
            <a:ext cx="8283557" cy="762000"/>
          </a:xfrm>
        </p:spPr>
        <p:txBody>
          <a:bodyPr>
            <a:normAutofit fontScale="90000"/>
          </a:bodyPr>
          <a:lstStyle/>
          <a:p>
            <a:r>
              <a:rPr lang="fr-FR" altLang="en-US" sz="3000" dirty="0"/>
              <a:t>phrénologie—&gt;anthropométrie—&gt; </a:t>
            </a:r>
            <a:r>
              <a:rPr lang="fr-FR" sz="3200" dirty="0"/>
              <a:t>police scientifique</a:t>
            </a:r>
            <a:br>
              <a:rPr lang="fr-FR" sz="3200" dirty="0"/>
            </a:br>
            <a:endParaRPr lang="fr-FR" altLang="en-US" sz="3000" dirty="0"/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F9EFB7B0-E203-C541-9290-F06D0EAAEA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972" y="1218172"/>
            <a:ext cx="7374766" cy="5346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249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1">
            <a:extLst>
              <a:ext uri="{FF2B5EF4-FFF2-40B4-BE49-F238E27FC236}">
                <a16:creationId xmlns:a16="http://schemas.microsoft.com/office/drawing/2014/main" id="{B1723602-A15B-3840-94BD-650D8794D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87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0" name="TextBox 2">
            <a:extLst>
              <a:ext uri="{FF2B5EF4-FFF2-40B4-BE49-F238E27FC236}">
                <a16:creationId xmlns:a16="http://schemas.microsoft.com/office/drawing/2014/main" id="{9863932E-8BFA-7542-A4C2-C80C48A6C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764" y="119133"/>
            <a:ext cx="77085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en-US" dirty="0">
                <a:latin typeface="+mn-lt"/>
              </a:rPr>
              <a:t>Josiah Clark </a:t>
            </a:r>
            <a:r>
              <a:rPr lang="fr-FR" altLang="en-US" dirty="0" err="1">
                <a:latin typeface="+mn-lt"/>
              </a:rPr>
              <a:t>Nott</a:t>
            </a:r>
            <a:r>
              <a:rPr lang="fr-FR" altLang="en-US" dirty="0">
                <a:latin typeface="+mn-lt"/>
              </a:rPr>
              <a:t> and George Robert </a:t>
            </a:r>
            <a:r>
              <a:rPr lang="fr-FR" altLang="en-US" dirty="0" err="1">
                <a:latin typeface="+mn-lt"/>
              </a:rPr>
              <a:t>Giddon</a:t>
            </a:r>
            <a:r>
              <a:rPr lang="fr-FR" altLang="en-US" dirty="0">
                <a:latin typeface="+mn-lt"/>
              </a:rPr>
              <a:t>,</a:t>
            </a:r>
          </a:p>
          <a:p>
            <a:r>
              <a:rPr lang="fr-FR" altLang="en-US" i="1" dirty="0" err="1">
                <a:latin typeface="+mn-lt"/>
              </a:rPr>
              <a:t>Indigenous</a:t>
            </a:r>
            <a:r>
              <a:rPr lang="fr-FR" altLang="en-US" i="1" dirty="0">
                <a:latin typeface="+mn-lt"/>
              </a:rPr>
              <a:t> Races of the </a:t>
            </a:r>
            <a:r>
              <a:rPr lang="fr-FR" altLang="en-US" i="1" dirty="0" err="1">
                <a:latin typeface="+mn-lt"/>
              </a:rPr>
              <a:t>Eart</a:t>
            </a:r>
            <a:r>
              <a:rPr lang="fr-FR" altLang="en-US" dirty="0" err="1">
                <a:latin typeface="+mn-lt"/>
              </a:rPr>
              <a:t>h</a:t>
            </a:r>
            <a:r>
              <a:rPr lang="fr-FR" altLang="en-US" dirty="0">
                <a:latin typeface="+mn-lt"/>
              </a:rPr>
              <a:t> (1857)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2AC99A7-2142-234B-939D-16B7358CA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977" y="1744539"/>
            <a:ext cx="6819023" cy="513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FB7EA63-B9DF-B849-BF61-50173F40630B}"/>
              </a:ext>
            </a:extLst>
          </p:cNvPr>
          <p:cNvSpPr/>
          <p:nvPr/>
        </p:nvSpPr>
        <p:spPr>
          <a:xfrm>
            <a:off x="5510162" y="1282874"/>
            <a:ext cx="6358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en-US" sz="2400" dirty="0"/>
              <a:t>Samuel George Morton, </a:t>
            </a:r>
            <a:r>
              <a:rPr lang="fr-FR" altLang="en-US" sz="2400" i="1" dirty="0" err="1"/>
              <a:t>Crania</a:t>
            </a:r>
            <a:r>
              <a:rPr lang="fr-FR" altLang="en-US" sz="2400" i="1" dirty="0"/>
              <a:t> Americana </a:t>
            </a:r>
            <a:r>
              <a:rPr lang="fr-FR" altLang="en-US" sz="2400" dirty="0"/>
              <a:t>(1839)</a:t>
            </a:r>
          </a:p>
        </p:txBody>
      </p:sp>
    </p:spTree>
    <p:extLst>
      <p:ext uri="{BB962C8B-B14F-4D97-AF65-F5344CB8AC3E}">
        <p14:creationId xmlns:p14="http://schemas.microsoft.com/office/powerpoint/2010/main" val="28391785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120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9F06E-6ADD-E1CD-2B15-88BF51DFA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« maladies des femmes » (Dorlin, ch.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B722D-02A6-EDFC-24F3-6163965E7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fr-FR" sz="3600" i="1" dirty="0"/>
              <a:t>quelle vision du corps féminin les médecins dépeignent-ils ?</a:t>
            </a:r>
          </a:p>
          <a:p>
            <a:r>
              <a:rPr lang="fr-FR" sz="3600" i="1" dirty="0"/>
              <a:t>à quoi les « maladies des femmes » sont-elles dues ?</a:t>
            </a:r>
          </a:p>
          <a:p>
            <a:r>
              <a:rPr lang="fr-FR" sz="3600" i="1" dirty="0"/>
              <a:t>quelles femmes sont les plus susceptibles à ces maladies ? Comment analysez-vous cette catégorisation ?</a:t>
            </a:r>
          </a:p>
          <a:p>
            <a:r>
              <a:rPr lang="fr-FR" sz="3600" i="1" dirty="0"/>
              <a:t>Quelles guérisons ou thérapies propose-t-on à ces femmes et quelles en sont leurs implications ?</a:t>
            </a:r>
          </a:p>
        </p:txBody>
      </p:sp>
    </p:spTree>
    <p:extLst>
      <p:ext uri="{BB962C8B-B14F-4D97-AF65-F5344CB8AC3E}">
        <p14:creationId xmlns:p14="http://schemas.microsoft.com/office/powerpoint/2010/main" val="41823129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Le corps des livres (I) : une allégorie de l'anatomie féminine, (Jacopo  Berengario da Carpi, Commentarii… 1521) – Histoire du livre">
            <a:extLst>
              <a:ext uri="{FF2B5EF4-FFF2-40B4-BE49-F238E27FC236}">
                <a16:creationId xmlns:a16="http://schemas.microsoft.com/office/drawing/2014/main" id="{052569EF-0B18-7E41-AA3F-90D8A7EDE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2" y="0"/>
            <a:ext cx="5480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2AEEFB-91FE-9344-ACD0-60F2B9B4668F}"/>
              </a:ext>
            </a:extLst>
          </p:cNvPr>
          <p:cNvSpPr txBox="1"/>
          <p:nvPr/>
        </p:nvSpPr>
        <p:spPr>
          <a:xfrm>
            <a:off x="5773478" y="320997"/>
            <a:ext cx="62859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« fureur utérine »</a:t>
            </a:r>
          </a:p>
          <a:p>
            <a:r>
              <a:rPr lang="fr-FR" sz="3600" dirty="0"/>
              <a:t>« suffocation de la matrice »</a:t>
            </a:r>
          </a:p>
          <a:p>
            <a:endParaRPr lang="fr-FR" sz="3600" dirty="0"/>
          </a:p>
          <a:p>
            <a:endParaRPr lang="fr-FR" sz="3600" dirty="0"/>
          </a:p>
          <a:p>
            <a:endParaRPr lang="fr-FR" sz="3600" dirty="0"/>
          </a:p>
          <a:p>
            <a:r>
              <a:rPr lang="fr-FR" sz="3600" dirty="0"/>
              <a:t>Comment analyser la théorisation de l’utérus comme siège du mal chez la femme ? </a:t>
            </a:r>
          </a:p>
        </p:txBody>
      </p:sp>
    </p:spTree>
    <p:extLst>
      <p:ext uri="{BB962C8B-B14F-4D97-AF65-F5344CB8AC3E}">
        <p14:creationId xmlns:p14="http://schemas.microsoft.com/office/powerpoint/2010/main" val="19091151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310E3-FA3C-142F-B472-DBF3A395A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sz="6600" dirty="0"/>
              <a:t>« hystérie  »</a:t>
            </a:r>
            <a:br>
              <a:rPr lang="fr-FR" dirty="0"/>
            </a:br>
            <a:r>
              <a:rPr lang="fr-FR" dirty="0"/>
              <a:t>(Dorlin 46-60)</a:t>
            </a:r>
            <a:br>
              <a:rPr lang="fr-FR" dirty="0"/>
            </a:br>
            <a:br>
              <a:rPr lang="fr-FR" dirty="0"/>
            </a:br>
            <a:r>
              <a:rPr lang="fr-FR" dirty="0"/>
              <a:t>origines et pensées dominantes ?</a:t>
            </a:r>
            <a:br>
              <a:rPr lang="fr-FR" dirty="0"/>
            </a:br>
            <a:r>
              <a:rPr lang="fr-FR" dirty="0"/>
              <a:t>Platon</a:t>
            </a:r>
            <a:br>
              <a:rPr lang="fr-FR" dirty="0"/>
            </a:br>
            <a:r>
              <a:rPr lang="fr-FR" dirty="0"/>
              <a:t>Hippocrate</a:t>
            </a:r>
            <a:br>
              <a:rPr lang="fr-FR" dirty="0"/>
            </a:br>
            <a:r>
              <a:rPr lang="fr-FR" dirty="0" err="1"/>
              <a:t>Aretée</a:t>
            </a:r>
            <a:r>
              <a:rPr lang="fr-FR" dirty="0"/>
              <a:t> de Cappadoce</a:t>
            </a:r>
            <a:br>
              <a:rPr lang="fr-FR" dirty="0"/>
            </a:br>
            <a:br>
              <a:rPr lang="fr-FR" dirty="0"/>
            </a:br>
            <a:r>
              <a:rPr lang="fr-FR" dirty="0"/>
              <a:t>évolutions? diverses réinterprétations au 17e ?</a:t>
            </a:r>
            <a:br>
              <a:rPr lang="fr-FR" dirty="0"/>
            </a:br>
            <a:r>
              <a:rPr lang="fr-FR" dirty="0"/>
              <a:t>Thomas Sydenham</a:t>
            </a:r>
            <a:br>
              <a:rPr lang="fr-FR" dirty="0"/>
            </a:br>
            <a:r>
              <a:rPr lang="fr-FR" dirty="0"/>
              <a:t>Charles </a:t>
            </a:r>
            <a:r>
              <a:rPr lang="fr-FR" dirty="0" err="1"/>
              <a:t>Babeyrac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46793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B7DA82-EAE4-6155-B773-E03802B09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069" y="78301"/>
            <a:ext cx="10515600" cy="1325563"/>
          </a:xfrm>
        </p:spPr>
        <p:txBody>
          <a:bodyPr/>
          <a:lstStyle/>
          <a:p>
            <a:r>
              <a:rPr lang="fr-FR" dirty="0"/>
              <a:t>Liens avec la possession et la sorcellerie ?</a:t>
            </a:r>
          </a:p>
        </p:txBody>
      </p:sp>
      <p:pic>
        <p:nvPicPr>
          <p:cNvPr id="4" name="Image 3" descr="Demon possession woodcut hi-res stock photography and images - Alamy">
            <a:extLst>
              <a:ext uri="{FF2B5EF4-FFF2-40B4-BE49-F238E27FC236}">
                <a16:creationId xmlns:a16="http://schemas.microsoft.com/office/drawing/2014/main" id="{99EE27DD-414C-DC45-584E-2B5408C893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378"/>
          <a:stretch>
            <a:fillRect/>
          </a:stretch>
        </p:blipFill>
        <p:spPr>
          <a:xfrm>
            <a:off x="1992214" y="1403864"/>
            <a:ext cx="7525009" cy="508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007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A8BA17-5628-68F9-B19C-E8FDB33E9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Vos trouvailles !</a:t>
            </a:r>
            <a:br>
              <a:rPr lang="fr-FR" dirty="0"/>
            </a:br>
            <a:r>
              <a:rPr lang="fr-FR" dirty="0"/>
              <a:t>Quelles idées avez-vous retrouvées dans les traités que vous avez examinés ?</a:t>
            </a:r>
            <a:br>
              <a:rPr lang="fr-FR" dirty="0"/>
            </a:br>
            <a:br>
              <a:rPr lang="fr-FR" dirty="0"/>
            </a:br>
            <a:r>
              <a:rPr lang="fr-FR" dirty="0"/>
              <a:t>Quelles </a:t>
            </a:r>
            <a:r>
              <a:rPr lang="fr-FR" dirty="0" err="1"/>
              <a:t>nouvautés</a:t>
            </a:r>
            <a:r>
              <a:rPr lang="fr-FR" dirty="0"/>
              <a:t> ou compléments ?</a:t>
            </a:r>
          </a:p>
        </p:txBody>
      </p:sp>
    </p:spTree>
    <p:extLst>
      <p:ext uri="{BB962C8B-B14F-4D97-AF65-F5344CB8AC3E}">
        <p14:creationId xmlns:p14="http://schemas.microsoft.com/office/powerpoint/2010/main" val="42907725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F6FC4-1D8C-A25B-9FEF-DBE7EB2FF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00062"/>
            <a:ext cx="11887200" cy="1325563"/>
          </a:xfrm>
        </p:spPr>
        <p:txBody>
          <a:bodyPr>
            <a:normAutofit fontScale="90000"/>
          </a:bodyPr>
          <a:lstStyle/>
          <a:p>
            <a:r>
              <a:rPr lang="fr-FR" dirty="0"/>
              <a:t>explorations en groupes des traités des </a:t>
            </a:r>
            <a:br>
              <a:rPr lang="fr-FR" dirty="0"/>
            </a:br>
            <a:r>
              <a:rPr lang="fr-FR" dirty="0"/>
              <a:t>« maladies des femmes » : discussion de vos trouvailles !</a:t>
            </a:r>
            <a:br>
              <a:rPr lang="fr-FR" dirty="0"/>
            </a:b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EB5CC-01CB-F39B-A888-0002FFF51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003425"/>
            <a:ext cx="11148726" cy="4351338"/>
          </a:xfrm>
        </p:spPr>
        <p:txBody>
          <a:bodyPr/>
          <a:lstStyle/>
          <a:p>
            <a:r>
              <a:rPr lang="fr-FR" b="1" dirty="0">
                <a:latin typeface="+mj-lt"/>
              </a:rPr>
              <a:t>Ava, Samantha, Sarah : Jean </a:t>
            </a:r>
            <a:r>
              <a:rPr lang="fr-FR" b="1" dirty="0" err="1">
                <a:latin typeface="+mj-lt"/>
              </a:rPr>
              <a:t>Liébault</a:t>
            </a:r>
            <a:r>
              <a:rPr lang="fr-FR" b="1" dirty="0">
                <a:latin typeface="+mj-lt"/>
              </a:rPr>
              <a:t>, </a:t>
            </a:r>
            <a:r>
              <a:rPr lang="fr-FR" b="1" i="1" dirty="0">
                <a:latin typeface="+mj-lt"/>
              </a:rPr>
              <a:t>Trois livres appartenant aux </a:t>
            </a:r>
            <a:r>
              <a:rPr lang="fr-FR" b="1" i="1" dirty="0" err="1">
                <a:latin typeface="+mj-lt"/>
              </a:rPr>
              <a:t>infirmitez</a:t>
            </a:r>
            <a:r>
              <a:rPr lang="fr-FR" b="1" i="1" dirty="0">
                <a:latin typeface="+mj-lt"/>
              </a:rPr>
              <a:t> et maladies des femmes</a:t>
            </a:r>
            <a:r>
              <a:rPr lang="fr-FR" b="1" dirty="0">
                <a:latin typeface="+mj-lt"/>
              </a:rPr>
              <a:t>. Paris : Jacques du Puys, 1582. </a:t>
            </a:r>
            <a:endParaRPr lang="en-US" dirty="0">
              <a:latin typeface="+mj-lt"/>
            </a:endParaRPr>
          </a:p>
          <a:p>
            <a:r>
              <a:rPr lang="fr-FR" b="1" dirty="0">
                <a:latin typeface="+mj-lt"/>
              </a:rPr>
              <a:t>Cailin et Easy : Jean </a:t>
            </a:r>
            <a:r>
              <a:rPr lang="fr-FR" b="1" dirty="0" err="1">
                <a:latin typeface="+mj-lt"/>
              </a:rPr>
              <a:t>Varandée</a:t>
            </a:r>
            <a:r>
              <a:rPr lang="fr-FR" b="1" dirty="0">
                <a:latin typeface="+mj-lt"/>
              </a:rPr>
              <a:t>, </a:t>
            </a:r>
            <a:r>
              <a:rPr lang="fr-FR" b="1" i="1" dirty="0">
                <a:latin typeface="+mj-lt"/>
              </a:rPr>
              <a:t>Traité des maladies des femmes . . . Ouvrage </a:t>
            </a:r>
            <a:r>
              <a:rPr lang="fr-FR" b="1" i="1" dirty="0" err="1">
                <a:latin typeface="+mj-lt"/>
              </a:rPr>
              <a:t>necessaire</a:t>
            </a:r>
            <a:r>
              <a:rPr lang="fr-FR" b="1" i="1" dirty="0">
                <a:latin typeface="+mj-lt"/>
              </a:rPr>
              <a:t>, non seulement aux </a:t>
            </a:r>
            <a:r>
              <a:rPr lang="fr-FR" b="1" i="1" dirty="0" err="1">
                <a:latin typeface="+mj-lt"/>
              </a:rPr>
              <a:t>Medecins</a:t>
            </a:r>
            <a:r>
              <a:rPr lang="fr-FR" b="1" i="1" dirty="0">
                <a:latin typeface="+mj-lt"/>
              </a:rPr>
              <a:t>, &amp; aux Chirurgiens, mais </a:t>
            </a:r>
            <a:r>
              <a:rPr lang="fr-FR" b="1" i="1" dirty="0" err="1">
                <a:latin typeface="+mj-lt"/>
              </a:rPr>
              <a:t>mesmes</a:t>
            </a:r>
            <a:r>
              <a:rPr lang="fr-FR" b="1" i="1" dirty="0">
                <a:latin typeface="+mj-lt"/>
              </a:rPr>
              <a:t> à toutes sortes de personnes</a:t>
            </a:r>
            <a:r>
              <a:rPr lang="fr-FR" b="1" dirty="0">
                <a:latin typeface="+mj-lt"/>
              </a:rPr>
              <a:t>. Paris : Robert de Ninville, 1666.</a:t>
            </a:r>
            <a:endParaRPr lang="en-US" dirty="0">
              <a:latin typeface="+mj-lt"/>
            </a:endParaRPr>
          </a:p>
          <a:p>
            <a:r>
              <a:rPr lang="fr-FR" b="1" dirty="0">
                <a:latin typeface="+mj-lt"/>
              </a:rPr>
              <a:t>Arianna et Barthélémy : Charles </a:t>
            </a:r>
            <a:r>
              <a:rPr lang="fr-FR" b="1" dirty="0" err="1">
                <a:latin typeface="+mj-lt"/>
              </a:rPr>
              <a:t>Barbeyrac</a:t>
            </a:r>
            <a:r>
              <a:rPr lang="fr-FR" b="1" dirty="0">
                <a:latin typeface="+mj-lt"/>
              </a:rPr>
              <a:t>, </a:t>
            </a:r>
            <a:r>
              <a:rPr lang="fr-FR" b="1" i="1" dirty="0">
                <a:latin typeface="+mj-lt"/>
              </a:rPr>
              <a:t>Traités nouveaux de médecine, contentant les maladies de la poitrine, les maladies des femmes, et quelques autres maladies particulières. Selon les nouvelles opinions</a:t>
            </a:r>
            <a:r>
              <a:rPr lang="fr-FR" b="1" dirty="0">
                <a:latin typeface="+mj-lt"/>
              </a:rPr>
              <a:t>. Lyon : Chez Jean </a:t>
            </a:r>
            <a:r>
              <a:rPr lang="fr-FR" b="1" dirty="0" err="1">
                <a:latin typeface="+mj-lt"/>
              </a:rPr>
              <a:t>Certe</a:t>
            </a:r>
            <a:r>
              <a:rPr lang="fr-FR" b="1" dirty="0">
                <a:latin typeface="+mj-lt"/>
              </a:rPr>
              <a:t>, 1684.  </a:t>
            </a:r>
            <a:endParaRPr lang="en-US" dirty="0">
              <a:latin typeface="+mj-lt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63990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3E0C4-A0EB-EB46-8EAB-E68163349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21" y="117061"/>
            <a:ext cx="6612837" cy="1325563"/>
          </a:xfrm>
        </p:spPr>
        <p:txBody>
          <a:bodyPr/>
          <a:lstStyle/>
          <a:p>
            <a:r>
              <a:rPr lang="fr-FR" dirty="0"/>
              <a:t>Et la voix et le savoir des femmes dans tout ça?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10E1CD-CDDD-804C-9032-6F08D8CA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721" y="1601053"/>
            <a:ext cx="6556514" cy="2667967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« Some </a:t>
            </a:r>
            <a:r>
              <a:rPr lang="fr-FR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might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say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those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who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know – </a:t>
            </a:r>
            <a:r>
              <a:rPr lang="fr-FR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women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— </a:t>
            </a:r>
            <a:r>
              <a:rPr lang="fr-FR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did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not </a:t>
            </a:r>
            <a:r>
              <a:rPr lang="fr-FR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write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and </a:t>
            </a:r>
            <a:r>
              <a:rPr lang="fr-FR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those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who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wrote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did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not know » (Laqueur, </a:t>
            </a:r>
            <a:r>
              <a:rPr lang="fr-FR" i="1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Making</a:t>
            </a:r>
            <a:r>
              <a:rPr lang="fr-FR" i="1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fr-FR" i="1" dirty="0" err="1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Sex</a:t>
            </a:r>
            <a:r>
              <a:rPr lang="fr-FR" i="1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111111"/>
                </a:solidFill>
                <a:latin typeface="+mj-lt"/>
                <a:ea typeface="Times New Roman" panose="02020603050405020304" pitchFamily="18" charset="0"/>
              </a:rPr>
              <a:t>67) </a:t>
            </a:r>
          </a:p>
          <a:p>
            <a:r>
              <a:rPr lang="fr-FR" dirty="0">
                <a:solidFill>
                  <a:srgbClr val="111111"/>
                </a:solidFill>
                <a:latin typeface="+mj-lt"/>
              </a:rPr>
              <a:t>Que dit Dorlin par rapport au rôle des femmes dans le diagnostic ? (36-37)</a:t>
            </a:r>
            <a:endParaRPr lang="fr-FR" dirty="0">
              <a:latin typeface="+mj-lt"/>
            </a:endParaRPr>
          </a:p>
          <a:p>
            <a:endParaRPr lang="fr-FR" dirty="0"/>
          </a:p>
        </p:txBody>
      </p:sp>
      <p:pic>
        <p:nvPicPr>
          <p:cNvPr id="3074" name="Picture 2" descr="The scholarly midwife | Wellcome Library">
            <a:extLst>
              <a:ext uri="{FF2B5EF4-FFF2-40B4-BE49-F238E27FC236}">
                <a16:creationId xmlns:a16="http://schemas.microsoft.com/office/drawing/2014/main" id="{7082150C-97F9-9D45-A807-8E8C3815D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784" y="177800"/>
            <a:ext cx="50927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DD9C5D-B6CE-A445-AF3B-2BBF1BF1617A}"/>
              </a:ext>
            </a:extLst>
          </p:cNvPr>
          <p:cNvSpPr txBox="1"/>
          <p:nvPr/>
        </p:nvSpPr>
        <p:spPr>
          <a:xfrm>
            <a:off x="4310821" y="4427450"/>
            <a:ext cx="31461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Louise Bourgeois </a:t>
            </a:r>
          </a:p>
          <a:p>
            <a:r>
              <a:rPr lang="fr-FR" sz="2400" dirty="0"/>
              <a:t>Boursier (1563-1638)</a:t>
            </a:r>
          </a:p>
          <a:p>
            <a:r>
              <a:rPr lang="fr-FR" sz="2400" dirty="0"/>
              <a:t>Sage-femme de la</a:t>
            </a:r>
          </a:p>
          <a:p>
            <a:r>
              <a:rPr lang="fr-FR" sz="2400" dirty="0"/>
              <a:t>reine Marie de </a:t>
            </a:r>
          </a:p>
          <a:p>
            <a:r>
              <a:rPr lang="fr-FR" sz="2400" dirty="0" err="1"/>
              <a:t>Médecis</a:t>
            </a:r>
            <a:endParaRPr lang="fr-FR" sz="2400" dirty="0"/>
          </a:p>
        </p:txBody>
      </p:sp>
      <p:pic>
        <p:nvPicPr>
          <p:cNvPr id="3076" name="Picture 4" descr="The scholarly midwife | Wellcome Library">
            <a:extLst>
              <a:ext uri="{FF2B5EF4-FFF2-40B4-BE49-F238E27FC236}">
                <a16:creationId xmlns:a16="http://schemas.microsoft.com/office/drawing/2014/main" id="{0B53930E-7049-FB4A-A5B9-DA451FA27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6" y="4344023"/>
            <a:ext cx="4165600" cy="208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468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55C525B7-F3F4-FC4F-94AB-AC45FF394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8763" y="3270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DC8524B-899A-364C-972F-4631976EF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406248"/>
              </p:ext>
            </p:extLst>
          </p:nvPr>
        </p:nvGraphicFramePr>
        <p:xfrm>
          <a:off x="1260088" y="487180"/>
          <a:ext cx="9503764" cy="5883640"/>
        </p:xfrm>
        <a:graphic>
          <a:graphicData uri="http://schemas.openxmlformats.org/drawingml/2006/table">
            <a:tbl>
              <a:tblPr firstRow="1" firstCol="1" bandRow="1">
                <a:solidFill>
                  <a:srgbClr val="F2F2F2">
                    <a:alpha val="30196"/>
                  </a:srgbClr>
                </a:solidFill>
                <a:tableStyleId>{5C22544A-7EE6-4342-B048-85BDC9FD1C3A}</a:tableStyleId>
              </a:tblPr>
              <a:tblGrid>
                <a:gridCol w="2009740">
                  <a:extLst>
                    <a:ext uri="{9D8B030D-6E8A-4147-A177-3AD203B41FA5}">
                      <a16:colId xmlns:a16="http://schemas.microsoft.com/office/drawing/2014/main" val="3203847128"/>
                    </a:ext>
                  </a:extLst>
                </a:gridCol>
                <a:gridCol w="2480427">
                  <a:extLst>
                    <a:ext uri="{9D8B030D-6E8A-4147-A177-3AD203B41FA5}">
                      <a16:colId xmlns:a16="http://schemas.microsoft.com/office/drawing/2014/main" val="3392205523"/>
                    </a:ext>
                  </a:extLst>
                </a:gridCol>
                <a:gridCol w="2993994">
                  <a:extLst>
                    <a:ext uri="{9D8B030D-6E8A-4147-A177-3AD203B41FA5}">
                      <a16:colId xmlns:a16="http://schemas.microsoft.com/office/drawing/2014/main" val="1074668834"/>
                    </a:ext>
                  </a:extLst>
                </a:gridCol>
                <a:gridCol w="2019603">
                  <a:extLst>
                    <a:ext uri="{9D8B030D-6E8A-4147-A177-3AD203B41FA5}">
                      <a16:colId xmlns:a16="http://schemas.microsoft.com/office/drawing/2014/main" val="1566808761"/>
                    </a:ext>
                  </a:extLst>
                </a:gridCol>
              </a:tblGrid>
              <a:tr h="7934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b="0" cap="none" spc="0">
                          <a:solidFill>
                            <a:schemeClr val="bg1"/>
                          </a:solidFill>
                          <a:effectLst/>
                        </a:rPr>
                        <a:t>bile jaune</a:t>
                      </a:r>
                      <a:endParaRPr lang="en-US" sz="2600" b="0" cap="none" spc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 anchor="ctr">
                    <a:lnL w="19050" cap="flat" cmpd="sng" algn="ctr">
                      <a:noFill/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b="0" cap="none" spc="0">
                          <a:solidFill>
                            <a:schemeClr val="bg1"/>
                          </a:solidFill>
                          <a:effectLst/>
                        </a:rPr>
                        <a:t>bile noire</a:t>
                      </a:r>
                      <a:endParaRPr lang="en-US" sz="2600" b="0" cap="none" spc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b="0" cap="none" spc="0" dirty="0">
                          <a:solidFill>
                            <a:schemeClr val="bg1"/>
                          </a:solidFill>
                          <a:effectLst/>
                        </a:rPr>
                        <a:t>lymphe/phlegme</a:t>
                      </a:r>
                      <a:endParaRPr lang="en-US" sz="2600" b="0" cap="none" spc="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b="0" cap="none" spc="0" dirty="0">
                          <a:solidFill>
                            <a:schemeClr val="bg1"/>
                          </a:solidFill>
                          <a:effectLst/>
                        </a:rPr>
                        <a:t>sang</a:t>
                      </a:r>
                      <a:endParaRPr lang="en-US" sz="2600" b="0" cap="none" spc="0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507152"/>
                  </a:ext>
                </a:extLst>
              </a:tr>
              <a:tr h="8483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b="0" cap="none" spc="0">
                          <a:solidFill>
                            <a:schemeClr val="tx1"/>
                          </a:solidFill>
                          <a:effectLst/>
                        </a:rPr>
                        <a:t>colérique </a:t>
                      </a:r>
                      <a:endParaRPr lang="en-US" sz="2600" b="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mélancolique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 dirty="0">
                          <a:solidFill>
                            <a:schemeClr val="tx1"/>
                          </a:solidFill>
                          <a:effectLst/>
                        </a:rPr>
                        <a:t>flegmatique</a:t>
                      </a:r>
                      <a:endParaRPr lang="en-US" sz="2600" cap="none" spc="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 dirty="0">
                          <a:solidFill>
                            <a:schemeClr val="tx1"/>
                          </a:solidFill>
                          <a:effectLst/>
                        </a:rPr>
                        <a:t>sanguin</a:t>
                      </a:r>
                      <a:endParaRPr lang="en-US" sz="2600" cap="none" spc="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231109"/>
                  </a:ext>
                </a:extLst>
              </a:tr>
              <a:tr h="8483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b="0" cap="none" spc="0">
                          <a:solidFill>
                            <a:schemeClr val="tx1"/>
                          </a:solidFill>
                          <a:effectLst/>
                        </a:rPr>
                        <a:t>sec</a:t>
                      </a:r>
                      <a:endParaRPr lang="en-US" sz="2600" b="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sec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humide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humide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488618"/>
                  </a:ext>
                </a:extLst>
              </a:tr>
              <a:tr h="8483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b="0" cap="none" spc="0">
                          <a:solidFill>
                            <a:schemeClr val="tx1"/>
                          </a:solidFill>
                          <a:effectLst/>
                        </a:rPr>
                        <a:t>chaud</a:t>
                      </a:r>
                      <a:endParaRPr lang="en-US" sz="2600" b="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 dirty="0">
                          <a:solidFill>
                            <a:schemeClr val="tx1"/>
                          </a:solidFill>
                          <a:effectLst/>
                        </a:rPr>
                        <a:t>froid</a:t>
                      </a:r>
                      <a:endParaRPr lang="en-US" sz="2600" cap="none" spc="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froid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chaud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13007"/>
                  </a:ext>
                </a:extLst>
              </a:tr>
              <a:tr h="8483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b="0" cap="none" spc="0">
                          <a:solidFill>
                            <a:schemeClr val="tx1"/>
                          </a:solidFill>
                          <a:effectLst/>
                        </a:rPr>
                        <a:t>feu</a:t>
                      </a:r>
                      <a:endParaRPr lang="en-US" sz="2600" b="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terre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eau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air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320757"/>
                  </a:ext>
                </a:extLst>
              </a:tr>
              <a:tr h="8483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b="0" cap="none" spc="0">
                          <a:solidFill>
                            <a:schemeClr val="tx1"/>
                          </a:solidFill>
                          <a:effectLst/>
                        </a:rPr>
                        <a:t>été</a:t>
                      </a:r>
                      <a:endParaRPr lang="en-US" sz="2600" b="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automne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hiver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printemps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790538"/>
                  </a:ext>
                </a:extLst>
              </a:tr>
              <a:tr h="8483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b="0" cap="none" spc="0">
                          <a:solidFill>
                            <a:schemeClr val="tx1"/>
                          </a:solidFill>
                          <a:effectLst/>
                        </a:rPr>
                        <a:t>est</a:t>
                      </a:r>
                      <a:endParaRPr lang="en-US" sz="2600" b="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sud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>
                          <a:solidFill>
                            <a:schemeClr val="tx1"/>
                          </a:solidFill>
                          <a:effectLst/>
                        </a:rPr>
                        <a:t>nord</a:t>
                      </a:r>
                      <a:endParaRPr lang="en-US" sz="2600" cap="none" spc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600" cap="none" spc="0" dirty="0">
                          <a:solidFill>
                            <a:schemeClr val="tx1"/>
                          </a:solidFill>
                          <a:effectLst/>
                        </a:rPr>
                        <a:t>ouest</a:t>
                      </a:r>
                      <a:endParaRPr lang="en-US" sz="2600" cap="none" spc="0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583" marR="126106" marT="168141" marB="168141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626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29661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4DADC-4CE3-9AEE-11E5-59015A3CA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1883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Et aujourd’hui ?</a:t>
            </a:r>
            <a:br>
              <a:rPr lang="en-US" dirty="0"/>
            </a:br>
            <a:br>
              <a:rPr lang="en-US" dirty="0"/>
            </a:br>
            <a:r>
              <a:rPr lang="fr-FR" sz="4000" dirty="0"/>
              <a:t>À toute époque, en quelle mesure la construction médicale du corps féminin peut-elle exercer un rôle déterminant dans la société et les rôles de genre ?</a:t>
            </a:r>
            <a:br>
              <a:rPr lang="en-US" sz="4000" dirty="0"/>
            </a:br>
            <a:br>
              <a:rPr lang="en-US" sz="4000" dirty="0"/>
            </a:br>
            <a:r>
              <a:rPr lang="fr-FR" sz="4000" dirty="0"/>
              <a:t>Comment est-ce que les questions de différence entre les sexes continuent à influencer la médecine et la science de nos jours ? le traitement des deux sexes ? la façon de concevoir de la maladie ?</a:t>
            </a:r>
            <a:br>
              <a:rPr lang="en-US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03300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8259548-1F0C-2DE4-DE7A-5BF0B17AA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Projet final : La Fabrique de la différence</a:t>
            </a:r>
            <a:br>
              <a:rPr lang="fr-US" dirty="0"/>
            </a:b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D969DEF-19AC-687E-0A74-7BD2D151E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1307"/>
            <a:ext cx="10515600" cy="543929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b="1" dirty="0"/>
              <a:t>1 seul projet d’investigation (on élimine le blog)</a:t>
            </a:r>
          </a:p>
          <a:p>
            <a:pPr lvl="1"/>
            <a:r>
              <a:rPr lang="fr-FR" sz="2800" dirty="0"/>
              <a:t>un sujet qui vous passionne ayant lien avec les enjeux du cours</a:t>
            </a:r>
          </a:p>
          <a:p>
            <a:pPr lvl="1"/>
            <a:r>
              <a:rPr lang="fr-FR" sz="2800" dirty="0"/>
              <a:t>un/des </a:t>
            </a:r>
            <a:r>
              <a:rPr lang="fr-FR" sz="2800" dirty="0" err="1"/>
              <a:t>texte·s</a:t>
            </a:r>
            <a:r>
              <a:rPr lang="fr-FR" sz="2800" dirty="0"/>
              <a:t> sources (</a:t>
            </a:r>
            <a:r>
              <a:rPr lang="fr-FR" sz="2800" dirty="0" err="1"/>
              <a:t>primary</a:t>
            </a:r>
            <a:r>
              <a:rPr lang="fr-FR" sz="2800" dirty="0"/>
              <a:t>) + quelques sources critiques (</a:t>
            </a:r>
            <a:r>
              <a:rPr lang="fr-FR" sz="2800" dirty="0" err="1"/>
              <a:t>secondary</a:t>
            </a:r>
            <a:r>
              <a:rPr lang="fr-FR" sz="2800" dirty="0"/>
              <a:t>) 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/>
              <a:t>prendra plusieurs formes:</a:t>
            </a:r>
          </a:p>
          <a:p>
            <a:r>
              <a:rPr lang="fr-FR" b="1" dirty="0"/>
              <a:t>Prospectus </a:t>
            </a:r>
            <a:r>
              <a:rPr lang="fr-FR" dirty="0"/>
              <a:t>du projet (résumé + quelques sources préliminaires)</a:t>
            </a:r>
            <a:endParaRPr lang="fr-US" dirty="0"/>
          </a:p>
          <a:p>
            <a:pPr lvl="0"/>
            <a:r>
              <a:rPr lang="fr-FR" b="1" dirty="0"/>
              <a:t>Présentation </a:t>
            </a:r>
            <a:r>
              <a:rPr lang="fr-FR" dirty="0"/>
              <a:t>dynamique et engageante (sans notes avec diapos) de votre projet lors de notre dernière séance (20%)</a:t>
            </a:r>
            <a:endParaRPr lang="fr-US" dirty="0"/>
          </a:p>
          <a:p>
            <a:pPr lvl="0"/>
            <a:r>
              <a:rPr lang="fr-FR" b="1" dirty="0"/>
              <a:t>Production d’une affiche </a:t>
            </a:r>
            <a:r>
              <a:rPr lang="fr-FR" dirty="0"/>
              <a:t>(+ notes et bibliographie) préparée à partir de votre présentation; vos affiches seront affichées lors de la dernière soirée du programme, discussions informelles autour  (</a:t>
            </a:r>
            <a:r>
              <a:rPr lang="fr-FR" dirty="0" err="1"/>
              <a:t>étudiant·e·s</a:t>
            </a:r>
            <a:r>
              <a:rPr lang="fr-FR" dirty="0"/>
              <a:t> de licence : 30%, </a:t>
            </a:r>
            <a:r>
              <a:rPr lang="fr-FR" dirty="0" err="1"/>
              <a:t>étudiant·e·s</a:t>
            </a:r>
            <a:r>
              <a:rPr lang="fr-FR" dirty="0"/>
              <a:t> de masters/doctorat 15%) </a:t>
            </a:r>
            <a:endParaRPr lang="fr-US" dirty="0"/>
          </a:p>
          <a:p>
            <a:r>
              <a:rPr lang="fr-FR" dirty="0"/>
              <a:t>Pour les étudiants de masters/doctorat : rédaction de votre présentation en forme de </a:t>
            </a:r>
            <a:r>
              <a:rPr lang="fr-FR" b="1" dirty="0"/>
              <a:t>communication</a:t>
            </a:r>
            <a:r>
              <a:rPr lang="fr-FR" dirty="0"/>
              <a:t> (8 pages à double interligne, notes et bibliographie), à remettre au plus tard le mercredi (</a:t>
            </a:r>
            <a:r>
              <a:rPr lang="fr-FR" dirty="0" err="1"/>
              <a:t>étudiant·e·s</a:t>
            </a:r>
            <a:r>
              <a:rPr lang="fr-FR" dirty="0"/>
              <a:t> de masters/doctorat 15%)    </a:t>
            </a:r>
            <a:endParaRPr lang="fr-US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7921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271B-F1A1-1904-4C86-BCFCC6DD6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rmAutofit/>
          </a:bodyPr>
          <a:lstStyle/>
          <a:p>
            <a:pPr algn="ctr"/>
            <a:r>
              <a:rPr lang="fr-FR" sz="6000" dirty="0"/>
              <a:t>En quoi consiste la santé </a:t>
            </a:r>
            <a:br>
              <a:rPr lang="fr-FR" sz="6000" dirty="0"/>
            </a:br>
            <a:r>
              <a:rPr lang="fr-FR" sz="6000" dirty="0"/>
              <a:t>à l’époque moderne?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D11BAE-0802-8434-DBFD-E38DE28AF843}"/>
              </a:ext>
            </a:extLst>
          </p:cNvPr>
          <p:cNvSpPr txBox="1">
            <a:spLocks/>
          </p:cNvSpPr>
          <p:nvPr/>
        </p:nvSpPr>
        <p:spPr>
          <a:xfrm>
            <a:off x="838200" y="39190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6600" dirty="0"/>
              <a:t>la santé = l’équilibre</a:t>
            </a:r>
            <a:br>
              <a:rPr lang="fr-FR" dirty="0"/>
            </a:br>
            <a:r>
              <a:rPr lang="fr-FR" dirty="0"/>
              <a:t>selon le tempérament naturel de chacun</a:t>
            </a:r>
          </a:p>
        </p:txBody>
      </p:sp>
    </p:spTree>
    <p:extLst>
      <p:ext uri="{BB962C8B-B14F-4D97-AF65-F5344CB8AC3E}">
        <p14:creationId xmlns:p14="http://schemas.microsoft.com/office/powerpoint/2010/main" val="272846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A6611-2B9F-5BAF-69A2-FC89DAA87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s Fleurs du mal, Baudelaire : cours 1ere - Français | SchoolMouv">
            <a:extLst>
              <a:ext uri="{FF2B5EF4-FFF2-40B4-BE49-F238E27FC236}">
                <a16:creationId xmlns:a16="http://schemas.microsoft.com/office/drawing/2014/main" id="{4D1C41EB-F158-25F8-8956-9313E7CDE6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79"/>
          <a:stretch/>
        </p:blipFill>
        <p:spPr bwMode="auto">
          <a:xfrm>
            <a:off x="132545" y="-142875"/>
            <a:ext cx="92562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783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ésultat de recherche d'images pour &quot;plante Renaissance image&quot;">
            <a:extLst>
              <a:ext uri="{FF2B5EF4-FFF2-40B4-BE49-F238E27FC236}">
                <a16:creationId xmlns:a16="http://schemas.microsoft.com/office/drawing/2014/main" id="{D98992C6-74C8-7544-9734-8BB79F390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8" y="181838"/>
            <a:ext cx="5608871" cy="649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3A846F-AD31-D8EB-610E-DFA33B9DD4D5}"/>
              </a:ext>
            </a:extLst>
          </p:cNvPr>
          <p:cNvSpPr txBox="1"/>
          <p:nvPr/>
        </p:nvSpPr>
        <p:spPr>
          <a:xfrm>
            <a:off x="6005936" y="246384"/>
            <a:ext cx="445410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>
                <a:latin typeface="+mj-lt"/>
              </a:rPr>
              <a:t>liens avec la nature</a:t>
            </a:r>
          </a:p>
          <a:p>
            <a:r>
              <a:rPr lang="fr-FR" sz="4000" dirty="0">
                <a:latin typeface="+mj-lt"/>
              </a:rPr>
              <a:t>liens avec les saisons</a:t>
            </a:r>
          </a:p>
          <a:p>
            <a:endParaRPr lang="fr-FR" sz="4000" dirty="0">
              <a:latin typeface="+mj-lt"/>
            </a:endParaRPr>
          </a:p>
          <a:p>
            <a:endParaRPr lang="fr-FR" sz="4000" dirty="0">
              <a:latin typeface="+mj-lt"/>
            </a:endParaRPr>
          </a:p>
          <a:p>
            <a:endParaRPr lang="fr-FR" sz="4000" dirty="0">
              <a:latin typeface="+mj-lt"/>
            </a:endParaRPr>
          </a:p>
        </p:txBody>
      </p:sp>
      <p:pic>
        <p:nvPicPr>
          <p:cNvPr id="4" name="Picture 3" descr="Les quatre saisons | BnF Essentiels">
            <a:extLst>
              <a:ext uri="{FF2B5EF4-FFF2-40B4-BE49-F238E27FC236}">
                <a16:creationId xmlns:a16="http://schemas.microsoft.com/office/drawing/2014/main" id="{33DD0D69-F609-A3F7-71EA-3EA4D7258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840" y="3308212"/>
            <a:ext cx="6228678" cy="3114339"/>
          </a:xfrm>
          <a:prstGeom prst="rect">
            <a:avLst/>
          </a:prstGeom>
        </p:spPr>
      </p:pic>
      <p:pic>
        <p:nvPicPr>
          <p:cNvPr id="5" name="Picture 4" descr="Des quatre temps de l'an ou les quatre saisons | BnF Essentiels">
            <a:extLst>
              <a:ext uri="{FF2B5EF4-FFF2-40B4-BE49-F238E27FC236}">
                <a16:creationId xmlns:a16="http://schemas.microsoft.com/office/drawing/2014/main" id="{32651E24-68D4-DC5B-F994-5F035DF1FF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08" b="46892"/>
          <a:stretch>
            <a:fillRect/>
          </a:stretch>
        </p:blipFill>
        <p:spPr>
          <a:xfrm>
            <a:off x="5928840" y="1751042"/>
            <a:ext cx="6228678" cy="155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63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3021</TotalTime>
  <Words>1749</Words>
  <Application>Microsoft Macintosh PowerPoint</Application>
  <PresentationFormat>Grand écran</PresentationFormat>
  <Paragraphs>240</Paragraphs>
  <Slides>61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61</vt:i4>
      </vt:variant>
    </vt:vector>
  </HeadingPairs>
  <TitlesOfParts>
    <vt:vector size="67" baseType="lpstr">
      <vt:lpstr>Arial</vt:lpstr>
      <vt:lpstr>Calibri</vt:lpstr>
      <vt:lpstr>Calibri Light</vt:lpstr>
      <vt:lpstr>Times New Roman</vt:lpstr>
      <vt:lpstr>Office Theme</vt:lpstr>
      <vt:lpstr>1_Office Theme</vt:lpstr>
      <vt:lpstr>Réflexions et réactions par rapport à la conférence de Prof. Mélanie Lamotte?</vt:lpstr>
      <vt:lpstr>Présentation PowerPoint</vt:lpstr>
      <vt:lpstr>Tempéraments et pathologies féminines : Les « maladies des femmes »</vt:lpstr>
      <vt:lpstr>Présentation PowerPoint</vt:lpstr>
      <vt:lpstr>Présentation PowerPoint</vt:lpstr>
      <vt:lpstr>Présentation PowerPoint</vt:lpstr>
      <vt:lpstr>En quoi consiste la santé  à l’époque moderne?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Comment faisait-on de la diagnostique?</vt:lpstr>
      <vt:lpstr>Le médecin examine avec soin : </vt:lpstr>
      <vt:lpstr>Présentation PowerPoint</vt:lpstr>
      <vt:lpstr>Comment soigner le patient ou la patiente?  Quels traitements le médecin a-t-il à offrir?</vt:lpstr>
      <vt:lpstr>Présentation PowerPoint</vt:lpstr>
      <vt:lpstr>Présentation PowerPoint</vt:lpstr>
      <vt:lpstr>Traitements thérapeutiques</vt:lpstr>
      <vt:lpstr>Présentation PowerPoint</vt:lpstr>
      <vt:lpstr>Présentation PowerPoint</vt:lpstr>
      <vt:lpstr>Présentation PowerPoint</vt:lpstr>
      <vt:lpstr>Jeu de diagnostique :  Vous êtes médecins, au début du 17e siècle</vt:lpstr>
      <vt:lpstr>Présentation PowerPoint</vt:lpstr>
      <vt:lpstr>Mais qu’est-ce qui se passe quand on parle des femmes?</vt:lpstr>
      <vt:lpstr>Tempéraments pour différencier les sexes  (Dorlin ch. 1)  </vt:lpstr>
      <vt:lpstr>« le corps féminin est un corps malade et tout corps malade est par définition un corps efféminé » (Dorlin 25). </vt:lpstr>
      <vt:lpstr>Présentation PowerPoint</vt:lpstr>
      <vt:lpstr>Présentation PowerPoint</vt:lpstr>
      <vt:lpstr> « La Querelle des femmes » (à partir du XVe s., apogée: 17e )</vt:lpstr>
      <vt:lpstr>Deux défenseurs des femmes</vt:lpstr>
      <vt:lpstr>Gabrielle Suchon (1632-1703) Traité de la morale et de la politique  (1693) Du célibat volontaire (1700)</vt:lpstr>
      <vt:lpstr>Comment est-ce que chaque philosophe s’attaque-t-il/elle à la médecine ?  quelles réponses donnent-ils/elle chacun·e à cette vision du corps ?</vt:lpstr>
      <vt:lpstr>Femmes cartésiennes pourquoi attirées à ses théories ?</vt:lpstr>
      <vt:lpstr>Et les femmes qui ne sont pas froides et humides ? Comment sont-elles qualifiées pensez-vous ?</vt:lpstr>
      <vt:lpstr>Présentation PowerPoint</vt:lpstr>
      <vt:lpstr>Présentation PowerPoint</vt:lpstr>
      <vt:lpstr>Présentation PowerPoint</vt:lpstr>
      <vt:lpstr>Marin Cureau de la Chambre  (1594-1669)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phrénologie—&gt;anthropométrie—&gt; police scientifique </vt:lpstr>
      <vt:lpstr>Présentation PowerPoint</vt:lpstr>
      <vt:lpstr>Présentation PowerPoint</vt:lpstr>
      <vt:lpstr>« maladies des femmes » (Dorlin, ch. 3)</vt:lpstr>
      <vt:lpstr>Présentation PowerPoint</vt:lpstr>
      <vt:lpstr>« hystérie  » (Dorlin 46-60)  origines et pensées dominantes ? Platon Hippocrate Aretée de Cappadoce  évolutions? diverses réinterprétations au 17e ? Thomas Sydenham Charles Babeyrac</vt:lpstr>
      <vt:lpstr>Liens avec la possession et la sorcellerie ?</vt:lpstr>
      <vt:lpstr>Vos trouvailles ! Quelles idées avez-vous retrouvées dans les traités que vous avez examinés ?  Quelles nouvautés ou compléments ?</vt:lpstr>
      <vt:lpstr>explorations en groupes des traités des  « maladies des femmes » : discussion de vos trouvailles ! </vt:lpstr>
      <vt:lpstr>Et la voix et le savoir des femmes dans tout ça?</vt:lpstr>
      <vt:lpstr>Et aujourd’hui ?  À toute époque, en quelle mesure la construction médicale du corps féminin peut-elle exercer un rôle déterminant dans la société et les rôles de genre ?  Comment est-ce que les questions de différence entre les sexes continuent à influencer la médecine et la science de nos jours ? le traitement des deux sexes ? la façon de concevoir de la maladie ? </vt:lpstr>
      <vt:lpstr>Projet final : La Fabrique de la différence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Écrire et lire le corps</dc:title>
  <dc:creator>Katherine Dauge-Roth</dc:creator>
  <cp:lastModifiedBy>Katherine Dauge-Roth</cp:lastModifiedBy>
  <cp:revision>41</cp:revision>
  <cp:lastPrinted>2026-02-11T12:44:47Z</cp:lastPrinted>
  <dcterms:created xsi:type="dcterms:W3CDTF">2021-02-11T03:27:38Z</dcterms:created>
  <dcterms:modified xsi:type="dcterms:W3CDTF">2026-06-26T11:29:18Z</dcterms:modified>
</cp:coreProperties>
</file>