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456" r:id="rId2"/>
    <p:sldId id="458" r:id="rId3"/>
    <p:sldId id="461" r:id="rId4"/>
    <p:sldId id="463" r:id="rId5"/>
    <p:sldId id="465" r:id="rId6"/>
    <p:sldId id="462" r:id="rId7"/>
    <p:sldId id="466" r:id="rId8"/>
    <p:sldId id="464" r:id="rId9"/>
    <p:sldId id="459" r:id="rId10"/>
    <p:sldId id="455" r:id="rId11"/>
    <p:sldId id="457" r:id="rId12"/>
    <p:sldId id="272" r:id="rId13"/>
    <p:sldId id="341" r:id="rId14"/>
    <p:sldId id="342" r:id="rId15"/>
    <p:sldId id="264" r:id="rId16"/>
    <p:sldId id="451" r:id="rId17"/>
    <p:sldId id="441" r:id="rId18"/>
    <p:sldId id="337" r:id="rId19"/>
    <p:sldId id="273" r:id="rId20"/>
    <p:sldId id="343" r:id="rId21"/>
    <p:sldId id="4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CC"/>
    <a:srgbClr val="E8E4E0"/>
    <a:srgbClr val="A66B37"/>
    <a:srgbClr val="CB8F51"/>
    <a:srgbClr val="000000"/>
    <a:srgbClr val="CA82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BEFF0-34B7-AB4F-AAAA-C072EE54B25D}" v="113" dt="2026-07-11T20:37:59.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32"/>
    <p:restoredTop sz="96327"/>
  </p:normalViewPr>
  <p:slideViewPr>
    <p:cSldViewPr snapToGrid="0">
      <p:cViewPr varScale="1">
        <p:scale>
          <a:sx n="101" d="100"/>
          <a:sy n="101" d="100"/>
        </p:scale>
        <p:origin x="216" y="48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erine Dauge-Roth" userId="96b89bbe-0d38-4b80-a994-0e4fe9d47262" providerId="ADAL" clId="{9C9D7CDE-F2FF-564D-9B6A-4748A834EAB7}"/>
    <pc:docChg chg="modSld">
      <pc:chgData name="Katherine Dauge-Roth" userId="96b89bbe-0d38-4b80-a994-0e4fe9d47262" providerId="ADAL" clId="{9C9D7CDE-F2FF-564D-9B6A-4748A834EAB7}" dt="2026-07-11T20:37:59.495" v="9" actId="20577"/>
      <pc:docMkLst>
        <pc:docMk/>
      </pc:docMkLst>
      <pc:sldChg chg="modSp">
        <pc:chgData name="Katherine Dauge-Roth" userId="96b89bbe-0d38-4b80-a994-0e4fe9d47262" providerId="ADAL" clId="{9C9D7CDE-F2FF-564D-9B6A-4748A834EAB7}" dt="2026-07-11T20:37:59.495" v="9" actId="20577"/>
        <pc:sldMkLst>
          <pc:docMk/>
          <pc:sldMk cId="1501736889" sldId="460"/>
        </pc:sldMkLst>
        <pc:spChg chg="mod">
          <ac:chgData name="Katherine Dauge-Roth" userId="96b89bbe-0d38-4b80-a994-0e4fe9d47262" providerId="ADAL" clId="{9C9D7CDE-F2FF-564D-9B6A-4748A834EAB7}" dt="2026-07-11T20:37:59.495" v="9" actId="20577"/>
          <ac:spMkLst>
            <pc:docMk/>
            <pc:sldMk cId="1501736889" sldId="460"/>
            <ac:spMk id="4" creationId="{9ACB1D73-86E4-00DA-0171-13C72238208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C6590-612F-4F41-A29D-138C69F8EB6D}" type="datetimeFigureOut">
              <a:rPr lang="fr-FR" smtClean="0"/>
              <a:t>11/07/2026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BECA98-5F0A-A447-9DE8-B25C7C01DCFA}" type="slidenum">
              <a:rPr lang="fr-FR" smtClean="0"/>
              <a:t>‹N°›</a:t>
            </a:fld>
            <a:endParaRPr lang="fr-FR"/>
          </a:p>
        </p:txBody>
      </p:sp>
    </p:spTree>
    <p:extLst>
      <p:ext uri="{BB962C8B-B14F-4D97-AF65-F5344CB8AC3E}">
        <p14:creationId xmlns:p14="http://schemas.microsoft.com/office/powerpoint/2010/main" val="3400411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013C36C6-12FF-F675-E2C8-EFD71EAFE3A2}"/>
            </a:ext>
          </a:extLst>
        </p:cNvPr>
        <p:cNvGrpSpPr/>
        <p:nvPr/>
      </p:nvGrpSpPr>
      <p:grpSpPr>
        <a:xfrm>
          <a:off x="0" y="0"/>
          <a:ext cx="0" cy="0"/>
          <a:chOff x="0" y="0"/>
          <a:chExt cx="0" cy="0"/>
        </a:xfrm>
      </p:grpSpPr>
      <p:sp>
        <p:nvSpPr>
          <p:cNvPr id="93" name="Shape 93">
            <a:extLst>
              <a:ext uri="{FF2B5EF4-FFF2-40B4-BE49-F238E27FC236}">
                <a16:creationId xmlns:a16="http://schemas.microsoft.com/office/drawing/2014/main" id="{45CB6336-F04E-1B47-D45B-CE1FDD4B7170}"/>
              </a:ext>
            </a:extLst>
          </p:cNvPr>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a:extLst>
              <a:ext uri="{FF2B5EF4-FFF2-40B4-BE49-F238E27FC236}">
                <a16:creationId xmlns:a16="http://schemas.microsoft.com/office/drawing/2014/main" id="{97CA46FC-BF57-4186-9BD8-699044B389B1}"/>
              </a:ext>
            </a:extLst>
          </p:cNvPr>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208428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CCEAEAA2-0582-C96D-43F1-B29BD6274FE2}"/>
            </a:ext>
          </a:extLst>
        </p:cNvPr>
        <p:cNvGrpSpPr/>
        <p:nvPr/>
      </p:nvGrpSpPr>
      <p:grpSpPr>
        <a:xfrm>
          <a:off x="0" y="0"/>
          <a:ext cx="0" cy="0"/>
          <a:chOff x="0" y="0"/>
          <a:chExt cx="0" cy="0"/>
        </a:xfrm>
      </p:grpSpPr>
      <p:sp>
        <p:nvSpPr>
          <p:cNvPr id="93" name="Shape 93">
            <a:extLst>
              <a:ext uri="{FF2B5EF4-FFF2-40B4-BE49-F238E27FC236}">
                <a16:creationId xmlns:a16="http://schemas.microsoft.com/office/drawing/2014/main" id="{8C4CDE95-88BA-CB30-FB60-7531D2216E66}"/>
              </a:ext>
            </a:extLst>
          </p:cNvPr>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a:extLst>
              <a:ext uri="{FF2B5EF4-FFF2-40B4-BE49-F238E27FC236}">
                <a16:creationId xmlns:a16="http://schemas.microsoft.com/office/drawing/2014/main" id="{22AED5C7-17BA-5E0C-49BC-390AFAFBF36A}"/>
              </a:ext>
            </a:extLst>
          </p:cNvPr>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9374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0088A-955E-8AD1-3B40-F0C4C5E24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66FA66-0572-B7FA-9641-71A382B5CE4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9F5B19A-FBFD-5534-1652-04F989C089E8}"/>
              </a:ext>
            </a:extLst>
          </p:cNvPr>
          <p:cNvSpPr>
            <a:spLocks noGrp="1"/>
          </p:cNvSpPr>
          <p:nvPr>
            <p:ph type="body" idx="1"/>
          </p:nvPr>
        </p:nvSpPr>
        <p:spPr/>
        <p:txBody>
          <a:bodyPr>
            <a:normAutofit fontScale="85000" lnSpcReduction="10000"/>
          </a:bodyPr>
          <a:lstStyle/>
          <a:p>
            <a:r>
              <a:rPr lang="en-US" dirty="0"/>
              <a:t>Creator: Thomas Lawrence, European; British, 1769 - 1830,  (artist)
Title: Catherine Gray, Lady Manners
Title: Lady Louisa (Tollemache) Manners (1745-1840), Later Countess of Dysart, as Juno
Work Type: Paintings
Date: 1794
Material: oil on canvas
Measurements: Unframed: 255.3cm x 158cm
Description: Full View
Repository: The Cleveland Museum of Art
Repository: Cleveland, Ohio, USA
Repository: Bequest of John D. Rockefeller, Jr.
Repository: 1961.220
Repository: http://www.clemusart.com/
Collection: The Cleveland Museum of Art Collection
Collection: Formerly in The AMICO Library
ID Number: CMA_.1961.220
Source: Data from: The Cleveland Museum of Art
Rights: This image was provided by The Cleveland Museum of Art. Contact information: Kathleen Kornell, Rights and Reproductions Coordinator, The Cleveland Museum of Art, 11150 East Blvd., Cleveland OH 44106, (216) 707-2498 (ph), (216) 421-8815 (fax), Kkornell@clevelandart.org.
Rights: Please note that if this image is under copyright, you may need to contact one or more copyright owners for any use that is not permitted under the ARTstor Terms and Conditions of Use or not otherwise permitted by law. While ARTstor tries to update contact information, it cannot guarantee that such information is always accurate. Determining whether those permissions are necessary, and obtaining such permissions, is your sole responsibility.</a:t>
            </a:r>
          </a:p>
        </p:txBody>
      </p:sp>
      <p:sp>
        <p:nvSpPr>
          <p:cNvPr id="4" name="Slide Number Placeholder 3">
            <a:extLst>
              <a:ext uri="{FF2B5EF4-FFF2-40B4-BE49-F238E27FC236}">
                <a16:creationId xmlns:a16="http://schemas.microsoft.com/office/drawing/2014/main" id="{E2BBB9B9-460C-EE44-6935-047C685DC8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05FC12-A49A-0A4D-8A2C-7D997AD5993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2625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9D091-8584-7CA2-4E0B-E21E2D8C7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CAAC4-8356-07BA-6884-C603A72FA41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2C85925-C2DC-3343-07EB-3CE0EC6E71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515191-04A5-8F53-3DAA-C84C0D2EB56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A235FA-19BD-4D54-850A-1E6758F82EF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9463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7CA4C-8283-8663-75D3-59C411C124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BAAD45B-1EB4-C27F-6FCF-FEC18D2519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DE21E71C-206F-3186-DBD3-AB0C3CCC1515}"/>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40E0DA11-3158-B4BE-F497-C7E48CBD256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A7CB980-06BA-80BF-4174-32D9A9B3F60D}"/>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3859245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42F7-1686-6645-E148-0A6BA63AA163}"/>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D23BA510-71BA-8BBB-B6FD-1298FF85F57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64F6511-D622-8DD0-F21F-3821F3AA4C31}"/>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D47BD443-8E27-D2BD-C65F-5DD5729F053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B781403-FCE8-3DD3-77D5-FD508A61C31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359280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6DDBD-42CB-9CAE-0912-8C8C89E7A5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953B8E22-0663-0444-292D-6B98BA8FF7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82C3C47-5FF4-2080-9DCE-0ABCF5050EAE}"/>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B4143166-7497-BA9D-400C-671865CED42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95DE790-EB54-AB26-ED03-CA29FB4CDD0B}"/>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49482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F09-5A47-753A-ACEB-E3D364958993}"/>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02C3088-1F78-1426-CAE8-2BC3BC3173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8F39C917-C428-8BAA-8419-E92C3553D7F7}"/>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7A98C970-219E-233A-DA68-CC2ACFF40A0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2ADC714A-A172-C13E-4974-68D7C80C561C}"/>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29319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818A1-3A90-1C53-BDB4-41F95E4F50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88C77A07-01FF-1A88-8B1F-20DB4C32AD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9338AE-DA65-9685-DECE-D0C630469DB6}"/>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ED5BB500-89E6-236E-90A1-4C2E07832AF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41ECC29-A444-0541-77C9-C2D6DD23AB36}"/>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6349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731B-15D3-879A-D217-CFA8A2C6F76F}"/>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20BA20D-C4E4-4234-D85E-A3D839254E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D0906C3C-0EF7-1507-31F9-93FDFE0341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F4ABBE2A-F759-706E-A19D-64C1CF98678A}"/>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6" name="Footer Placeholder 5">
            <a:extLst>
              <a:ext uri="{FF2B5EF4-FFF2-40B4-BE49-F238E27FC236}">
                <a16:creationId xmlns:a16="http://schemas.microsoft.com/office/drawing/2014/main" id="{36A1D045-3C6F-F853-D602-33E6D20F5A8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BD7CFEE-46E3-A4B0-C321-5D001BB47879}"/>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583129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FA233-9AD6-1E06-C4CE-8310BF5EA927}"/>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873FE185-3514-96FD-5A3A-DCE1098E12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205535-6629-01AC-ED12-B711A8973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2F023BDC-F6CC-05CB-FEFC-3C5967ACB0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BB0D9D-DA5E-2522-D52A-EFDC18FB84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60B8D6AB-146A-E2B1-0366-AC096DA86A9E}"/>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8" name="Footer Placeholder 7">
            <a:extLst>
              <a:ext uri="{FF2B5EF4-FFF2-40B4-BE49-F238E27FC236}">
                <a16:creationId xmlns:a16="http://schemas.microsoft.com/office/drawing/2014/main" id="{7AAF2A82-BE53-00A6-98AD-5FE6DB3C8AB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6F28994-8E10-552F-1C22-4D3335F67307}"/>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443843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8916B-5C69-C823-D33D-BE0936E3D3D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08507AA9-63BB-F442-14EF-E1E6286CCF93}"/>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4" name="Footer Placeholder 3">
            <a:extLst>
              <a:ext uri="{FF2B5EF4-FFF2-40B4-BE49-F238E27FC236}">
                <a16:creationId xmlns:a16="http://schemas.microsoft.com/office/drawing/2014/main" id="{6E5A8093-1CBD-6C12-80E3-F7B844A37370}"/>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288EA4F-ED71-BC30-20EF-0BD19150512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2160369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264E75-9AF8-E1BA-5A18-C9D3A7BCD6A8}"/>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3" name="Footer Placeholder 2">
            <a:extLst>
              <a:ext uri="{FF2B5EF4-FFF2-40B4-BE49-F238E27FC236}">
                <a16:creationId xmlns:a16="http://schemas.microsoft.com/office/drawing/2014/main" id="{7FD3E1FB-878C-F295-1DCE-C93A05DB5755}"/>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B173699F-126A-D9D0-3376-A32B565345C1}"/>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373082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39D44-76FC-7A82-5EFC-1E5531B029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C9B1CCCD-5A71-F20D-5594-13A532FFD0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B89BA9D-DE29-53FB-E9D3-5B89EC8128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7D4500-FA25-AF94-1038-B15289E194FF}"/>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6" name="Footer Placeholder 5">
            <a:extLst>
              <a:ext uri="{FF2B5EF4-FFF2-40B4-BE49-F238E27FC236}">
                <a16:creationId xmlns:a16="http://schemas.microsoft.com/office/drawing/2014/main" id="{59B66763-8901-A72E-2C60-D25293340CC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D27A56E-C865-3CD6-983C-3D099952512E}"/>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2248930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B5827-138A-37CB-4B78-68786F2455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82073D40-48C9-42E7-F82D-F2266E4E72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1C42D25E-1425-18B9-453B-0D8386FA0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ABAB8-F779-95B7-4029-B829B2E8910D}"/>
              </a:ext>
            </a:extLst>
          </p:cNvPr>
          <p:cNvSpPr>
            <a:spLocks noGrp="1"/>
          </p:cNvSpPr>
          <p:nvPr>
            <p:ph type="dt" sz="half" idx="10"/>
          </p:nvPr>
        </p:nvSpPr>
        <p:spPr/>
        <p:txBody>
          <a:bodyPr/>
          <a:lstStyle/>
          <a:p>
            <a:fld id="{9AB0D316-BA46-7248-9DF2-9C8586E7C540}" type="datetimeFigureOut">
              <a:rPr lang="fr-FR" smtClean="0"/>
              <a:t>11/07/2026</a:t>
            </a:fld>
            <a:endParaRPr lang="fr-FR"/>
          </a:p>
        </p:txBody>
      </p:sp>
      <p:sp>
        <p:nvSpPr>
          <p:cNvPr id="6" name="Footer Placeholder 5">
            <a:extLst>
              <a:ext uri="{FF2B5EF4-FFF2-40B4-BE49-F238E27FC236}">
                <a16:creationId xmlns:a16="http://schemas.microsoft.com/office/drawing/2014/main" id="{032AA62F-C5E2-86F6-7E8F-491FCC48924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A049905C-C4C7-76EF-136D-7AC559E3F788}"/>
              </a:ext>
            </a:extLst>
          </p:cNvPr>
          <p:cNvSpPr>
            <a:spLocks noGrp="1"/>
          </p:cNvSpPr>
          <p:nvPr>
            <p:ph type="sldNum" sz="quarter" idx="12"/>
          </p:nvPr>
        </p:nvSpPr>
        <p:spPr/>
        <p:txBody>
          <a:bodyPr/>
          <a:lstStyle/>
          <a:p>
            <a:fld id="{E5720C1D-BA73-E54F-B2C5-F57CB1776579}" type="slidenum">
              <a:rPr lang="fr-FR" smtClean="0"/>
              <a:t>‹N°›</a:t>
            </a:fld>
            <a:endParaRPr lang="fr-FR"/>
          </a:p>
        </p:txBody>
      </p:sp>
    </p:spTree>
    <p:extLst>
      <p:ext uri="{BB962C8B-B14F-4D97-AF65-F5344CB8AC3E}">
        <p14:creationId xmlns:p14="http://schemas.microsoft.com/office/powerpoint/2010/main" val="1742926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B8F5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830778-62AA-38CA-D047-9009E54CA2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FE2E94ED-20ED-41CD-C337-292365A281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EA98272-CA0D-E1A9-AD1A-F38FCD329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B0D316-BA46-7248-9DF2-9C8586E7C540}" type="datetimeFigureOut">
              <a:rPr lang="fr-FR" smtClean="0"/>
              <a:t>11/07/2026</a:t>
            </a:fld>
            <a:endParaRPr lang="fr-FR"/>
          </a:p>
        </p:txBody>
      </p:sp>
      <p:sp>
        <p:nvSpPr>
          <p:cNvPr id="5" name="Footer Placeholder 4">
            <a:extLst>
              <a:ext uri="{FF2B5EF4-FFF2-40B4-BE49-F238E27FC236}">
                <a16:creationId xmlns:a16="http://schemas.microsoft.com/office/drawing/2014/main" id="{F2528867-68CF-7CB0-9E49-EDEE52614D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439F424-A441-675F-2FA7-2D8133EB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20C1D-BA73-E54F-B2C5-F57CB1776579}" type="slidenum">
              <a:rPr lang="fr-FR" smtClean="0"/>
              <a:t>‹N°›</a:t>
            </a:fld>
            <a:endParaRPr lang="fr-FR"/>
          </a:p>
        </p:txBody>
      </p:sp>
    </p:spTree>
    <p:extLst>
      <p:ext uri="{BB962C8B-B14F-4D97-AF65-F5344CB8AC3E}">
        <p14:creationId xmlns:p14="http://schemas.microsoft.com/office/powerpoint/2010/main" val="205416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p:cNvGrpSpPr/>
        <p:nvPr/>
      </p:nvGrpSpPr>
      <p:grpSpPr>
        <a:xfrm>
          <a:off x="0" y="0"/>
          <a:ext cx="0" cy="0"/>
          <a:chOff x="0" y="0"/>
          <a:chExt cx="0" cy="0"/>
        </a:xfrm>
      </p:grpSpPr>
      <p:pic>
        <p:nvPicPr>
          <p:cNvPr id="4" name="Image 3" descr="Noémie Ndiaye – Critical Inquiry">
            <a:extLst>
              <a:ext uri="{FF2B5EF4-FFF2-40B4-BE49-F238E27FC236}">
                <a16:creationId xmlns:a16="http://schemas.microsoft.com/office/drawing/2014/main" id="{D5F530B3-352E-8F6C-23FD-4846BEB47F3D}"/>
              </a:ext>
            </a:extLst>
          </p:cNvPr>
          <p:cNvPicPr>
            <a:picLocks noChangeAspect="1"/>
          </p:cNvPicPr>
          <p:nvPr/>
        </p:nvPicPr>
        <p:blipFill>
          <a:blip r:embed="rId2"/>
          <a:stretch>
            <a:fillRect/>
          </a:stretch>
        </p:blipFill>
        <p:spPr>
          <a:xfrm>
            <a:off x="0" y="-28575"/>
            <a:ext cx="3983900" cy="6858000"/>
          </a:xfrm>
          <a:prstGeom prst="rect">
            <a:avLst/>
          </a:prstGeom>
        </p:spPr>
      </p:pic>
      <p:sp>
        <p:nvSpPr>
          <p:cNvPr id="2" name="Titre 1">
            <a:extLst>
              <a:ext uri="{FF2B5EF4-FFF2-40B4-BE49-F238E27FC236}">
                <a16:creationId xmlns:a16="http://schemas.microsoft.com/office/drawing/2014/main" id="{B29B8CD5-6A0C-5ECB-0DCF-40D3E273A3A1}"/>
              </a:ext>
            </a:extLst>
          </p:cNvPr>
          <p:cNvSpPr>
            <a:spLocks noGrp="1"/>
          </p:cNvSpPr>
          <p:nvPr>
            <p:ph type="title"/>
          </p:nvPr>
        </p:nvSpPr>
        <p:spPr>
          <a:xfrm>
            <a:off x="8775700" y="365125"/>
            <a:ext cx="3327400" cy="1325563"/>
          </a:xfrm>
        </p:spPr>
        <p:txBody>
          <a:bodyPr>
            <a:normAutofit fontScale="90000"/>
          </a:bodyPr>
          <a:lstStyle/>
          <a:p>
            <a:r>
              <a:rPr lang="fr-FR" dirty="0"/>
              <a:t>« Rewriting the </a:t>
            </a:r>
            <a:r>
              <a:rPr lang="fr-FR" i="1" dirty="0"/>
              <a:t>Grand Siècle</a:t>
            </a:r>
            <a:r>
              <a:rPr lang="fr-FR" dirty="0"/>
              <a:t> »</a:t>
            </a:r>
            <a:br>
              <a:rPr lang="fr-FR" dirty="0"/>
            </a:br>
            <a:r>
              <a:rPr lang="fr-FR" dirty="0"/>
              <a:t>(2020)</a:t>
            </a:r>
          </a:p>
        </p:txBody>
      </p:sp>
      <p:pic>
        <p:nvPicPr>
          <p:cNvPr id="3" name="Image 2" descr="Scripts of Blackness – Penn Press">
            <a:extLst>
              <a:ext uri="{FF2B5EF4-FFF2-40B4-BE49-F238E27FC236}">
                <a16:creationId xmlns:a16="http://schemas.microsoft.com/office/drawing/2014/main" id="{F16692EB-FEC9-A945-2F38-65803CD81DA9}"/>
              </a:ext>
            </a:extLst>
          </p:cNvPr>
          <p:cNvPicPr>
            <a:picLocks noChangeAspect="1"/>
          </p:cNvPicPr>
          <p:nvPr/>
        </p:nvPicPr>
        <p:blipFill>
          <a:blip r:embed="rId3"/>
          <a:stretch>
            <a:fillRect/>
          </a:stretch>
        </p:blipFill>
        <p:spPr>
          <a:xfrm>
            <a:off x="3983900" y="-28575"/>
            <a:ext cx="4610100" cy="6915150"/>
          </a:xfrm>
          <a:prstGeom prst="rect">
            <a:avLst/>
          </a:prstGeom>
        </p:spPr>
      </p:pic>
      <p:sp>
        <p:nvSpPr>
          <p:cNvPr id="5" name="ZoneTexte 4">
            <a:extLst>
              <a:ext uri="{FF2B5EF4-FFF2-40B4-BE49-F238E27FC236}">
                <a16:creationId xmlns:a16="http://schemas.microsoft.com/office/drawing/2014/main" id="{C369F38B-E111-4CC2-859C-071575BA0FA3}"/>
              </a:ext>
            </a:extLst>
          </p:cNvPr>
          <p:cNvSpPr txBox="1"/>
          <p:nvPr/>
        </p:nvSpPr>
        <p:spPr>
          <a:xfrm>
            <a:off x="4038654" y="5313560"/>
            <a:ext cx="1952971" cy="830997"/>
          </a:xfrm>
          <a:prstGeom prst="rect">
            <a:avLst/>
          </a:prstGeom>
          <a:solidFill>
            <a:srgbClr val="FFF3CC">
              <a:alpha val="37131"/>
            </a:srgbClr>
          </a:solidFill>
        </p:spPr>
        <p:txBody>
          <a:bodyPr wrap="none" rtlCol="0">
            <a:spAutoFit/>
          </a:bodyPr>
          <a:lstStyle/>
          <a:p>
            <a:r>
              <a:rPr lang="fr-FR" sz="2400" dirty="0">
                <a:latin typeface="+mj-lt"/>
              </a:rPr>
              <a:t>(U Penn Press,</a:t>
            </a:r>
          </a:p>
          <a:p>
            <a:r>
              <a:rPr lang="fr-FR" sz="2400" dirty="0">
                <a:latin typeface="+mj-lt"/>
              </a:rPr>
              <a:t>2022)</a:t>
            </a:r>
          </a:p>
        </p:txBody>
      </p:sp>
      <p:sp>
        <p:nvSpPr>
          <p:cNvPr id="6" name="ZoneTexte 5">
            <a:extLst>
              <a:ext uri="{FF2B5EF4-FFF2-40B4-BE49-F238E27FC236}">
                <a16:creationId xmlns:a16="http://schemas.microsoft.com/office/drawing/2014/main" id="{A1458887-4251-172B-42E5-E2C726A93700}"/>
              </a:ext>
            </a:extLst>
          </p:cNvPr>
          <p:cNvSpPr txBox="1"/>
          <p:nvPr/>
        </p:nvSpPr>
        <p:spPr>
          <a:xfrm>
            <a:off x="8775700" y="2075478"/>
            <a:ext cx="3327400" cy="4524315"/>
          </a:xfrm>
          <a:prstGeom prst="rect">
            <a:avLst/>
          </a:prstGeom>
          <a:noFill/>
        </p:spPr>
        <p:txBody>
          <a:bodyPr wrap="square" rtlCol="0">
            <a:spAutoFit/>
          </a:bodyPr>
          <a:lstStyle/>
          <a:p>
            <a:r>
              <a:rPr lang="fr-FR" sz="2400" dirty="0"/>
              <a:t>Que propose Ndiaye ?</a:t>
            </a:r>
          </a:p>
          <a:p>
            <a:endParaRPr lang="fr-FR" sz="2400" dirty="0"/>
          </a:p>
          <a:p>
            <a:r>
              <a:rPr lang="fr-FR" sz="2400" dirty="0"/>
              <a:t>Qu’expose-t-elle par rapport à la réception des enjeux autour de la race en France ?</a:t>
            </a:r>
          </a:p>
          <a:p>
            <a:endParaRPr lang="fr-FR" sz="2400" dirty="0"/>
          </a:p>
          <a:p>
            <a:r>
              <a:rPr lang="fr-FR" sz="2400" dirty="0"/>
              <a:t>par rapport à l’historiographie de la race dans les études françaises et francophones ?</a:t>
            </a:r>
          </a:p>
        </p:txBody>
      </p:sp>
    </p:spTree>
    <p:extLst>
      <p:ext uri="{BB962C8B-B14F-4D97-AF65-F5344CB8AC3E}">
        <p14:creationId xmlns:p14="http://schemas.microsoft.com/office/powerpoint/2010/main" val="1717421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book with a drawing of two people&#10;&#10;AI-generated content may be incorrect.">
            <a:extLst>
              <a:ext uri="{FF2B5EF4-FFF2-40B4-BE49-F238E27FC236}">
                <a16:creationId xmlns:a16="http://schemas.microsoft.com/office/drawing/2014/main" id="{FE901FEA-9B7E-9453-AC82-9EAD200656AE}"/>
              </a:ext>
            </a:extLst>
          </p:cNvPr>
          <p:cNvPicPr>
            <a:picLocks noChangeAspect="1"/>
          </p:cNvPicPr>
          <p:nvPr/>
        </p:nvPicPr>
        <p:blipFill>
          <a:blip r:embed="rId2"/>
          <a:srcRect t="1812" b="1489"/>
          <a:stretch>
            <a:fillRect/>
          </a:stretch>
        </p:blipFill>
        <p:spPr>
          <a:xfrm>
            <a:off x="802508" y="0"/>
            <a:ext cx="4514672" cy="6858000"/>
          </a:xfrm>
          <a:prstGeom prst="rect">
            <a:avLst/>
          </a:prstGeom>
        </p:spPr>
      </p:pic>
      <p:pic>
        <p:nvPicPr>
          <p:cNvPr id="7" name="Picture 6" descr="A drawing of a person's leg&#10;&#10;AI-generated content may be incorrect.">
            <a:extLst>
              <a:ext uri="{FF2B5EF4-FFF2-40B4-BE49-F238E27FC236}">
                <a16:creationId xmlns:a16="http://schemas.microsoft.com/office/drawing/2014/main" id="{16681420-0590-5096-E799-18109A9982F1}"/>
              </a:ext>
            </a:extLst>
          </p:cNvPr>
          <p:cNvPicPr>
            <a:picLocks noChangeAspect="1"/>
          </p:cNvPicPr>
          <p:nvPr/>
        </p:nvPicPr>
        <p:blipFill>
          <a:blip r:embed="rId3"/>
          <a:stretch>
            <a:fillRect/>
          </a:stretch>
        </p:blipFill>
        <p:spPr>
          <a:xfrm>
            <a:off x="6096000" y="311424"/>
            <a:ext cx="5123793" cy="6235151"/>
          </a:xfrm>
          <a:prstGeom prst="rect">
            <a:avLst/>
          </a:prstGeom>
        </p:spPr>
      </p:pic>
    </p:spTree>
    <p:extLst>
      <p:ext uri="{BB962C8B-B14F-4D97-AF65-F5344CB8AC3E}">
        <p14:creationId xmlns:p14="http://schemas.microsoft.com/office/powerpoint/2010/main" val="21200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3FE5399-C932-4D8E-833D-4297680FC142}"/>
              </a:ext>
            </a:extLst>
          </p:cNvPr>
          <p:cNvPicPr>
            <a:picLocks noChangeAspect="1"/>
          </p:cNvPicPr>
          <p:nvPr/>
        </p:nvPicPr>
        <p:blipFill>
          <a:blip r:embed="rId2"/>
          <a:stretch>
            <a:fillRect/>
          </a:stretch>
        </p:blipFill>
        <p:spPr>
          <a:xfrm>
            <a:off x="1339456" y="0"/>
            <a:ext cx="4404657" cy="6159500"/>
          </a:xfrm>
          <a:prstGeom prst="rect">
            <a:avLst/>
          </a:prstGeom>
        </p:spPr>
      </p:pic>
      <p:pic>
        <p:nvPicPr>
          <p:cNvPr id="11" name="Image 10">
            <a:extLst>
              <a:ext uri="{FF2B5EF4-FFF2-40B4-BE49-F238E27FC236}">
                <a16:creationId xmlns:a16="http://schemas.microsoft.com/office/drawing/2014/main" id="{DCF9E37C-AAB8-E210-EE8F-C5E7B01C3BD6}"/>
              </a:ext>
            </a:extLst>
          </p:cNvPr>
          <p:cNvPicPr>
            <a:picLocks noChangeAspect="1"/>
          </p:cNvPicPr>
          <p:nvPr/>
        </p:nvPicPr>
        <p:blipFill>
          <a:blip r:embed="rId3"/>
          <a:stretch>
            <a:fillRect/>
          </a:stretch>
        </p:blipFill>
        <p:spPr>
          <a:xfrm>
            <a:off x="6823510" y="1312168"/>
            <a:ext cx="4651334" cy="4753114"/>
          </a:xfrm>
          <a:prstGeom prst="rect">
            <a:avLst/>
          </a:prstGeom>
        </p:spPr>
      </p:pic>
      <p:sp>
        <p:nvSpPr>
          <p:cNvPr id="14" name="ZoneTexte 13">
            <a:extLst>
              <a:ext uri="{FF2B5EF4-FFF2-40B4-BE49-F238E27FC236}">
                <a16:creationId xmlns:a16="http://schemas.microsoft.com/office/drawing/2014/main" id="{D506A533-2617-8699-FEF6-4B88B5C1B964}"/>
              </a:ext>
            </a:extLst>
          </p:cNvPr>
          <p:cNvSpPr txBox="1"/>
          <p:nvPr/>
        </p:nvSpPr>
        <p:spPr>
          <a:xfrm>
            <a:off x="6711950" y="133350"/>
            <a:ext cx="6248400" cy="1077218"/>
          </a:xfrm>
          <a:prstGeom prst="rect">
            <a:avLst/>
          </a:prstGeom>
          <a:noFill/>
        </p:spPr>
        <p:txBody>
          <a:bodyPr wrap="square" rtlCol="0">
            <a:spAutoFit/>
          </a:bodyPr>
          <a:lstStyle/>
          <a:p>
            <a:r>
              <a:rPr lang="fr-FR" sz="3200" dirty="0">
                <a:solidFill>
                  <a:srgbClr val="E8E4E0"/>
                </a:solidFill>
              </a:rPr>
              <a:t>André Alciat, </a:t>
            </a:r>
            <a:r>
              <a:rPr lang="fr-FR" sz="3200" i="1" dirty="0">
                <a:solidFill>
                  <a:srgbClr val="E8E4E0"/>
                </a:solidFill>
              </a:rPr>
              <a:t>Les Emblèmes </a:t>
            </a:r>
          </a:p>
          <a:p>
            <a:r>
              <a:rPr lang="fr-FR" sz="3200" dirty="0">
                <a:solidFill>
                  <a:srgbClr val="E8E4E0"/>
                </a:solidFill>
              </a:rPr>
              <a:t>(Paris: Chrestien </a:t>
            </a:r>
            <a:r>
              <a:rPr lang="fr-FR" sz="3200" dirty="0" err="1">
                <a:solidFill>
                  <a:srgbClr val="E8E4E0"/>
                </a:solidFill>
              </a:rPr>
              <a:t>Wechel</a:t>
            </a:r>
            <a:r>
              <a:rPr lang="fr-FR" sz="3200" dirty="0">
                <a:solidFill>
                  <a:srgbClr val="E8E4E0"/>
                </a:solidFill>
              </a:rPr>
              <a:t>, 1542)</a:t>
            </a:r>
          </a:p>
        </p:txBody>
      </p:sp>
      <p:sp>
        <p:nvSpPr>
          <p:cNvPr id="15" name="ZoneTexte 14">
            <a:extLst>
              <a:ext uri="{FF2B5EF4-FFF2-40B4-BE49-F238E27FC236}">
                <a16:creationId xmlns:a16="http://schemas.microsoft.com/office/drawing/2014/main" id="{6396C6E2-0F7C-0C54-7D77-67EF742426D8}"/>
              </a:ext>
            </a:extLst>
          </p:cNvPr>
          <p:cNvSpPr txBox="1"/>
          <p:nvPr/>
        </p:nvSpPr>
        <p:spPr>
          <a:xfrm>
            <a:off x="139700" y="6355318"/>
            <a:ext cx="12106776" cy="384721"/>
          </a:xfrm>
          <a:prstGeom prst="rect">
            <a:avLst/>
          </a:prstGeom>
          <a:noFill/>
        </p:spPr>
        <p:txBody>
          <a:bodyPr wrap="none" rtlCol="0">
            <a:spAutoFit/>
          </a:bodyPr>
          <a:lstStyle/>
          <a:p>
            <a:r>
              <a:rPr lang="fr-FR" sz="1900" dirty="0">
                <a:solidFill>
                  <a:schemeClr val="bg1"/>
                </a:solidFill>
              </a:rPr>
              <a:t>« Pourquoi lavez-vous en vain un Éthiopien ? Oh, arrêtez! Personne ne peut transformer les ombres de la nuit en blanc. »</a:t>
            </a:r>
          </a:p>
        </p:txBody>
      </p:sp>
    </p:spTree>
    <p:extLst>
      <p:ext uri="{BB962C8B-B14F-4D97-AF65-F5344CB8AC3E}">
        <p14:creationId xmlns:p14="http://schemas.microsoft.com/office/powerpoint/2010/main" val="1278278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1C8AECEF-0CE3-2347-62F5-0C4755E07D3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E08208-B664-6ABC-A1F3-BFFF45038769}"/>
              </a:ext>
            </a:extLst>
          </p:cNvPr>
          <p:cNvPicPr>
            <a:picLocks noChangeAspect="1"/>
          </p:cNvPicPr>
          <p:nvPr/>
        </p:nvPicPr>
        <p:blipFill>
          <a:blip r:embed="rId2"/>
          <a:stretch>
            <a:fillRect/>
          </a:stretch>
        </p:blipFill>
        <p:spPr>
          <a:xfrm>
            <a:off x="0" y="2373837"/>
            <a:ext cx="3681535" cy="4512757"/>
          </a:xfrm>
          <a:prstGeom prst="rect">
            <a:avLst/>
          </a:prstGeom>
        </p:spPr>
      </p:pic>
      <p:pic>
        <p:nvPicPr>
          <p:cNvPr id="6" name="Picture 5">
            <a:extLst>
              <a:ext uri="{FF2B5EF4-FFF2-40B4-BE49-F238E27FC236}">
                <a16:creationId xmlns:a16="http://schemas.microsoft.com/office/drawing/2014/main" id="{57CE16B2-BB02-4C3D-9A2B-9E0C9C4D3949}"/>
              </a:ext>
            </a:extLst>
          </p:cNvPr>
          <p:cNvPicPr>
            <a:picLocks noChangeAspect="1"/>
          </p:cNvPicPr>
          <p:nvPr/>
        </p:nvPicPr>
        <p:blipFill>
          <a:blip r:embed="rId3"/>
          <a:stretch>
            <a:fillRect/>
          </a:stretch>
        </p:blipFill>
        <p:spPr>
          <a:xfrm>
            <a:off x="7135955" y="2865459"/>
            <a:ext cx="5056045" cy="4021135"/>
          </a:xfrm>
          <a:prstGeom prst="rect">
            <a:avLst/>
          </a:prstGeom>
        </p:spPr>
      </p:pic>
      <p:sp>
        <p:nvSpPr>
          <p:cNvPr id="7" name="TextBox 6">
            <a:extLst>
              <a:ext uri="{FF2B5EF4-FFF2-40B4-BE49-F238E27FC236}">
                <a16:creationId xmlns:a16="http://schemas.microsoft.com/office/drawing/2014/main" id="{547B61FE-D5D4-0B5A-F893-EC06861E2A3C}"/>
              </a:ext>
            </a:extLst>
          </p:cNvPr>
          <p:cNvSpPr txBox="1"/>
          <p:nvPr/>
        </p:nvSpPr>
        <p:spPr>
          <a:xfrm>
            <a:off x="667265" y="75481"/>
            <a:ext cx="2718614"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err="1">
                <a:ln>
                  <a:noFill/>
                </a:ln>
                <a:solidFill>
                  <a:prstClr val="black"/>
                </a:solidFill>
                <a:effectLst/>
                <a:uLnTx/>
                <a:uFillTx/>
                <a:latin typeface="Calibri"/>
                <a:ea typeface="+mn-ea"/>
                <a:cs typeface="+mn-cs"/>
              </a:rPr>
              <a:t>Titian</a:t>
            </a:r>
            <a:r>
              <a:rPr kumimoji="0" lang="fr-FR" sz="2400" b="0" i="0" u="none" strike="noStrike" kern="1200" cap="none" spc="0" normalizeH="0" baseline="0" noProof="0" dirty="0">
                <a:ln>
                  <a:noFill/>
                </a:ln>
                <a:solidFill>
                  <a:prstClr val="black"/>
                </a:solidFill>
                <a:effectLst/>
                <a:uLnTx/>
                <a:uFillTx/>
                <a:latin typeface="Calibri"/>
                <a:ea typeface="+mn-ea"/>
                <a:cs typeface="+mn-cs"/>
              </a:rPr>
              <a:t>, Portrait de Laura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Dianti</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(Italie c. 1520-1525)</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355B9A1-1106-BED3-47A2-E4022CF7C126}"/>
              </a:ext>
            </a:extLst>
          </p:cNvPr>
          <p:cNvSpPr/>
          <p:nvPr/>
        </p:nvSpPr>
        <p:spPr>
          <a:xfrm>
            <a:off x="8883242" y="75481"/>
            <a:ext cx="3277184"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a:ea typeface="+mn-ea"/>
                <a:cs typeface="+mn-cs"/>
              </a:rPr>
              <a:t>Philippe Vignon, </a:t>
            </a:r>
            <a:r>
              <a:rPr kumimoji="0" lang="fr-FR" sz="2400" b="0" i="1" u="none" strike="noStrike" kern="1200" cap="none" spc="0" normalizeH="0" baseline="0" noProof="0" dirty="0">
                <a:ln>
                  <a:noFill/>
                </a:ln>
                <a:solidFill>
                  <a:prstClr val="black"/>
                </a:solidFill>
                <a:effectLst/>
                <a:uLnTx/>
                <a:uFillTx/>
                <a:latin typeface="Calibri"/>
                <a:ea typeface="+mn-ea"/>
                <a:cs typeface="+mn-cs"/>
              </a:rPr>
              <a:t>Françoise-Marie de Bourbon, Mademoiselle de Blois, et Louise-Françoise de Bourbon, Mademoiselle de Nantes</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(Versailles </a:t>
            </a:r>
            <a:r>
              <a:rPr kumimoji="0" lang="cs-CZ" sz="2400" b="0" i="0" u="none" strike="noStrike" kern="1200" cap="none" spc="0" normalizeH="0" baseline="0" noProof="0" dirty="0" err="1">
                <a:ln>
                  <a:noFill/>
                </a:ln>
                <a:solidFill>
                  <a:prstClr val="black"/>
                </a:solidFill>
                <a:effectLst/>
                <a:uLnTx/>
                <a:uFillTx/>
                <a:latin typeface="Calibri"/>
                <a:ea typeface="+mn-ea"/>
                <a:cs typeface="+mn-cs"/>
              </a:rPr>
              <a:t>fin</a:t>
            </a:r>
            <a:r>
              <a:rPr kumimoji="0" lang="cs-CZ" sz="2400" b="0" i="0" u="none" strike="noStrike" kern="1200" cap="none" spc="0" normalizeH="0" baseline="0" noProof="0" dirty="0">
                <a:ln>
                  <a:noFill/>
                </a:ln>
                <a:solidFill>
                  <a:prstClr val="black"/>
                </a:solidFill>
                <a:effectLst/>
                <a:uLnTx/>
                <a:uFillTx/>
                <a:latin typeface="Calibri"/>
                <a:ea typeface="+mn-ea"/>
                <a:cs typeface="+mn-cs"/>
              </a:rPr>
              <a:t> 17e)</a:t>
            </a:r>
            <a:endParaRPr kumimoji="0" lang="fr-FR"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21F591DD-1F91-1D1C-A1B3-1EA448CABCF3}"/>
              </a:ext>
            </a:extLst>
          </p:cNvPr>
          <p:cNvSpPr/>
          <p:nvPr/>
        </p:nvSpPr>
        <p:spPr>
          <a:xfrm>
            <a:off x="3814862" y="5288340"/>
            <a:ext cx="2892109"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a:ea typeface="+mn-ea"/>
                <a:cs typeface="+mn-cs"/>
              </a:rPr>
              <a:t>Baron Gustav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von</a:t>
            </a:r>
            <a:r>
              <a:rPr kumimoji="0" lang="fr-FR" sz="2400" b="0" i="0" u="none" strike="noStrike" kern="1200" cap="none" spc="0" normalizeH="0" baseline="0" noProof="0" dirty="0">
                <a:ln>
                  <a:noFill/>
                </a:ln>
                <a:solidFill>
                  <a:prstClr val="black"/>
                </a:solidFill>
                <a:effectLst/>
                <a:uLnTx/>
                <a:uFillTx/>
                <a:latin typeface="Calibri"/>
                <a:ea typeface="+mn-ea"/>
                <a:cs typeface="+mn-cs"/>
              </a:rPr>
              <a:t> </a:t>
            </a:r>
            <a:r>
              <a:rPr kumimoji="0" lang="fr-FR" sz="2400" b="0" i="0" u="none" strike="noStrike" kern="1200" cap="none" spc="0" normalizeH="0" baseline="0" noProof="0" dirty="0" err="1">
                <a:ln>
                  <a:noFill/>
                </a:ln>
                <a:solidFill>
                  <a:prstClr val="black"/>
                </a:solidFill>
                <a:effectLst/>
                <a:uLnTx/>
                <a:uFillTx/>
                <a:latin typeface="Calibri"/>
                <a:ea typeface="+mn-ea"/>
                <a:cs typeface="+mn-cs"/>
              </a:rPr>
              <a:t>Mardefeld</a:t>
            </a:r>
            <a:r>
              <a:rPr kumimoji="0" lang="fr-FR" sz="2400" b="0" i="0" u="none" strike="noStrike" kern="1200" cap="none" spc="0" normalizeH="0" baseline="0" noProof="0" dirty="0">
                <a:ln>
                  <a:noFill/>
                </a:ln>
                <a:solidFill>
                  <a:prstClr val="black"/>
                </a:solidFill>
                <a:effectLst/>
                <a:uLnTx/>
                <a:uFillTx/>
                <a:latin typeface="Calibri"/>
                <a:ea typeface="+mn-ea"/>
                <a:cs typeface="+mn-cs"/>
              </a:rPr>
              <a:t>, Pierre le Grand avec un page noir (Russie ca. 1720)</a:t>
            </a:r>
          </a:p>
        </p:txBody>
      </p:sp>
      <p:pic>
        <p:nvPicPr>
          <p:cNvPr id="10" name="Picture 9">
            <a:extLst>
              <a:ext uri="{FF2B5EF4-FFF2-40B4-BE49-F238E27FC236}">
                <a16:creationId xmlns:a16="http://schemas.microsoft.com/office/drawing/2014/main" id="{97DA4D08-90B6-E0D9-DDEE-D0E7B3A167ED}"/>
              </a:ext>
            </a:extLst>
          </p:cNvPr>
          <p:cNvPicPr>
            <a:picLocks noChangeAspect="1"/>
          </p:cNvPicPr>
          <p:nvPr/>
        </p:nvPicPr>
        <p:blipFill>
          <a:blip r:embed="rId4"/>
          <a:stretch>
            <a:fillRect/>
          </a:stretch>
        </p:blipFill>
        <p:spPr>
          <a:xfrm>
            <a:off x="3385879" y="-24671"/>
            <a:ext cx="3750076" cy="4732596"/>
          </a:xfrm>
          <a:prstGeom prst="rect">
            <a:avLst/>
          </a:prstGeom>
        </p:spPr>
      </p:pic>
    </p:spTree>
    <p:extLst>
      <p:ext uri="{BB962C8B-B14F-4D97-AF65-F5344CB8AC3E}">
        <p14:creationId xmlns:p14="http://schemas.microsoft.com/office/powerpoint/2010/main" val="2809601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Shape 95">
          <a:extLst>
            <a:ext uri="{FF2B5EF4-FFF2-40B4-BE49-F238E27FC236}">
              <a16:creationId xmlns:a16="http://schemas.microsoft.com/office/drawing/2014/main" id="{37CCADBE-F621-D5EF-461C-7DB661703B4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985BD4-42FE-AEBF-BADF-E83CA28E0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893" y="0"/>
            <a:ext cx="3869345" cy="6858000"/>
          </a:xfrm>
          <a:prstGeom prst="rect">
            <a:avLst/>
          </a:prstGeom>
        </p:spPr>
      </p:pic>
      <p:sp>
        <p:nvSpPr>
          <p:cNvPr id="3" name="TextBox 2">
            <a:extLst>
              <a:ext uri="{FF2B5EF4-FFF2-40B4-BE49-F238E27FC236}">
                <a16:creationId xmlns:a16="http://schemas.microsoft.com/office/drawing/2014/main" id="{EE89E0C5-7293-D256-1068-35C6FAF480D7}"/>
              </a:ext>
            </a:extLst>
          </p:cNvPr>
          <p:cNvSpPr txBox="1"/>
          <p:nvPr/>
        </p:nvSpPr>
        <p:spPr>
          <a:xfrm>
            <a:off x="5024582" y="134224"/>
            <a:ext cx="7084291" cy="1323439"/>
          </a:xfrm>
          <a:prstGeom prst="rect">
            <a:avLst/>
          </a:prstGeom>
          <a:noFill/>
          <a:ln w="19050">
            <a:solidFill>
              <a:schemeClr val="accent4">
                <a:lumMod val="40000"/>
                <a:lumOff val="60000"/>
              </a:schemeClr>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0" u="none" strike="noStrike" kern="1200" cap="all" spc="0" normalizeH="0" baseline="0" noProof="0" dirty="0">
                <a:ln>
                  <a:noFill/>
                </a:ln>
                <a:solidFill>
                  <a:prstClr val="black"/>
                </a:solidFill>
                <a:effectLst/>
                <a:uLnTx/>
                <a:uFillTx/>
                <a:latin typeface="Calibri" panose="020F0502020204030204"/>
                <a:ea typeface="+mn-ea"/>
                <a:cs typeface="+mn-cs"/>
              </a:rPr>
              <a:t>SIR ANTHONY VAN DYCK</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Marchesa Elena Grimaldi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Cattaneo</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1623</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National Gallery of Art, Washington D.C., 1942.9.92</a:t>
            </a:r>
          </a:p>
        </p:txBody>
      </p:sp>
      <p:sp>
        <p:nvSpPr>
          <p:cNvPr id="4" name="TextBox 3">
            <a:extLst>
              <a:ext uri="{FF2B5EF4-FFF2-40B4-BE49-F238E27FC236}">
                <a16:creationId xmlns:a16="http://schemas.microsoft.com/office/drawing/2014/main" id="{16B070D4-D559-0A4F-2232-12A2B66089D5}"/>
              </a:ext>
            </a:extLst>
          </p:cNvPr>
          <p:cNvSpPr txBox="1"/>
          <p:nvPr/>
        </p:nvSpPr>
        <p:spPr>
          <a:xfrm>
            <a:off x="5024582" y="4496541"/>
            <a:ext cx="708429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Marchesa Cattaneo qui sort sur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sa</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terrasse,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protegé</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du soleil par un page afro-descendant qui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tient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un parasol rouge.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Merci à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mon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cher</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collègue</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Craig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Koslofsky</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02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568AB8BE-BAEF-8E21-3624-D79602F4908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AFA50B0-B1B6-7CFC-155C-E84162F6883C}"/>
              </a:ext>
            </a:extLst>
          </p:cNvPr>
          <p:cNvPicPr>
            <a:picLocks noChangeAspect="1"/>
          </p:cNvPicPr>
          <p:nvPr/>
        </p:nvPicPr>
        <p:blipFill>
          <a:blip r:embed="rId2">
            <a:extLst>
              <a:ext uri="{28A0092B-C50C-407E-A947-70E740481C1C}">
                <a14:useLocalDpi xmlns:a14="http://schemas.microsoft.com/office/drawing/2010/main" val="0"/>
              </a:ext>
            </a:extLst>
          </a:blip>
          <a:srcRect t="2857" b="34286"/>
          <a:stretch>
            <a:fillRect/>
          </a:stretch>
        </p:blipFill>
        <p:spPr>
          <a:xfrm>
            <a:off x="3135086" y="0"/>
            <a:ext cx="6178731" cy="6883574"/>
          </a:xfrm>
          <a:prstGeom prst="rect">
            <a:avLst/>
          </a:prstGeom>
        </p:spPr>
      </p:pic>
      <p:sp>
        <p:nvSpPr>
          <p:cNvPr id="3" name="TextBox 3">
            <a:extLst>
              <a:ext uri="{FF2B5EF4-FFF2-40B4-BE49-F238E27FC236}">
                <a16:creationId xmlns:a16="http://schemas.microsoft.com/office/drawing/2014/main" id="{A263B9BC-BFD5-9C13-E1C3-89C4D5F79BDE}"/>
              </a:ext>
            </a:extLst>
          </p:cNvPr>
          <p:cNvSpPr txBox="1"/>
          <p:nvPr/>
        </p:nvSpPr>
        <p:spPr>
          <a:xfrm>
            <a:off x="138544" y="438133"/>
            <a:ext cx="2801002" cy="1938992"/>
          </a:xfrm>
          <a:prstGeom prst="rect">
            <a:avLst/>
          </a:prstGeom>
          <a:noFill/>
          <a:ln w="57150">
            <a:solidFill>
              <a:srgbClr val="C00000"/>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Comment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construire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au 17e siècle?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quelques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indices ?</a:t>
            </a:r>
          </a:p>
        </p:txBody>
      </p:sp>
    </p:spTree>
    <p:extLst>
      <p:ext uri="{BB962C8B-B14F-4D97-AF65-F5344CB8AC3E}">
        <p14:creationId xmlns:p14="http://schemas.microsoft.com/office/powerpoint/2010/main" val="368566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Shape 95">
          <a:extLst>
            <a:ext uri="{FF2B5EF4-FFF2-40B4-BE49-F238E27FC236}">
              <a16:creationId xmlns:a16="http://schemas.microsoft.com/office/drawing/2014/main" id="{0A972FBA-D251-56DD-DCB2-D3FA379F294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7B3C123C-53AF-559F-2EF0-1692D3480923}"/>
              </a:ext>
            </a:extLst>
          </p:cNvPr>
          <p:cNvSpPr/>
          <p:nvPr/>
        </p:nvSpPr>
        <p:spPr>
          <a:xfrm>
            <a:off x="121267" y="5025450"/>
            <a:ext cx="2801002" cy="1680141"/>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8E4E22C1-B3B4-DB86-A062-03A10B849C2D}"/>
              </a:ext>
            </a:extLst>
          </p:cNvPr>
          <p:cNvSpPr/>
          <p:nvPr/>
        </p:nvSpPr>
        <p:spPr>
          <a:xfrm>
            <a:off x="9201698" y="5266677"/>
            <a:ext cx="2869035" cy="1484173"/>
          </a:xfrm>
          <a:prstGeom prst="roundRect">
            <a:avLst/>
          </a:prstGeom>
          <a:solidFill>
            <a:schemeClr val="bg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Rounded Corners 22">
            <a:extLst>
              <a:ext uri="{FF2B5EF4-FFF2-40B4-BE49-F238E27FC236}">
                <a16:creationId xmlns:a16="http://schemas.microsoft.com/office/drawing/2014/main" id="{26AFE340-3C9C-D99A-69EF-1AC375BC040F}"/>
              </a:ext>
            </a:extLst>
          </p:cNvPr>
          <p:cNvSpPr/>
          <p:nvPr/>
        </p:nvSpPr>
        <p:spPr>
          <a:xfrm>
            <a:off x="9137043" y="3254075"/>
            <a:ext cx="2869035" cy="1082179"/>
          </a:xfrm>
          <a:prstGeom prst="roundRect">
            <a:avLst/>
          </a:prstGeom>
          <a:solidFill>
            <a:srgbClr val="9359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E7A19072-B28C-C8E7-7680-AA6F3C977429}"/>
              </a:ext>
            </a:extLst>
          </p:cNvPr>
          <p:cNvSpPr/>
          <p:nvPr/>
        </p:nvSpPr>
        <p:spPr>
          <a:xfrm>
            <a:off x="9028264" y="1680533"/>
            <a:ext cx="3101192" cy="968774"/>
          </a:xfrm>
          <a:prstGeom prst="roundRect">
            <a:avLst/>
          </a:prstGeom>
          <a:solidFill>
            <a:srgbClr val="FFDB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Rougir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est capital pour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marquer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contraste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avec la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peau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noire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12" name="Rectangle: Rounded Corners 11">
            <a:extLst>
              <a:ext uri="{FF2B5EF4-FFF2-40B4-BE49-F238E27FC236}">
                <a16:creationId xmlns:a16="http://schemas.microsoft.com/office/drawing/2014/main" id="{ABEA98AC-7D26-4D0E-D741-B37562DDDA1F}"/>
              </a:ext>
            </a:extLst>
          </p:cNvPr>
          <p:cNvSpPr/>
          <p:nvPr/>
        </p:nvSpPr>
        <p:spPr>
          <a:xfrm>
            <a:off x="8986320" y="469784"/>
            <a:ext cx="3036815" cy="660752"/>
          </a:xfrm>
          <a:prstGeom prst="roundRect">
            <a:avLst>
              <a:gd name="adj" fmla="val 26824"/>
            </a:avLst>
          </a:prstGeom>
          <a:solidFill>
            <a:srgbClr val="CC5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1CE2EA94-22B2-543D-2B12-9C846209F923}"/>
              </a:ext>
            </a:extLst>
          </p:cNvPr>
          <p:cNvPicPr>
            <a:picLocks noChangeAspect="1"/>
          </p:cNvPicPr>
          <p:nvPr/>
        </p:nvPicPr>
        <p:blipFill rotWithShape="1">
          <a:blip r:embed="rId3">
            <a:extLst>
              <a:ext uri="{28A0092B-C50C-407E-A947-70E740481C1C}">
                <a14:useLocalDpi xmlns:a14="http://schemas.microsoft.com/office/drawing/2010/main" val="0"/>
              </a:ext>
            </a:extLst>
          </a:blip>
          <a:srcRect r="218" b="30332"/>
          <a:stretch/>
        </p:blipFill>
        <p:spPr>
          <a:xfrm>
            <a:off x="3084940" y="0"/>
            <a:ext cx="5541940" cy="6858000"/>
          </a:xfrm>
          <a:prstGeom prst="rect">
            <a:avLst/>
          </a:prstGeom>
        </p:spPr>
      </p:pic>
      <p:sp>
        <p:nvSpPr>
          <p:cNvPr id="4" name="TextBox 3">
            <a:extLst>
              <a:ext uri="{FF2B5EF4-FFF2-40B4-BE49-F238E27FC236}">
                <a16:creationId xmlns:a16="http://schemas.microsoft.com/office/drawing/2014/main" id="{98424672-DAA6-C728-B67B-6DAE3BB8814A}"/>
              </a:ext>
            </a:extLst>
          </p:cNvPr>
          <p:cNvSpPr txBox="1"/>
          <p:nvPr/>
        </p:nvSpPr>
        <p:spPr>
          <a:xfrm>
            <a:off x="138544" y="438133"/>
            <a:ext cx="2801002" cy="1938992"/>
          </a:xfrm>
          <a:prstGeom prst="rect">
            <a:avLst/>
          </a:prstGeom>
          <a:noFill/>
          <a:ln w="57150">
            <a:solidFill>
              <a:srgbClr val="C00000"/>
            </a:solidFill>
          </a:ln>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Comment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construire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blancheur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au 17e siècle?</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quelques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indices ?</a:t>
            </a:r>
          </a:p>
        </p:txBody>
      </p:sp>
      <p:sp>
        <p:nvSpPr>
          <p:cNvPr id="6" name="TextBox 5">
            <a:extLst>
              <a:ext uri="{FF2B5EF4-FFF2-40B4-BE49-F238E27FC236}">
                <a16:creationId xmlns:a16="http://schemas.microsoft.com/office/drawing/2014/main" id="{0D264ED4-D569-326B-EDD3-66D2C9DAFA70}"/>
              </a:ext>
            </a:extLst>
          </p:cNvPr>
          <p:cNvSpPr txBox="1"/>
          <p:nvPr/>
        </p:nvSpPr>
        <p:spPr>
          <a:xfrm>
            <a:off x="9011487" y="465467"/>
            <a:ext cx="3036815" cy="646331"/>
          </a:xfrm>
          <a:prstGeom prst="rect">
            <a:avLst/>
          </a:prstGeom>
          <a:noFill/>
          <a:ln w="19050">
            <a:solidFill>
              <a:schemeClr val="bg1">
                <a:lumMod val="75000"/>
              </a:schemeClr>
            </a:solidFill>
          </a:ln>
          <a:effectLst>
            <a:softEdge rad="76200"/>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Attention au soleil qui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peut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changer la couleur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peau</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6" name="Straight Arrow Connector 15">
            <a:extLst>
              <a:ext uri="{FF2B5EF4-FFF2-40B4-BE49-F238E27FC236}">
                <a16:creationId xmlns:a16="http://schemas.microsoft.com/office/drawing/2014/main" id="{873A9D80-E057-4B27-A0D4-070B24B0D656}"/>
              </a:ext>
            </a:extLst>
          </p:cNvPr>
          <p:cNvCxnSpPr>
            <a:cxnSpLocks/>
          </p:cNvCxnSpPr>
          <p:nvPr/>
        </p:nvCxnSpPr>
        <p:spPr>
          <a:xfrm flipV="1">
            <a:off x="5735862" y="783384"/>
            <a:ext cx="3187817" cy="62596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E5EC7442-14FE-AC43-2E08-968FAB955D3A}"/>
              </a:ext>
            </a:extLst>
          </p:cNvPr>
          <p:cNvCxnSpPr>
            <a:cxnSpLocks/>
          </p:cNvCxnSpPr>
          <p:nvPr/>
        </p:nvCxnSpPr>
        <p:spPr>
          <a:xfrm flipV="1">
            <a:off x="5519956" y="2164920"/>
            <a:ext cx="3441196" cy="25950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7550248A-461A-83A0-8672-D7CCF0674EE8}"/>
              </a:ext>
            </a:extLst>
          </p:cNvPr>
          <p:cNvCxnSpPr>
            <a:cxnSpLocks/>
          </p:cNvCxnSpPr>
          <p:nvPr/>
        </p:nvCxnSpPr>
        <p:spPr>
          <a:xfrm flipV="1">
            <a:off x="7927717" y="3690811"/>
            <a:ext cx="1100547" cy="5382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316842BB-3EC0-6E95-A621-C95E55D97747}"/>
              </a:ext>
            </a:extLst>
          </p:cNvPr>
          <p:cNvSpPr txBox="1"/>
          <p:nvPr/>
        </p:nvSpPr>
        <p:spPr>
          <a:xfrm>
            <a:off x="9220932" y="3326274"/>
            <a:ext cx="278514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Les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scientifiques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se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mettent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à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étudier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peau</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noire de façon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obsessionnelle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13" name="TextBox 12">
            <a:extLst>
              <a:ext uri="{FF2B5EF4-FFF2-40B4-BE49-F238E27FC236}">
                <a16:creationId xmlns:a16="http://schemas.microsoft.com/office/drawing/2014/main" id="{74BAF3D5-1048-3BB7-4D4E-0C21FA6F11D4}"/>
              </a:ext>
            </a:extLst>
          </p:cNvPr>
          <p:cNvSpPr txBox="1"/>
          <p:nvPr/>
        </p:nvSpPr>
        <p:spPr>
          <a:xfrm>
            <a:off x="9276346" y="5407459"/>
            <a:ext cx="279438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Au dix-</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septième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siècle, augmentation du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nombre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personnes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afro-</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descendantes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escalvagisés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559C86AE-A752-7E3F-8838-928991621A2F}"/>
              </a:ext>
            </a:extLst>
          </p:cNvPr>
          <p:cNvCxnSpPr>
            <a:cxnSpLocks/>
          </p:cNvCxnSpPr>
          <p:nvPr/>
        </p:nvCxnSpPr>
        <p:spPr>
          <a:xfrm>
            <a:off x="7969281" y="4572000"/>
            <a:ext cx="1186999" cy="111760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A3AAC25-D7D0-4563-B327-73C664E9347D}"/>
              </a:ext>
            </a:extLst>
          </p:cNvPr>
          <p:cNvSpPr txBox="1"/>
          <p:nvPr/>
        </p:nvSpPr>
        <p:spPr>
          <a:xfrm>
            <a:off x="202797" y="5136593"/>
            <a:ext cx="259820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fleurs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d’organer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symbole</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chasteté</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 on se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souvient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l’héritabilité</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de la </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blancheur</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cxnSp>
        <p:nvCxnSpPr>
          <p:cNvPr id="20" name="Straight Arrow Connector 19">
            <a:extLst>
              <a:ext uri="{FF2B5EF4-FFF2-40B4-BE49-F238E27FC236}">
                <a16:creationId xmlns:a16="http://schemas.microsoft.com/office/drawing/2014/main" id="{E28D0D63-B67D-E538-1D15-9DAFBC723B9C}"/>
              </a:ext>
            </a:extLst>
          </p:cNvPr>
          <p:cNvCxnSpPr>
            <a:cxnSpLocks/>
          </p:cNvCxnSpPr>
          <p:nvPr/>
        </p:nvCxnSpPr>
        <p:spPr>
          <a:xfrm flipH="1">
            <a:off x="2913033" y="4673596"/>
            <a:ext cx="679913" cy="45345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04888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19AB75A2-3316-6D2B-39F5-9C8EB0A1B116}"/>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B6AC4E6B-75FD-B628-8D3D-7BFF8474095D}"/>
              </a:ext>
            </a:extLst>
          </p:cNvPr>
          <p:cNvPicPr>
            <a:picLocks noChangeAspect="1"/>
          </p:cNvPicPr>
          <p:nvPr/>
        </p:nvPicPr>
        <p:blipFill>
          <a:blip r:embed="rId2"/>
          <a:stretch>
            <a:fillRect/>
          </a:stretch>
        </p:blipFill>
        <p:spPr>
          <a:xfrm>
            <a:off x="6503581" y="0"/>
            <a:ext cx="4621619" cy="6939368"/>
          </a:xfrm>
          <a:prstGeom prst="rect">
            <a:avLst/>
          </a:prstGeom>
        </p:spPr>
      </p:pic>
      <p:pic>
        <p:nvPicPr>
          <p:cNvPr id="6" name="Image 5">
            <a:extLst>
              <a:ext uri="{FF2B5EF4-FFF2-40B4-BE49-F238E27FC236}">
                <a16:creationId xmlns:a16="http://schemas.microsoft.com/office/drawing/2014/main" id="{75D42469-473F-BF6F-EF89-736AA65CCD32}"/>
              </a:ext>
            </a:extLst>
          </p:cNvPr>
          <p:cNvPicPr>
            <a:picLocks noChangeAspect="1"/>
          </p:cNvPicPr>
          <p:nvPr/>
        </p:nvPicPr>
        <p:blipFill>
          <a:blip r:embed="rId3"/>
          <a:stretch>
            <a:fillRect/>
          </a:stretch>
        </p:blipFill>
        <p:spPr>
          <a:xfrm>
            <a:off x="533400" y="-1"/>
            <a:ext cx="4800600" cy="6877783"/>
          </a:xfrm>
          <a:prstGeom prst="rect">
            <a:avLst/>
          </a:prstGeom>
        </p:spPr>
      </p:pic>
    </p:spTree>
    <p:extLst>
      <p:ext uri="{BB962C8B-B14F-4D97-AF65-F5344CB8AC3E}">
        <p14:creationId xmlns:p14="http://schemas.microsoft.com/office/powerpoint/2010/main" val="2617361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835443B3-8EFF-C179-E681-E5D4607E2998}"/>
            </a:ext>
          </a:extLst>
        </p:cNvPr>
        <p:cNvGrpSpPr/>
        <p:nvPr/>
      </p:nvGrpSpPr>
      <p:grpSpPr>
        <a:xfrm>
          <a:off x="0" y="0"/>
          <a:ext cx="0" cy="0"/>
          <a:chOff x="0" y="0"/>
          <a:chExt cx="0" cy="0"/>
        </a:xfrm>
      </p:grpSpPr>
      <p:pic>
        <p:nvPicPr>
          <p:cNvPr id="4" name="Picture 3" descr="A picture containing indoor&#10;&#10;Description automatically generated">
            <a:extLst>
              <a:ext uri="{FF2B5EF4-FFF2-40B4-BE49-F238E27FC236}">
                <a16:creationId xmlns:a16="http://schemas.microsoft.com/office/drawing/2014/main" id="{8850F3A6-707C-B83E-88C1-003BE0E794D9}"/>
              </a:ext>
            </a:extLst>
          </p:cNvPr>
          <p:cNvPicPr>
            <a:picLocks noChangeAspect="1"/>
          </p:cNvPicPr>
          <p:nvPr/>
        </p:nvPicPr>
        <p:blipFill rotWithShape="1">
          <a:blip r:embed="rId3">
            <a:extLst>
              <a:ext uri="{28A0092B-C50C-407E-A947-70E740481C1C}">
                <a14:useLocalDpi xmlns:a14="http://schemas.microsoft.com/office/drawing/2010/main" val="0"/>
              </a:ext>
            </a:extLst>
          </a:blip>
          <a:srcRect l="34393" t="9969" r="43089" b="72528"/>
          <a:stretch/>
        </p:blipFill>
        <p:spPr>
          <a:xfrm>
            <a:off x="0" y="-9236"/>
            <a:ext cx="5447267" cy="6867236"/>
          </a:xfrm>
          <a:prstGeom prst="rect">
            <a:avLst/>
          </a:prstGeom>
        </p:spPr>
      </p:pic>
      <p:sp>
        <p:nvSpPr>
          <p:cNvPr id="2" name="Rectangle 1">
            <a:extLst>
              <a:ext uri="{FF2B5EF4-FFF2-40B4-BE49-F238E27FC236}">
                <a16:creationId xmlns:a16="http://schemas.microsoft.com/office/drawing/2014/main" id="{F61D9BD0-7AF0-C09C-D4B7-31487442F575}"/>
              </a:ext>
            </a:extLst>
          </p:cNvPr>
          <p:cNvSpPr/>
          <p:nvPr/>
        </p:nvSpPr>
        <p:spPr>
          <a:xfrm>
            <a:off x="225891" y="5203182"/>
            <a:ext cx="4542183"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Thomas Lawrence, </a:t>
            </a: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Catherine Gray, Lady Manners</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1794, oil on canvas, 255cm x 158cm (detail) 
The Cleveland Museum of Art</a:t>
            </a:r>
          </a:p>
        </p:txBody>
      </p:sp>
      <p:pic>
        <p:nvPicPr>
          <p:cNvPr id="3" name="Picture 2" descr="C:\Users\koslof\Desktop\misc. skin research home\1962-3-2.jpg">
            <a:extLst>
              <a:ext uri="{FF2B5EF4-FFF2-40B4-BE49-F238E27FC236}">
                <a16:creationId xmlns:a16="http://schemas.microsoft.com/office/drawing/2014/main" id="{91441DBA-4DE0-B24A-A121-F46EAB5FCFA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89" t="-1834" r="-1562" b="1150"/>
          <a:stretch/>
        </p:blipFill>
        <p:spPr bwMode="auto">
          <a:xfrm>
            <a:off x="6336143" y="-9236"/>
            <a:ext cx="5855252" cy="6915773"/>
          </a:xfrm>
          <a:prstGeom prst="rect">
            <a:avLst/>
          </a:prstGeom>
          <a:solidFill>
            <a:schemeClr val="bg1"/>
          </a:solidFill>
        </p:spPr>
      </p:pic>
      <p:sp>
        <p:nvSpPr>
          <p:cNvPr id="6" name="Rectangle 5">
            <a:extLst>
              <a:ext uri="{FF2B5EF4-FFF2-40B4-BE49-F238E27FC236}">
                <a16:creationId xmlns:a16="http://schemas.microsoft.com/office/drawing/2014/main" id="{F3649C48-A507-8A2B-03DD-F00536CB8992}"/>
              </a:ext>
            </a:extLst>
          </p:cNvPr>
          <p:cNvSpPr/>
          <p:nvPr/>
        </p:nvSpPr>
        <p:spPr>
          <a:xfrm>
            <a:off x="5496400" y="3429000"/>
            <a:ext cx="3515968" cy="235449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John Hoppner,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Portrait of Lady Frances (</a:t>
            </a:r>
            <a:r>
              <a:rPr kumimoji="0" lang="en-US" sz="2100" b="0" i="1" u="none" strike="noStrike" kern="1200" cap="none" spc="0" normalizeH="0" baseline="0" noProof="0" dirty="0" err="1">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Lascelles</a:t>
            </a:r>
            <a:r>
              <a:rPr kumimoji="0" lang="en-US" sz="2100" b="0" i="1"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Douglas</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ca. 1795, oil on canvas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err="1">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Krannert</a:t>
            </a: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 Art Museum, University of Illinois at Urbana-Champaign</a:t>
            </a:r>
          </a:p>
        </p:txBody>
      </p:sp>
    </p:spTree>
    <p:extLst>
      <p:ext uri="{BB962C8B-B14F-4D97-AF65-F5344CB8AC3E}">
        <p14:creationId xmlns:p14="http://schemas.microsoft.com/office/powerpoint/2010/main" val="2310498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3F141923-0FC6-2E19-575A-A79A0DB1AADF}"/>
            </a:ext>
          </a:extLst>
        </p:cNvPr>
        <p:cNvGrpSpPr/>
        <p:nvPr/>
      </p:nvGrpSpPr>
      <p:grpSpPr>
        <a:xfrm>
          <a:off x="0" y="0"/>
          <a:ext cx="0" cy="0"/>
          <a:chOff x="0" y="0"/>
          <a:chExt cx="0" cy="0"/>
        </a:xfrm>
      </p:grpSpPr>
      <p:pic>
        <p:nvPicPr>
          <p:cNvPr id="2" name="Picture 2" descr="Thumbnail of Captain John MacBride">
            <a:extLst>
              <a:ext uri="{FF2B5EF4-FFF2-40B4-BE49-F238E27FC236}">
                <a16:creationId xmlns:a16="http://schemas.microsoft.com/office/drawing/2014/main" id="{E2469514-4044-594A-5A7C-50460E9AAF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31" r="8227" b="25348"/>
          <a:stretch/>
        </p:blipFill>
        <p:spPr bwMode="auto">
          <a:xfrm>
            <a:off x="6665626" y="-29181"/>
            <a:ext cx="5526374" cy="68962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A7715FA-89C3-CB76-90C7-1CEEA3A19D94}"/>
              </a:ext>
            </a:extLst>
          </p:cNvPr>
          <p:cNvSpPr/>
          <p:nvPr/>
        </p:nvSpPr>
        <p:spPr>
          <a:xfrm>
            <a:off x="6892422" y="4876800"/>
            <a:ext cx="4282529" cy="1708160"/>
          </a:xfrm>
          <a:prstGeom prst="rect">
            <a:avLst/>
          </a:prstGeom>
          <a:solidFill>
            <a:schemeClr val="bg1">
              <a:alpha val="37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Gilbert Stuart, 1755-1828 (American, active in Britain). 1788. Captain John MacBride.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rPr>
              <a:t>Yale Center for British Art, Paul Mellon Collection.</a:t>
            </a:r>
          </a:p>
        </p:txBody>
      </p:sp>
      <p:pic>
        <p:nvPicPr>
          <p:cNvPr id="5" name="Picture 2" descr="This is Versailles: The Bloody Fall of Mademoiselle de Fontanges">
            <a:extLst>
              <a:ext uri="{FF2B5EF4-FFF2-40B4-BE49-F238E27FC236}">
                <a16:creationId xmlns:a16="http://schemas.microsoft.com/office/drawing/2014/main" id="{82F8BD02-3578-49C4-6448-203A3A444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5479775" cy="69045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537A4831-4457-021A-7C9B-4648A6D91BDF}"/>
              </a:ext>
            </a:extLst>
          </p:cNvPr>
          <p:cNvSpPr txBox="1"/>
          <p:nvPr/>
        </p:nvSpPr>
        <p:spPr>
          <a:xfrm>
            <a:off x="353278" y="5753963"/>
            <a:ext cx="4773216" cy="830997"/>
          </a:xfrm>
          <a:prstGeom prst="rect">
            <a:avLst/>
          </a:prstGeom>
          <a:solidFill>
            <a:schemeClr val="bg1">
              <a:alpha val="51601"/>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Angélique de Fontanges, une des maitresses de Louis XIV</a:t>
            </a:r>
          </a:p>
        </p:txBody>
      </p:sp>
    </p:spTree>
    <p:extLst>
      <p:ext uri="{BB962C8B-B14F-4D97-AF65-F5344CB8AC3E}">
        <p14:creationId xmlns:p14="http://schemas.microsoft.com/office/powerpoint/2010/main" val="1760583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DD00C796-C023-52EE-6FCF-B89D50EEA679}"/>
            </a:ext>
          </a:extLst>
        </p:cNvPr>
        <p:cNvGrpSpPr/>
        <p:nvPr/>
      </p:nvGrpSpPr>
      <p:grpSpPr>
        <a:xfrm>
          <a:off x="0" y="0"/>
          <a:ext cx="0" cy="0"/>
          <a:chOff x="0" y="0"/>
          <a:chExt cx="0" cy="0"/>
        </a:xfrm>
      </p:grpSpPr>
      <p:pic>
        <p:nvPicPr>
          <p:cNvPr id="9218" name="Picture 2">
            <a:extLst>
              <a:ext uri="{FF2B5EF4-FFF2-40B4-BE49-F238E27FC236}">
                <a16:creationId xmlns:a16="http://schemas.microsoft.com/office/drawing/2014/main" id="{CB5312A6-3309-A7B1-A935-A4F0663BDC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133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6B5F0EA-0218-B527-BA98-27ACC11EC2BD}"/>
              </a:ext>
            </a:extLst>
          </p:cNvPr>
          <p:cNvSpPr txBox="1"/>
          <p:nvPr/>
        </p:nvSpPr>
        <p:spPr>
          <a:xfrm>
            <a:off x="0" y="0"/>
            <a:ext cx="1828801"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Diego Velázquez,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Portrait de </a:t>
            </a:r>
            <a:r>
              <a:rPr kumimoji="0" lang="fr-FR" sz="2400" b="0" i="0" u="none" strike="noStrike" kern="1200" cap="none" spc="0" normalizeH="0" baseline="0" noProof="0" dirty="0" err="1">
                <a:ln>
                  <a:noFill/>
                </a:ln>
                <a:solidFill>
                  <a:prstClr val="white">
                    <a:lumMod val="95000"/>
                  </a:prstClr>
                </a:solidFill>
                <a:effectLst/>
                <a:uLnTx/>
                <a:uFillTx/>
                <a:latin typeface="Calibri" panose="020F0502020204030204"/>
                <a:ea typeface="+mn-ea"/>
                <a:cs typeface="+mn-cs"/>
              </a:rPr>
              <a:t>Marie-Thésèse</a:t>
            </a: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 future épouse de Louis XIV</a:t>
            </a:r>
          </a:p>
        </p:txBody>
      </p:sp>
      <p:pic>
        <p:nvPicPr>
          <p:cNvPr id="9220" name="Picture 4" descr="Anne d'Autriche (1601-1666) — Wikipédia">
            <a:extLst>
              <a:ext uri="{FF2B5EF4-FFF2-40B4-BE49-F238E27FC236}">
                <a16:creationId xmlns:a16="http://schemas.microsoft.com/office/drawing/2014/main" id="{EA15B354-B971-402F-B3FC-4D63E2FAE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925" y="0"/>
            <a:ext cx="58070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B168B82-56C4-6690-C04B-A0D4F62E82A5}"/>
              </a:ext>
            </a:extLst>
          </p:cNvPr>
          <p:cNvSpPr txBox="1"/>
          <p:nvPr/>
        </p:nvSpPr>
        <p:spPr>
          <a:xfrm>
            <a:off x="6384925" y="692659"/>
            <a:ext cx="2734362"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Rubens,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Portrait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d’Anne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d’Autriche,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régente et mère de Louis XIV (1625)</a:t>
            </a:r>
          </a:p>
        </p:txBody>
      </p:sp>
    </p:spTree>
    <p:extLst>
      <p:ext uri="{BB962C8B-B14F-4D97-AF65-F5344CB8AC3E}">
        <p14:creationId xmlns:p14="http://schemas.microsoft.com/office/powerpoint/2010/main" val="169856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FDA80F-2B4D-2B2A-F198-F70BA6CDB34B}"/>
              </a:ext>
            </a:extLst>
          </p:cNvPr>
          <p:cNvSpPr>
            <a:spLocks noGrp="1"/>
          </p:cNvSpPr>
          <p:nvPr>
            <p:ph type="title"/>
          </p:nvPr>
        </p:nvSpPr>
        <p:spPr>
          <a:xfrm>
            <a:off x="838200" y="492125"/>
            <a:ext cx="10515600" cy="1325563"/>
          </a:xfrm>
        </p:spPr>
        <p:txBody>
          <a:bodyPr>
            <a:normAutofit/>
          </a:bodyPr>
          <a:lstStyle/>
          <a:p>
            <a:r>
              <a:rPr lang="fr-FR" dirty="0"/>
              <a:t>Comment Ndiaye définit-elle la race ?</a:t>
            </a:r>
            <a:br>
              <a:rPr lang="fr-FR" dirty="0"/>
            </a:br>
            <a:endParaRPr lang="fr-FR" dirty="0"/>
          </a:p>
        </p:txBody>
      </p:sp>
      <p:sp>
        <p:nvSpPr>
          <p:cNvPr id="4" name="Espace réservé du contenu 3">
            <a:extLst>
              <a:ext uri="{FF2B5EF4-FFF2-40B4-BE49-F238E27FC236}">
                <a16:creationId xmlns:a16="http://schemas.microsoft.com/office/drawing/2014/main" id="{805949F3-1148-1EE3-3AE5-0A3F5709D31A}"/>
              </a:ext>
            </a:extLst>
          </p:cNvPr>
          <p:cNvSpPr>
            <a:spLocks noGrp="1"/>
          </p:cNvSpPr>
          <p:nvPr>
            <p:ph idx="1"/>
          </p:nvPr>
        </p:nvSpPr>
        <p:spPr>
          <a:xfrm>
            <a:off x="838200" y="2638425"/>
            <a:ext cx="10807700" cy="1895475"/>
          </a:xfrm>
        </p:spPr>
        <p:txBody>
          <a:bodyPr>
            <a:normAutofit/>
          </a:bodyPr>
          <a:lstStyle/>
          <a:p>
            <a:pPr marL="0" indent="0">
              <a:buNone/>
            </a:pPr>
            <a:r>
              <a:rPr lang="fr-FR" sz="3600" dirty="0">
                <a:latin typeface="+mj-lt"/>
              </a:rPr>
              <a:t>« … a system of power </a:t>
            </a:r>
            <a:r>
              <a:rPr lang="fr-FR" sz="3600" dirty="0" err="1">
                <a:latin typeface="+mj-lt"/>
              </a:rPr>
              <a:t>falsely</a:t>
            </a:r>
            <a:r>
              <a:rPr lang="fr-FR" sz="3600" dirty="0">
                <a:latin typeface="+mj-lt"/>
              </a:rPr>
              <a:t> and </a:t>
            </a:r>
            <a:r>
              <a:rPr lang="fr-FR" sz="3600" dirty="0" err="1">
                <a:latin typeface="+mj-lt"/>
              </a:rPr>
              <a:t>strategicially</a:t>
            </a:r>
            <a:r>
              <a:rPr lang="fr-FR" sz="3600" dirty="0">
                <a:latin typeface="+mj-lt"/>
              </a:rPr>
              <a:t> </a:t>
            </a:r>
            <a:r>
              <a:rPr lang="fr-FR" sz="3600" dirty="0" err="1">
                <a:latin typeface="+mj-lt"/>
              </a:rPr>
              <a:t>packaged</a:t>
            </a:r>
            <a:r>
              <a:rPr lang="fr-FR" sz="3600" dirty="0">
                <a:latin typeface="+mj-lt"/>
              </a:rPr>
              <a:t> as a system of </a:t>
            </a:r>
            <a:r>
              <a:rPr lang="fr-FR" sz="3600" dirty="0" err="1">
                <a:latin typeface="+mj-lt"/>
              </a:rPr>
              <a:t>knowledge</a:t>
            </a:r>
            <a:r>
              <a:rPr lang="fr-FR" sz="3600" dirty="0">
                <a:latin typeface="+mj-lt"/>
              </a:rPr>
              <a:t> </a:t>
            </a:r>
            <a:r>
              <a:rPr lang="fr-FR" sz="3600" dirty="0" err="1">
                <a:latin typeface="+mj-lt"/>
              </a:rPr>
              <a:t>mobilizing</a:t>
            </a:r>
            <a:r>
              <a:rPr lang="fr-FR" sz="3600" dirty="0">
                <a:latin typeface="+mj-lt"/>
              </a:rPr>
              <a:t> the dominant </a:t>
            </a:r>
            <a:r>
              <a:rPr lang="fr-FR" sz="3600" dirty="0" err="1">
                <a:latin typeface="+mj-lt"/>
              </a:rPr>
              <a:t>epistemic</a:t>
            </a:r>
            <a:r>
              <a:rPr lang="fr-FR" sz="3600" dirty="0">
                <a:latin typeface="+mj-lt"/>
              </a:rPr>
              <a:t> </a:t>
            </a:r>
            <a:r>
              <a:rPr lang="fr-FR" sz="3600" dirty="0" err="1">
                <a:latin typeface="+mj-lt"/>
              </a:rPr>
              <a:t>fields</a:t>
            </a:r>
            <a:r>
              <a:rPr lang="fr-FR" sz="3600" dirty="0">
                <a:latin typeface="+mj-lt"/>
              </a:rPr>
              <a:t> at </a:t>
            </a:r>
            <a:r>
              <a:rPr lang="fr-FR" sz="3600" dirty="0" err="1">
                <a:latin typeface="+mj-lt"/>
              </a:rPr>
              <a:t>any</a:t>
            </a:r>
            <a:r>
              <a:rPr lang="fr-FR" sz="3600" dirty="0">
                <a:latin typeface="+mj-lt"/>
              </a:rPr>
              <a:t> </a:t>
            </a:r>
            <a:r>
              <a:rPr lang="fr-FR" sz="3600" dirty="0" err="1">
                <a:latin typeface="+mj-lt"/>
              </a:rPr>
              <a:t>given</a:t>
            </a:r>
            <a:r>
              <a:rPr lang="fr-FR" sz="3600" dirty="0">
                <a:latin typeface="+mj-lt"/>
              </a:rPr>
              <a:t> point in time » (3).</a:t>
            </a:r>
          </a:p>
        </p:txBody>
      </p:sp>
    </p:spTree>
    <p:extLst>
      <p:ext uri="{BB962C8B-B14F-4D97-AF65-F5344CB8AC3E}">
        <p14:creationId xmlns:p14="http://schemas.microsoft.com/office/powerpoint/2010/main" val="17010010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A97E31-58FB-4129-B4C1-607AA1694BB8}"/>
            </a:ext>
          </a:extLst>
        </p:cNvPr>
        <p:cNvGrpSpPr/>
        <p:nvPr/>
      </p:nvGrpSpPr>
      <p:grpSpPr>
        <a:xfrm>
          <a:off x="0" y="0"/>
          <a:ext cx="0" cy="0"/>
          <a:chOff x="0" y="0"/>
          <a:chExt cx="0" cy="0"/>
        </a:xfrm>
      </p:grpSpPr>
      <p:pic>
        <p:nvPicPr>
          <p:cNvPr id="2" name="Picture 1" descr="Blood in the Face (Download) - Kino Lorber Home Video">
            <a:extLst>
              <a:ext uri="{FF2B5EF4-FFF2-40B4-BE49-F238E27FC236}">
                <a16:creationId xmlns:a16="http://schemas.microsoft.com/office/drawing/2014/main" id="{487D5A11-D7FC-F0C6-9CEF-1BD14804901E}"/>
              </a:ext>
            </a:extLst>
          </p:cNvPr>
          <p:cNvPicPr>
            <a:picLocks noChangeAspect="1"/>
          </p:cNvPicPr>
          <p:nvPr/>
        </p:nvPicPr>
        <p:blipFill>
          <a:blip r:embed="rId2"/>
          <a:stretch>
            <a:fillRect/>
          </a:stretch>
        </p:blipFill>
        <p:spPr>
          <a:xfrm>
            <a:off x="3781425" y="0"/>
            <a:ext cx="4629150" cy="6858000"/>
          </a:xfrm>
          <a:prstGeom prst="rect">
            <a:avLst/>
          </a:prstGeom>
        </p:spPr>
      </p:pic>
    </p:spTree>
    <p:extLst>
      <p:ext uri="{BB962C8B-B14F-4D97-AF65-F5344CB8AC3E}">
        <p14:creationId xmlns:p14="http://schemas.microsoft.com/office/powerpoint/2010/main" val="1809409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62771B-4EE2-70F5-0BE9-EA6070F3FF17}"/>
              </a:ext>
            </a:extLst>
          </p:cNvPr>
          <p:cNvSpPr>
            <a:spLocks noGrp="1"/>
          </p:cNvSpPr>
          <p:nvPr>
            <p:ph type="title"/>
          </p:nvPr>
        </p:nvSpPr>
        <p:spPr>
          <a:xfrm>
            <a:off x="457200" y="0"/>
            <a:ext cx="10515600" cy="1325563"/>
          </a:xfrm>
        </p:spPr>
        <p:txBody>
          <a:bodyPr/>
          <a:lstStyle/>
          <a:p>
            <a:r>
              <a:rPr lang="fr-FR" dirty="0"/>
              <a:t>Qu’est-ce qui fait une bonne présentation ?</a:t>
            </a:r>
          </a:p>
        </p:txBody>
      </p:sp>
      <p:sp>
        <p:nvSpPr>
          <p:cNvPr id="4" name="Espace réservé du contenu 3">
            <a:extLst>
              <a:ext uri="{FF2B5EF4-FFF2-40B4-BE49-F238E27FC236}">
                <a16:creationId xmlns:a16="http://schemas.microsoft.com/office/drawing/2014/main" id="{9ACB1D73-86E4-00DA-0171-13C722382084}"/>
              </a:ext>
            </a:extLst>
          </p:cNvPr>
          <p:cNvSpPr>
            <a:spLocks noGrp="1"/>
          </p:cNvSpPr>
          <p:nvPr>
            <p:ph idx="1"/>
          </p:nvPr>
        </p:nvSpPr>
        <p:spPr>
          <a:xfrm>
            <a:off x="546100" y="1183481"/>
            <a:ext cx="10515600" cy="4491037"/>
          </a:xfrm>
        </p:spPr>
        <p:txBody>
          <a:bodyPr>
            <a:normAutofit lnSpcReduction="10000"/>
          </a:bodyPr>
          <a:lstStyle/>
          <a:p>
            <a:pPr marL="0" indent="0">
              <a:buNone/>
            </a:pPr>
            <a:r>
              <a:rPr lang="fr-FR" sz="3600" dirty="0">
                <a:latin typeface="+mj-lt"/>
              </a:rPr>
              <a:t>à venir…</a:t>
            </a:r>
          </a:p>
          <a:p>
            <a:r>
              <a:rPr lang="fr-FR" dirty="0"/>
              <a:t>retours par mél </a:t>
            </a:r>
            <a:r>
              <a:rPr lang="fr-FR"/>
              <a:t>ce weekend </a:t>
            </a:r>
            <a:r>
              <a:rPr lang="fr-FR" dirty="0"/>
              <a:t>sur vos prospectus</a:t>
            </a:r>
          </a:p>
          <a:p>
            <a:r>
              <a:rPr lang="fr-FR" dirty="0"/>
              <a:t>disponible pour vous rencontrer par Zoom ou répondre aux questions—n’hésitez pas </a:t>
            </a:r>
          </a:p>
          <a:p>
            <a:r>
              <a:rPr lang="fr-FR" dirty="0"/>
              <a:t>conférence de clôture mercredi !</a:t>
            </a:r>
          </a:p>
          <a:p>
            <a:r>
              <a:rPr lang="fr-FR" dirty="0"/>
              <a:t>avant 11h le mercredi merci de télécharger sur Moodle : </a:t>
            </a:r>
          </a:p>
          <a:p>
            <a:pPr marL="457200" lvl="1" indent="0">
              <a:buNone/>
            </a:pPr>
            <a:r>
              <a:rPr lang="fr-FR" dirty="0"/>
              <a:t>1. votre affiche format A3</a:t>
            </a:r>
          </a:p>
          <a:p>
            <a:pPr marL="457200" lvl="1" indent="0">
              <a:buNone/>
            </a:pPr>
            <a:r>
              <a:rPr lang="fr-FR" dirty="0"/>
              <a:t>2. votre PPT ou lien à un Google Slides</a:t>
            </a:r>
          </a:p>
          <a:p>
            <a:r>
              <a:rPr lang="fr-FR" dirty="0"/>
              <a:t>présentation informelle de vos projets jeudi soir</a:t>
            </a:r>
          </a:p>
          <a:p>
            <a:r>
              <a:rPr lang="fr-FR" dirty="0"/>
              <a:t>partie écrite à remettre (date limite le mercredi 22 juillet)</a:t>
            </a:r>
          </a:p>
        </p:txBody>
      </p:sp>
      <p:sp>
        <p:nvSpPr>
          <p:cNvPr id="5" name="Titre 1">
            <a:extLst>
              <a:ext uri="{FF2B5EF4-FFF2-40B4-BE49-F238E27FC236}">
                <a16:creationId xmlns:a16="http://schemas.microsoft.com/office/drawing/2014/main" id="{80C3885E-9269-2EAD-8A7D-1EF615C50032}"/>
              </a:ext>
            </a:extLst>
          </p:cNvPr>
          <p:cNvSpPr txBox="1">
            <a:spLocks/>
          </p:cNvSpPr>
          <p:nvPr/>
        </p:nvSpPr>
        <p:spPr>
          <a:xfrm>
            <a:off x="546100" y="5689600"/>
            <a:ext cx="11277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200" dirty="0"/>
              <a:t>Ressources pour vous aider avec la citation et la bibliographie, vocabulaire analytique, etc. sur Moodle sous « Projet final »</a:t>
            </a:r>
          </a:p>
        </p:txBody>
      </p:sp>
    </p:spTree>
    <p:extLst>
      <p:ext uri="{BB962C8B-B14F-4D97-AF65-F5344CB8AC3E}">
        <p14:creationId xmlns:p14="http://schemas.microsoft.com/office/powerpoint/2010/main" val="150173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FCA33B9A-75DF-A97B-9342-83B63A64E05D}"/>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8487EA33-A69D-6239-D1BA-37F408921817}"/>
              </a:ext>
            </a:extLst>
          </p:cNvPr>
          <p:cNvSpPr txBox="1"/>
          <p:nvPr/>
        </p:nvSpPr>
        <p:spPr>
          <a:xfrm>
            <a:off x="203200" y="0"/>
            <a:ext cx="12153900" cy="1200329"/>
          </a:xfrm>
          <a:prstGeom prst="rect">
            <a:avLst/>
          </a:prstGeom>
          <a:noFill/>
        </p:spPr>
        <p:txBody>
          <a:bodyPr wrap="square">
            <a:spAutoFit/>
          </a:bodyPr>
          <a:lstStyle/>
          <a:p>
            <a:r>
              <a:rPr lang="en" sz="3600" dirty="0"/>
              <a:t>Costumes </a:t>
            </a:r>
            <a:r>
              <a:rPr lang="en" sz="3600" dirty="0" err="1"/>
              <a:t>dessinés</a:t>
            </a:r>
            <a:r>
              <a:rPr lang="en" sz="3600" dirty="0"/>
              <a:t> par Daniel Rabel pour </a:t>
            </a:r>
            <a:r>
              <a:rPr lang="en" sz="3600" i="1" dirty="0"/>
              <a:t>Le Grand Bal de la </a:t>
            </a:r>
            <a:r>
              <a:rPr lang="en" sz="3600" i="1" dirty="0" err="1"/>
              <a:t>Douairière</a:t>
            </a:r>
            <a:r>
              <a:rPr lang="en" sz="3600" i="1" dirty="0"/>
              <a:t> de </a:t>
            </a:r>
            <a:r>
              <a:rPr lang="en" sz="3600" i="1" dirty="0" err="1"/>
              <a:t>Billebahaut</a:t>
            </a:r>
            <a:r>
              <a:rPr lang="en" sz="3600" i="1" dirty="0"/>
              <a:t> </a:t>
            </a:r>
            <a:r>
              <a:rPr lang="en" sz="3600" dirty="0"/>
              <a:t>(</a:t>
            </a:r>
            <a:r>
              <a:rPr lang="en" sz="3600" dirty="0" err="1"/>
              <a:t>dansé</a:t>
            </a:r>
            <a:r>
              <a:rPr lang="en" sz="3600" dirty="0"/>
              <a:t> </a:t>
            </a:r>
            <a:r>
              <a:rPr lang="en" sz="3600" dirty="0" err="1"/>
              <a:t>février</a:t>
            </a:r>
            <a:r>
              <a:rPr lang="en" sz="3600" dirty="0"/>
              <a:t> 1626)</a:t>
            </a:r>
            <a:endParaRPr lang="fr-FR" sz="3600" dirty="0"/>
          </a:p>
        </p:txBody>
      </p:sp>
      <p:pic>
        <p:nvPicPr>
          <p:cNvPr id="8" name="Google Shape;132;p22" title="Screenshot 2026-05-13 at 3.44.27 PM.png">
            <a:extLst>
              <a:ext uri="{FF2B5EF4-FFF2-40B4-BE49-F238E27FC236}">
                <a16:creationId xmlns:a16="http://schemas.microsoft.com/office/drawing/2014/main" id="{89A96ED0-ACA2-96FA-496B-C896F918DE40}"/>
              </a:ext>
            </a:extLst>
          </p:cNvPr>
          <p:cNvPicPr preferRelativeResize="0">
            <a:picLocks noChangeAspect="1"/>
          </p:cNvPicPr>
          <p:nvPr/>
        </p:nvPicPr>
        <p:blipFill rotWithShape="1">
          <a:blip r:embed="rId2">
            <a:alphaModFix/>
          </a:blip>
          <a:srcRect b="9592"/>
          <a:stretch/>
        </p:blipFill>
        <p:spPr>
          <a:xfrm>
            <a:off x="430641" y="1327329"/>
            <a:ext cx="11330717" cy="5530671"/>
          </a:xfrm>
          <a:prstGeom prst="rect">
            <a:avLst/>
          </a:prstGeom>
          <a:noFill/>
          <a:ln>
            <a:noFill/>
          </a:ln>
        </p:spPr>
      </p:pic>
    </p:spTree>
    <p:extLst>
      <p:ext uri="{BB962C8B-B14F-4D97-AF65-F5344CB8AC3E}">
        <p14:creationId xmlns:p14="http://schemas.microsoft.com/office/powerpoint/2010/main" val="4198913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5BE9BD-E42B-287B-0450-71DA74FFEBA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Google Shape;134;p22" title="Screenshot 2026-05-13 at 3.55.12 PM.png">
            <a:extLst>
              <a:ext uri="{FF2B5EF4-FFF2-40B4-BE49-F238E27FC236}">
                <a16:creationId xmlns:a16="http://schemas.microsoft.com/office/drawing/2014/main" id="{C5795BC8-7091-9657-6802-A8A633D22AAB}"/>
              </a:ext>
            </a:extLst>
          </p:cNvPr>
          <p:cNvPicPr preferRelativeResize="0">
            <a:picLocks noChangeAspect="1"/>
          </p:cNvPicPr>
          <p:nvPr/>
        </p:nvPicPr>
        <p:blipFill rotWithShape="1">
          <a:blip r:embed="rId2"/>
          <a:srcRect l="426" r="-1" b="-1"/>
          <a:stretch>
            <a:fillRect/>
          </a:stretch>
        </p:blipFill>
        <p:spPr>
          <a:xfrm>
            <a:off x="20" y="1282"/>
            <a:ext cx="12191980" cy="6856718"/>
          </a:xfrm>
          <a:prstGeom prst="rect">
            <a:avLst/>
          </a:prstGeom>
          <a:noFill/>
        </p:spPr>
      </p:pic>
      <p:sp>
        <p:nvSpPr>
          <p:cNvPr id="4" name="ZoneTexte 3">
            <a:extLst>
              <a:ext uri="{FF2B5EF4-FFF2-40B4-BE49-F238E27FC236}">
                <a16:creationId xmlns:a16="http://schemas.microsoft.com/office/drawing/2014/main" id="{8827B3A6-4A84-FBAD-ADF1-42D9E9AB623D}"/>
              </a:ext>
            </a:extLst>
          </p:cNvPr>
          <p:cNvSpPr txBox="1"/>
          <p:nvPr/>
        </p:nvSpPr>
        <p:spPr>
          <a:xfrm>
            <a:off x="4483100" y="6073088"/>
            <a:ext cx="7581900" cy="646331"/>
          </a:xfrm>
          <a:prstGeom prst="rect">
            <a:avLst/>
          </a:prstGeom>
          <a:solidFill>
            <a:srgbClr val="FFF3CC"/>
          </a:solidFill>
        </p:spPr>
        <p:txBody>
          <a:bodyPr wrap="square" rtlCol="0">
            <a:spAutoFit/>
          </a:bodyPr>
          <a:lstStyle/>
          <a:p>
            <a:r>
              <a:rPr lang="fr-US" dirty="0"/>
              <a:t>l'Amérique, représentée par le roi de Cusco, Atabalippa, l'Asie, par le Grand Turc, les peuples du Nord, l'Afrique, par le Grand Cacique et enfin l'Europe.</a:t>
            </a:r>
            <a:endParaRPr lang="fr-FR" dirty="0"/>
          </a:p>
        </p:txBody>
      </p:sp>
    </p:spTree>
    <p:extLst>
      <p:ext uri="{BB962C8B-B14F-4D97-AF65-F5344CB8AC3E}">
        <p14:creationId xmlns:p14="http://schemas.microsoft.com/office/powerpoint/2010/main" val="1147158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871DDBF3-4334-0932-01F6-DE73888098A1}"/>
            </a:ext>
          </a:extLst>
        </p:cNvPr>
        <p:cNvGrpSpPr/>
        <p:nvPr/>
      </p:nvGrpSpPr>
      <p:grpSpPr>
        <a:xfrm>
          <a:off x="0" y="0"/>
          <a:ext cx="0" cy="0"/>
          <a:chOff x="0" y="0"/>
          <a:chExt cx="0" cy="0"/>
        </a:xfrm>
      </p:grpSpPr>
      <p:pic>
        <p:nvPicPr>
          <p:cNvPr id="6" name="Image 5" descr="Daniel RABEL : Ballet, Entrée des Seigneurs et des sultanes, Lithographie  et pochoir - Décoration">
            <a:extLst>
              <a:ext uri="{FF2B5EF4-FFF2-40B4-BE49-F238E27FC236}">
                <a16:creationId xmlns:a16="http://schemas.microsoft.com/office/drawing/2014/main" id="{1B640F82-A66E-F34F-C12B-9053D33DA0F6}"/>
              </a:ext>
            </a:extLst>
          </p:cNvPr>
          <p:cNvPicPr>
            <a:picLocks noChangeAspect="1"/>
          </p:cNvPicPr>
          <p:nvPr/>
        </p:nvPicPr>
        <p:blipFill>
          <a:blip r:embed="rId2"/>
          <a:stretch>
            <a:fillRect/>
          </a:stretch>
        </p:blipFill>
        <p:spPr>
          <a:xfrm>
            <a:off x="3378200" y="0"/>
            <a:ext cx="5143500" cy="6835216"/>
          </a:xfrm>
          <a:prstGeom prst="rect">
            <a:avLst/>
          </a:prstGeom>
        </p:spPr>
      </p:pic>
    </p:spTree>
    <p:extLst>
      <p:ext uri="{BB962C8B-B14F-4D97-AF65-F5344CB8AC3E}">
        <p14:creationId xmlns:p14="http://schemas.microsoft.com/office/powerpoint/2010/main" val="2642726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29F6D566-9568-33A5-3F73-318CE62C9E9D}"/>
            </a:ext>
          </a:extLst>
        </p:cNvPr>
        <p:cNvGrpSpPr/>
        <p:nvPr/>
      </p:nvGrpSpPr>
      <p:grpSpPr>
        <a:xfrm>
          <a:off x="0" y="0"/>
          <a:ext cx="0" cy="0"/>
          <a:chOff x="0" y="0"/>
          <a:chExt cx="0" cy="0"/>
        </a:xfrm>
      </p:grpSpPr>
      <p:pic>
        <p:nvPicPr>
          <p:cNvPr id="6" name="Google Shape;131;p22" title="Screenshot 2026-05-13 at 4.20.29 PM.png">
            <a:extLst>
              <a:ext uri="{FF2B5EF4-FFF2-40B4-BE49-F238E27FC236}">
                <a16:creationId xmlns:a16="http://schemas.microsoft.com/office/drawing/2014/main" id="{F7B9B30C-9EA0-0F3F-E6D6-A9053B53BFE7}"/>
              </a:ext>
            </a:extLst>
          </p:cNvPr>
          <p:cNvPicPr preferRelativeResize="0"/>
          <p:nvPr/>
        </p:nvPicPr>
        <p:blipFill>
          <a:blip r:embed="rId2">
            <a:alphaModFix/>
          </a:blip>
          <a:stretch>
            <a:fillRect/>
          </a:stretch>
        </p:blipFill>
        <p:spPr>
          <a:xfrm>
            <a:off x="825500" y="101600"/>
            <a:ext cx="10147300" cy="6654800"/>
          </a:xfrm>
          <a:prstGeom prst="rect">
            <a:avLst/>
          </a:prstGeom>
          <a:noFill/>
          <a:ln>
            <a:noFill/>
          </a:ln>
        </p:spPr>
      </p:pic>
    </p:spTree>
    <p:extLst>
      <p:ext uri="{BB962C8B-B14F-4D97-AF65-F5344CB8AC3E}">
        <p14:creationId xmlns:p14="http://schemas.microsoft.com/office/powerpoint/2010/main" val="2589667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8211D-AF40-42C3-A788-1C3530B2D93A}"/>
              </a:ext>
            </a:extLst>
          </p:cNvPr>
          <p:cNvSpPr>
            <a:spLocks noGrp="1"/>
          </p:cNvSpPr>
          <p:nvPr>
            <p:ph type="title"/>
          </p:nvPr>
        </p:nvSpPr>
        <p:spPr>
          <a:xfrm>
            <a:off x="241300" y="657225"/>
            <a:ext cx="1943100" cy="1325563"/>
          </a:xfrm>
        </p:spPr>
        <p:txBody>
          <a:bodyPr>
            <a:normAutofit fontScale="90000"/>
          </a:bodyPr>
          <a:lstStyle/>
          <a:p>
            <a:r>
              <a:rPr lang="fr-FR" i="1" dirty="0"/>
              <a:t>Ballet de la nuit </a:t>
            </a:r>
            <a:br>
              <a:rPr lang="fr-FR" i="1" dirty="0"/>
            </a:br>
            <a:r>
              <a:rPr lang="fr-FR" dirty="0"/>
              <a:t>(1632)</a:t>
            </a:r>
          </a:p>
        </p:txBody>
      </p:sp>
      <p:pic>
        <p:nvPicPr>
          <p:cNvPr id="4" name="Image 3" descr="Etudes de costumes pour le Grand Ballet - Louvre site des collections">
            <a:extLst>
              <a:ext uri="{FF2B5EF4-FFF2-40B4-BE49-F238E27FC236}">
                <a16:creationId xmlns:a16="http://schemas.microsoft.com/office/drawing/2014/main" id="{8C97F4C6-BCD6-3052-BD05-1AC803821F6D}"/>
              </a:ext>
            </a:extLst>
          </p:cNvPr>
          <p:cNvPicPr>
            <a:picLocks noChangeAspect="1"/>
          </p:cNvPicPr>
          <p:nvPr/>
        </p:nvPicPr>
        <p:blipFill>
          <a:blip r:embed="rId2"/>
          <a:stretch>
            <a:fillRect/>
          </a:stretch>
        </p:blipFill>
        <p:spPr>
          <a:xfrm>
            <a:off x="1892300" y="-1"/>
            <a:ext cx="10299700" cy="6866467"/>
          </a:xfrm>
          <a:prstGeom prst="rect">
            <a:avLst/>
          </a:prstGeom>
        </p:spPr>
      </p:pic>
    </p:spTree>
    <p:extLst>
      <p:ext uri="{BB962C8B-B14F-4D97-AF65-F5344CB8AC3E}">
        <p14:creationId xmlns:p14="http://schemas.microsoft.com/office/powerpoint/2010/main" val="219474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E5CE1E0-3205-C8E1-2EBE-D23019B88874}"/>
              </a:ext>
            </a:extLst>
          </p:cNvPr>
          <p:cNvSpPr>
            <a:spLocks noGrp="1"/>
          </p:cNvSpPr>
          <p:nvPr>
            <p:ph idx="1"/>
          </p:nvPr>
        </p:nvSpPr>
        <p:spPr>
          <a:xfrm>
            <a:off x="304800" y="6016625"/>
            <a:ext cx="10515600" cy="4351338"/>
          </a:xfrm>
        </p:spPr>
        <p:txBody>
          <a:bodyPr/>
          <a:lstStyle/>
          <a:p>
            <a:pPr marL="0" indent="0">
              <a:buNone/>
            </a:pPr>
            <a:r>
              <a:rPr lang="fr-FR" dirty="0"/>
              <a:t>Rabel, costume pour un ballet inconnu</a:t>
            </a:r>
          </a:p>
        </p:txBody>
      </p:sp>
      <p:pic>
        <p:nvPicPr>
          <p:cNvPr id="4" name="Image 3">
            <a:extLst>
              <a:ext uri="{FF2B5EF4-FFF2-40B4-BE49-F238E27FC236}">
                <a16:creationId xmlns:a16="http://schemas.microsoft.com/office/drawing/2014/main" id="{3218D624-EF95-B01A-ED81-4B11FDEBF00D}"/>
              </a:ext>
            </a:extLst>
          </p:cNvPr>
          <p:cNvPicPr>
            <a:picLocks noChangeAspect="1"/>
          </p:cNvPicPr>
          <p:nvPr/>
        </p:nvPicPr>
        <p:blipFill>
          <a:blip r:embed="rId2"/>
          <a:stretch>
            <a:fillRect/>
          </a:stretch>
        </p:blipFill>
        <p:spPr>
          <a:xfrm>
            <a:off x="6794500" y="203200"/>
            <a:ext cx="4292600" cy="6451600"/>
          </a:xfrm>
          <a:prstGeom prst="rect">
            <a:avLst/>
          </a:prstGeom>
        </p:spPr>
      </p:pic>
    </p:spTree>
    <p:extLst>
      <p:ext uri="{BB962C8B-B14F-4D97-AF65-F5344CB8AC3E}">
        <p14:creationId xmlns:p14="http://schemas.microsoft.com/office/powerpoint/2010/main" val="2506176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3CC"/>
        </a:solidFill>
        <a:effectLst/>
      </p:bgPr>
    </p:bg>
    <p:spTree>
      <p:nvGrpSpPr>
        <p:cNvPr id="1" name="">
          <a:extLst>
            <a:ext uri="{FF2B5EF4-FFF2-40B4-BE49-F238E27FC236}">
              <a16:creationId xmlns:a16="http://schemas.microsoft.com/office/drawing/2014/main" id="{BE337B48-BC7E-2600-F231-5AAA10A406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9EF9C5-A06F-ED4C-1A1E-00FEB2844213}"/>
              </a:ext>
            </a:extLst>
          </p:cNvPr>
          <p:cNvSpPr>
            <a:spLocks noGrp="1"/>
          </p:cNvSpPr>
          <p:nvPr>
            <p:ph type="title"/>
          </p:nvPr>
        </p:nvSpPr>
        <p:spPr>
          <a:xfrm>
            <a:off x="4838700" y="5345112"/>
            <a:ext cx="8820150" cy="1325563"/>
          </a:xfrm>
        </p:spPr>
        <p:txBody>
          <a:bodyPr>
            <a:normAutofit/>
          </a:bodyPr>
          <a:lstStyle/>
          <a:p>
            <a:r>
              <a:rPr lang="fr-FR" sz="3600" dirty="0"/>
              <a:t>Nicolas Chrestien des Croix,</a:t>
            </a:r>
            <a:br>
              <a:rPr lang="fr-FR" sz="3600" dirty="0"/>
            </a:br>
            <a:r>
              <a:rPr lang="fr-FR" sz="3600" i="1" dirty="0"/>
              <a:t>Les </a:t>
            </a:r>
            <a:r>
              <a:rPr lang="fr-FR" sz="3600" i="1" dirty="0" err="1"/>
              <a:t>Portugaiz</a:t>
            </a:r>
            <a:r>
              <a:rPr lang="fr-FR" sz="3600" i="1" dirty="0"/>
              <a:t> infortunés </a:t>
            </a:r>
            <a:r>
              <a:rPr lang="fr-FR" sz="3600" dirty="0"/>
              <a:t>(Rouen, 1608)</a:t>
            </a:r>
          </a:p>
        </p:txBody>
      </p:sp>
      <p:sp>
        <p:nvSpPr>
          <p:cNvPr id="5" name="Espace réservé du contenu 4">
            <a:extLst>
              <a:ext uri="{FF2B5EF4-FFF2-40B4-BE49-F238E27FC236}">
                <a16:creationId xmlns:a16="http://schemas.microsoft.com/office/drawing/2014/main" id="{781067CE-4031-FDFC-48A8-5D000D4D90FE}"/>
              </a:ext>
            </a:extLst>
          </p:cNvPr>
          <p:cNvSpPr>
            <a:spLocks noGrp="1"/>
          </p:cNvSpPr>
          <p:nvPr>
            <p:ph idx="1"/>
          </p:nvPr>
        </p:nvSpPr>
        <p:spPr>
          <a:xfrm>
            <a:off x="4946650" y="1909762"/>
            <a:ext cx="6978651" cy="3536950"/>
          </a:xfrm>
        </p:spPr>
        <p:txBody>
          <a:bodyPr>
            <a:noAutofit/>
          </a:bodyPr>
          <a:lstStyle/>
          <a:p>
            <a:pPr marL="0" indent="0">
              <a:buNone/>
            </a:pPr>
            <a:r>
              <a:rPr lang="fr-FR" sz="3200" dirty="0">
                <a:latin typeface="+mj-lt"/>
              </a:rPr>
              <a:t>Comment Mougin déploie-t-elle la notion de Ndiaye des « scripts of </a:t>
            </a:r>
            <a:r>
              <a:rPr lang="fr-FR" sz="3200" dirty="0" err="1">
                <a:latin typeface="+mj-lt"/>
              </a:rPr>
              <a:t>blackness</a:t>
            </a:r>
            <a:r>
              <a:rPr lang="fr-FR" sz="3200" dirty="0">
                <a:latin typeface="+mj-lt"/>
              </a:rPr>
              <a:t> » ?</a:t>
            </a:r>
          </a:p>
          <a:p>
            <a:pPr marL="0" indent="0">
              <a:buNone/>
            </a:pPr>
            <a:r>
              <a:rPr lang="fr-FR" sz="3200" dirty="0">
                <a:latin typeface="+mj-lt"/>
              </a:rPr>
              <a:t>D’après Mougin, comment cette pièce construit-elle une vision de la blancheur ?</a:t>
            </a:r>
          </a:p>
          <a:p>
            <a:pPr marL="0" indent="0">
              <a:buNone/>
            </a:pPr>
            <a:r>
              <a:rPr lang="fr-FR" sz="3200" dirty="0">
                <a:latin typeface="+mj-lt"/>
              </a:rPr>
              <a:t>Peut-on parler d’une racialisation des européens dans cette pièce ? </a:t>
            </a:r>
          </a:p>
        </p:txBody>
      </p:sp>
      <p:pic>
        <p:nvPicPr>
          <p:cNvPr id="3" name="Image 2" descr="De la blancheur à la blanchité dans les Portugaiz infortunés (1608) de Nicolas Chrestien des Croix">
            <a:extLst>
              <a:ext uri="{FF2B5EF4-FFF2-40B4-BE49-F238E27FC236}">
                <a16:creationId xmlns:a16="http://schemas.microsoft.com/office/drawing/2014/main" id="{9F2F3B2F-5940-C726-4E23-7DA88A90723E}"/>
              </a:ext>
            </a:extLst>
          </p:cNvPr>
          <p:cNvPicPr>
            <a:picLocks noChangeAspect="1"/>
          </p:cNvPicPr>
          <p:nvPr/>
        </p:nvPicPr>
        <p:blipFill>
          <a:blip r:embed="rId2"/>
          <a:stretch>
            <a:fillRect/>
          </a:stretch>
        </p:blipFill>
        <p:spPr>
          <a:xfrm>
            <a:off x="266699" y="187325"/>
            <a:ext cx="4322233" cy="6483350"/>
          </a:xfrm>
          <a:prstGeom prst="rect">
            <a:avLst/>
          </a:prstGeom>
        </p:spPr>
      </p:pic>
      <p:sp>
        <p:nvSpPr>
          <p:cNvPr id="4" name="Titre 1">
            <a:extLst>
              <a:ext uri="{FF2B5EF4-FFF2-40B4-BE49-F238E27FC236}">
                <a16:creationId xmlns:a16="http://schemas.microsoft.com/office/drawing/2014/main" id="{0E5CF3E6-095C-E5E1-5F3F-FF87A3B04D2D}"/>
              </a:ext>
            </a:extLst>
          </p:cNvPr>
          <p:cNvSpPr txBox="1">
            <a:spLocks/>
          </p:cNvSpPr>
          <p:nvPr/>
        </p:nvSpPr>
        <p:spPr>
          <a:xfrm>
            <a:off x="4838700" y="209550"/>
            <a:ext cx="6121400"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t>Mathilde Mougin, « De la blancheur à la blanchité… »</a:t>
            </a:r>
          </a:p>
        </p:txBody>
      </p:sp>
    </p:spTree>
    <p:extLst>
      <p:ext uri="{BB962C8B-B14F-4D97-AF65-F5344CB8AC3E}">
        <p14:creationId xmlns:p14="http://schemas.microsoft.com/office/powerpoint/2010/main" val="11467528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7394</TotalTime>
  <Words>960</Words>
  <Application>Microsoft Macintosh PowerPoint</Application>
  <PresentationFormat>Grand écran</PresentationFormat>
  <Paragraphs>72</Paragraphs>
  <Slides>21</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21</vt:i4>
      </vt:variant>
    </vt:vector>
  </HeadingPairs>
  <TitlesOfParts>
    <vt:vector size="27" baseType="lpstr">
      <vt:lpstr>Aptos</vt:lpstr>
      <vt:lpstr>Arial</vt:lpstr>
      <vt:lpstr>Calibri</vt:lpstr>
      <vt:lpstr>Calibri Light</vt:lpstr>
      <vt:lpstr>Lato</vt:lpstr>
      <vt:lpstr>Office Theme</vt:lpstr>
      <vt:lpstr>« Rewriting the Grand Siècle » (2020)</vt:lpstr>
      <vt:lpstr>Comment Ndiaye définit-elle la race ? </vt:lpstr>
      <vt:lpstr>Présentation PowerPoint</vt:lpstr>
      <vt:lpstr>Présentation PowerPoint</vt:lpstr>
      <vt:lpstr>Présentation PowerPoint</vt:lpstr>
      <vt:lpstr>Présentation PowerPoint</vt:lpstr>
      <vt:lpstr>Ballet de la nuit  (1632)</vt:lpstr>
      <vt:lpstr>Présentation PowerPoint</vt:lpstr>
      <vt:lpstr>Nicolas Chrestien des Croix, Les Portugaiz infortunés (Rouen, 1608)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Qu’est-ce qui fait une bonne présentation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“Fifth Race” ? The Question of Native American Skin Color in the Definition of Difference   </dc:title>
  <dc:creator>Katherine Dauge-Roth</dc:creator>
  <cp:lastModifiedBy>Katherine Dauge-Roth</cp:lastModifiedBy>
  <cp:revision>4</cp:revision>
  <dcterms:created xsi:type="dcterms:W3CDTF">2023-02-10T16:37:03Z</dcterms:created>
  <dcterms:modified xsi:type="dcterms:W3CDTF">2026-07-11T20:38:03Z</dcterms:modified>
</cp:coreProperties>
</file>