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332" r:id="rId2"/>
    <p:sldId id="333" r:id="rId3"/>
    <p:sldId id="334" r:id="rId4"/>
    <p:sldId id="335" r:id="rId5"/>
    <p:sldId id="336" r:id="rId6"/>
    <p:sldId id="337" r:id="rId7"/>
    <p:sldId id="338" r:id="rId8"/>
    <p:sldId id="339" r:id="rId9"/>
    <p:sldId id="340" r:id="rId1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4CC2"/>
    <a:srgbClr val="772C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4" d="100"/>
          <a:sy n="94" d="100"/>
        </p:scale>
        <p:origin x="288"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9D434A59-C683-4678-9145-5EC69824ED91}" type="datetimeFigureOut">
              <a:rPr lang="en-US"/>
              <a:pPr>
                <a:defRPr/>
              </a:pPr>
              <a:t>8/12/2021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2C08D30-2D55-4C01-9057-E1154029BCE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6C003A5-C076-4A38-8940-5A8BA65736E8}" type="datetimeFigureOut">
              <a:rPr lang="en-US"/>
              <a:pPr>
                <a:defRPr/>
              </a:pPr>
              <a:t>8/12/2021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7EA8F90-C001-4ED1-938E-7CEFBA7708F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57FBFC5-9475-45BC-96A4-CC8F3CACE136}" type="datetimeFigureOut">
              <a:rPr lang="en-US"/>
              <a:pPr>
                <a:defRPr/>
              </a:pPr>
              <a:t>8/12/2021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9587EC2-EEDF-44B3-8E2E-F0E74A8B584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5BBA994-2830-40F7-9033-09823E339E3D}" type="datetimeFigureOut">
              <a:rPr lang="en-US"/>
              <a:pPr>
                <a:defRPr/>
              </a:pPr>
              <a:t>8/12/2021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5614151-C4EB-40DC-B155-2CFC44D2E86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D1C41E3-C948-4706-8178-1D39DC1A4F4B}" type="datetimeFigureOut">
              <a:rPr lang="en-US"/>
              <a:pPr>
                <a:defRPr/>
              </a:pPr>
              <a:t>8/12/2021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ABCDE0A-9132-4D16-BF5A-366DF18D81A1}"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FB7A6FAB-FFF6-4F30-A729-3365A7BD1610}" type="datetimeFigureOut">
              <a:rPr lang="en-US"/>
              <a:pPr>
                <a:defRPr/>
              </a:pPr>
              <a:t>8/12/2021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34D70CB-5CDB-44E8-A556-8F4C4A85464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595CD08B-D1FA-44E6-84BB-E8E40FCF17F3}" type="datetimeFigureOut">
              <a:rPr lang="en-US"/>
              <a:pPr>
                <a:defRPr/>
              </a:pPr>
              <a:t>8/12/2021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2D6C471-9860-43CE-A793-A91E2945F7F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09B82C8-1807-4FC0-9005-38E20C9D7FE9}" type="datetimeFigureOut">
              <a:rPr lang="en-US"/>
              <a:pPr>
                <a:defRPr/>
              </a:pPr>
              <a:t>8/12/2021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D9EF94F-909A-45B0-8EEA-FAF8BB58A11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28A3ABB-56AA-47C9-B50B-3C45994483B7}" type="datetimeFigureOut">
              <a:rPr lang="en-US"/>
              <a:pPr>
                <a:defRPr/>
              </a:pPr>
              <a:t>8/12/2021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44BED89-4F7F-437F-931C-07E3ED203FC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93ED5E4-772B-42EE-A53E-E0F75FF1A2BA}" type="datetimeFigureOut">
              <a:rPr lang="en-US"/>
              <a:pPr>
                <a:defRPr/>
              </a:pPr>
              <a:t>8/12/2021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7E62350-86FC-4A8B-90A4-06AF4E7EE79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F419CB9-E2FD-4F41-B81E-201A4B190933}" type="datetimeFigureOut">
              <a:rPr lang="en-US"/>
              <a:pPr>
                <a:defRPr/>
              </a:pPr>
              <a:t>8/12/2021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5B471E7-3B14-4478-8CC3-64A7815DDCFF}"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6D4974D3-2B13-447C-95B7-BE175978EC66}" type="datetimeFigureOut">
              <a:rPr lang="en-US"/>
              <a:pPr>
                <a:defRPr/>
              </a:pPr>
              <a:t>8/12/2021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F087B62C-9F82-4292-9DDD-E1828DC4564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F4CC2">
            <a:alpha val="69000"/>
          </a:srgbClr>
        </a:solidFill>
        <a:effectLst/>
      </p:bgPr>
    </p:bg>
    <p:spTree>
      <p:nvGrpSpPr>
        <p:cNvPr id="1" name=""/>
        <p:cNvGrpSpPr/>
        <p:nvPr/>
      </p:nvGrpSpPr>
      <p:grpSpPr>
        <a:xfrm>
          <a:off x="0" y="0"/>
          <a:ext cx="0" cy="0"/>
          <a:chOff x="0" y="0"/>
          <a:chExt cx="0" cy="0"/>
        </a:xfrm>
      </p:grpSpPr>
      <p:sp>
        <p:nvSpPr>
          <p:cNvPr id="3" name="TextBox 2"/>
          <p:cNvSpPr txBox="1"/>
          <p:nvPr/>
        </p:nvSpPr>
        <p:spPr>
          <a:xfrm>
            <a:off x="304800" y="228600"/>
            <a:ext cx="8610600" cy="954107"/>
          </a:xfrm>
          <a:prstGeom prst="rect">
            <a:avLst/>
          </a:prstGeom>
          <a:noFill/>
        </p:spPr>
        <p:txBody>
          <a:bodyPr wrap="square" rtlCol="0">
            <a:spAutoFit/>
          </a:bodyPr>
          <a:lstStyle/>
          <a:p>
            <a:pPr algn="ctr"/>
            <a:r>
              <a:rPr lang="en-US" sz="2800" b="1" dirty="0" err="1">
                <a:solidFill>
                  <a:schemeClr val="bg2"/>
                </a:solidFill>
                <a:latin typeface="Century Gothic"/>
              </a:rPr>
              <a:t>Chapitre</a:t>
            </a:r>
            <a:r>
              <a:rPr lang="en-US" sz="2800" b="1">
                <a:solidFill>
                  <a:schemeClr val="bg2"/>
                </a:solidFill>
                <a:latin typeface="Century Gothic"/>
              </a:rPr>
              <a:t> 3:</a:t>
            </a:r>
            <a:endParaRPr lang="en-US" sz="2800" b="1" dirty="0">
              <a:solidFill>
                <a:schemeClr val="bg2"/>
              </a:solidFill>
              <a:latin typeface="Century Gothic"/>
            </a:endParaRPr>
          </a:p>
          <a:p>
            <a:pPr algn="ctr"/>
            <a:r>
              <a:rPr lang="en-US" sz="2800" b="1" dirty="0">
                <a:solidFill>
                  <a:schemeClr val="bg2"/>
                </a:solidFill>
                <a:latin typeface="Century Gothic"/>
              </a:rPr>
              <a:t>Vocabulary Transparencies</a:t>
            </a:r>
          </a:p>
        </p:txBody>
      </p:sp>
      <p:pic>
        <p:nvPicPr>
          <p:cNvPr id="2" name="Picture 1" descr="Couverture du manuel "/>
          <p:cNvPicPr>
            <a:picLocks noChangeAspect="1"/>
          </p:cNvPicPr>
          <p:nvPr/>
        </p:nvPicPr>
        <p:blipFill>
          <a:blip r:embed="rId2"/>
          <a:stretch>
            <a:fillRect/>
          </a:stretch>
        </p:blipFill>
        <p:spPr>
          <a:xfrm>
            <a:off x="2514600" y="1219200"/>
            <a:ext cx="4287563" cy="5486400"/>
          </a:xfrm>
          <a:prstGeom prst="rect">
            <a:avLst/>
          </a:prstGeom>
          <a:ln>
            <a:solidFill>
              <a:srgbClr val="660066">
                <a:alpha val="82000"/>
              </a:srgbClr>
            </a:solid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381000"/>
            <a:ext cx="7543800" cy="523220"/>
          </a:xfrm>
          <a:prstGeom prst="rect">
            <a:avLst/>
          </a:prstGeom>
          <a:noFill/>
        </p:spPr>
        <p:txBody>
          <a:bodyPr wrap="square" rtlCol="0">
            <a:spAutoFit/>
          </a:bodyPr>
          <a:lstStyle/>
          <a:p>
            <a:pPr algn="ctr"/>
            <a:r>
              <a:rPr lang="en-US" sz="2800" dirty="0" err="1">
                <a:latin typeface="Century Gothic"/>
              </a:rPr>
              <a:t>S’orienter</a:t>
            </a:r>
            <a:r>
              <a:rPr lang="en-US" sz="2800" dirty="0">
                <a:latin typeface="Century Gothic"/>
              </a:rPr>
              <a:t> en </a:t>
            </a:r>
            <a:r>
              <a:rPr lang="en-US" sz="2800" dirty="0" err="1">
                <a:latin typeface="Century Gothic"/>
              </a:rPr>
              <a:t>ville</a:t>
            </a:r>
            <a:endParaRPr lang="en-US" sz="2800" dirty="0">
              <a:latin typeface="Century Gothic"/>
            </a:endParaRPr>
          </a:p>
        </p:txBody>
      </p:sp>
      <p:sp>
        <p:nvSpPr>
          <p:cNvPr id="6" name="TextBox 5">
            <a:extLst>
              <a:ext uri="{C183D7F6-B498-43B3-948B-1728B52AA6E4}">
                <adec:decorative xmlns:adec="http://schemas.microsoft.com/office/drawing/2017/decorative" val="1"/>
              </a:ext>
            </a:extLst>
          </p:cNvPr>
          <p:cNvSpPr txBox="1"/>
          <p:nvPr/>
        </p:nvSpPr>
        <p:spPr>
          <a:xfrm>
            <a:off x="152400" y="6211669"/>
            <a:ext cx="3810000" cy="646331"/>
          </a:xfrm>
          <a:prstGeom prst="rect">
            <a:avLst/>
          </a:prstGeom>
          <a:noFill/>
        </p:spPr>
        <p:txBody>
          <a:bodyPr wrap="square" rtlCol="0">
            <a:spAutoFit/>
          </a:bodyPr>
          <a:lstStyle/>
          <a:p>
            <a:r>
              <a:rPr lang="en-US" dirty="0" err="1">
                <a:latin typeface="Century Gothic"/>
              </a:rPr>
              <a:t>Chapitre</a:t>
            </a:r>
            <a:r>
              <a:rPr lang="en-US" dirty="0">
                <a:latin typeface="Century Gothic"/>
              </a:rPr>
              <a:t> 3, page 100</a:t>
            </a:r>
          </a:p>
          <a:p>
            <a:endParaRPr lang="en-US" dirty="0">
              <a:latin typeface="Century Gothic"/>
            </a:endParaRPr>
          </a:p>
        </p:txBody>
      </p:sp>
      <p:sp>
        <p:nvSpPr>
          <p:cNvPr id="7" name="TextBox 6">
            <a:extLst>
              <a:ext uri="{C183D7F6-B498-43B3-948B-1728B52AA6E4}">
                <adec:decorative xmlns:adec="http://schemas.microsoft.com/office/drawing/2017/decorative" val="1"/>
              </a:ext>
            </a:extLst>
          </p:cNvPr>
          <p:cNvSpPr txBox="1"/>
          <p:nvPr/>
        </p:nvSpPr>
        <p:spPr>
          <a:xfrm>
            <a:off x="8001000" y="6248400"/>
            <a:ext cx="762000" cy="381000"/>
          </a:xfrm>
          <a:prstGeom prst="rect">
            <a:avLst/>
          </a:prstGeom>
          <a:noFill/>
        </p:spPr>
        <p:txBody>
          <a:bodyPr wrap="square" rtlCol="0">
            <a:spAutoFit/>
          </a:bodyPr>
          <a:lstStyle/>
          <a:p>
            <a:r>
              <a:rPr lang="en-US" dirty="0">
                <a:latin typeface="Century Gothic"/>
              </a:rPr>
              <a:t>T-1</a:t>
            </a:r>
          </a:p>
        </p:txBody>
      </p:sp>
      <p:pic>
        <p:nvPicPr>
          <p:cNvPr id="8" name="Picture 7" descr="Un restaurant. &#10;Un cinéma. &#10;Le commissariat de police. &#10;La mairie. &#10;La bibliothèque. &#10;Une église. &#10;Le bureau de poste. &#10;Une banque. &#10;Le musée. &#10;La place. &#10;Le jardin public. &#10;L'hôpital. &#10;Le théâtre. &#10;Une école primaire. &#10;Un lycée. &#10;La gare. "/>
          <p:cNvPicPr>
            <a:picLocks noChangeAspect="1"/>
          </p:cNvPicPr>
          <p:nvPr/>
        </p:nvPicPr>
        <p:blipFill>
          <a:blip r:embed="rId2"/>
          <a:stretch>
            <a:fillRect/>
          </a:stretch>
        </p:blipFill>
        <p:spPr>
          <a:xfrm>
            <a:off x="1631950" y="876300"/>
            <a:ext cx="5880100" cy="5105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381000"/>
            <a:ext cx="7543800" cy="954107"/>
          </a:xfrm>
          <a:prstGeom prst="rect">
            <a:avLst/>
          </a:prstGeom>
          <a:noFill/>
        </p:spPr>
        <p:txBody>
          <a:bodyPr wrap="square" rtlCol="0">
            <a:spAutoFit/>
          </a:bodyPr>
          <a:lstStyle/>
          <a:p>
            <a:pPr algn="ctr"/>
            <a:r>
              <a:rPr lang="en-US" sz="2800" dirty="0">
                <a:latin typeface="Century Gothic"/>
              </a:rPr>
              <a:t>La </a:t>
            </a:r>
            <a:r>
              <a:rPr lang="en-US" sz="2800" dirty="0" err="1">
                <a:latin typeface="Century Gothic"/>
              </a:rPr>
              <a:t>ville</a:t>
            </a:r>
            <a:r>
              <a:rPr lang="en-US" sz="2800" dirty="0">
                <a:latin typeface="Century Gothic"/>
              </a:rPr>
              <a:t> et les transports</a:t>
            </a:r>
          </a:p>
          <a:p>
            <a:pPr algn="ctr"/>
            <a:r>
              <a:rPr lang="en-US" sz="2800" dirty="0">
                <a:latin typeface="Century Gothic"/>
              </a:rPr>
              <a:t>Les transports en </a:t>
            </a:r>
            <a:r>
              <a:rPr lang="en-US" sz="2800" dirty="0" err="1">
                <a:latin typeface="Century Gothic"/>
              </a:rPr>
              <a:t>commun</a:t>
            </a:r>
            <a:endParaRPr lang="en-US" sz="2800" dirty="0">
              <a:latin typeface="Century Gothic"/>
            </a:endParaRPr>
          </a:p>
        </p:txBody>
      </p:sp>
      <p:sp>
        <p:nvSpPr>
          <p:cNvPr id="6" name="TextBox 5">
            <a:extLst>
              <a:ext uri="{C183D7F6-B498-43B3-948B-1728B52AA6E4}">
                <adec:decorative xmlns:adec="http://schemas.microsoft.com/office/drawing/2017/decorative" val="1"/>
              </a:ext>
            </a:extLst>
          </p:cNvPr>
          <p:cNvSpPr txBox="1"/>
          <p:nvPr/>
        </p:nvSpPr>
        <p:spPr>
          <a:xfrm>
            <a:off x="152400" y="6211669"/>
            <a:ext cx="3810000" cy="646331"/>
          </a:xfrm>
          <a:prstGeom prst="rect">
            <a:avLst/>
          </a:prstGeom>
          <a:noFill/>
        </p:spPr>
        <p:txBody>
          <a:bodyPr wrap="square" rtlCol="0">
            <a:spAutoFit/>
          </a:bodyPr>
          <a:lstStyle/>
          <a:p>
            <a:r>
              <a:rPr lang="en-US" dirty="0" err="1">
                <a:latin typeface="Century Gothic"/>
              </a:rPr>
              <a:t>Chapitre</a:t>
            </a:r>
            <a:r>
              <a:rPr lang="en-US" dirty="0">
                <a:latin typeface="Century Gothic"/>
              </a:rPr>
              <a:t> 3, page 103</a:t>
            </a:r>
          </a:p>
          <a:p>
            <a:endParaRPr lang="en-US" dirty="0">
              <a:latin typeface="Century Gothic"/>
            </a:endParaRPr>
          </a:p>
        </p:txBody>
      </p:sp>
      <p:sp>
        <p:nvSpPr>
          <p:cNvPr id="7" name="TextBox 6">
            <a:extLst>
              <a:ext uri="{C183D7F6-B498-43B3-948B-1728B52AA6E4}">
                <adec:decorative xmlns:adec="http://schemas.microsoft.com/office/drawing/2017/decorative" val="1"/>
              </a:ext>
            </a:extLst>
          </p:cNvPr>
          <p:cNvSpPr txBox="1"/>
          <p:nvPr/>
        </p:nvSpPr>
        <p:spPr>
          <a:xfrm>
            <a:off x="8001000" y="6248400"/>
            <a:ext cx="762000" cy="381000"/>
          </a:xfrm>
          <a:prstGeom prst="rect">
            <a:avLst/>
          </a:prstGeom>
          <a:noFill/>
        </p:spPr>
        <p:txBody>
          <a:bodyPr wrap="square" rtlCol="0">
            <a:spAutoFit/>
          </a:bodyPr>
          <a:lstStyle/>
          <a:p>
            <a:r>
              <a:rPr lang="en-US" dirty="0">
                <a:latin typeface="Century Gothic"/>
              </a:rPr>
              <a:t>T-2a</a:t>
            </a:r>
          </a:p>
        </p:txBody>
      </p:sp>
      <p:pic>
        <p:nvPicPr>
          <p:cNvPr id="9" name="Picture 8" descr="Un arrêt d'autobus. Adrienne prend l'autobus au con de la rue. Pour elle, c'est commode. &#10;Un wagon. Le quai. Sarah et Agnès prennent le métro pour aller à la fac. C'est très rapide. "/>
          <p:cNvPicPr>
            <a:picLocks noChangeAspect="1"/>
          </p:cNvPicPr>
          <p:nvPr/>
        </p:nvPicPr>
        <p:blipFill>
          <a:blip r:embed="rId2"/>
          <a:stretch>
            <a:fillRect/>
          </a:stretch>
        </p:blipFill>
        <p:spPr>
          <a:xfrm>
            <a:off x="1651712" y="1447800"/>
            <a:ext cx="5815888" cy="3175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381000"/>
            <a:ext cx="7543800" cy="954107"/>
          </a:xfrm>
          <a:prstGeom prst="rect">
            <a:avLst/>
          </a:prstGeom>
          <a:noFill/>
        </p:spPr>
        <p:txBody>
          <a:bodyPr wrap="square" rtlCol="0">
            <a:spAutoFit/>
          </a:bodyPr>
          <a:lstStyle/>
          <a:p>
            <a:pPr algn="ctr"/>
            <a:r>
              <a:rPr lang="en-US" sz="2800" dirty="0">
                <a:latin typeface="Century Gothic"/>
              </a:rPr>
              <a:t>La </a:t>
            </a:r>
            <a:r>
              <a:rPr lang="en-US" sz="2800" dirty="0" err="1">
                <a:latin typeface="Century Gothic"/>
              </a:rPr>
              <a:t>ville</a:t>
            </a:r>
            <a:r>
              <a:rPr lang="en-US" sz="2800" dirty="0">
                <a:latin typeface="Century Gothic"/>
              </a:rPr>
              <a:t> et les transports</a:t>
            </a:r>
          </a:p>
          <a:p>
            <a:pPr algn="ctr"/>
            <a:r>
              <a:rPr lang="en-US" sz="2800" dirty="0">
                <a:latin typeface="Century Gothic"/>
              </a:rPr>
              <a:t>La </a:t>
            </a:r>
            <a:r>
              <a:rPr lang="en-US" sz="2800" dirty="0" err="1">
                <a:latin typeface="Century Gothic"/>
              </a:rPr>
              <a:t>sécurité</a:t>
            </a:r>
            <a:r>
              <a:rPr lang="en-US" sz="2800" dirty="0">
                <a:latin typeface="Century Gothic"/>
              </a:rPr>
              <a:t> et les precautions</a:t>
            </a:r>
          </a:p>
        </p:txBody>
      </p:sp>
      <p:sp>
        <p:nvSpPr>
          <p:cNvPr id="6" name="TextBox 5">
            <a:extLst>
              <a:ext uri="{C183D7F6-B498-43B3-948B-1728B52AA6E4}">
                <adec:decorative xmlns:adec="http://schemas.microsoft.com/office/drawing/2017/decorative" val="1"/>
              </a:ext>
            </a:extLst>
          </p:cNvPr>
          <p:cNvSpPr txBox="1"/>
          <p:nvPr/>
        </p:nvSpPr>
        <p:spPr>
          <a:xfrm>
            <a:off x="152400" y="6211669"/>
            <a:ext cx="3810000" cy="646331"/>
          </a:xfrm>
          <a:prstGeom prst="rect">
            <a:avLst/>
          </a:prstGeom>
          <a:noFill/>
        </p:spPr>
        <p:txBody>
          <a:bodyPr wrap="square" rtlCol="0">
            <a:spAutoFit/>
          </a:bodyPr>
          <a:lstStyle/>
          <a:p>
            <a:r>
              <a:rPr lang="en-US" dirty="0" err="1">
                <a:latin typeface="Century Gothic"/>
              </a:rPr>
              <a:t>Chapitre</a:t>
            </a:r>
            <a:r>
              <a:rPr lang="en-US" dirty="0">
                <a:latin typeface="Century Gothic"/>
              </a:rPr>
              <a:t> 3, page 103</a:t>
            </a:r>
          </a:p>
          <a:p>
            <a:endParaRPr lang="en-US" dirty="0">
              <a:latin typeface="Century Gothic"/>
            </a:endParaRPr>
          </a:p>
        </p:txBody>
      </p:sp>
      <p:sp>
        <p:nvSpPr>
          <p:cNvPr id="7" name="TextBox 6">
            <a:extLst>
              <a:ext uri="{C183D7F6-B498-43B3-948B-1728B52AA6E4}">
                <adec:decorative xmlns:adec="http://schemas.microsoft.com/office/drawing/2017/decorative" val="1"/>
              </a:ext>
            </a:extLst>
          </p:cNvPr>
          <p:cNvSpPr txBox="1"/>
          <p:nvPr/>
        </p:nvSpPr>
        <p:spPr>
          <a:xfrm>
            <a:off x="8001000" y="6248400"/>
            <a:ext cx="762000" cy="381000"/>
          </a:xfrm>
          <a:prstGeom prst="rect">
            <a:avLst/>
          </a:prstGeom>
          <a:noFill/>
        </p:spPr>
        <p:txBody>
          <a:bodyPr wrap="square" rtlCol="0">
            <a:spAutoFit/>
          </a:bodyPr>
          <a:lstStyle/>
          <a:p>
            <a:r>
              <a:rPr lang="en-US" dirty="0">
                <a:latin typeface="Century Gothic"/>
              </a:rPr>
              <a:t>T-2b</a:t>
            </a:r>
          </a:p>
        </p:txBody>
      </p:sp>
      <p:pic>
        <p:nvPicPr>
          <p:cNvPr id="10" name="Picture 9" descr="Le train. Une foule de gens. Il ne faut pas prendre le train aux heures de point. &#10;Un feu de signalisation. Un casque. Pour rouler en scooter, il faut porter un casque. "/>
          <p:cNvPicPr>
            <a:picLocks noChangeAspect="1"/>
          </p:cNvPicPr>
          <p:nvPr/>
        </p:nvPicPr>
        <p:blipFill>
          <a:blip r:embed="rId2"/>
          <a:stretch>
            <a:fillRect/>
          </a:stretch>
        </p:blipFill>
        <p:spPr>
          <a:xfrm>
            <a:off x="1443404" y="1371600"/>
            <a:ext cx="6405196" cy="35433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381000"/>
            <a:ext cx="7543800" cy="954107"/>
          </a:xfrm>
          <a:prstGeom prst="rect">
            <a:avLst/>
          </a:prstGeom>
          <a:noFill/>
        </p:spPr>
        <p:txBody>
          <a:bodyPr wrap="square" rtlCol="0">
            <a:spAutoFit/>
          </a:bodyPr>
          <a:lstStyle/>
          <a:p>
            <a:pPr algn="ctr"/>
            <a:r>
              <a:rPr lang="en-US" sz="2800" dirty="0">
                <a:latin typeface="Century Gothic"/>
              </a:rPr>
              <a:t>La </a:t>
            </a:r>
            <a:r>
              <a:rPr lang="en-US" sz="2800" dirty="0" err="1">
                <a:latin typeface="Century Gothic"/>
              </a:rPr>
              <a:t>ville</a:t>
            </a:r>
            <a:r>
              <a:rPr lang="en-US" sz="2800" dirty="0">
                <a:latin typeface="Century Gothic"/>
              </a:rPr>
              <a:t> et les transports</a:t>
            </a:r>
          </a:p>
          <a:p>
            <a:pPr algn="ctr"/>
            <a:r>
              <a:rPr lang="en-US" sz="2800" dirty="0">
                <a:latin typeface="Century Gothic"/>
              </a:rPr>
              <a:t>La </a:t>
            </a:r>
            <a:r>
              <a:rPr lang="en-US" sz="2800" dirty="0" err="1">
                <a:latin typeface="Century Gothic"/>
              </a:rPr>
              <a:t>sécurité</a:t>
            </a:r>
            <a:r>
              <a:rPr lang="en-US" sz="2800" dirty="0">
                <a:latin typeface="Century Gothic"/>
              </a:rPr>
              <a:t> et les precautions</a:t>
            </a:r>
          </a:p>
        </p:txBody>
      </p:sp>
      <p:sp>
        <p:nvSpPr>
          <p:cNvPr id="6" name="TextBox 5">
            <a:extLst>
              <a:ext uri="{C183D7F6-B498-43B3-948B-1728B52AA6E4}">
                <adec:decorative xmlns:adec="http://schemas.microsoft.com/office/drawing/2017/decorative" val="1"/>
              </a:ext>
            </a:extLst>
          </p:cNvPr>
          <p:cNvSpPr txBox="1"/>
          <p:nvPr/>
        </p:nvSpPr>
        <p:spPr>
          <a:xfrm>
            <a:off x="152400" y="6211669"/>
            <a:ext cx="3810000" cy="646331"/>
          </a:xfrm>
          <a:prstGeom prst="rect">
            <a:avLst/>
          </a:prstGeom>
          <a:noFill/>
        </p:spPr>
        <p:txBody>
          <a:bodyPr wrap="square" rtlCol="0">
            <a:spAutoFit/>
          </a:bodyPr>
          <a:lstStyle/>
          <a:p>
            <a:r>
              <a:rPr lang="en-US" dirty="0" err="1">
                <a:latin typeface="Century Gothic"/>
              </a:rPr>
              <a:t>Chapitre</a:t>
            </a:r>
            <a:r>
              <a:rPr lang="en-US" dirty="0">
                <a:latin typeface="Century Gothic"/>
              </a:rPr>
              <a:t> 3, page 104</a:t>
            </a:r>
          </a:p>
          <a:p>
            <a:endParaRPr lang="en-US" dirty="0">
              <a:latin typeface="Century Gothic"/>
            </a:endParaRPr>
          </a:p>
        </p:txBody>
      </p:sp>
      <p:sp>
        <p:nvSpPr>
          <p:cNvPr id="7" name="TextBox 6">
            <a:extLst>
              <a:ext uri="{C183D7F6-B498-43B3-948B-1728B52AA6E4}">
                <adec:decorative xmlns:adec="http://schemas.microsoft.com/office/drawing/2017/decorative" val="1"/>
              </a:ext>
            </a:extLst>
          </p:cNvPr>
          <p:cNvSpPr txBox="1"/>
          <p:nvPr/>
        </p:nvSpPr>
        <p:spPr>
          <a:xfrm>
            <a:off x="8001000" y="6248400"/>
            <a:ext cx="762000" cy="381000"/>
          </a:xfrm>
          <a:prstGeom prst="rect">
            <a:avLst/>
          </a:prstGeom>
          <a:noFill/>
        </p:spPr>
        <p:txBody>
          <a:bodyPr wrap="square" rtlCol="0">
            <a:spAutoFit/>
          </a:bodyPr>
          <a:lstStyle/>
          <a:p>
            <a:r>
              <a:rPr lang="en-US" dirty="0">
                <a:latin typeface="Century Gothic"/>
              </a:rPr>
              <a:t>T-2c</a:t>
            </a:r>
          </a:p>
        </p:txBody>
      </p:sp>
      <p:pic>
        <p:nvPicPr>
          <p:cNvPr id="12" name="Picture 11" descr="On doit avoir de la patience dans un embouteillage. Parfois, certains gens oublient d'obéir aux règles!"/>
          <p:cNvPicPr>
            <a:picLocks noChangeAspect="1"/>
          </p:cNvPicPr>
          <p:nvPr/>
        </p:nvPicPr>
        <p:blipFill>
          <a:blip r:embed="rId2"/>
          <a:stretch>
            <a:fillRect/>
          </a:stretch>
        </p:blipFill>
        <p:spPr>
          <a:xfrm>
            <a:off x="1066800" y="1905000"/>
            <a:ext cx="6960778" cy="27559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381000"/>
            <a:ext cx="7543800" cy="954107"/>
          </a:xfrm>
          <a:prstGeom prst="rect">
            <a:avLst/>
          </a:prstGeom>
          <a:noFill/>
        </p:spPr>
        <p:txBody>
          <a:bodyPr wrap="square" rtlCol="0">
            <a:spAutoFit/>
          </a:bodyPr>
          <a:lstStyle/>
          <a:p>
            <a:pPr algn="ctr"/>
            <a:r>
              <a:rPr lang="en-US" sz="2800" dirty="0">
                <a:latin typeface="Century Gothic"/>
              </a:rPr>
              <a:t>Les </a:t>
            </a:r>
            <a:r>
              <a:rPr lang="en-US" sz="2800" dirty="0" err="1">
                <a:latin typeface="Century Gothic"/>
              </a:rPr>
              <a:t>achats</a:t>
            </a:r>
            <a:endParaRPr lang="en-US" sz="2800" dirty="0">
              <a:latin typeface="Century Gothic"/>
            </a:endParaRPr>
          </a:p>
          <a:p>
            <a:pPr algn="ctr"/>
            <a:r>
              <a:rPr lang="en-US" sz="2800" dirty="0">
                <a:latin typeface="Century Gothic"/>
              </a:rPr>
              <a:t>Les </a:t>
            </a:r>
            <a:r>
              <a:rPr lang="en-US" sz="2800" dirty="0" err="1">
                <a:latin typeface="Century Gothic"/>
              </a:rPr>
              <a:t>commerces</a:t>
            </a:r>
            <a:endParaRPr lang="en-US" sz="2800" dirty="0">
              <a:latin typeface="Century Gothic"/>
            </a:endParaRPr>
          </a:p>
        </p:txBody>
      </p:sp>
      <p:sp>
        <p:nvSpPr>
          <p:cNvPr id="6" name="TextBox 5">
            <a:extLst>
              <a:ext uri="{C183D7F6-B498-43B3-948B-1728B52AA6E4}">
                <adec:decorative xmlns:adec="http://schemas.microsoft.com/office/drawing/2017/decorative" val="1"/>
              </a:ext>
            </a:extLst>
          </p:cNvPr>
          <p:cNvSpPr txBox="1"/>
          <p:nvPr/>
        </p:nvSpPr>
        <p:spPr>
          <a:xfrm>
            <a:off x="152400" y="6211669"/>
            <a:ext cx="3810000" cy="646331"/>
          </a:xfrm>
          <a:prstGeom prst="rect">
            <a:avLst/>
          </a:prstGeom>
          <a:noFill/>
        </p:spPr>
        <p:txBody>
          <a:bodyPr wrap="square" rtlCol="0">
            <a:spAutoFit/>
          </a:bodyPr>
          <a:lstStyle/>
          <a:p>
            <a:r>
              <a:rPr lang="en-US" dirty="0" err="1">
                <a:latin typeface="Century Gothic"/>
              </a:rPr>
              <a:t>Chapitre</a:t>
            </a:r>
            <a:r>
              <a:rPr lang="en-US" dirty="0">
                <a:latin typeface="Century Gothic"/>
              </a:rPr>
              <a:t> 3, page 106</a:t>
            </a:r>
          </a:p>
          <a:p>
            <a:endParaRPr lang="en-US" dirty="0">
              <a:latin typeface="Century Gothic"/>
            </a:endParaRPr>
          </a:p>
        </p:txBody>
      </p:sp>
      <p:sp>
        <p:nvSpPr>
          <p:cNvPr id="7" name="TextBox 6">
            <a:extLst>
              <a:ext uri="{C183D7F6-B498-43B3-948B-1728B52AA6E4}">
                <adec:decorative xmlns:adec="http://schemas.microsoft.com/office/drawing/2017/decorative" val="1"/>
              </a:ext>
            </a:extLst>
          </p:cNvPr>
          <p:cNvSpPr txBox="1"/>
          <p:nvPr/>
        </p:nvSpPr>
        <p:spPr>
          <a:xfrm>
            <a:off x="8001000" y="6248400"/>
            <a:ext cx="762000" cy="381000"/>
          </a:xfrm>
          <a:prstGeom prst="rect">
            <a:avLst/>
          </a:prstGeom>
          <a:noFill/>
        </p:spPr>
        <p:txBody>
          <a:bodyPr wrap="square" rtlCol="0">
            <a:spAutoFit/>
          </a:bodyPr>
          <a:lstStyle/>
          <a:p>
            <a:r>
              <a:rPr lang="en-US" dirty="0">
                <a:latin typeface="Century Gothic"/>
              </a:rPr>
              <a:t>T-3a</a:t>
            </a:r>
          </a:p>
        </p:txBody>
      </p:sp>
      <p:pic>
        <p:nvPicPr>
          <p:cNvPr id="13" name="Picture 12" descr="Les œufs. Le pain. Le lait. L'épicerie. Le bureau de poste. La libraire. Le café. De l'eau minérale. De la bière. Du vin. La parfumerie. Du parfum. Du maquillage. Le grand magasin. Un collier. La pharmacie. "/>
          <p:cNvPicPr>
            <a:picLocks noChangeAspect="1"/>
          </p:cNvPicPr>
          <p:nvPr/>
        </p:nvPicPr>
        <p:blipFill>
          <a:blip r:embed="rId2"/>
          <a:stretch>
            <a:fillRect/>
          </a:stretch>
        </p:blipFill>
        <p:spPr>
          <a:xfrm>
            <a:off x="2273300" y="1447800"/>
            <a:ext cx="5803900" cy="3302000"/>
          </a:xfrm>
          <a:prstGeom prst="rect">
            <a:avLst/>
          </a:prstGeom>
        </p:spPr>
      </p:pic>
      <p:pic>
        <p:nvPicPr>
          <p:cNvPr id="14" name="Picture 13" descr="Le kiosque. "/>
          <p:cNvPicPr>
            <a:picLocks noChangeAspect="1"/>
          </p:cNvPicPr>
          <p:nvPr/>
        </p:nvPicPr>
        <p:blipFill>
          <a:blip r:embed="rId3"/>
          <a:stretch>
            <a:fillRect/>
          </a:stretch>
        </p:blipFill>
        <p:spPr>
          <a:xfrm>
            <a:off x="914400" y="3048000"/>
            <a:ext cx="1816100" cy="19812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381000"/>
            <a:ext cx="7543800" cy="954107"/>
          </a:xfrm>
          <a:prstGeom prst="rect">
            <a:avLst/>
          </a:prstGeom>
          <a:noFill/>
        </p:spPr>
        <p:txBody>
          <a:bodyPr wrap="square" rtlCol="0">
            <a:spAutoFit/>
          </a:bodyPr>
          <a:lstStyle/>
          <a:p>
            <a:pPr algn="ctr"/>
            <a:r>
              <a:rPr lang="en-US" sz="2800" dirty="0">
                <a:latin typeface="Century Gothic"/>
              </a:rPr>
              <a:t>Les </a:t>
            </a:r>
            <a:r>
              <a:rPr lang="en-US" sz="2800" dirty="0" err="1">
                <a:latin typeface="Century Gothic"/>
              </a:rPr>
              <a:t>achats</a:t>
            </a:r>
            <a:endParaRPr lang="en-US" sz="2800" dirty="0">
              <a:latin typeface="Century Gothic"/>
            </a:endParaRPr>
          </a:p>
          <a:p>
            <a:pPr algn="ctr"/>
            <a:r>
              <a:rPr lang="en-US" sz="2800" dirty="0" err="1">
                <a:latin typeface="Century Gothic"/>
              </a:rPr>
              <a:t>Dans</a:t>
            </a:r>
            <a:r>
              <a:rPr lang="en-US" sz="2800" dirty="0">
                <a:latin typeface="Century Gothic"/>
              </a:rPr>
              <a:t> </a:t>
            </a:r>
            <a:r>
              <a:rPr lang="en-US" sz="2800" dirty="0" err="1">
                <a:latin typeface="Century Gothic"/>
              </a:rPr>
              <a:t>une</a:t>
            </a:r>
            <a:r>
              <a:rPr lang="en-US" sz="2800" dirty="0">
                <a:latin typeface="Century Gothic"/>
              </a:rPr>
              <a:t> boutique</a:t>
            </a:r>
          </a:p>
        </p:txBody>
      </p:sp>
      <p:sp>
        <p:nvSpPr>
          <p:cNvPr id="6" name="TextBox 5">
            <a:extLst>
              <a:ext uri="{C183D7F6-B498-43B3-948B-1728B52AA6E4}">
                <adec:decorative xmlns:adec="http://schemas.microsoft.com/office/drawing/2017/decorative" val="1"/>
              </a:ext>
            </a:extLst>
          </p:cNvPr>
          <p:cNvSpPr txBox="1"/>
          <p:nvPr/>
        </p:nvSpPr>
        <p:spPr>
          <a:xfrm>
            <a:off x="152400" y="6211669"/>
            <a:ext cx="3810000" cy="646331"/>
          </a:xfrm>
          <a:prstGeom prst="rect">
            <a:avLst/>
          </a:prstGeom>
          <a:noFill/>
        </p:spPr>
        <p:txBody>
          <a:bodyPr wrap="square" rtlCol="0">
            <a:spAutoFit/>
          </a:bodyPr>
          <a:lstStyle/>
          <a:p>
            <a:r>
              <a:rPr lang="en-US" dirty="0" err="1">
                <a:latin typeface="Century Gothic"/>
              </a:rPr>
              <a:t>Chapitre</a:t>
            </a:r>
            <a:r>
              <a:rPr lang="en-US" dirty="0">
                <a:latin typeface="Century Gothic"/>
              </a:rPr>
              <a:t> 3, page 107</a:t>
            </a:r>
          </a:p>
          <a:p>
            <a:endParaRPr lang="en-US" dirty="0">
              <a:latin typeface="Century Gothic"/>
            </a:endParaRPr>
          </a:p>
        </p:txBody>
      </p:sp>
      <p:sp>
        <p:nvSpPr>
          <p:cNvPr id="7" name="TextBox 6">
            <a:extLst>
              <a:ext uri="{C183D7F6-B498-43B3-948B-1728B52AA6E4}">
                <adec:decorative xmlns:adec="http://schemas.microsoft.com/office/drawing/2017/decorative" val="1"/>
              </a:ext>
            </a:extLst>
          </p:cNvPr>
          <p:cNvSpPr txBox="1"/>
          <p:nvPr/>
        </p:nvSpPr>
        <p:spPr>
          <a:xfrm>
            <a:off x="8001000" y="6248400"/>
            <a:ext cx="762000" cy="381000"/>
          </a:xfrm>
          <a:prstGeom prst="rect">
            <a:avLst/>
          </a:prstGeom>
          <a:noFill/>
        </p:spPr>
        <p:txBody>
          <a:bodyPr wrap="square" rtlCol="0">
            <a:spAutoFit/>
          </a:bodyPr>
          <a:lstStyle/>
          <a:p>
            <a:r>
              <a:rPr lang="en-US" dirty="0">
                <a:latin typeface="Century Gothic"/>
              </a:rPr>
              <a:t>T-3b</a:t>
            </a:r>
          </a:p>
        </p:txBody>
      </p:sp>
      <p:pic>
        <p:nvPicPr>
          <p:cNvPr id="15" name="Picture 14" descr="Vous désirez, mademoiselle? Je voudrais voir cette robe que vous avez en vitrine. Laquelle, mademoiselle? La bleue, s'il vous plaît?&#10;Nous avons ces deux modèles. Ils sont dans ma taille, madame? Oui, madame. Bon, je prends les deux. Le bleu et le jaune. "/>
          <p:cNvPicPr>
            <a:picLocks noChangeAspect="1"/>
          </p:cNvPicPr>
          <p:nvPr/>
        </p:nvPicPr>
        <p:blipFill>
          <a:blip r:embed="rId2"/>
          <a:stretch>
            <a:fillRect/>
          </a:stretch>
        </p:blipFill>
        <p:spPr>
          <a:xfrm>
            <a:off x="2692400" y="1371600"/>
            <a:ext cx="3759200" cy="48006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381000"/>
            <a:ext cx="7543800" cy="954107"/>
          </a:xfrm>
          <a:prstGeom prst="rect">
            <a:avLst/>
          </a:prstGeom>
          <a:noFill/>
        </p:spPr>
        <p:txBody>
          <a:bodyPr wrap="square" rtlCol="0">
            <a:spAutoFit/>
          </a:bodyPr>
          <a:lstStyle/>
          <a:p>
            <a:pPr algn="ctr"/>
            <a:r>
              <a:rPr lang="en-US" sz="2800" dirty="0">
                <a:latin typeface="Century Gothic"/>
              </a:rPr>
              <a:t>Les distractions</a:t>
            </a:r>
          </a:p>
          <a:p>
            <a:pPr algn="ctr"/>
            <a:r>
              <a:rPr lang="en-US" sz="2800" dirty="0" err="1">
                <a:latin typeface="Century Gothic"/>
              </a:rPr>
              <a:t>Qu’est-ce</a:t>
            </a:r>
            <a:r>
              <a:rPr lang="en-US" sz="2800" dirty="0">
                <a:latin typeface="Century Gothic"/>
              </a:rPr>
              <a:t> </a:t>
            </a:r>
            <a:r>
              <a:rPr lang="en-US" sz="2800" dirty="0" err="1">
                <a:latin typeface="Century Gothic"/>
              </a:rPr>
              <a:t>que</a:t>
            </a:r>
            <a:r>
              <a:rPr lang="en-US" sz="2800" dirty="0">
                <a:latin typeface="Century Gothic"/>
              </a:rPr>
              <a:t> </a:t>
            </a:r>
            <a:r>
              <a:rPr lang="en-US" sz="2800" dirty="0" err="1">
                <a:latin typeface="Century Gothic"/>
              </a:rPr>
              <a:t>vous</a:t>
            </a:r>
            <a:r>
              <a:rPr lang="en-US" sz="2800" dirty="0">
                <a:latin typeface="Century Gothic"/>
              </a:rPr>
              <a:t> </a:t>
            </a:r>
            <a:r>
              <a:rPr lang="en-US" sz="2800" dirty="0" err="1">
                <a:latin typeface="Century Gothic"/>
              </a:rPr>
              <a:t>aimez</a:t>
            </a:r>
            <a:r>
              <a:rPr lang="en-US" sz="2800" dirty="0">
                <a:latin typeface="Century Gothic"/>
              </a:rPr>
              <a:t> faire?</a:t>
            </a:r>
          </a:p>
        </p:txBody>
      </p:sp>
      <p:sp>
        <p:nvSpPr>
          <p:cNvPr id="6" name="TextBox 5">
            <a:extLst>
              <a:ext uri="{C183D7F6-B498-43B3-948B-1728B52AA6E4}">
                <adec:decorative xmlns:adec="http://schemas.microsoft.com/office/drawing/2017/decorative" val="1"/>
              </a:ext>
            </a:extLst>
          </p:cNvPr>
          <p:cNvSpPr txBox="1"/>
          <p:nvPr/>
        </p:nvSpPr>
        <p:spPr>
          <a:xfrm>
            <a:off x="152400" y="6211669"/>
            <a:ext cx="3810000" cy="646331"/>
          </a:xfrm>
          <a:prstGeom prst="rect">
            <a:avLst/>
          </a:prstGeom>
          <a:noFill/>
        </p:spPr>
        <p:txBody>
          <a:bodyPr wrap="square" rtlCol="0">
            <a:spAutoFit/>
          </a:bodyPr>
          <a:lstStyle/>
          <a:p>
            <a:r>
              <a:rPr lang="en-US" dirty="0" err="1">
                <a:latin typeface="Century Gothic"/>
              </a:rPr>
              <a:t>Chapitre</a:t>
            </a:r>
            <a:r>
              <a:rPr lang="en-US" dirty="0">
                <a:latin typeface="Century Gothic"/>
              </a:rPr>
              <a:t> 3, page 110</a:t>
            </a:r>
          </a:p>
          <a:p>
            <a:endParaRPr lang="en-US" dirty="0">
              <a:latin typeface="Century Gothic"/>
            </a:endParaRPr>
          </a:p>
        </p:txBody>
      </p:sp>
      <p:sp>
        <p:nvSpPr>
          <p:cNvPr id="7" name="TextBox 6">
            <a:extLst>
              <a:ext uri="{C183D7F6-B498-43B3-948B-1728B52AA6E4}">
                <adec:decorative xmlns:adec="http://schemas.microsoft.com/office/drawing/2017/decorative" val="1"/>
              </a:ext>
            </a:extLst>
          </p:cNvPr>
          <p:cNvSpPr txBox="1"/>
          <p:nvPr/>
        </p:nvSpPr>
        <p:spPr>
          <a:xfrm>
            <a:off x="8001000" y="6248400"/>
            <a:ext cx="762000" cy="381000"/>
          </a:xfrm>
          <a:prstGeom prst="rect">
            <a:avLst/>
          </a:prstGeom>
          <a:noFill/>
        </p:spPr>
        <p:txBody>
          <a:bodyPr wrap="square" rtlCol="0">
            <a:spAutoFit/>
          </a:bodyPr>
          <a:lstStyle/>
          <a:p>
            <a:r>
              <a:rPr lang="en-US" dirty="0">
                <a:latin typeface="Century Gothic"/>
              </a:rPr>
              <a:t>T-4a</a:t>
            </a:r>
          </a:p>
        </p:txBody>
      </p:sp>
      <p:pic>
        <p:nvPicPr>
          <p:cNvPr id="16" name="Picture 15" descr="Le samedi matin, Marise et Clarisse courent dans le parc. Elles font souvent les vitrines au centre-ville. "/>
          <p:cNvPicPr>
            <a:picLocks noChangeAspect="1"/>
          </p:cNvPicPr>
          <p:nvPr/>
        </p:nvPicPr>
        <p:blipFill>
          <a:blip r:embed="rId2"/>
          <a:stretch>
            <a:fillRect/>
          </a:stretch>
        </p:blipFill>
        <p:spPr>
          <a:xfrm>
            <a:off x="1407678" y="1752600"/>
            <a:ext cx="6364722" cy="28130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381000"/>
            <a:ext cx="7543800" cy="954107"/>
          </a:xfrm>
          <a:prstGeom prst="rect">
            <a:avLst/>
          </a:prstGeom>
          <a:noFill/>
        </p:spPr>
        <p:txBody>
          <a:bodyPr wrap="square" rtlCol="0">
            <a:spAutoFit/>
          </a:bodyPr>
          <a:lstStyle/>
          <a:p>
            <a:pPr algn="ctr"/>
            <a:r>
              <a:rPr lang="en-US" sz="2800" dirty="0">
                <a:latin typeface="Century Gothic"/>
              </a:rPr>
              <a:t>Les distractions</a:t>
            </a:r>
          </a:p>
          <a:p>
            <a:pPr algn="ctr"/>
            <a:r>
              <a:rPr lang="en-US" sz="2800" dirty="0" err="1">
                <a:latin typeface="Century Gothic"/>
              </a:rPr>
              <a:t>Qu’est-ce</a:t>
            </a:r>
            <a:r>
              <a:rPr lang="en-US" sz="2800" dirty="0">
                <a:latin typeface="Century Gothic"/>
              </a:rPr>
              <a:t> </a:t>
            </a:r>
            <a:r>
              <a:rPr lang="en-US" sz="2800" dirty="0" err="1">
                <a:latin typeface="Century Gothic"/>
              </a:rPr>
              <a:t>que</a:t>
            </a:r>
            <a:r>
              <a:rPr lang="en-US" sz="2800" dirty="0">
                <a:latin typeface="Century Gothic"/>
              </a:rPr>
              <a:t> </a:t>
            </a:r>
            <a:r>
              <a:rPr lang="en-US" sz="2800" dirty="0" err="1">
                <a:latin typeface="Century Gothic"/>
              </a:rPr>
              <a:t>vous</a:t>
            </a:r>
            <a:r>
              <a:rPr lang="en-US" sz="2800" dirty="0">
                <a:latin typeface="Century Gothic"/>
              </a:rPr>
              <a:t> </a:t>
            </a:r>
            <a:r>
              <a:rPr lang="en-US" sz="2800" dirty="0" err="1">
                <a:latin typeface="Century Gothic"/>
              </a:rPr>
              <a:t>aimez</a:t>
            </a:r>
            <a:r>
              <a:rPr lang="en-US" sz="2800" dirty="0">
                <a:latin typeface="Century Gothic"/>
              </a:rPr>
              <a:t> faire?</a:t>
            </a:r>
          </a:p>
        </p:txBody>
      </p:sp>
      <p:sp>
        <p:nvSpPr>
          <p:cNvPr id="6" name="TextBox 5">
            <a:extLst>
              <a:ext uri="{C183D7F6-B498-43B3-948B-1728B52AA6E4}">
                <adec:decorative xmlns:adec="http://schemas.microsoft.com/office/drawing/2017/decorative" val="1"/>
              </a:ext>
            </a:extLst>
          </p:cNvPr>
          <p:cNvSpPr txBox="1"/>
          <p:nvPr/>
        </p:nvSpPr>
        <p:spPr>
          <a:xfrm>
            <a:off x="152400" y="6211669"/>
            <a:ext cx="3810000" cy="646331"/>
          </a:xfrm>
          <a:prstGeom prst="rect">
            <a:avLst/>
          </a:prstGeom>
          <a:noFill/>
        </p:spPr>
        <p:txBody>
          <a:bodyPr wrap="square" rtlCol="0">
            <a:spAutoFit/>
          </a:bodyPr>
          <a:lstStyle/>
          <a:p>
            <a:r>
              <a:rPr lang="en-US" dirty="0" err="1">
                <a:latin typeface="Century Gothic"/>
              </a:rPr>
              <a:t>Chapitre</a:t>
            </a:r>
            <a:r>
              <a:rPr lang="en-US" dirty="0">
                <a:latin typeface="Century Gothic"/>
              </a:rPr>
              <a:t> 3, page 110</a:t>
            </a:r>
          </a:p>
          <a:p>
            <a:endParaRPr lang="en-US" dirty="0">
              <a:latin typeface="Century Gothic"/>
            </a:endParaRPr>
          </a:p>
        </p:txBody>
      </p:sp>
      <p:sp>
        <p:nvSpPr>
          <p:cNvPr id="7" name="TextBox 6">
            <a:extLst>
              <a:ext uri="{C183D7F6-B498-43B3-948B-1728B52AA6E4}">
                <adec:decorative xmlns:adec="http://schemas.microsoft.com/office/drawing/2017/decorative" val="1"/>
              </a:ext>
            </a:extLst>
          </p:cNvPr>
          <p:cNvSpPr txBox="1"/>
          <p:nvPr/>
        </p:nvSpPr>
        <p:spPr>
          <a:xfrm>
            <a:off x="8001000" y="6248400"/>
            <a:ext cx="762000" cy="381000"/>
          </a:xfrm>
          <a:prstGeom prst="rect">
            <a:avLst/>
          </a:prstGeom>
          <a:noFill/>
        </p:spPr>
        <p:txBody>
          <a:bodyPr wrap="square" rtlCol="0">
            <a:spAutoFit/>
          </a:bodyPr>
          <a:lstStyle/>
          <a:p>
            <a:r>
              <a:rPr lang="en-US" dirty="0">
                <a:latin typeface="Century Gothic"/>
              </a:rPr>
              <a:t>T-4b</a:t>
            </a:r>
          </a:p>
        </p:txBody>
      </p:sp>
      <p:pic>
        <p:nvPicPr>
          <p:cNvPr id="17" name="Picture 16" descr="Les Colin vont au théâtre quand ils partent en week-end. &#10;Parfois Julien dans toute la nuit et s'endort au petit matin. &#10;Francis sait faire de l'exercice et s'amuser en même temps. &#10;De temps en temps, Sarah part à la montagne avec ses copains. "/>
          <p:cNvPicPr>
            <a:picLocks noChangeAspect="1"/>
          </p:cNvPicPr>
          <p:nvPr/>
        </p:nvPicPr>
        <p:blipFill>
          <a:blip r:embed="rId2"/>
          <a:stretch>
            <a:fillRect/>
          </a:stretch>
        </p:blipFill>
        <p:spPr>
          <a:xfrm>
            <a:off x="2082800" y="1447800"/>
            <a:ext cx="4978400" cy="1981200"/>
          </a:xfrm>
          <a:prstGeom prst="rect">
            <a:avLst/>
          </a:prstGeom>
        </p:spPr>
      </p:pic>
      <p:pic>
        <p:nvPicPr>
          <p:cNvPr id="18" name="Picture 17"/>
          <p:cNvPicPr>
            <a:picLocks noChangeAspect="1"/>
          </p:cNvPicPr>
          <p:nvPr/>
        </p:nvPicPr>
        <p:blipFill>
          <a:blip r:embed="rId3"/>
          <a:stretch>
            <a:fillRect/>
          </a:stretch>
        </p:blipFill>
        <p:spPr>
          <a:xfrm>
            <a:off x="2108200" y="3543300"/>
            <a:ext cx="4902200" cy="22479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867</TotalTime>
  <Words>110</Words>
  <Application>Microsoft Office PowerPoint</Application>
  <PresentationFormat>On-screen Show (4:3)</PresentationFormat>
  <Paragraphs>33</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McGraw-Hill Companies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sara_jaeger</dc:creator>
  <cp:lastModifiedBy>Coleman, Jacob</cp:lastModifiedBy>
  <cp:revision>120</cp:revision>
  <dcterms:created xsi:type="dcterms:W3CDTF">2012-01-25T01:27:59Z</dcterms:created>
  <dcterms:modified xsi:type="dcterms:W3CDTF">2021-08-13T04:18:32Z</dcterms:modified>
</cp:coreProperties>
</file>