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0245FC1-669A-4558-8341-5A7148C77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F2D3FC59-9FB9-48FC-8D66-9ACDB840EF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27D0D12F-DDEA-45FE-91AE-E35A03B651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85326CE-E8C0-4DD9-B97D-BFB0DFF3F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23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F2DC54-1FD9-4BD9-9FD5-C0AE38259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4186" y="634028"/>
            <a:ext cx="3355942" cy="373283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9000"/>
              </a:lnSpc>
            </a:pPr>
            <a:r>
              <a:rPr lang="en-US" sz="3400" cap="all" dirty="0"/>
              <a:t>Les </a:t>
            </a:r>
            <a:r>
              <a:rPr lang="en-US" sz="3400" cap="all" dirty="0" err="1"/>
              <a:t>départements</a:t>
            </a:r>
            <a:r>
              <a:rPr lang="en-US" sz="3400" cap="all" dirty="0"/>
              <a:t> </a:t>
            </a:r>
            <a:r>
              <a:rPr lang="en-US" sz="3400" cap="all" dirty="0" err="1"/>
              <a:t>d’outre-mer</a:t>
            </a:r>
            <a:r>
              <a:rPr lang="en-US" sz="3400" cap="all" dirty="0"/>
              <a:t> </a:t>
            </a:r>
            <a:r>
              <a:rPr lang="en-US" sz="3400" cap="all" dirty="0" err="1"/>
              <a:t>ou</a:t>
            </a:r>
            <a:r>
              <a:rPr lang="en-US" sz="3400" cap="all" dirty="0"/>
              <a:t> regions </a:t>
            </a:r>
            <a:r>
              <a:rPr lang="en-US" sz="3400" cap="all" dirty="0" err="1"/>
              <a:t>d’outre-mer</a:t>
            </a:r>
            <a:br>
              <a:rPr lang="en-US" sz="3400" cap="all" dirty="0"/>
            </a:br>
            <a:r>
              <a:rPr lang="en-US" sz="3400" cap="all" dirty="0"/>
              <a:t>de la France</a:t>
            </a:r>
          </a:p>
        </p:txBody>
      </p:sp>
      <p:sp>
        <p:nvSpPr>
          <p:cNvPr id="17" name="Freeform 6">
            <a:extLst>
              <a:ext uri="{FF2B5EF4-FFF2-40B4-BE49-F238E27FC236}">
                <a16:creationId xmlns:a16="http://schemas.microsoft.com/office/drawing/2014/main" id="{5ECBBE91-3592-462A-8700-B36554E6AA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649163" y="634028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9" name="Freeform 6">
            <a:extLst>
              <a:ext uri="{FF2B5EF4-FFF2-40B4-BE49-F238E27FC236}">
                <a16:creationId xmlns:a16="http://schemas.microsoft.com/office/drawing/2014/main" id="{646AE209-CD2C-4804-A22E-978C38614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94670" y="2016617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5631045-E9C1-4F06-9FE8-DE46C26038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990600"/>
            <a:ext cx="5923280" cy="50038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6B4788-13A5-4829-AACB-159EE63D26F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504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1">
            <a:extLst>
              <a:ext uri="{FF2B5EF4-FFF2-40B4-BE49-F238E27FC236}">
                <a16:creationId xmlns:a16="http://schemas.microsoft.com/office/drawing/2014/main" id="{B07103F4-AFE6-4DC5-8934-DA3F40003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3A6B26-4ACC-403C-A322-C97997B6A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667" y="685800"/>
            <a:ext cx="3656419" cy="148590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9000"/>
              </a:lnSpc>
            </a:pPr>
            <a:r>
              <a:rPr lang="en-US" sz="4400"/>
              <a:t>La liste</a:t>
            </a: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5A4829B7-47EE-4685-ADC0-DE464C22A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44076B6-705F-4D50-B424-CFEFA70EC0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3561" y="1427909"/>
            <a:ext cx="6517065" cy="368214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273E85-8331-45A2-85E0-56B3FB3AB7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860667" y="2286000"/>
            <a:ext cx="3656419" cy="3581400"/>
          </a:xfrm>
        </p:spPr>
        <p:txBody>
          <a:bodyPr vert="horz" lIns="91440" tIns="45720" rIns="91440" bIns="45720" rtlCol="0">
            <a:normAutofit/>
          </a:bodyPr>
          <a:lstStyle/>
          <a:p>
            <a:pPr marL="384048" indent="-384048">
              <a:lnSpc>
                <a:spcPct val="94000"/>
              </a:lnSpc>
              <a:spcAft>
                <a:spcPts val="200"/>
              </a:spcAft>
            </a:pPr>
            <a:r>
              <a:rPr lang="en-US">
                <a:effectLst/>
              </a:rPr>
              <a:t>La Guadeloupe (la Gua.), </a:t>
            </a:r>
          </a:p>
          <a:p>
            <a:pPr marL="384048" indent="-384048">
              <a:lnSpc>
                <a:spcPct val="94000"/>
              </a:lnSpc>
              <a:spcAft>
                <a:spcPts val="200"/>
              </a:spcAft>
            </a:pPr>
            <a:r>
              <a:rPr lang="en-US">
                <a:effectLst/>
              </a:rPr>
              <a:t>la Martinique (la M.),</a:t>
            </a:r>
          </a:p>
          <a:p>
            <a:pPr marL="384048" indent="-384048">
              <a:lnSpc>
                <a:spcPct val="94000"/>
              </a:lnSpc>
              <a:spcAft>
                <a:spcPts val="200"/>
              </a:spcAft>
            </a:pPr>
            <a:r>
              <a:rPr lang="en-US">
                <a:effectLst/>
              </a:rPr>
              <a:t> la Guyane (la Guy.), </a:t>
            </a:r>
          </a:p>
          <a:p>
            <a:pPr marL="384048" indent="-384048">
              <a:lnSpc>
                <a:spcPct val="94000"/>
              </a:lnSpc>
              <a:spcAft>
                <a:spcPts val="200"/>
              </a:spcAft>
            </a:pPr>
            <a:r>
              <a:rPr lang="en-US">
                <a:effectLst/>
              </a:rPr>
              <a:t>La Réunion (La R.), </a:t>
            </a:r>
          </a:p>
          <a:p>
            <a:pPr marL="384048" indent="-384048">
              <a:lnSpc>
                <a:spcPct val="94000"/>
              </a:lnSpc>
              <a:spcAft>
                <a:spcPts val="200"/>
              </a:spcAft>
            </a:pPr>
            <a:r>
              <a:rPr lang="en-US">
                <a:effectLst/>
              </a:rPr>
              <a:t>Mayotte (M.), </a:t>
            </a:r>
          </a:p>
          <a:p>
            <a:pPr marL="384048" indent="-384048">
              <a:lnSpc>
                <a:spcPct val="94000"/>
              </a:lnSpc>
              <a:spcAft>
                <a:spcPts val="200"/>
              </a:spcAft>
            </a:pPr>
            <a:r>
              <a:rPr lang="en-US">
                <a:effectLst/>
              </a:rPr>
              <a:t>Saint-Pierre-et-Miquelon (St P &amp; M), </a:t>
            </a:r>
          </a:p>
          <a:p>
            <a:pPr marL="384048" indent="-384048">
              <a:lnSpc>
                <a:spcPct val="94000"/>
              </a:lnSpc>
              <a:spcAft>
                <a:spcPts val="200"/>
              </a:spcAft>
            </a:pPr>
            <a:r>
              <a:rPr lang="en-US">
                <a:effectLst/>
              </a:rPr>
              <a:t>Tahiti et la Polynésie française (Pol. Fr.), </a:t>
            </a:r>
          </a:p>
          <a:p>
            <a:pPr marL="384048" indent="-384048">
              <a:lnSpc>
                <a:spcPct val="94000"/>
              </a:lnSpc>
              <a:spcAft>
                <a:spcPts val="200"/>
              </a:spcAft>
            </a:pPr>
            <a:r>
              <a:rPr lang="en-US">
                <a:effectLst/>
              </a:rPr>
              <a:t>la Nouvelle-Calédonie (la NC), </a:t>
            </a:r>
          </a:p>
          <a:p>
            <a:pPr marL="384048" indent="-384048">
              <a:lnSpc>
                <a:spcPct val="94000"/>
              </a:lnSpc>
              <a:spcAft>
                <a:spcPts val="200"/>
              </a:spcAft>
            </a:pPr>
            <a:r>
              <a:rPr lang="en-US">
                <a:effectLst/>
              </a:rPr>
              <a:t>les îles Kerguelen (K.), </a:t>
            </a:r>
          </a:p>
          <a:p>
            <a:pPr marL="384048" indent="-384048">
              <a:lnSpc>
                <a:spcPct val="94000"/>
              </a:lnSpc>
              <a:spcAft>
                <a:spcPts val="200"/>
              </a:spcAft>
            </a:pPr>
            <a:r>
              <a:rPr lang="en-US">
                <a:effectLst/>
              </a:rPr>
              <a:t>Clipperton (Cl.).</a:t>
            </a:r>
          </a:p>
          <a:p>
            <a:pPr marL="384048" indent="-384048">
              <a:lnSpc>
                <a:spcPct val="94000"/>
              </a:lnSpc>
              <a:spcAft>
                <a:spcPts val="200"/>
              </a:spcAft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213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B0245FC1-669A-4558-8341-5A7148C77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F2D3FC59-9FB9-48FC-8D66-9ACDB840EF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27D0D12F-DDEA-45FE-91AE-E35A03B651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9B7CB94-B2F3-497F-9B20-B6E15F82F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15CDD5EE-E408-4ECE-8685-CCA029E65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 flipH="1">
            <a:off x="971111" y="-161575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8" name="Freeform 6">
            <a:extLst>
              <a:ext uri="{FF2B5EF4-FFF2-40B4-BE49-F238E27FC236}">
                <a16:creationId xmlns:a16="http://schemas.microsoft.com/office/drawing/2014/main" id="{F372CA64-F9CE-4F71-899E-EDDC6D206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 flipV="1">
            <a:off x="7913902" y="131680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4E960C-3729-41C9-9D95-2D731940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230" y="3973431"/>
            <a:ext cx="10869750" cy="174863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9000"/>
              </a:lnSpc>
            </a:pPr>
            <a:r>
              <a:rPr lang="en-US" sz="6100" cap="all"/>
              <a:t>Qu’est-ce que c’est que l’Outre-Mer?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6D82BB-BC56-4E91-A347-183C63FB96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3764" y="5722070"/>
            <a:ext cx="9681329" cy="509048"/>
          </a:xfr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112000"/>
              </a:lnSpc>
              <a:spcAft>
                <a:spcPts val="600"/>
              </a:spcAft>
            </a:pPr>
            <a:r>
              <a:rPr lang="en-US" sz="2300" dirty="0">
                <a:solidFill>
                  <a:schemeClr val="bg2"/>
                </a:solidFill>
              </a:rPr>
              <a:t>Ce </a:t>
            </a:r>
            <a:r>
              <a:rPr lang="en-US" sz="2300" dirty="0" err="1">
                <a:solidFill>
                  <a:schemeClr val="bg2"/>
                </a:solidFill>
              </a:rPr>
              <a:t>sont</a:t>
            </a:r>
            <a:r>
              <a:rPr lang="en-US" sz="2300" dirty="0">
                <a:solidFill>
                  <a:schemeClr val="bg2"/>
                </a:solidFill>
              </a:rPr>
              <a:t> le, la, les ….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C94E49-3DCB-4D7E-BD1B-06BCD66C66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2698" y="1127368"/>
            <a:ext cx="6557361" cy="2114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920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28C1E-BB9C-42DD-905D-BC3A74FDA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13360"/>
            <a:ext cx="3970020" cy="4114800"/>
          </a:xfrm>
        </p:spPr>
        <p:txBody>
          <a:bodyPr/>
          <a:lstStyle/>
          <a:p>
            <a:r>
              <a:rPr lang="en-US" dirty="0" err="1"/>
              <a:t>Pourquoi</a:t>
            </a:r>
            <a:r>
              <a:rPr lang="en-US" dirty="0"/>
              <a:t> </a:t>
            </a:r>
            <a:r>
              <a:rPr lang="en-US" dirty="0" err="1"/>
              <a:t>est-ce</a:t>
            </a:r>
            <a:r>
              <a:rPr lang="en-US" dirty="0"/>
              <a:t> que </a:t>
            </a:r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départements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à la France?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1C5700-9C3B-4DE9-A6F5-23771062C8A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à coins arrondis 23">
            <a:extLst>
              <a:ext uri="{FF2B5EF4-FFF2-40B4-BE49-F238E27FC236}">
                <a16:creationId xmlns:a16="http://schemas.microsoft.com/office/drawing/2014/main" id="{8F985BAC-4B99-483E-88C7-B1D4A82D6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1680" y="-142240"/>
            <a:ext cx="6451600" cy="7000239"/>
          </a:xfrm>
          <a:custGeom>
            <a:avLst/>
            <a:gdLst>
              <a:gd name="connsiteX0" fmla="*/ 0 w 4733925"/>
              <a:gd name="connsiteY0" fmla="*/ 168278 h 1009650"/>
              <a:gd name="connsiteX1" fmla="*/ 168278 w 4733925"/>
              <a:gd name="connsiteY1" fmla="*/ 0 h 1009650"/>
              <a:gd name="connsiteX2" fmla="*/ 2761456 w 4733925"/>
              <a:gd name="connsiteY2" fmla="*/ 0 h 1009650"/>
              <a:gd name="connsiteX3" fmla="*/ 2761456 w 4733925"/>
              <a:gd name="connsiteY3" fmla="*/ 0 h 1009650"/>
              <a:gd name="connsiteX4" fmla="*/ 3944938 w 4733925"/>
              <a:gd name="connsiteY4" fmla="*/ 0 h 1009650"/>
              <a:gd name="connsiteX5" fmla="*/ 4565647 w 4733925"/>
              <a:gd name="connsiteY5" fmla="*/ 0 h 1009650"/>
              <a:gd name="connsiteX6" fmla="*/ 4733925 w 4733925"/>
              <a:gd name="connsiteY6" fmla="*/ 168278 h 1009650"/>
              <a:gd name="connsiteX7" fmla="*/ 4733925 w 4733925"/>
              <a:gd name="connsiteY7" fmla="*/ 168275 h 1009650"/>
              <a:gd name="connsiteX8" fmla="*/ 5143125 w 4733925"/>
              <a:gd name="connsiteY8" fmla="*/ 488156 h 1009650"/>
              <a:gd name="connsiteX9" fmla="*/ 4733925 w 4733925"/>
              <a:gd name="connsiteY9" fmla="*/ 420688 h 1009650"/>
              <a:gd name="connsiteX10" fmla="*/ 4733925 w 4733925"/>
              <a:gd name="connsiteY10" fmla="*/ 841372 h 1009650"/>
              <a:gd name="connsiteX11" fmla="*/ 4565647 w 4733925"/>
              <a:gd name="connsiteY11" fmla="*/ 1009650 h 1009650"/>
              <a:gd name="connsiteX12" fmla="*/ 3944938 w 4733925"/>
              <a:gd name="connsiteY12" fmla="*/ 1009650 h 1009650"/>
              <a:gd name="connsiteX13" fmla="*/ 2761456 w 4733925"/>
              <a:gd name="connsiteY13" fmla="*/ 1009650 h 1009650"/>
              <a:gd name="connsiteX14" fmla="*/ 2761456 w 4733925"/>
              <a:gd name="connsiteY14" fmla="*/ 1009650 h 1009650"/>
              <a:gd name="connsiteX15" fmla="*/ 168278 w 4733925"/>
              <a:gd name="connsiteY15" fmla="*/ 1009650 h 1009650"/>
              <a:gd name="connsiteX16" fmla="*/ 0 w 4733925"/>
              <a:gd name="connsiteY16" fmla="*/ 841372 h 1009650"/>
              <a:gd name="connsiteX17" fmla="*/ 0 w 4733925"/>
              <a:gd name="connsiteY17" fmla="*/ 420688 h 1009650"/>
              <a:gd name="connsiteX18" fmla="*/ 0 w 4733925"/>
              <a:gd name="connsiteY18" fmla="*/ 168275 h 1009650"/>
              <a:gd name="connsiteX19" fmla="*/ 0 w 4733925"/>
              <a:gd name="connsiteY19" fmla="*/ 168275 h 1009650"/>
              <a:gd name="connsiteX20" fmla="*/ 0 w 4733925"/>
              <a:gd name="connsiteY20" fmla="*/ 168278 h 1009650"/>
              <a:gd name="connsiteX0" fmla="*/ 0 w 5143125"/>
              <a:gd name="connsiteY0" fmla="*/ 168278 h 1009650"/>
              <a:gd name="connsiteX1" fmla="*/ 168278 w 5143125"/>
              <a:gd name="connsiteY1" fmla="*/ 0 h 1009650"/>
              <a:gd name="connsiteX2" fmla="*/ 2761456 w 5143125"/>
              <a:gd name="connsiteY2" fmla="*/ 0 h 1009650"/>
              <a:gd name="connsiteX3" fmla="*/ 2761456 w 5143125"/>
              <a:gd name="connsiteY3" fmla="*/ 0 h 1009650"/>
              <a:gd name="connsiteX4" fmla="*/ 3944938 w 5143125"/>
              <a:gd name="connsiteY4" fmla="*/ 0 h 1009650"/>
              <a:gd name="connsiteX5" fmla="*/ 4565647 w 5143125"/>
              <a:gd name="connsiteY5" fmla="*/ 0 h 1009650"/>
              <a:gd name="connsiteX6" fmla="*/ 4733925 w 5143125"/>
              <a:gd name="connsiteY6" fmla="*/ 168278 h 1009650"/>
              <a:gd name="connsiteX7" fmla="*/ 4791075 w 5143125"/>
              <a:gd name="connsiteY7" fmla="*/ 301625 h 1009650"/>
              <a:gd name="connsiteX8" fmla="*/ 5143125 w 5143125"/>
              <a:gd name="connsiteY8" fmla="*/ 488156 h 1009650"/>
              <a:gd name="connsiteX9" fmla="*/ 4733925 w 5143125"/>
              <a:gd name="connsiteY9" fmla="*/ 420688 h 1009650"/>
              <a:gd name="connsiteX10" fmla="*/ 4733925 w 5143125"/>
              <a:gd name="connsiteY10" fmla="*/ 841372 h 1009650"/>
              <a:gd name="connsiteX11" fmla="*/ 4565647 w 5143125"/>
              <a:gd name="connsiteY11" fmla="*/ 1009650 h 1009650"/>
              <a:gd name="connsiteX12" fmla="*/ 3944938 w 5143125"/>
              <a:gd name="connsiteY12" fmla="*/ 1009650 h 1009650"/>
              <a:gd name="connsiteX13" fmla="*/ 2761456 w 5143125"/>
              <a:gd name="connsiteY13" fmla="*/ 1009650 h 1009650"/>
              <a:gd name="connsiteX14" fmla="*/ 2761456 w 5143125"/>
              <a:gd name="connsiteY14" fmla="*/ 1009650 h 1009650"/>
              <a:gd name="connsiteX15" fmla="*/ 168278 w 5143125"/>
              <a:gd name="connsiteY15" fmla="*/ 1009650 h 1009650"/>
              <a:gd name="connsiteX16" fmla="*/ 0 w 5143125"/>
              <a:gd name="connsiteY16" fmla="*/ 841372 h 1009650"/>
              <a:gd name="connsiteX17" fmla="*/ 0 w 5143125"/>
              <a:gd name="connsiteY17" fmla="*/ 420688 h 1009650"/>
              <a:gd name="connsiteX18" fmla="*/ 0 w 5143125"/>
              <a:gd name="connsiteY18" fmla="*/ 168275 h 1009650"/>
              <a:gd name="connsiteX19" fmla="*/ 0 w 5143125"/>
              <a:gd name="connsiteY19" fmla="*/ 168275 h 1009650"/>
              <a:gd name="connsiteX20" fmla="*/ 0 w 5143125"/>
              <a:gd name="connsiteY20" fmla="*/ 168278 h 1009650"/>
              <a:gd name="connsiteX0" fmla="*/ 0 w 5143125"/>
              <a:gd name="connsiteY0" fmla="*/ 168278 h 1009650"/>
              <a:gd name="connsiteX1" fmla="*/ 168278 w 5143125"/>
              <a:gd name="connsiteY1" fmla="*/ 0 h 1009650"/>
              <a:gd name="connsiteX2" fmla="*/ 2761456 w 5143125"/>
              <a:gd name="connsiteY2" fmla="*/ 0 h 1009650"/>
              <a:gd name="connsiteX3" fmla="*/ 2761456 w 5143125"/>
              <a:gd name="connsiteY3" fmla="*/ 0 h 1009650"/>
              <a:gd name="connsiteX4" fmla="*/ 3944938 w 5143125"/>
              <a:gd name="connsiteY4" fmla="*/ 0 h 1009650"/>
              <a:gd name="connsiteX5" fmla="*/ 4565647 w 5143125"/>
              <a:gd name="connsiteY5" fmla="*/ 0 h 1009650"/>
              <a:gd name="connsiteX6" fmla="*/ 4733925 w 5143125"/>
              <a:gd name="connsiteY6" fmla="*/ 168278 h 1009650"/>
              <a:gd name="connsiteX7" fmla="*/ 4791075 w 5143125"/>
              <a:gd name="connsiteY7" fmla="*/ 301625 h 1009650"/>
              <a:gd name="connsiteX8" fmla="*/ 5143125 w 5143125"/>
              <a:gd name="connsiteY8" fmla="*/ 488156 h 1009650"/>
              <a:gd name="connsiteX9" fmla="*/ 4734164 w 5143125"/>
              <a:gd name="connsiteY9" fmla="*/ 373063 h 1009650"/>
              <a:gd name="connsiteX10" fmla="*/ 4733925 w 5143125"/>
              <a:gd name="connsiteY10" fmla="*/ 841372 h 1009650"/>
              <a:gd name="connsiteX11" fmla="*/ 4565647 w 5143125"/>
              <a:gd name="connsiteY11" fmla="*/ 1009650 h 1009650"/>
              <a:gd name="connsiteX12" fmla="*/ 3944938 w 5143125"/>
              <a:gd name="connsiteY12" fmla="*/ 1009650 h 1009650"/>
              <a:gd name="connsiteX13" fmla="*/ 2761456 w 5143125"/>
              <a:gd name="connsiteY13" fmla="*/ 1009650 h 1009650"/>
              <a:gd name="connsiteX14" fmla="*/ 2761456 w 5143125"/>
              <a:gd name="connsiteY14" fmla="*/ 1009650 h 1009650"/>
              <a:gd name="connsiteX15" fmla="*/ 168278 w 5143125"/>
              <a:gd name="connsiteY15" fmla="*/ 1009650 h 1009650"/>
              <a:gd name="connsiteX16" fmla="*/ 0 w 5143125"/>
              <a:gd name="connsiteY16" fmla="*/ 841372 h 1009650"/>
              <a:gd name="connsiteX17" fmla="*/ 0 w 5143125"/>
              <a:gd name="connsiteY17" fmla="*/ 420688 h 1009650"/>
              <a:gd name="connsiteX18" fmla="*/ 0 w 5143125"/>
              <a:gd name="connsiteY18" fmla="*/ 168275 h 1009650"/>
              <a:gd name="connsiteX19" fmla="*/ 0 w 5143125"/>
              <a:gd name="connsiteY19" fmla="*/ 168275 h 1009650"/>
              <a:gd name="connsiteX20" fmla="*/ 0 w 5143125"/>
              <a:gd name="connsiteY20" fmla="*/ 168278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143125" h="1009650">
                <a:moveTo>
                  <a:pt x="0" y="168278"/>
                </a:moveTo>
                <a:cubicBezTo>
                  <a:pt x="0" y="75341"/>
                  <a:pt x="75341" y="0"/>
                  <a:pt x="168278" y="0"/>
                </a:cubicBezTo>
                <a:lnTo>
                  <a:pt x="2761456" y="0"/>
                </a:lnTo>
                <a:lnTo>
                  <a:pt x="2761456" y="0"/>
                </a:lnTo>
                <a:lnTo>
                  <a:pt x="3944938" y="0"/>
                </a:lnTo>
                <a:lnTo>
                  <a:pt x="4565647" y="0"/>
                </a:lnTo>
                <a:cubicBezTo>
                  <a:pt x="4658584" y="0"/>
                  <a:pt x="4733925" y="75341"/>
                  <a:pt x="4733925" y="168278"/>
                </a:cubicBezTo>
                <a:lnTo>
                  <a:pt x="4791075" y="301625"/>
                </a:lnTo>
                <a:lnTo>
                  <a:pt x="5143125" y="488156"/>
                </a:lnTo>
                <a:lnTo>
                  <a:pt x="4734164" y="373063"/>
                </a:lnTo>
                <a:cubicBezTo>
                  <a:pt x="4734084" y="529166"/>
                  <a:pt x="4734005" y="685269"/>
                  <a:pt x="4733925" y="841372"/>
                </a:cubicBezTo>
                <a:cubicBezTo>
                  <a:pt x="4733925" y="934309"/>
                  <a:pt x="4658584" y="1009650"/>
                  <a:pt x="4565647" y="1009650"/>
                </a:cubicBezTo>
                <a:lnTo>
                  <a:pt x="3944938" y="1009650"/>
                </a:lnTo>
                <a:lnTo>
                  <a:pt x="2761456" y="1009650"/>
                </a:lnTo>
                <a:lnTo>
                  <a:pt x="2761456" y="1009650"/>
                </a:lnTo>
                <a:lnTo>
                  <a:pt x="168278" y="1009650"/>
                </a:lnTo>
                <a:cubicBezTo>
                  <a:pt x="75341" y="1009650"/>
                  <a:pt x="0" y="934309"/>
                  <a:pt x="0" y="841372"/>
                </a:cubicBezTo>
                <a:lnTo>
                  <a:pt x="0" y="420688"/>
                </a:lnTo>
                <a:lnTo>
                  <a:pt x="0" y="168275"/>
                </a:lnTo>
                <a:lnTo>
                  <a:pt x="0" y="168275"/>
                </a:lnTo>
                <a:lnTo>
                  <a:pt x="0" y="168278"/>
                </a:lnTo>
                <a:close/>
              </a:path>
            </a:pathLst>
          </a:custGeom>
          <a:ln w="12700">
            <a:solidFill>
              <a:srgbClr val="ECB9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41846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1600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C’est une vieille histoire. Tu sais qu’à partir de la Renaissance, les marins d’Europe </a:t>
            </a:r>
            <a:r>
              <a:rPr lang="fr-FR" sz="1600" b="1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sont partis / partaient</a:t>
            </a:r>
            <a:r>
              <a:rPr lang="fr-FR" sz="1600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sur les mers du monde entier. Ils </a:t>
            </a:r>
            <a:r>
              <a:rPr lang="fr-FR" sz="1600" b="1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se sont installés / s’installaient</a:t>
            </a:r>
            <a:r>
              <a:rPr lang="fr-FR" sz="1600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sur tous les continents, </a:t>
            </a:r>
            <a:r>
              <a:rPr lang="fr-FR" sz="1600" b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ont colonisé / colonisaient</a:t>
            </a:r>
            <a:r>
              <a:rPr lang="fr-FR" sz="16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600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des pays. Au milieu du XX</a:t>
            </a:r>
            <a:r>
              <a:rPr lang="fr-FR" sz="1600" baseline="30000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</a:t>
            </a:r>
            <a:r>
              <a:rPr lang="fr-FR" sz="1600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siècle, la France </a:t>
            </a:r>
            <a:r>
              <a:rPr lang="fr-FR" sz="1600" b="1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 eu / avait</a:t>
            </a:r>
            <a:r>
              <a:rPr lang="fr-FR" sz="1600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un immense empire colonial. Mais les peuples qui </a:t>
            </a:r>
            <a:r>
              <a:rPr lang="fr-FR" sz="1600" b="1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ont habité / habitaient</a:t>
            </a:r>
            <a:r>
              <a:rPr lang="fr-FR" sz="1600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ces pays </a:t>
            </a:r>
            <a:r>
              <a:rPr lang="fr-FR" sz="1600" b="1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ont voulu / voulaient</a:t>
            </a:r>
            <a:r>
              <a:rPr lang="fr-FR" sz="1600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leur indépendance, et certains territoires </a:t>
            </a:r>
            <a:r>
              <a:rPr lang="fr-FR" sz="1600" b="1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ont dû / devaient</a:t>
            </a:r>
            <a:r>
              <a:rPr lang="fr-FR" sz="1600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se battre contre les Français pour l’obtenir, comme au Viêt Nam ou en Algérie. La plupart des autres [peuples] </a:t>
            </a:r>
            <a:r>
              <a:rPr lang="fr-FR" sz="1600" b="1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l’ont obtenue  / l’obtenaient</a:t>
            </a:r>
            <a:r>
              <a:rPr lang="fr-FR" sz="1600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sans trop de violence. Ne </a:t>
            </a:r>
            <a:r>
              <a:rPr lang="fr-FR" sz="1600" b="1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sont restés / restaient</a:t>
            </a:r>
            <a:r>
              <a:rPr lang="fr-FR" sz="1600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que les petits territoires qui </a:t>
            </a:r>
            <a:r>
              <a:rPr lang="fr-FR" sz="1600" b="1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n’ont pas souhaité / ne souhaitaient</a:t>
            </a:r>
            <a:r>
              <a:rPr lang="fr-FR" sz="1600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pas particulièrement, ou pas encore, devenir indépendants. </a:t>
            </a:r>
            <a:endParaRPr lang="en-US" sz="1600" dirty="0">
              <a:effectLst/>
              <a:latin typeface="Tahoma" panose="020B060403050404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1600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Tahoma" panose="020B060403050404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670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BCD27-5D6F-4491-B0D3-FE93BCE16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 étapes = the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80EDC-395B-431D-8DB3-96D4250D9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1. </a:t>
            </a:r>
            <a:r>
              <a:rPr lang="fr-FR" b="0" i="0" dirty="0">
                <a:solidFill>
                  <a:srgbClr val="333333"/>
                </a:solidFill>
                <a:effectLst/>
                <a:latin typeface="franklin_gothic"/>
              </a:rPr>
              <a:t>La Constitution de la Quatrième République établit en 1946 "l'Union française" : l'organisation politique de la France et de son empire colonial, qui regroupe la métropole, les </a:t>
            </a:r>
            <a:r>
              <a:rPr lang="fr-FR" b="0" i="0" dirty="0" err="1">
                <a:solidFill>
                  <a:srgbClr val="333333"/>
                </a:solidFill>
                <a:effectLst/>
                <a:latin typeface="franklin_gothic"/>
              </a:rPr>
              <a:t>outre-mers</a:t>
            </a:r>
            <a:r>
              <a:rPr lang="fr-FR" b="0" i="0" dirty="0">
                <a:solidFill>
                  <a:srgbClr val="333333"/>
                </a:solidFill>
                <a:effectLst/>
                <a:latin typeface="franklin_gothic"/>
              </a:rPr>
              <a:t>, les régions sous mandat et les protectorats.</a:t>
            </a:r>
          </a:p>
          <a:p>
            <a:r>
              <a:rPr lang="fr-FR" dirty="0">
                <a:solidFill>
                  <a:srgbClr val="333333"/>
                </a:solidFill>
                <a:latin typeface="franklin_gothic"/>
              </a:rPr>
              <a:t>2. </a:t>
            </a:r>
            <a:r>
              <a:rPr lang="fr-FR" b="0" i="0" dirty="0">
                <a:solidFill>
                  <a:srgbClr val="333333"/>
                </a:solidFill>
                <a:effectLst/>
                <a:latin typeface="franklin_gothic"/>
              </a:rPr>
              <a:t>En 1956, la </a:t>
            </a:r>
            <a:r>
              <a:rPr lang="fr-FR" b="0" i="0" dirty="0">
                <a:solidFill>
                  <a:srgbClr val="333333"/>
                </a:solidFill>
                <a:effectLst/>
                <a:latin typeface="+mj-lt"/>
              </a:rPr>
              <a:t>loi-cadre Defferre crée des Conseils de gouvernement élus (= </a:t>
            </a:r>
            <a:r>
              <a:rPr lang="fr-FR" b="0" i="0" dirty="0" err="1">
                <a:solidFill>
                  <a:srgbClr val="333333"/>
                </a:solidFill>
                <a:effectLst/>
                <a:latin typeface="+mj-lt"/>
              </a:rPr>
              <a:t>elected</a:t>
            </a:r>
            <a:r>
              <a:rPr lang="fr-FR" b="0" i="0" dirty="0">
                <a:solidFill>
                  <a:srgbClr val="333333"/>
                </a:solidFill>
                <a:effectLst/>
                <a:latin typeface="+mj-lt"/>
              </a:rPr>
              <a:t>) au suffrage universel dans les </a:t>
            </a:r>
            <a:r>
              <a:rPr lang="fr-FR" b="0" i="0" dirty="0" err="1">
                <a:solidFill>
                  <a:srgbClr val="333333"/>
                </a:solidFill>
                <a:effectLst/>
                <a:latin typeface="+mj-lt"/>
              </a:rPr>
              <a:t>outre-mers</a:t>
            </a:r>
            <a:r>
              <a:rPr lang="fr-FR" b="0" i="0" dirty="0">
                <a:solidFill>
                  <a:srgbClr val="333333"/>
                </a:solidFill>
                <a:effectLst/>
                <a:latin typeface="+mj-lt"/>
              </a:rPr>
              <a:t>. C’est une loi (= a </a:t>
            </a:r>
            <a:r>
              <a:rPr lang="fr-FR" b="0" i="0" dirty="0" err="1">
                <a:solidFill>
                  <a:srgbClr val="333333"/>
                </a:solidFill>
                <a:effectLst/>
                <a:latin typeface="+mj-lt"/>
              </a:rPr>
              <a:t>law</a:t>
            </a:r>
            <a:r>
              <a:rPr lang="fr-FR" b="0" i="0" dirty="0">
                <a:solidFill>
                  <a:srgbClr val="333333"/>
                </a:solidFill>
                <a:effectLst/>
                <a:latin typeface="+mj-lt"/>
              </a:rPr>
              <a:t>) créée par Gaston Deferre et Le président Félix Houphou</a:t>
            </a:r>
            <a:r>
              <a:rPr lang="fr-FR" b="0" i="0" dirty="0">
                <a:solidFill>
                  <a:srgbClr val="000000"/>
                </a:solidFill>
                <a:effectLst/>
                <a:latin typeface="+mj-lt"/>
              </a:rPr>
              <a:t>ë</a:t>
            </a:r>
            <a:r>
              <a:rPr lang="fr-FR" b="0" i="0" dirty="0">
                <a:solidFill>
                  <a:srgbClr val="333333"/>
                </a:solidFill>
                <a:effectLst/>
                <a:latin typeface="+mj-lt"/>
              </a:rPr>
              <a:t>t Boigny de Côte-D’Ivoire.</a:t>
            </a:r>
          </a:p>
          <a:p>
            <a:pPr marL="0" indent="0">
              <a:buNone/>
            </a:pPr>
            <a:r>
              <a:rPr lang="fr-FR" dirty="0">
                <a:solidFill>
                  <a:srgbClr val="333333"/>
                </a:solidFill>
                <a:latin typeface="+mj-lt"/>
              </a:rPr>
              <a:t>NB. </a:t>
            </a:r>
            <a:r>
              <a:rPr lang="fr-FR" b="0" i="0" dirty="0">
                <a:solidFill>
                  <a:srgbClr val="333333"/>
                </a:solidFill>
                <a:effectLst/>
                <a:latin typeface="+mj-lt"/>
              </a:rPr>
              <a:t>Cette loi, </a:t>
            </a:r>
            <a:r>
              <a:rPr lang="fr-FR" dirty="0">
                <a:solidFill>
                  <a:srgbClr val="333333"/>
                </a:solidFill>
                <a:latin typeface="+mj-lt"/>
              </a:rPr>
              <a:t>ne s’applique pas (</a:t>
            </a:r>
            <a:r>
              <a:rPr lang="fr-FR" dirty="0" err="1">
                <a:solidFill>
                  <a:srgbClr val="333333"/>
                </a:solidFill>
                <a:latin typeface="+mj-lt"/>
              </a:rPr>
              <a:t>does</a:t>
            </a:r>
            <a:r>
              <a:rPr lang="fr-FR" dirty="0">
                <a:solidFill>
                  <a:srgbClr val="333333"/>
                </a:solidFill>
                <a:latin typeface="+mj-lt"/>
              </a:rPr>
              <a:t> not </a:t>
            </a:r>
            <a:r>
              <a:rPr lang="fr-FR" dirty="0" err="1">
                <a:solidFill>
                  <a:srgbClr val="333333"/>
                </a:solidFill>
                <a:latin typeface="+mj-lt"/>
              </a:rPr>
              <a:t>apply</a:t>
            </a:r>
            <a:r>
              <a:rPr lang="fr-FR" dirty="0">
                <a:solidFill>
                  <a:srgbClr val="333333"/>
                </a:solidFill>
                <a:latin typeface="+mj-lt"/>
              </a:rPr>
              <a:t>) à L’Algérie française.</a:t>
            </a:r>
            <a:endParaRPr lang="fr-FR" b="0" i="0" dirty="0">
              <a:solidFill>
                <a:srgbClr val="333333"/>
              </a:solidFill>
              <a:effectLst/>
              <a:latin typeface="+mj-lt"/>
            </a:endParaRPr>
          </a:p>
          <a:p>
            <a:r>
              <a:rPr lang="fr-FR" dirty="0">
                <a:solidFill>
                  <a:srgbClr val="333333"/>
                </a:solidFill>
                <a:latin typeface="+mj-lt"/>
              </a:rPr>
              <a:t>3. 1958, c’est la création de la Cinquième </a:t>
            </a:r>
            <a:r>
              <a:rPr lang="fr-FR" dirty="0">
                <a:solidFill>
                  <a:srgbClr val="333333"/>
                </a:solidFill>
                <a:latin typeface="franklin_gothic"/>
              </a:rPr>
              <a:t>république et de 1955-1962, ce sont les indépendances des nations </a:t>
            </a:r>
            <a:r>
              <a:rPr lang="fr-FR" dirty="0" err="1">
                <a:solidFill>
                  <a:srgbClr val="333333"/>
                </a:solidFill>
                <a:latin typeface="franklin_gothic"/>
              </a:rPr>
              <a:t>colonis</a:t>
            </a:r>
            <a:r>
              <a:rPr lang="en-US" dirty="0" err="1">
                <a:solidFill>
                  <a:srgbClr val="333333"/>
                </a:solidFill>
                <a:latin typeface="franklin_gothic"/>
              </a:rPr>
              <a:t>ées</a:t>
            </a:r>
            <a:r>
              <a:rPr lang="en-US" dirty="0">
                <a:solidFill>
                  <a:srgbClr val="333333"/>
                </a:solidFill>
                <a:latin typeface="franklin_gothic"/>
              </a:rPr>
              <a:t>.</a:t>
            </a:r>
            <a:endParaRPr lang="fr-FR" dirty="0">
              <a:solidFill>
                <a:srgbClr val="333333"/>
              </a:solidFill>
              <a:latin typeface="franklin_gothic"/>
            </a:endParaRP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775B9C-349C-468F-8817-FF4E3A0CB1E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061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33E3E-7A8E-4EFC-96C6-7DC99C581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 pays </a:t>
            </a:r>
            <a:r>
              <a:rPr lang="en-US" dirty="0" err="1"/>
              <a:t>masculins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63576-2B26-411A-9249-21737C5E8C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 …..a, </a:t>
            </a:r>
            <a:r>
              <a:rPr lang="en-US" dirty="0" err="1"/>
              <a:t>i</a:t>
            </a:r>
            <a:r>
              <a:rPr lang="en-US" dirty="0"/>
              <a:t>, o, u, -&gt; le Canada, Le Chili, Le ….o et le </a:t>
            </a:r>
            <a:r>
              <a:rPr lang="en-US" dirty="0" err="1"/>
              <a:t>Pérou</a:t>
            </a:r>
            <a:endParaRPr lang="en-US" dirty="0"/>
          </a:p>
          <a:p>
            <a:endParaRPr lang="en-US" dirty="0"/>
          </a:p>
          <a:p>
            <a:r>
              <a:rPr lang="en-US" dirty="0"/>
              <a:t>Je </a:t>
            </a:r>
            <a:r>
              <a:rPr lang="en-US" dirty="0" err="1"/>
              <a:t>veux</a:t>
            </a:r>
            <a:r>
              <a:rPr lang="en-US" dirty="0"/>
              <a:t> </a:t>
            </a:r>
            <a:r>
              <a:rPr lang="en-US" dirty="0" err="1"/>
              <a:t>visiter</a:t>
            </a:r>
            <a:r>
              <a:rPr lang="en-US" dirty="0"/>
              <a:t> LE</a:t>
            </a:r>
          </a:p>
          <a:p>
            <a:endParaRPr lang="en-US" dirty="0"/>
          </a:p>
          <a:p>
            <a:r>
              <a:rPr lang="en-US" dirty="0"/>
              <a:t>MAIS</a:t>
            </a:r>
          </a:p>
          <a:p>
            <a:endParaRPr lang="en-US" dirty="0"/>
          </a:p>
          <a:p>
            <a:r>
              <a:rPr lang="en-US" dirty="0"/>
              <a:t>Je </a:t>
            </a:r>
            <a:r>
              <a:rPr lang="en-US" dirty="0" err="1"/>
              <a:t>veux</a:t>
            </a:r>
            <a:r>
              <a:rPr lang="en-US" dirty="0"/>
              <a:t> </a:t>
            </a:r>
            <a:r>
              <a:rPr lang="en-US" dirty="0" err="1"/>
              <a:t>aller</a:t>
            </a:r>
            <a:r>
              <a:rPr lang="en-US" dirty="0"/>
              <a:t> A + LE =&gt; AU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4A4E20-D3B7-4D0F-BF29-534FDA760D6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863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29665-4EC9-4CFD-8C3E-172FECCE3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 pays </a:t>
            </a:r>
            <a:r>
              <a:rPr lang="en-US" dirty="0" err="1"/>
              <a:t>féminins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D45AD-3FB1-462E-9A27-351F5C9C7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 ….E -&gt; </a:t>
            </a:r>
          </a:p>
          <a:p>
            <a:r>
              <a:rPr lang="en-US" dirty="0"/>
              <a:t>Je </a:t>
            </a:r>
            <a:r>
              <a:rPr lang="en-US" dirty="0" err="1"/>
              <a:t>veux</a:t>
            </a:r>
            <a:r>
              <a:rPr lang="en-US" dirty="0"/>
              <a:t> </a:t>
            </a:r>
            <a:r>
              <a:rPr lang="en-US" dirty="0" err="1"/>
              <a:t>visiter</a:t>
            </a:r>
            <a:r>
              <a:rPr lang="en-US" dirty="0"/>
              <a:t> la France</a:t>
            </a:r>
          </a:p>
          <a:p>
            <a:endParaRPr lang="en-US" dirty="0"/>
          </a:p>
          <a:p>
            <a:r>
              <a:rPr lang="en-US" dirty="0"/>
              <a:t>MAIS</a:t>
            </a:r>
          </a:p>
          <a:p>
            <a:endParaRPr lang="en-US" dirty="0"/>
          </a:p>
          <a:p>
            <a:r>
              <a:rPr lang="en-US" dirty="0"/>
              <a:t>Je </a:t>
            </a:r>
            <a:r>
              <a:rPr lang="en-US" dirty="0" err="1"/>
              <a:t>veux</a:t>
            </a:r>
            <a:r>
              <a:rPr lang="en-US" dirty="0"/>
              <a:t> </a:t>
            </a:r>
            <a:r>
              <a:rPr lang="en-US" dirty="0" err="1"/>
              <a:t>aller</a:t>
            </a:r>
            <a:r>
              <a:rPr lang="en-US" dirty="0"/>
              <a:t> EN France  (à + la =. EN)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DCF73A-B859-4937-B24E-85EC96E9659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9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CADCA-D006-4D65-8631-8033652B9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 pays </a:t>
            </a:r>
            <a:r>
              <a:rPr lang="en-US" dirty="0" err="1"/>
              <a:t>pluriels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BB09DC-D088-44D7-B9CB-77E34573E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LES …… s =&gt; </a:t>
            </a:r>
          </a:p>
          <a:p>
            <a:endParaRPr lang="en-US" dirty="0"/>
          </a:p>
          <a:p>
            <a:r>
              <a:rPr lang="en-US" dirty="0"/>
              <a:t>Je </a:t>
            </a:r>
            <a:r>
              <a:rPr lang="en-US" dirty="0" err="1"/>
              <a:t>veux</a:t>
            </a:r>
            <a:r>
              <a:rPr lang="en-US" dirty="0"/>
              <a:t> </a:t>
            </a:r>
            <a:r>
              <a:rPr lang="en-US" dirty="0" err="1"/>
              <a:t>visiter</a:t>
            </a:r>
            <a:r>
              <a:rPr lang="en-US" dirty="0"/>
              <a:t> LES Seychelles</a:t>
            </a:r>
          </a:p>
          <a:p>
            <a:endParaRPr lang="en-US" dirty="0"/>
          </a:p>
          <a:p>
            <a:r>
              <a:rPr lang="en-US" dirty="0"/>
              <a:t>MAIS</a:t>
            </a:r>
          </a:p>
          <a:p>
            <a:endParaRPr lang="en-US" dirty="0"/>
          </a:p>
          <a:p>
            <a:r>
              <a:rPr lang="en-US" dirty="0"/>
              <a:t>Je </a:t>
            </a:r>
            <a:r>
              <a:rPr lang="en-US" dirty="0" err="1"/>
              <a:t>veux</a:t>
            </a:r>
            <a:r>
              <a:rPr lang="en-US" dirty="0"/>
              <a:t> </a:t>
            </a:r>
            <a:r>
              <a:rPr lang="en-US" dirty="0" err="1"/>
              <a:t>aller</a:t>
            </a:r>
            <a:r>
              <a:rPr lang="en-US" dirty="0"/>
              <a:t> A + LES =&gt; </a:t>
            </a:r>
            <a:r>
              <a:rPr lang="en-US"/>
              <a:t>AUX Seychelles.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F33AC4-A730-4FBF-A5D4-C1A6B873CE3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92083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464</Words>
  <Application>Microsoft Office PowerPoint</Application>
  <PresentationFormat>Widescreen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Franklin Gothic Book</vt:lpstr>
      <vt:lpstr>franklin_gothic</vt:lpstr>
      <vt:lpstr>Tahoma</vt:lpstr>
      <vt:lpstr>Crop</vt:lpstr>
      <vt:lpstr>Les départements d’outre-mer ou regions d’outre-mer de la France</vt:lpstr>
      <vt:lpstr>La liste</vt:lpstr>
      <vt:lpstr>Qu’est-ce que c’est que l’Outre-Mer?</vt:lpstr>
      <vt:lpstr>Pourquoi est-ce que ces départements sont à la France? </vt:lpstr>
      <vt:lpstr>Les étapes = the steps</vt:lpstr>
      <vt:lpstr>Les pays masculins</vt:lpstr>
      <vt:lpstr>Les pays féminins</vt:lpstr>
      <vt:lpstr>Les pays pluriels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départements d’outre-mer ou regions d’outre-mer de la France</dc:title>
  <dc:creator>Agnès C Peysson-Zeiss</dc:creator>
  <cp:lastModifiedBy>Agnès C Peysson-Zeiss</cp:lastModifiedBy>
  <cp:revision>3</cp:revision>
  <dcterms:created xsi:type="dcterms:W3CDTF">2020-11-02T14:00:11Z</dcterms:created>
  <dcterms:modified xsi:type="dcterms:W3CDTF">2020-11-02T14:19:08Z</dcterms:modified>
</cp:coreProperties>
</file>