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4EEA7-51CF-2E4F-8676-595EE0A3A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7389E-C248-334C-B8E8-EA28B7AD7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E30EF-6243-3944-B668-940662A4B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112BA-E925-A047-A3FD-3BE6ED78C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89CE7-6882-6842-80DA-A2DDB983E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2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6B39A-28E7-DB45-954C-FADA6335E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17BD22-72EC-4F4F-9250-1FF0FEDB3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07685-4D97-D842-8328-F8DBEB650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939D1-9BB8-4848-AEB2-C58748BC0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2124F-8AF9-134D-B103-1CAE5405E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94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082E9-68E1-4543-AC48-B58ED95E8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7C7E-699C-6B4A-A3EF-621C6C36C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2FB24-3C0A-044A-8971-A5083CE3E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E862B-8305-9A4A-A82C-23C96215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AE05-56A2-5945-9DB9-48653E8A3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41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84A0D-EFAE-C945-87A0-B078A6C1B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E74D8-8793-C44B-A8B7-DB2718A4C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2145A-C56F-F944-97CC-09ACE419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A46B7-DBCB-394D-BD57-B8847251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DF2C5-9363-0747-A157-20EFC222D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133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C3F4D-DA5B-3443-AA85-DFA12332A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520C5-E0EB-E14D-8E87-A6934396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B7F6D-372F-8B4A-A1DF-5DB2CAFE5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B5D7D-05F7-964D-BB52-40FA43598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0A74B-CE02-CF40-AFFB-C1D63E8B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14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2369F-8695-D748-8673-3260D173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B7E31-BBA5-3948-AB0A-4F9226FB0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24415D-BE66-DC4A-A933-ACB5E1E8C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24299-2A87-824A-9947-FEB33807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14AF8-AFAC-E244-910A-CFA11BFBF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5599A-FB50-004A-ABC2-B5E3CDC3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531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E1DF3-3080-424E-9DB7-0B5B3A0C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7EA67-A72E-FD47-BBC5-A272D5A2F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31E82-701C-0648-B750-53330C9F5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A39B74-E5A5-D342-A0CB-5ABBFFBD4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2C24E2-26D9-954C-9175-691D7E473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580F6B-B703-BD4B-A6D0-990EFAF0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502D1-57AE-8749-8C1F-82BB4274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41A60F-4A31-5F40-B8EA-0B67C41D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8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732C3-9524-B34F-8671-3520FE36E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811405-C5CE-B845-8CE7-C7AA3E46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12F7F-65C9-F848-A978-0C49E70A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A0007-0D42-B647-B6A0-8CC489C44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48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153B98-F32D-A348-9C24-83FA10194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1E0FC-C363-6042-B0EC-A894DC6D8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F20E8-BB90-9842-B9FD-CBD0334F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183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62E3-6420-2348-8700-4F47FBFF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F1A4B-3B9D-E149-ABC8-99FA91628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8F729-6150-0C4A-9631-384759E9C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DD7F8-792C-234F-A1CB-7E1119200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16209-3789-B742-8207-F75328F49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618688-8104-2049-A756-F18CCEFF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15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02129-AF3F-6241-8EF4-1EB18A4A7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FB7E2-77DE-A941-9A68-D51689B1E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2FDC0-EC19-1849-B7BD-D0D03405B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31D13-6963-6B4C-B781-07FD0EBF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500E73-C9CA-6C4A-851A-29E68F3B2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41B8B-DA3D-1D4A-ABD4-2E99D946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54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5AB5D4-6CF5-F546-8661-3BB58F1AA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44510-27DA-3644-99E5-B446842CC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F5015-264A-EC45-81EE-40944A060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8E2E4-FA63-144E-AEFD-1137D9407AF4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60EBA-BA04-8B41-A400-235B8E309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2B319-244F-CC44-86B8-B171A192D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9DE54-8E4F-6E4C-B9CA-A2A2FC5424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83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121F8-F3C7-7043-93D8-B877A611D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026BE-3E18-6F48-9F31-293641FB1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Un grain de vie et d’ espérance</a:t>
            </a:r>
            <a:br>
              <a:rPr lang="fr-FR" sz="4000" dirty="0"/>
            </a:br>
            <a:r>
              <a:rPr lang="fr-FR" sz="4000" dirty="0"/>
              <a:t>Aminata </a:t>
            </a:r>
            <a:r>
              <a:rPr lang="fr-FR" sz="4000" dirty="0" err="1"/>
              <a:t>Sow</a:t>
            </a:r>
            <a:r>
              <a:rPr lang="fr-FR" sz="4000" dirty="0"/>
              <a:t> </a:t>
            </a:r>
            <a:r>
              <a:rPr lang="fr-FR" sz="4000" dirty="0" err="1"/>
              <a:t>Fall</a:t>
            </a:r>
            <a:endParaRPr lang="fr-FR" sz="4000" dirty="0"/>
          </a:p>
          <a:p>
            <a:pPr algn="ctr"/>
            <a:r>
              <a:rPr lang="fr-FR" sz="4000" dirty="0"/>
              <a:t>(née en 1941)</a:t>
            </a:r>
          </a:p>
        </p:txBody>
      </p:sp>
      <p:pic>
        <p:nvPicPr>
          <p:cNvPr id="1026" name="Picture 2" descr="Aminata Sow Fall, que représente pour vous la littérature ...">
            <a:extLst>
              <a:ext uri="{FF2B5EF4-FFF2-40B4-BE49-F238E27FC236}">
                <a16:creationId xmlns:a16="http://schemas.microsoft.com/office/drawing/2014/main" id="{AD325AD9-04E7-9946-9C0A-E0EBBD5AE712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5" r="1446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5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3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Title 3">
            <a:extLst>
              <a:ext uri="{FF2B5EF4-FFF2-40B4-BE49-F238E27FC236}">
                <a16:creationId xmlns:a16="http://schemas.microsoft.com/office/drawing/2014/main" id="{99B80F71-0575-A04B-BE8D-F50406838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Saint-Louis ou Ndar 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>
            <a:extLst>
              <a:ext uri="{FF2B5EF4-FFF2-40B4-BE49-F238E27FC236}">
                <a16:creationId xmlns:a16="http://schemas.microsoft.com/office/drawing/2014/main" id="{F50078B6-7D06-0540-BA28-2B13BD7AD60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542" y="2426818"/>
            <a:ext cx="4801966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saint-louis-senegal-7 · Wiriko">
            <a:extLst>
              <a:ext uri="{FF2B5EF4-FFF2-40B4-BE49-F238E27FC236}">
                <a16:creationId xmlns:a16="http://schemas.microsoft.com/office/drawing/2014/main" id="{B8EC6924-8C1B-E64E-A408-496C3E122D7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" r="3" b="3"/>
          <a:stretch/>
        </p:blipFill>
        <p:spPr bwMode="auto">
          <a:xfrm>
            <a:off x="6445073" y="2824536"/>
            <a:ext cx="5455917" cy="320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196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1C6B6-8355-ED45-8B09-9459FB698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</a:t>
            </a:r>
            <a:r>
              <a:rPr lang="fr-FR" dirty="0" err="1"/>
              <a:t>bassi</a:t>
            </a:r>
            <a:r>
              <a:rPr lang="fr-FR" dirty="0"/>
              <a:t> </a:t>
            </a:r>
            <a:r>
              <a:rPr lang="fr-FR" dirty="0" err="1"/>
              <a:t>salté</a:t>
            </a:r>
            <a:r>
              <a:rPr lang="fr-FR" dirty="0"/>
              <a:t> ou </a:t>
            </a:r>
            <a:r>
              <a:rPr lang="fr-FR" dirty="0" err="1"/>
              <a:t>Thiéré</a:t>
            </a:r>
            <a:r>
              <a:rPr lang="fr-FR" dirty="0"/>
              <a:t> </a:t>
            </a:r>
            <a:r>
              <a:rPr lang="fr-FR" dirty="0" err="1"/>
              <a:t>Tamkharite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AFF25E-C83F-4F4F-81C2-0A7AA8FAAF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 err="1"/>
              <a:t>Ingrédients</a:t>
            </a:r>
            <a:r>
              <a:rPr lang="en-US" u="sng" dirty="0"/>
              <a:t> pour la </a:t>
            </a:r>
            <a:r>
              <a:rPr lang="en-US" u="sng" dirty="0" err="1"/>
              <a:t>préparation</a:t>
            </a:r>
            <a:r>
              <a:rPr lang="en-US" u="sng" dirty="0"/>
              <a:t> du </a:t>
            </a:r>
            <a:r>
              <a:rPr lang="en-US" u="sng" dirty="0" err="1"/>
              <a:t>Thiéré</a:t>
            </a:r>
            <a:r>
              <a:rPr lang="en-US" u="sng" dirty="0"/>
              <a:t> </a:t>
            </a:r>
            <a:r>
              <a:rPr lang="en-US" u="sng" dirty="0" err="1"/>
              <a:t>Bassi</a:t>
            </a:r>
            <a:r>
              <a:rPr lang="en-US" u="sng" dirty="0"/>
              <a:t> </a:t>
            </a:r>
            <a:r>
              <a:rPr lang="en-US" u="sng" dirty="0" err="1"/>
              <a:t>Salté</a:t>
            </a:r>
            <a:r>
              <a:rPr lang="en-US" u="sng" dirty="0"/>
              <a:t>:</a:t>
            </a:r>
            <a:endParaRPr lang="en-US" dirty="0"/>
          </a:p>
          <a:p>
            <a:r>
              <a:rPr lang="en-US" dirty="0"/>
              <a:t>1 poulet, 1 Kg de </a:t>
            </a:r>
            <a:r>
              <a:rPr lang="en-US" dirty="0" err="1"/>
              <a:t>viande</a:t>
            </a:r>
            <a:r>
              <a:rPr lang="en-US" dirty="0"/>
              <a:t> de </a:t>
            </a:r>
            <a:r>
              <a:rPr lang="en-US" dirty="0" err="1"/>
              <a:t>bœuf</a:t>
            </a:r>
            <a:r>
              <a:rPr lang="en-US" dirty="0"/>
              <a:t>, 20cl </a:t>
            </a:r>
            <a:r>
              <a:rPr lang="en-US" dirty="0" err="1"/>
              <a:t>d’huile</a:t>
            </a:r>
            <a:r>
              <a:rPr lang="en-US" dirty="0"/>
              <a:t>, 4 </a:t>
            </a:r>
            <a:r>
              <a:rPr lang="en-US" dirty="0" err="1"/>
              <a:t>oignons</a:t>
            </a:r>
            <a:r>
              <a:rPr lang="en-US" dirty="0"/>
              <a:t>, 1/4 de </a:t>
            </a:r>
            <a:r>
              <a:rPr lang="en-US" dirty="0" err="1"/>
              <a:t>poivron</a:t>
            </a:r>
            <a:r>
              <a:rPr lang="en-US" dirty="0"/>
              <a:t> vert, 300g de </a:t>
            </a:r>
            <a:r>
              <a:rPr lang="en-US" dirty="0" err="1"/>
              <a:t>tomate</a:t>
            </a:r>
            <a:r>
              <a:rPr lang="en-US" dirty="0"/>
              <a:t> </a:t>
            </a:r>
            <a:r>
              <a:rPr lang="en-US" dirty="0" err="1"/>
              <a:t>concentrée</a:t>
            </a:r>
            <a:r>
              <a:rPr lang="en-US" dirty="0"/>
              <a:t>, </a:t>
            </a:r>
            <a:r>
              <a:rPr lang="en-US" dirty="0" err="1"/>
              <a:t>sel</a:t>
            </a:r>
            <a:r>
              <a:rPr lang="en-US" dirty="0"/>
              <a:t>, piment, poivre, 3 bouillons cube, 6 </a:t>
            </a:r>
            <a:r>
              <a:rPr lang="en-US" dirty="0" err="1"/>
              <a:t>gousses</a:t>
            </a:r>
            <a:r>
              <a:rPr lang="en-US" dirty="0"/>
              <a:t> </a:t>
            </a:r>
            <a:r>
              <a:rPr lang="en-US" dirty="0" err="1"/>
              <a:t>d’ail</a:t>
            </a:r>
            <a:r>
              <a:rPr lang="en-US" dirty="0"/>
              <a:t>, 1 kg de </a:t>
            </a:r>
            <a:r>
              <a:rPr lang="en-US" dirty="0" err="1"/>
              <a:t>thiéré</a:t>
            </a:r>
            <a:r>
              <a:rPr lang="en-US" dirty="0"/>
              <a:t> avec du </a:t>
            </a:r>
            <a:r>
              <a:rPr lang="en-US" dirty="0" err="1"/>
              <a:t>lalo</a:t>
            </a:r>
            <a:r>
              <a:rPr lang="en-US" dirty="0"/>
              <a:t> (couscous), 10g de beurre, 50g de raisins secs, 50g de haricots </a:t>
            </a:r>
            <a:r>
              <a:rPr lang="en-US" dirty="0" err="1"/>
              <a:t>blancs</a:t>
            </a:r>
            <a:r>
              <a:rPr lang="en-US" dirty="0"/>
              <a:t>, 100g de </a:t>
            </a:r>
            <a:r>
              <a:rPr lang="en-US" dirty="0" err="1"/>
              <a:t>viande</a:t>
            </a:r>
            <a:r>
              <a:rPr lang="en-US" dirty="0"/>
              <a:t> </a:t>
            </a:r>
            <a:r>
              <a:rPr lang="en-US" dirty="0" err="1"/>
              <a:t>hâchée</a:t>
            </a:r>
            <a:r>
              <a:rPr lang="en-US" dirty="0"/>
              <a:t>, 4 morceaux de sucre, 3 carottes, 3 </a:t>
            </a:r>
            <a:r>
              <a:rPr lang="en-US" dirty="0" err="1"/>
              <a:t>patates</a:t>
            </a:r>
            <a:r>
              <a:rPr lang="en-US" dirty="0"/>
              <a:t> </a:t>
            </a:r>
            <a:r>
              <a:rPr lang="en-US" dirty="0" err="1"/>
              <a:t>douce</a:t>
            </a:r>
            <a:r>
              <a:rPr lang="en-US" dirty="0"/>
              <a:t>, 2 </a:t>
            </a:r>
            <a:r>
              <a:rPr lang="en-US" dirty="0" err="1"/>
              <a:t>feuilles</a:t>
            </a:r>
            <a:r>
              <a:rPr lang="en-US" dirty="0"/>
              <a:t> de </a:t>
            </a:r>
            <a:r>
              <a:rPr lang="en-US" dirty="0" err="1"/>
              <a:t>laurier</a:t>
            </a:r>
            <a:r>
              <a:rPr lang="en-US" dirty="0"/>
              <a:t>.</a:t>
            </a:r>
          </a:p>
          <a:p>
            <a:endParaRPr lang="fr-FR" dirty="0"/>
          </a:p>
        </p:txBody>
      </p:sp>
      <p:pic>
        <p:nvPicPr>
          <p:cNvPr id="3074" name="Picture 2" descr="Thiéré bassi salté couscous sénégalais">
            <a:extLst>
              <a:ext uri="{FF2B5EF4-FFF2-40B4-BE49-F238E27FC236}">
                <a16:creationId xmlns:a16="http://schemas.microsoft.com/office/drawing/2014/main" id="{8E6D5239-790E-6C46-97EF-0DD471E946A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248" y="1825625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896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6652D-6236-4246-808C-254A49286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</a:t>
            </a:r>
            <a:r>
              <a:rPr lang="fr-FR" dirty="0" err="1"/>
              <a:t>Tamkharit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ADDD3-593D-D24D-A759-4A207E29C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Tamkharit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nom </a:t>
            </a:r>
            <a:r>
              <a:rPr lang="en-US" dirty="0" err="1"/>
              <a:t>donné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la </a:t>
            </a:r>
            <a:r>
              <a:rPr lang="en-US" dirty="0" err="1"/>
              <a:t>Achoura</a:t>
            </a:r>
            <a:r>
              <a:rPr lang="en-US" dirty="0"/>
              <a:t> qui correspond au </a:t>
            </a:r>
            <a:r>
              <a:rPr lang="en-US" dirty="0" err="1"/>
              <a:t>dixième</a:t>
            </a:r>
            <a:r>
              <a:rPr lang="en-US" dirty="0"/>
              <a:t> jour du </a:t>
            </a:r>
            <a:r>
              <a:rPr lang="en-US" dirty="0" err="1"/>
              <a:t>mois</a:t>
            </a:r>
            <a:r>
              <a:rPr lang="en-US" dirty="0"/>
              <a:t> de </a:t>
            </a:r>
            <a:r>
              <a:rPr lang="en-US" dirty="0" err="1"/>
              <a:t>Mouharram</a:t>
            </a:r>
            <a:r>
              <a:rPr lang="en-US" dirty="0"/>
              <a:t> (premier </a:t>
            </a:r>
            <a:r>
              <a:rPr lang="en-US" dirty="0" err="1"/>
              <a:t>mois</a:t>
            </a:r>
            <a:r>
              <a:rPr lang="en-US" dirty="0"/>
              <a:t> du </a:t>
            </a:r>
            <a:r>
              <a:rPr lang="en-US" dirty="0" err="1"/>
              <a:t>calendrier</a:t>
            </a:r>
            <a:r>
              <a:rPr lang="en-US" dirty="0"/>
              <a:t> </a:t>
            </a:r>
            <a:r>
              <a:rPr lang="en-US" dirty="0" err="1"/>
              <a:t>lunaire</a:t>
            </a:r>
            <a:r>
              <a:rPr lang="en-US" dirty="0"/>
              <a:t> </a:t>
            </a:r>
            <a:r>
              <a:rPr lang="en-US" dirty="0" err="1"/>
              <a:t>islamique</a:t>
            </a:r>
            <a:r>
              <a:rPr lang="en-US" dirty="0"/>
              <a:t>). Fête de la </a:t>
            </a:r>
            <a:r>
              <a:rPr lang="en-US" dirty="0" err="1"/>
              <a:t>bienfaisance</a:t>
            </a:r>
            <a:r>
              <a:rPr lang="en-US" dirty="0"/>
              <a:t> et de la </a:t>
            </a:r>
            <a:r>
              <a:rPr lang="en-US" dirty="0" err="1"/>
              <a:t>générosité</a:t>
            </a:r>
            <a:r>
              <a:rPr lang="en-US" dirty="0"/>
              <a:t> </a:t>
            </a:r>
            <a:r>
              <a:rPr lang="en-US" dirty="0" err="1"/>
              <a:t>envers</a:t>
            </a:r>
            <a:r>
              <a:rPr lang="en-US" dirty="0"/>
              <a:t> la </a:t>
            </a:r>
            <a:r>
              <a:rPr lang="en-US" dirty="0" err="1"/>
              <a:t>famille</a:t>
            </a:r>
            <a:r>
              <a:rPr lang="en-US" dirty="0"/>
              <a:t>, les parents, les </a:t>
            </a:r>
            <a:r>
              <a:rPr lang="en-US" dirty="0" err="1"/>
              <a:t>orphelins</a:t>
            </a:r>
            <a:r>
              <a:rPr lang="en-US" dirty="0"/>
              <a:t> et les </a:t>
            </a:r>
            <a:r>
              <a:rPr lang="en-US" dirty="0" err="1"/>
              <a:t>déshérités</a:t>
            </a:r>
            <a:r>
              <a:rPr lang="en-US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65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C0596-F78C-DB42-9551-65A3DFD13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texte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1D468-465E-EB46-B348-F918DD198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1. Commentez: «  qui mange, se dévoile » L. 12</a:t>
            </a:r>
          </a:p>
          <a:p>
            <a:r>
              <a:rPr lang="fr-FR" dirty="0"/>
              <a:t>2. Paragraphe 2 : origine du nom </a:t>
            </a:r>
            <a:r>
              <a:rPr lang="fr-FR" dirty="0" err="1"/>
              <a:t>bassi</a:t>
            </a:r>
            <a:r>
              <a:rPr lang="fr-FR" dirty="0"/>
              <a:t> </a:t>
            </a:r>
            <a:r>
              <a:rPr lang="fr-FR" dirty="0" err="1"/>
              <a:t>salté</a:t>
            </a:r>
            <a:endParaRPr lang="fr-FR" dirty="0"/>
          </a:p>
          <a:p>
            <a:r>
              <a:rPr lang="fr-FR" dirty="0"/>
              <a:t>3. Composition du </a:t>
            </a:r>
            <a:r>
              <a:rPr lang="fr-FR" dirty="0" err="1"/>
              <a:t>bassi</a:t>
            </a:r>
            <a:endParaRPr lang="fr-FR" dirty="0"/>
          </a:p>
          <a:p>
            <a:r>
              <a:rPr lang="fr-FR" dirty="0"/>
              <a:t>4. Expliquez le bonnet rouge et l’histoire L 29 et 35</a:t>
            </a:r>
          </a:p>
          <a:p>
            <a:r>
              <a:rPr lang="fr-FR" dirty="0"/>
              <a:t>5. L 40-42 Qu’est-ce que l’acte de manger</a:t>
            </a:r>
          </a:p>
          <a:p>
            <a:r>
              <a:rPr lang="fr-FR" dirty="0"/>
              <a:t>6. L.45 Qu’est-ce que « la part de l’ ancêtre » </a:t>
            </a:r>
          </a:p>
          <a:p>
            <a:r>
              <a:rPr lang="fr-FR" dirty="0"/>
              <a:t>7. L 62 Expliquer l’ acte de convivialité</a:t>
            </a:r>
          </a:p>
          <a:p>
            <a:r>
              <a:rPr lang="fr-FR" dirty="0"/>
              <a:t>8. Pour tout le monde. Expliquez le fait que les personnes se «  forgent une conscience sociale » et comment? L. </a:t>
            </a:r>
            <a:r>
              <a:rPr lang="fr-FR"/>
              <a:t>74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730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273</Words>
  <Application>Microsoft Macintosh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Saint-Louis ou Ndar </vt:lpstr>
      <vt:lpstr>Le bassi salté ou Thiéré Tamkharite</vt:lpstr>
      <vt:lpstr>Le Tamkharit</vt:lpstr>
      <vt:lpstr>Le texte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Agnès Peysson-Zeiss</dc:creator>
  <cp:lastModifiedBy>Agnès Peysson-Zeiss</cp:lastModifiedBy>
  <cp:revision>1</cp:revision>
  <dcterms:created xsi:type="dcterms:W3CDTF">2021-09-06T20:44:09Z</dcterms:created>
  <dcterms:modified xsi:type="dcterms:W3CDTF">2021-09-06T21:02:17Z</dcterms:modified>
</cp:coreProperties>
</file>