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1" r:id="rId6"/>
    <p:sldId id="260"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6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85D12CD8-24F4-4A14-9E65-DD800EC45115}" type="datetimeFigureOut">
              <a:rPr lang="en-US" smtClean="0"/>
              <a:t>9/15/2013</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8072AE69-F33B-4FEA-9EBA-93D74A4A987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D12CD8-24F4-4A14-9E65-DD800EC45115}" type="datetimeFigureOut">
              <a:rPr lang="en-US" smtClean="0"/>
              <a:t>9/15/2013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72AE69-F33B-4FEA-9EBA-93D74A4A987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D12CD8-24F4-4A14-9E65-DD800EC45115}" type="datetimeFigureOut">
              <a:rPr lang="en-US" smtClean="0"/>
              <a:t>9/15/2013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72AE69-F33B-4FEA-9EBA-93D74A4A987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85D12CD8-24F4-4A14-9E65-DD800EC45115}" type="datetimeFigureOut">
              <a:rPr lang="en-US" smtClean="0"/>
              <a:t>9/15/2013</a:t>
            </a:fld>
            <a:endParaRPr lang="en-US"/>
          </a:p>
        </p:txBody>
      </p:sp>
      <p:sp>
        <p:nvSpPr>
          <p:cNvPr id="9" name="Slide Number Placeholder 8"/>
          <p:cNvSpPr>
            <a:spLocks noGrp="1"/>
          </p:cNvSpPr>
          <p:nvPr>
            <p:ph type="sldNum" sz="quarter" idx="15"/>
          </p:nvPr>
        </p:nvSpPr>
        <p:spPr/>
        <p:txBody>
          <a:bodyPr rtlCol="0"/>
          <a:lstStyle/>
          <a:p>
            <a:fld id="{8072AE69-F33B-4FEA-9EBA-93D74A4A987B}"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5D12CD8-24F4-4A14-9E65-DD800EC45115}" type="datetimeFigureOut">
              <a:rPr lang="en-US" smtClean="0"/>
              <a:t>9/15/2013</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8072AE69-F33B-4FEA-9EBA-93D74A4A987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5D12CD8-24F4-4A14-9E65-DD800EC45115}" type="datetimeFigureOut">
              <a:rPr lang="en-US" smtClean="0"/>
              <a:t>9/15/2013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72AE69-F33B-4FEA-9EBA-93D74A4A987B}"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85D12CD8-24F4-4A14-9E65-DD800EC45115}" type="datetimeFigureOut">
              <a:rPr lang="en-US" smtClean="0"/>
              <a:t>9/15/2013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72AE69-F33B-4FEA-9EBA-93D74A4A987B}"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85D12CD8-24F4-4A14-9E65-DD800EC45115}" type="datetimeFigureOut">
              <a:rPr lang="en-US" smtClean="0"/>
              <a:t>9/15/2013</a:t>
            </a:fld>
            <a:endParaRPr lang="en-US"/>
          </a:p>
        </p:txBody>
      </p:sp>
      <p:sp>
        <p:nvSpPr>
          <p:cNvPr id="7" name="Slide Number Placeholder 6"/>
          <p:cNvSpPr>
            <a:spLocks noGrp="1"/>
          </p:cNvSpPr>
          <p:nvPr>
            <p:ph type="sldNum" sz="quarter" idx="11"/>
          </p:nvPr>
        </p:nvSpPr>
        <p:spPr/>
        <p:txBody>
          <a:bodyPr rtlCol="0"/>
          <a:lstStyle/>
          <a:p>
            <a:fld id="{8072AE69-F33B-4FEA-9EBA-93D74A4A987B}"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D12CD8-24F4-4A14-9E65-DD800EC45115}" type="datetimeFigureOut">
              <a:rPr lang="en-US" smtClean="0"/>
              <a:t>9/15/2013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72AE69-F33B-4FEA-9EBA-93D74A4A987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85D12CD8-24F4-4A14-9E65-DD800EC45115}" type="datetimeFigureOut">
              <a:rPr lang="en-US" smtClean="0"/>
              <a:t>9/15/2013</a:t>
            </a:fld>
            <a:endParaRPr lang="en-US"/>
          </a:p>
        </p:txBody>
      </p:sp>
      <p:sp>
        <p:nvSpPr>
          <p:cNvPr id="22" name="Slide Number Placeholder 21"/>
          <p:cNvSpPr>
            <a:spLocks noGrp="1"/>
          </p:cNvSpPr>
          <p:nvPr>
            <p:ph type="sldNum" sz="quarter" idx="15"/>
          </p:nvPr>
        </p:nvSpPr>
        <p:spPr/>
        <p:txBody>
          <a:bodyPr rtlCol="0"/>
          <a:lstStyle/>
          <a:p>
            <a:fld id="{8072AE69-F33B-4FEA-9EBA-93D74A4A987B}"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5D12CD8-24F4-4A14-9E65-DD800EC45115}" type="datetimeFigureOut">
              <a:rPr lang="en-US" smtClean="0"/>
              <a:t>9/15/2013</a:t>
            </a:fld>
            <a:endParaRPr lang="en-US"/>
          </a:p>
        </p:txBody>
      </p:sp>
      <p:sp>
        <p:nvSpPr>
          <p:cNvPr id="18" name="Slide Number Placeholder 17"/>
          <p:cNvSpPr>
            <a:spLocks noGrp="1"/>
          </p:cNvSpPr>
          <p:nvPr>
            <p:ph type="sldNum" sz="quarter" idx="11"/>
          </p:nvPr>
        </p:nvSpPr>
        <p:spPr/>
        <p:txBody>
          <a:bodyPr rtlCol="0"/>
          <a:lstStyle/>
          <a:p>
            <a:fld id="{8072AE69-F33B-4FEA-9EBA-93D74A4A987B}"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5D12CD8-24F4-4A14-9E65-DD800EC45115}" type="datetimeFigureOut">
              <a:rPr lang="en-US" smtClean="0"/>
              <a:t>9/15/2013</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072AE69-F33B-4FEA-9EBA-93D74A4A987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enseignementsup-recherche.gouv.fr/cid20182/classes-preparatoires-aux-grandes-ecoles-c.p.g.e.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err="1" smtClean="0"/>
              <a:t>Chapitre</a:t>
            </a:r>
            <a:r>
              <a:rPr lang="en-US" dirty="0" smtClean="0"/>
              <a:t> 3 – les etudes – le passé </a:t>
            </a:r>
            <a:r>
              <a:rPr lang="en-US" dirty="0" err="1" smtClean="0"/>
              <a:t>composé</a:t>
            </a:r>
            <a:r>
              <a:rPr lang="en-US" dirty="0" smtClean="0"/>
              <a:t> et </a:t>
            </a:r>
            <a:r>
              <a:rPr lang="en-US" smtClean="0"/>
              <a:t>les accords</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528949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Qu’est-ce</a:t>
            </a:r>
            <a:r>
              <a:rPr lang="en-US" dirty="0" smtClean="0"/>
              <a:t> </a:t>
            </a:r>
            <a:r>
              <a:rPr lang="en-US" dirty="0" err="1" smtClean="0"/>
              <a:t>qu’une</a:t>
            </a:r>
            <a:r>
              <a:rPr lang="en-US" dirty="0" smtClean="0"/>
              <a:t> </a:t>
            </a:r>
            <a:r>
              <a:rPr lang="en-US" dirty="0" err="1" smtClean="0"/>
              <a:t>classe</a:t>
            </a:r>
            <a:r>
              <a:rPr lang="en-US" dirty="0" smtClean="0"/>
              <a:t> </a:t>
            </a:r>
            <a:r>
              <a:rPr lang="en-US" dirty="0" err="1" smtClean="0"/>
              <a:t>préparatoire</a:t>
            </a:r>
            <a:r>
              <a:rPr lang="en-US" dirty="0" smtClean="0"/>
              <a:t>?</a:t>
            </a:r>
            <a:endParaRPr lang="en-US" dirty="0"/>
          </a:p>
        </p:txBody>
      </p:sp>
      <p:sp>
        <p:nvSpPr>
          <p:cNvPr id="3" name="Content Placeholder 2"/>
          <p:cNvSpPr>
            <a:spLocks noGrp="1"/>
          </p:cNvSpPr>
          <p:nvPr>
            <p:ph sz="quarter" idx="1"/>
          </p:nvPr>
        </p:nvSpPr>
        <p:spPr/>
        <p:txBody>
          <a:bodyPr>
            <a:normAutofit fontScale="77500" lnSpcReduction="20000"/>
          </a:bodyPr>
          <a:lstStyle/>
          <a:p>
            <a:r>
              <a:rPr lang="fr-FR" dirty="0"/>
              <a:t>Les classes préparatoires aux grandes écoles préparent, en 2 ans, les étudiants aux concours d'entrée dans les grandes écoles et les écoles d'ingénieurs. Ces classes, situées dans les lycées, sont accessibles avec un baccalauréat ou un niveau équivalent, après acceptation du dossier par le chef d'établissement</a:t>
            </a:r>
            <a:r>
              <a:rPr lang="fr-FR" dirty="0" smtClean="0"/>
              <a:t>.</a:t>
            </a:r>
          </a:p>
          <a:p>
            <a:r>
              <a:rPr lang="fr-FR" b="1" dirty="0"/>
              <a:t>Objectifs</a:t>
            </a:r>
          </a:p>
          <a:p>
            <a:r>
              <a:rPr lang="fr-FR" dirty="0"/>
              <a:t>Les classes préparatoires aux grandes écoles (C.P.G.E.) ont pour fonction d'accroître le niveau des connaissances des bacheliers dans différents champs disciplinaires de manière à </a:t>
            </a:r>
            <a:r>
              <a:rPr lang="fr-FR" b="1" dirty="0"/>
              <a:t>les rendre aptes à suivre une formation en grande école</a:t>
            </a:r>
            <a:r>
              <a:rPr lang="fr-FR" dirty="0"/>
              <a:t> dans les filières littéraires, économiques et commerciales et scientifiques. </a:t>
            </a:r>
            <a:r>
              <a:rPr lang="fr-FR" b="1" dirty="0"/>
              <a:t>Chaque filière est subdivisée en voies.</a:t>
            </a:r>
            <a:endParaRPr lang="fr-FR" dirty="0"/>
          </a:p>
          <a:p>
            <a:r>
              <a:rPr lang="fr-FR" dirty="0" smtClean="0"/>
              <a:t>Au </a:t>
            </a:r>
            <a:r>
              <a:rPr lang="fr-FR" dirty="0"/>
              <a:t>terme de ces formations, les étudiants qui  n'intègrent pas une grande école peuvent poursuivre leurs études à l'université.</a:t>
            </a:r>
          </a:p>
          <a:p>
            <a:endParaRPr lang="fr-FR" dirty="0" smtClean="0"/>
          </a:p>
          <a:p>
            <a:endParaRPr lang="fr-FR" sz="1200" dirty="0" smtClean="0"/>
          </a:p>
          <a:p>
            <a:r>
              <a:rPr lang="fr-FR" sz="1200" dirty="0" smtClean="0"/>
              <a:t>Source</a:t>
            </a:r>
            <a:r>
              <a:rPr lang="fr-FR" sz="1200" dirty="0"/>
              <a:t>: </a:t>
            </a:r>
            <a:r>
              <a:rPr lang="fr-FR" sz="1200" dirty="0">
                <a:hlinkClick r:id="rId2"/>
              </a:rPr>
              <a:t>http://</a:t>
            </a:r>
            <a:r>
              <a:rPr lang="fr-FR" sz="1200" dirty="0" smtClean="0">
                <a:hlinkClick r:id="rId2"/>
              </a:rPr>
              <a:t>www.enseignementsup-recherche.gouv.fr/cid20182/classes-preparatoires-aux-grandes-ecoles-c.p.g.e.html</a:t>
            </a:r>
            <a:endParaRPr lang="fr-FR" sz="1200" dirty="0" smtClean="0"/>
          </a:p>
          <a:p>
            <a:endParaRPr lang="fr-FR" dirty="0" smtClean="0"/>
          </a:p>
          <a:p>
            <a:endParaRPr lang="en-US" dirty="0"/>
          </a:p>
        </p:txBody>
      </p:sp>
    </p:spTree>
    <p:extLst>
      <p:ext uri="{BB962C8B-B14F-4D97-AF65-F5344CB8AC3E}">
        <p14:creationId xmlns:p14="http://schemas.microsoft.com/office/powerpoint/2010/main" val="1873955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pPr algn="ctr"/>
            <a:r>
              <a:rPr lang="en-US" dirty="0" smtClean="0"/>
              <a:t>Les classes </a:t>
            </a:r>
            <a:r>
              <a:rPr lang="en-US" dirty="0" err="1" smtClean="0"/>
              <a:t>préparatoires</a:t>
            </a:r>
            <a:endParaRPr lang="en-US" dirty="0"/>
          </a:p>
        </p:txBody>
      </p:sp>
      <p:sp>
        <p:nvSpPr>
          <p:cNvPr id="3" name="Content Placeholder 2"/>
          <p:cNvSpPr>
            <a:spLocks noGrp="1"/>
          </p:cNvSpPr>
          <p:nvPr>
            <p:ph sz="quarter" idx="1"/>
          </p:nvPr>
        </p:nvSpPr>
        <p:spPr>
          <a:xfrm>
            <a:off x="457200" y="914400"/>
            <a:ext cx="7467600" cy="5635752"/>
          </a:xfrm>
        </p:spPr>
        <p:txBody>
          <a:bodyPr>
            <a:normAutofit fontScale="25000" lnSpcReduction="20000"/>
          </a:bodyPr>
          <a:lstStyle/>
          <a:p>
            <a:r>
              <a:rPr lang="fr-FR" sz="4800" b="1" dirty="0"/>
              <a:t>Avant la prépa</a:t>
            </a:r>
            <a:br>
              <a:rPr lang="fr-FR" sz="4800" b="1" dirty="0"/>
            </a:br>
            <a:r>
              <a:rPr lang="fr-FR" sz="4800" b="1" dirty="0"/>
              <a:t>L'essentiel pour s'orienter</a:t>
            </a:r>
            <a:r>
              <a:rPr lang="fr-FR" sz="4800" dirty="0"/>
              <a:t/>
            </a:r>
            <a:br>
              <a:rPr lang="fr-FR" sz="4800" dirty="0"/>
            </a:br>
            <a:r>
              <a:rPr lang="fr-FR" sz="4800" dirty="0"/>
              <a:t>Les repères pour bien choisir ? ; Est-ce fait pour moi ? ; Je prépare un bac S, ES, L, un bac techno ; Savoir à quoi s'attendre ; Pour bien se préparer ; Une voie trop élitiste ? ; </a:t>
            </a:r>
            <a:endParaRPr lang="fr-FR" sz="4800" dirty="0" smtClean="0"/>
          </a:p>
          <a:p>
            <a:r>
              <a:rPr lang="fr-FR" sz="4800" dirty="0"/>
              <a:t/>
            </a:r>
            <a:br>
              <a:rPr lang="fr-FR" sz="4800" dirty="0"/>
            </a:br>
            <a:r>
              <a:rPr lang="fr-FR" sz="4800" b="1" dirty="0"/>
              <a:t>Les prépas scientifiques</a:t>
            </a:r>
            <a:br>
              <a:rPr lang="fr-FR" sz="4800" b="1" dirty="0"/>
            </a:br>
            <a:r>
              <a:rPr lang="fr-FR" sz="4800" b="1" dirty="0"/>
              <a:t>Le choix du plus grand nombre</a:t>
            </a:r>
            <a:r>
              <a:rPr lang="fr-FR" sz="4800" dirty="0"/>
              <a:t/>
            </a:r>
            <a:br>
              <a:rPr lang="fr-FR" sz="4800" dirty="0"/>
            </a:br>
            <a:r>
              <a:rPr lang="fr-FR" sz="4800" dirty="0" smtClean="0"/>
              <a:t>-</a:t>
            </a:r>
            <a:r>
              <a:rPr lang="fr-FR" sz="4800" dirty="0"/>
              <a:t/>
            </a:r>
            <a:br>
              <a:rPr lang="fr-FR" sz="4800" dirty="0"/>
            </a:br>
            <a:r>
              <a:rPr lang="fr-FR" sz="4800" dirty="0"/>
              <a:t/>
            </a:r>
            <a:br>
              <a:rPr lang="fr-FR" sz="4800" dirty="0"/>
            </a:br>
            <a:r>
              <a:rPr lang="fr-FR" sz="4800" b="1" dirty="0"/>
              <a:t>Les prépas économiques</a:t>
            </a:r>
            <a:br>
              <a:rPr lang="fr-FR" sz="4800" b="1" dirty="0"/>
            </a:br>
            <a:r>
              <a:rPr lang="fr-FR" sz="4800" b="1" dirty="0"/>
              <a:t>L'équilibre des matières</a:t>
            </a:r>
            <a:r>
              <a:rPr lang="fr-FR" sz="4800" dirty="0"/>
              <a:t/>
            </a:r>
            <a:br>
              <a:rPr lang="fr-FR" sz="4800" dirty="0"/>
            </a:br>
            <a:r>
              <a:rPr lang="fr-FR" sz="4800" dirty="0"/>
              <a:t/>
            </a:r>
            <a:br>
              <a:rPr lang="fr-FR" sz="4800" dirty="0"/>
            </a:br>
            <a:r>
              <a:rPr lang="fr-FR" sz="4800" dirty="0"/>
              <a:t>-Eco, option scientifique, Eco, option économique ; Eco, option technologique ; La prépa ENS Cachan</a:t>
            </a:r>
            <a:br>
              <a:rPr lang="fr-FR" sz="4800" dirty="0"/>
            </a:br>
            <a:r>
              <a:rPr lang="fr-FR" sz="4800" dirty="0"/>
              <a:t>-Concours, mode d'emploi</a:t>
            </a:r>
            <a:br>
              <a:rPr lang="fr-FR" sz="4800" dirty="0"/>
            </a:br>
            <a:r>
              <a:rPr lang="fr-FR" sz="4800" dirty="0"/>
              <a:t>-Les concours à la loupe</a:t>
            </a:r>
            <a:br>
              <a:rPr lang="fr-FR" sz="4800" dirty="0"/>
            </a:br>
            <a:r>
              <a:rPr lang="fr-FR" sz="4800" dirty="0"/>
              <a:t/>
            </a:r>
            <a:br>
              <a:rPr lang="fr-FR" sz="4800" dirty="0"/>
            </a:br>
            <a:r>
              <a:rPr lang="fr-FR" sz="4800" b="1" dirty="0"/>
              <a:t>Les prépas littéraires</a:t>
            </a:r>
            <a:br>
              <a:rPr lang="fr-FR" sz="4800" b="1" dirty="0"/>
            </a:br>
            <a:r>
              <a:rPr lang="fr-FR" sz="4800" b="1" dirty="0"/>
              <a:t>La carte pluridisciplinaire</a:t>
            </a:r>
            <a:r>
              <a:rPr lang="fr-FR" sz="4800" dirty="0"/>
              <a:t/>
            </a:r>
            <a:br>
              <a:rPr lang="fr-FR" sz="4800" dirty="0"/>
            </a:br>
            <a:r>
              <a:rPr lang="fr-FR" sz="4800" dirty="0"/>
              <a:t/>
            </a:r>
            <a:br>
              <a:rPr lang="fr-FR" sz="4800" dirty="0"/>
            </a:br>
            <a:r>
              <a:rPr lang="fr-FR" sz="4800" dirty="0"/>
              <a:t>-Lettres 1ère année ; Lettres Ulm ; Lettres Lyon ; Lettres et sciences sociales ; Prépa Chartes ; Prépa Saint-Cyr ; Prépa Cachan design</a:t>
            </a:r>
            <a:br>
              <a:rPr lang="fr-FR" sz="4800" dirty="0"/>
            </a:br>
            <a:r>
              <a:rPr lang="fr-FR" sz="4800" dirty="0"/>
              <a:t/>
            </a:r>
            <a:br>
              <a:rPr lang="fr-FR" sz="4800" dirty="0"/>
            </a:br>
            <a:r>
              <a:rPr lang="fr-FR" sz="4800" b="1" dirty="0"/>
              <a:t>Après la prépa</a:t>
            </a:r>
            <a:br>
              <a:rPr lang="fr-FR" sz="4800" b="1" dirty="0"/>
            </a:br>
            <a:r>
              <a:rPr lang="fr-FR" sz="4800" b="1" dirty="0"/>
              <a:t>Un éventail de possibilités</a:t>
            </a:r>
            <a:r>
              <a:rPr lang="fr-FR" sz="4800" dirty="0"/>
              <a:t/>
            </a:r>
            <a:br>
              <a:rPr lang="fr-FR" sz="4800" dirty="0"/>
            </a:br>
            <a:r>
              <a:rPr lang="fr-FR" sz="4800" dirty="0"/>
              <a:t>-200 écoles d'ingénieurs ; 5 écoles militaires ; 4 écoles vétérinaires ; 32 écoles supérieures de commerce ; 3 ENS ; 9 IEP ; Des écoles d'art</a:t>
            </a:r>
            <a:br>
              <a:rPr lang="fr-FR" sz="4800" dirty="0"/>
            </a:br>
            <a:r>
              <a:rPr lang="fr-FR" sz="4800" dirty="0"/>
              <a:t>-Rebondir après une 1ère année</a:t>
            </a:r>
            <a:br>
              <a:rPr lang="fr-FR" sz="4800" dirty="0"/>
            </a:br>
            <a:r>
              <a:rPr lang="fr-FR" sz="4800" dirty="0"/>
              <a:t>-Changer de cap après la prépa</a:t>
            </a:r>
            <a:br>
              <a:rPr lang="fr-FR" sz="4800" dirty="0"/>
            </a:br>
            <a:r>
              <a:rPr lang="fr-FR" sz="4800" dirty="0"/>
              <a:t/>
            </a:r>
            <a:br>
              <a:rPr lang="fr-FR" sz="4800" dirty="0"/>
            </a:br>
            <a:r>
              <a:rPr lang="fr-FR" sz="4800" b="1" dirty="0"/>
              <a:t>Guide pratique</a:t>
            </a:r>
            <a:br>
              <a:rPr lang="fr-FR" sz="4800" b="1" dirty="0"/>
            </a:br>
            <a:r>
              <a:rPr lang="fr-FR" sz="4800" b="1" dirty="0"/>
              <a:t>Où se préparer ?</a:t>
            </a:r>
            <a:r>
              <a:rPr lang="fr-FR" sz="4800" dirty="0"/>
              <a:t/>
            </a:r>
            <a:br>
              <a:rPr lang="fr-FR" sz="4800" dirty="0"/>
            </a:br>
            <a:r>
              <a:rPr lang="fr-FR" sz="4800" dirty="0"/>
              <a:t>-Les prépas scientifiques ; Les prépas économiques ; Les prépas littéraires ; Les cycles préparatoires</a:t>
            </a:r>
            <a:br>
              <a:rPr lang="fr-FR" sz="4800" dirty="0"/>
            </a:br>
            <a:r>
              <a:rPr lang="fr-FR" sz="4000" dirty="0"/>
              <a:t/>
            </a:r>
            <a:br>
              <a:rPr lang="fr-FR" sz="4000" dirty="0"/>
            </a:br>
            <a:r>
              <a:rPr lang="fr-FR" sz="4000" dirty="0"/>
              <a:t/>
            </a:r>
            <a:br>
              <a:rPr lang="fr-FR" sz="4000" dirty="0"/>
            </a:br>
            <a:r>
              <a:rPr lang="fr-FR" dirty="0"/>
              <a:t>   </a:t>
            </a:r>
            <a:br>
              <a:rPr lang="fr-FR" dirty="0"/>
            </a:br>
            <a:r>
              <a:rPr lang="fr-FR" dirty="0"/>
              <a:t/>
            </a:r>
            <a:br>
              <a:rPr lang="fr-FR" dirty="0"/>
            </a:br>
            <a:endParaRPr lang="en-US" dirty="0"/>
          </a:p>
        </p:txBody>
      </p:sp>
    </p:spTree>
    <p:extLst>
      <p:ext uri="{BB962C8B-B14F-4D97-AF65-F5344CB8AC3E}">
        <p14:creationId xmlns:p14="http://schemas.microsoft.com/office/powerpoint/2010/main" val="452114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Les </a:t>
            </a:r>
            <a:r>
              <a:rPr lang="en-US" dirty="0" err="1" smtClean="0"/>
              <a:t>grandes</a:t>
            </a:r>
            <a:r>
              <a:rPr lang="en-US" dirty="0" smtClean="0"/>
              <a:t> </a:t>
            </a:r>
            <a:r>
              <a:rPr lang="en-US" dirty="0" err="1" smtClean="0"/>
              <a:t>écoles</a:t>
            </a:r>
            <a:endParaRPr lang="en-US" dirty="0"/>
          </a:p>
        </p:txBody>
      </p:sp>
      <p:sp>
        <p:nvSpPr>
          <p:cNvPr id="3" name="Content Placeholder 2"/>
          <p:cNvSpPr>
            <a:spLocks noGrp="1"/>
          </p:cNvSpPr>
          <p:nvPr>
            <p:ph sz="quarter" idx="1"/>
          </p:nvPr>
        </p:nvSpPr>
        <p:spPr/>
        <p:txBody>
          <a:bodyPr>
            <a:normAutofit/>
          </a:bodyPr>
          <a:lstStyle/>
          <a:p>
            <a:r>
              <a:rPr lang="fr-FR" sz="1400" dirty="0" smtClean="0"/>
              <a:t>Ce sont des écoles </a:t>
            </a:r>
            <a:r>
              <a:rPr lang="fr-FR" sz="1400" dirty="0"/>
              <a:t>d'ingénieurs, écoles de commerce, écoles normales supérieures, écoles vétérinaires. Parmi les plus connues, l'Ecole normale </a:t>
            </a:r>
            <a:r>
              <a:rPr lang="fr-FR" sz="1400" dirty="0" smtClean="0"/>
              <a:t>supérieure (ENS), </a:t>
            </a:r>
            <a:r>
              <a:rPr lang="fr-FR" sz="1400" dirty="0"/>
              <a:t>l'Ecole Polytechnique, l'Ecole nationale </a:t>
            </a:r>
            <a:r>
              <a:rPr lang="fr-FR" sz="1400" dirty="0" smtClean="0"/>
              <a:t>d'Administration (ENA), </a:t>
            </a:r>
            <a:r>
              <a:rPr lang="fr-FR" sz="1400" dirty="0"/>
              <a:t>l'Ecole des Mines de Paris ou HEC sont les fleurons </a:t>
            </a:r>
            <a:r>
              <a:rPr lang="fr-FR" sz="1400" dirty="0" smtClean="0"/>
              <a:t>de l’enseignement </a:t>
            </a:r>
            <a:r>
              <a:rPr lang="fr-FR" sz="1400" dirty="0"/>
              <a:t>supérieur </a:t>
            </a:r>
            <a:r>
              <a:rPr lang="fr-FR" sz="1400" dirty="0" smtClean="0"/>
              <a:t>spécialisé en France.</a:t>
            </a:r>
          </a:p>
          <a:p>
            <a:endParaRPr lang="fr-FR" sz="1400" dirty="0"/>
          </a:p>
          <a:p>
            <a:endParaRPr lang="en-US" sz="1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600" y="2971800"/>
            <a:ext cx="6248400" cy="3352800"/>
          </a:xfrm>
          <a:prstGeom prst="rect">
            <a:avLst/>
          </a:prstGeom>
        </p:spPr>
      </p:pic>
    </p:spTree>
    <p:extLst>
      <p:ext uri="{BB962C8B-B14F-4D97-AF65-F5344CB8AC3E}">
        <p14:creationId xmlns:p14="http://schemas.microsoft.com/office/powerpoint/2010/main" val="17535669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pPr algn="ctr"/>
            <a:r>
              <a:rPr lang="en-US" dirty="0" smtClean="0"/>
              <a:t>Pour </a:t>
            </a:r>
            <a:r>
              <a:rPr lang="en-US" dirty="0" err="1" smtClean="0"/>
              <a:t>parler</a:t>
            </a:r>
            <a:r>
              <a:rPr lang="en-US" dirty="0" smtClean="0"/>
              <a:t> du temps</a:t>
            </a:r>
            <a:endParaRPr lang="en-US" dirty="0"/>
          </a:p>
        </p:txBody>
      </p:sp>
      <p:sp>
        <p:nvSpPr>
          <p:cNvPr id="3" name="Content Placeholder 2"/>
          <p:cNvSpPr>
            <a:spLocks noGrp="1"/>
          </p:cNvSpPr>
          <p:nvPr>
            <p:ph sz="quarter" idx="1"/>
          </p:nvPr>
        </p:nvSpPr>
        <p:spPr>
          <a:xfrm>
            <a:off x="457200" y="914400"/>
            <a:ext cx="3657600" cy="5257800"/>
          </a:xfrm>
        </p:spPr>
        <p:txBody>
          <a:bodyPr>
            <a:normAutofit fontScale="92500"/>
          </a:bodyPr>
          <a:lstStyle/>
          <a:p>
            <a:r>
              <a:rPr lang="en-US" dirty="0" err="1" smtClean="0"/>
              <a:t>C’est</a:t>
            </a:r>
            <a:r>
              <a:rPr lang="en-US" dirty="0" smtClean="0"/>
              <a:t> un moment précis sans insister </a:t>
            </a:r>
            <a:r>
              <a:rPr lang="en-US" dirty="0" err="1" smtClean="0"/>
              <a:t>sur</a:t>
            </a:r>
            <a:r>
              <a:rPr lang="en-US" dirty="0" smtClean="0"/>
              <a:t> la </a:t>
            </a:r>
            <a:r>
              <a:rPr lang="en-US" dirty="0" err="1" smtClean="0"/>
              <a:t>durée</a:t>
            </a:r>
            <a:r>
              <a:rPr lang="en-US" dirty="0" smtClean="0"/>
              <a:t>:</a:t>
            </a:r>
          </a:p>
          <a:p>
            <a:endParaRPr lang="en-US" dirty="0" smtClean="0"/>
          </a:p>
          <a:p>
            <a:r>
              <a:rPr lang="en-US" dirty="0" smtClean="0"/>
              <a:t>Le </a:t>
            </a:r>
            <a:r>
              <a:rPr lang="en-US" dirty="0" err="1" smtClean="0"/>
              <a:t>matin</a:t>
            </a:r>
            <a:r>
              <a:rPr lang="en-US" dirty="0" smtClean="0"/>
              <a:t> </a:t>
            </a:r>
            <a:r>
              <a:rPr lang="en-US" dirty="0" smtClean="0">
                <a:sym typeface="Wingdings" pitchFamily="2" charset="2"/>
              </a:rPr>
              <a:t> Je </a:t>
            </a:r>
            <a:r>
              <a:rPr lang="en-US" dirty="0" err="1" smtClean="0">
                <a:sym typeface="Wingdings" pitchFamily="2" charset="2"/>
              </a:rPr>
              <a:t>l’ai</a:t>
            </a:r>
            <a:r>
              <a:rPr lang="en-US" dirty="0" smtClean="0">
                <a:sym typeface="Wingdings" pitchFamily="2" charset="2"/>
              </a:rPr>
              <a:t> vu(e) </a:t>
            </a:r>
            <a:r>
              <a:rPr lang="en-US" dirty="0" err="1" smtClean="0">
                <a:sym typeface="Wingdings" pitchFamily="2" charset="2"/>
              </a:rPr>
              <a:t>hier</a:t>
            </a:r>
            <a:r>
              <a:rPr lang="en-US" dirty="0" smtClean="0">
                <a:sym typeface="Wingdings" pitchFamily="2" charset="2"/>
              </a:rPr>
              <a:t> </a:t>
            </a:r>
            <a:r>
              <a:rPr lang="en-US" dirty="0" err="1" smtClean="0">
                <a:sym typeface="Wingdings" pitchFamily="2" charset="2"/>
              </a:rPr>
              <a:t>matin</a:t>
            </a:r>
            <a:endParaRPr lang="en-US" dirty="0" smtClean="0"/>
          </a:p>
          <a:p>
            <a:r>
              <a:rPr lang="en-US" dirty="0" smtClean="0"/>
              <a:t>Le jour </a:t>
            </a:r>
            <a:r>
              <a:rPr lang="en-US" dirty="0" smtClean="0">
                <a:sym typeface="Wingdings" pitchFamily="2" charset="2"/>
              </a:rPr>
              <a:t> Je </a:t>
            </a:r>
            <a:r>
              <a:rPr lang="en-US" dirty="0" err="1" smtClean="0">
                <a:sym typeface="Wingdings" pitchFamily="2" charset="2"/>
              </a:rPr>
              <a:t>lui</a:t>
            </a:r>
            <a:r>
              <a:rPr lang="en-US" dirty="0" smtClean="0">
                <a:sym typeface="Wingdings" pitchFamily="2" charset="2"/>
              </a:rPr>
              <a:t> </a:t>
            </a:r>
            <a:r>
              <a:rPr lang="en-US" dirty="0" err="1" smtClean="0">
                <a:sym typeface="Wingdings" pitchFamily="2" charset="2"/>
              </a:rPr>
              <a:t>ai</a:t>
            </a:r>
            <a:r>
              <a:rPr lang="en-US" dirty="0" smtClean="0">
                <a:sym typeface="Wingdings" pitchFamily="2" charset="2"/>
              </a:rPr>
              <a:t> </a:t>
            </a:r>
            <a:r>
              <a:rPr lang="en-US" dirty="0" err="1" smtClean="0">
                <a:sym typeface="Wingdings" pitchFamily="2" charset="2"/>
              </a:rPr>
              <a:t>parlé</a:t>
            </a:r>
            <a:r>
              <a:rPr lang="en-US" dirty="0" smtClean="0">
                <a:sym typeface="Wingdings" pitchFamily="2" charset="2"/>
              </a:rPr>
              <a:t> </a:t>
            </a:r>
            <a:r>
              <a:rPr lang="en-US" dirty="0" err="1" smtClean="0">
                <a:sym typeface="Wingdings" pitchFamily="2" charset="2"/>
              </a:rPr>
              <a:t>il</a:t>
            </a:r>
            <a:r>
              <a:rPr lang="en-US" dirty="0" smtClean="0">
                <a:sym typeface="Wingdings" pitchFamily="2" charset="2"/>
              </a:rPr>
              <a:t> y a 2 </a:t>
            </a:r>
            <a:r>
              <a:rPr lang="en-US" dirty="0" err="1" smtClean="0">
                <a:sym typeface="Wingdings" pitchFamily="2" charset="2"/>
              </a:rPr>
              <a:t>jours</a:t>
            </a:r>
            <a:endParaRPr lang="en-US" dirty="0" smtClean="0"/>
          </a:p>
          <a:p>
            <a:r>
              <a:rPr lang="en-US" dirty="0" smtClean="0"/>
              <a:t>Le </a:t>
            </a:r>
            <a:r>
              <a:rPr lang="en-US" dirty="0" err="1" smtClean="0"/>
              <a:t>soir</a:t>
            </a:r>
            <a:r>
              <a:rPr lang="en-US" dirty="0" smtClean="0"/>
              <a:t> </a:t>
            </a:r>
            <a:r>
              <a:rPr lang="en-US" dirty="0" smtClean="0">
                <a:sym typeface="Wingdings" pitchFamily="2" charset="2"/>
              </a:rPr>
              <a:t> Le </a:t>
            </a:r>
            <a:r>
              <a:rPr lang="en-US" dirty="0" err="1" smtClean="0">
                <a:sym typeface="Wingdings" pitchFamily="2" charset="2"/>
              </a:rPr>
              <a:t>soir</a:t>
            </a:r>
            <a:r>
              <a:rPr lang="en-US" dirty="0" smtClean="0">
                <a:sym typeface="Wingdings" pitchFamily="2" charset="2"/>
              </a:rPr>
              <a:t>, </a:t>
            </a:r>
            <a:r>
              <a:rPr lang="en-US" dirty="0" err="1" smtClean="0">
                <a:sym typeface="Wingdings" pitchFamily="2" charset="2"/>
              </a:rPr>
              <a:t>ils</a:t>
            </a:r>
            <a:r>
              <a:rPr lang="en-US" dirty="0" smtClean="0">
                <a:sym typeface="Wingdings" pitchFamily="2" charset="2"/>
              </a:rPr>
              <a:t> </a:t>
            </a:r>
            <a:r>
              <a:rPr lang="en-US" dirty="0" err="1" smtClean="0">
                <a:sym typeface="Wingdings" pitchFamily="2" charset="2"/>
              </a:rPr>
              <a:t>étudient</a:t>
            </a:r>
            <a:endParaRPr lang="en-US" dirty="0" smtClean="0"/>
          </a:p>
          <a:p>
            <a:r>
              <a:rPr lang="en-US" dirty="0" err="1" smtClean="0"/>
              <a:t>L’an</a:t>
            </a:r>
            <a:r>
              <a:rPr lang="en-US" dirty="0" smtClean="0"/>
              <a:t> </a:t>
            </a:r>
            <a:r>
              <a:rPr lang="en-US" dirty="0" smtClean="0">
                <a:sym typeface="Wingdings" pitchFamily="2" charset="2"/>
              </a:rPr>
              <a:t> </a:t>
            </a:r>
            <a:r>
              <a:rPr lang="en-US" dirty="0" err="1" smtClean="0">
                <a:sym typeface="Wingdings" pitchFamily="2" charset="2"/>
              </a:rPr>
              <a:t>il</a:t>
            </a:r>
            <a:r>
              <a:rPr lang="en-US" dirty="0" smtClean="0">
                <a:sym typeface="Wingdings" pitchFamily="2" charset="2"/>
              </a:rPr>
              <a:t> a fait 5 </a:t>
            </a:r>
            <a:r>
              <a:rPr lang="en-US" dirty="0" err="1" smtClean="0">
                <a:sym typeface="Wingdings" pitchFamily="2" charset="2"/>
              </a:rPr>
              <a:t>ans</a:t>
            </a:r>
            <a:r>
              <a:rPr lang="en-US" dirty="0" smtClean="0">
                <a:sym typeface="Wingdings" pitchFamily="2" charset="2"/>
              </a:rPr>
              <a:t> </a:t>
            </a:r>
            <a:r>
              <a:rPr lang="en-US" dirty="0" err="1" smtClean="0">
                <a:sym typeface="Wingdings" pitchFamily="2" charset="2"/>
              </a:rPr>
              <a:t>d’équitation</a:t>
            </a:r>
            <a:r>
              <a:rPr lang="en-US" dirty="0" smtClean="0">
                <a:sym typeface="Wingdings" pitchFamily="2" charset="2"/>
              </a:rPr>
              <a:t> et </a:t>
            </a:r>
            <a:r>
              <a:rPr lang="en-US" dirty="0" err="1" smtClean="0">
                <a:sym typeface="Wingdings" pitchFamily="2" charset="2"/>
              </a:rPr>
              <a:t>c’est</a:t>
            </a:r>
            <a:r>
              <a:rPr lang="en-US" dirty="0" smtClean="0">
                <a:sym typeface="Wingdings" pitchFamily="2" charset="2"/>
              </a:rPr>
              <a:t> </a:t>
            </a:r>
            <a:r>
              <a:rPr lang="en-US" dirty="0" err="1" smtClean="0">
                <a:sym typeface="Wingdings" pitchFamily="2" charset="2"/>
              </a:rPr>
              <a:t>fini</a:t>
            </a:r>
            <a:r>
              <a:rPr lang="en-US" dirty="0" smtClean="0">
                <a:sym typeface="Wingdings" pitchFamily="2" charset="2"/>
              </a:rPr>
              <a:t>.</a:t>
            </a:r>
            <a:endParaRPr lang="en-US" dirty="0" smtClean="0"/>
          </a:p>
          <a:p>
            <a:endParaRPr lang="en-US" dirty="0"/>
          </a:p>
        </p:txBody>
      </p:sp>
      <p:sp>
        <p:nvSpPr>
          <p:cNvPr id="4" name="Content Placeholder 3"/>
          <p:cNvSpPr>
            <a:spLocks noGrp="1"/>
          </p:cNvSpPr>
          <p:nvPr>
            <p:ph sz="quarter" idx="2"/>
          </p:nvPr>
        </p:nvSpPr>
        <p:spPr>
          <a:xfrm>
            <a:off x="4270248" y="914400"/>
            <a:ext cx="4111752" cy="5715000"/>
          </a:xfrm>
        </p:spPr>
        <p:txBody>
          <a:bodyPr>
            <a:normAutofit fontScale="92500"/>
          </a:bodyPr>
          <a:lstStyle/>
          <a:p>
            <a:r>
              <a:rPr lang="en-US" dirty="0" smtClean="0"/>
              <a:t>Si on </a:t>
            </a:r>
            <a:r>
              <a:rPr lang="en-US" dirty="0" err="1" smtClean="0"/>
              <a:t>veut</a:t>
            </a:r>
            <a:r>
              <a:rPr lang="en-US" dirty="0" smtClean="0"/>
              <a:t> </a:t>
            </a:r>
            <a:r>
              <a:rPr lang="en-US" dirty="0" err="1" smtClean="0"/>
              <a:t>souligner</a:t>
            </a:r>
            <a:r>
              <a:rPr lang="en-US" dirty="0" smtClean="0"/>
              <a:t> la </a:t>
            </a:r>
            <a:r>
              <a:rPr lang="en-US" dirty="0" err="1" smtClean="0"/>
              <a:t>durée</a:t>
            </a:r>
            <a:r>
              <a:rPr lang="en-US" dirty="0" smtClean="0"/>
              <a:t> </a:t>
            </a:r>
            <a:r>
              <a:rPr lang="en-US" dirty="0" err="1" smtClean="0"/>
              <a:t>d’une</a:t>
            </a:r>
            <a:r>
              <a:rPr lang="en-US" dirty="0" smtClean="0"/>
              <a:t> action:</a:t>
            </a:r>
          </a:p>
          <a:p>
            <a:pPr marL="0" indent="0">
              <a:buNone/>
            </a:pPr>
            <a:r>
              <a:rPr lang="en-US" dirty="0" smtClean="0"/>
              <a:t> </a:t>
            </a:r>
            <a:endParaRPr lang="en-US" dirty="0"/>
          </a:p>
          <a:p>
            <a:r>
              <a:rPr lang="en-US" dirty="0" smtClean="0"/>
              <a:t>La matinée </a:t>
            </a:r>
            <a:r>
              <a:rPr lang="en-US" dirty="0" smtClean="0">
                <a:sym typeface="Wingdings" pitchFamily="2" charset="2"/>
              </a:rPr>
              <a:t> Elle a passé la matinée à </a:t>
            </a:r>
            <a:r>
              <a:rPr lang="en-US" dirty="0" err="1" smtClean="0">
                <a:sym typeface="Wingdings" pitchFamily="2" charset="2"/>
              </a:rPr>
              <a:t>préparer</a:t>
            </a:r>
            <a:r>
              <a:rPr lang="en-US" dirty="0" smtClean="0">
                <a:sym typeface="Wingdings" pitchFamily="2" charset="2"/>
              </a:rPr>
              <a:t> son devoir</a:t>
            </a:r>
            <a:endParaRPr lang="en-US" dirty="0" smtClean="0"/>
          </a:p>
          <a:p>
            <a:r>
              <a:rPr lang="en-US" dirty="0" smtClean="0"/>
              <a:t>La </a:t>
            </a:r>
            <a:r>
              <a:rPr lang="en-US" dirty="0" err="1" smtClean="0"/>
              <a:t>journée</a:t>
            </a:r>
            <a:r>
              <a:rPr lang="en-US" dirty="0" smtClean="0"/>
              <a:t> </a:t>
            </a:r>
            <a:r>
              <a:rPr lang="en-US" dirty="0" smtClean="0">
                <a:sym typeface="Wingdings" pitchFamily="2" charset="2"/>
              </a:rPr>
              <a:t> Après </a:t>
            </a:r>
            <a:r>
              <a:rPr lang="en-US" dirty="0" err="1" smtClean="0">
                <a:sym typeface="Wingdings" pitchFamily="2" charset="2"/>
              </a:rPr>
              <a:t>une</a:t>
            </a:r>
            <a:r>
              <a:rPr lang="en-US" dirty="0" smtClean="0">
                <a:sym typeface="Wingdings" pitchFamily="2" charset="2"/>
              </a:rPr>
              <a:t> longue </a:t>
            </a:r>
            <a:r>
              <a:rPr lang="en-US" dirty="0" err="1" smtClean="0">
                <a:sym typeface="Wingdings" pitchFamily="2" charset="2"/>
              </a:rPr>
              <a:t>journée</a:t>
            </a:r>
            <a:r>
              <a:rPr lang="en-US" dirty="0" smtClean="0">
                <a:sym typeface="Wingdings" pitchFamily="2" charset="2"/>
              </a:rPr>
              <a:t> de travail, </a:t>
            </a:r>
            <a:r>
              <a:rPr lang="en-US" dirty="0" err="1" smtClean="0">
                <a:sym typeface="Wingdings" pitchFamily="2" charset="2"/>
              </a:rPr>
              <a:t>elle</a:t>
            </a:r>
            <a:r>
              <a:rPr lang="en-US" dirty="0" smtClean="0">
                <a:sym typeface="Wingdings" pitchFamily="2" charset="2"/>
              </a:rPr>
              <a:t> </a:t>
            </a:r>
            <a:r>
              <a:rPr lang="en-US" dirty="0" err="1" smtClean="0">
                <a:sym typeface="Wingdings" pitchFamily="2" charset="2"/>
              </a:rPr>
              <a:t>aime</a:t>
            </a:r>
            <a:r>
              <a:rPr lang="en-US" dirty="0" smtClean="0">
                <a:sym typeface="Wingdings" pitchFamily="2" charset="2"/>
              </a:rPr>
              <a:t> </a:t>
            </a:r>
            <a:r>
              <a:rPr lang="en-US" dirty="0" err="1" smtClean="0">
                <a:sym typeface="Wingdings" pitchFamily="2" charset="2"/>
              </a:rPr>
              <a:t>bien</a:t>
            </a:r>
            <a:r>
              <a:rPr lang="en-US" dirty="0" smtClean="0">
                <a:sym typeface="Wingdings" pitchFamily="2" charset="2"/>
              </a:rPr>
              <a:t> se </a:t>
            </a:r>
            <a:r>
              <a:rPr lang="en-US" dirty="0" err="1" smtClean="0">
                <a:sym typeface="Wingdings" pitchFamily="2" charset="2"/>
              </a:rPr>
              <a:t>détendre</a:t>
            </a:r>
            <a:endParaRPr lang="en-US" dirty="0" smtClean="0"/>
          </a:p>
          <a:p>
            <a:r>
              <a:rPr lang="en-US" dirty="0" smtClean="0"/>
              <a:t>La soirée </a:t>
            </a:r>
            <a:r>
              <a:rPr lang="en-US" dirty="0" smtClean="0">
                <a:sym typeface="Wingdings" pitchFamily="2" charset="2"/>
              </a:rPr>
              <a:t> Elle a passé </a:t>
            </a:r>
            <a:r>
              <a:rPr lang="en-US" dirty="0" err="1" smtClean="0">
                <a:sym typeface="Wingdings" pitchFamily="2" charset="2"/>
              </a:rPr>
              <a:t>une</a:t>
            </a:r>
            <a:r>
              <a:rPr lang="en-US" dirty="0" smtClean="0">
                <a:sym typeface="Wingdings" pitchFamily="2" charset="2"/>
              </a:rPr>
              <a:t> </a:t>
            </a:r>
            <a:r>
              <a:rPr lang="en-US" dirty="0" err="1" smtClean="0">
                <a:sym typeface="Wingdings" pitchFamily="2" charset="2"/>
              </a:rPr>
              <a:t>excellente</a:t>
            </a:r>
            <a:r>
              <a:rPr lang="en-US" dirty="0" smtClean="0">
                <a:sym typeface="Wingdings" pitchFamily="2" charset="2"/>
              </a:rPr>
              <a:t> soirée en </a:t>
            </a:r>
            <a:r>
              <a:rPr lang="en-US" dirty="0" err="1" smtClean="0">
                <a:sym typeface="Wingdings" pitchFamily="2" charset="2"/>
              </a:rPr>
              <a:t>compagnie</a:t>
            </a:r>
            <a:r>
              <a:rPr lang="en-US" dirty="0" smtClean="0">
                <a:sym typeface="Wingdings" pitchFamily="2" charset="2"/>
              </a:rPr>
              <a:t> de </a:t>
            </a:r>
            <a:r>
              <a:rPr lang="en-US" dirty="0" err="1" smtClean="0">
                <a:sym typeface="Wingdings" pitchFamily="2" charset="2"/>
              </a:rPr>
              <a:t>ses</a:t>
            </a:r>
            <a:r>
              <a:rPr lang="en-US" dirty="0" smtClean="0">
                <a:sym typeface="Wingdings" pitchFamily="2" charset="2"/>
              </a:rPr>
              <a:t> </a:t>
            </a:r>
            <a:r>
              <a:rPr lang="en-US" dirty="0" err="1" smtClean="0">
                <a:sym typeface="Wingdings" pitchFamily="2" charset="2"/>
              </a:rPr>
              <a:t>amis</a:t>
            </a:r>
            <a:r>
              <a:rPr lang="en-US" dirty="0" smtClean="0">
                <a:sym typeface="Wingdings" pitchFamily="2" charset="2"/>
              </a:rPr>
              <a:t>.</a:t>
            </a:r>
          </a:p>
          <a:p>
            <a:r>
              <a:rPr lang="en-US" dirty="0" err="1" smtClean="0">
                <a:sym typeface="Wingdings" pitchFamily="2" charset="2"/>
              </a:rPr>
              <a:t>L’année</a:t>
            </a:r>
            <a:r>
              <a:rPr lang="en-US" dirty="0" smtClean="0">
                <a:sym typeface="Wingdings" pitchFamily="2" charset="2"/>
              </a:rPr>
              <a:t>  </a:t>
            </a:r>
            <a:r>
              <a:rPr lang="en-US" dirty="0" err="1" smtClean="0">
                <a:sym typeface="Wingdings" pitchFamily="2" charset="2"/>
              </a:rPr>
              <a:t>L’année</a:t>
            </a:r>
            <a:r>
              <a:rPr lang="en-US" dirty="0" smtClean="0">
                <a:sym typeface="Wingdings" pitchFamily="2" charset="2"/>
              </a:rPr>
              <a:t> </a:t>
            </a:r>
            <a:r>
              <a:rPr lang="en-US" dirty="0" err="1" smtClean="0">
                <a:sym typeface="Wingdings" pitchFamily="2" charset="2"/>
              </a:rPr>
              <a:t>dernière</a:t>
            </a:r>
            <a:r>
              <a:rPr lang="en-US" dirty="0" smtClean="0">
                <a:sym typeface="Wingdings" pitchFamily="2" charset="2"/>
              </a:rPr>
              <a:t> a </a:t>
            </a:r>
            <a:r>
              <a:rPr lang="en-US" dirty="0" err="1" smtClean="0">
                <a:sym typeface="Wingdings" pitchFamily="2" charset="2"/>
              </a:rPr>
              <a:t>été</a:t>
            </a:r>
            <a:r>
              <a:rPr lang="en-US" dirty="0" smtClean="0">
                <a:sym typeface="Wingdings" pitchFamily="2" charset="2"/>
              </a:rPr>
              <a:t> </a:t>
            </a:r>
            <a:r>
              <a:rPr lang="en-US" dirty="0" err="1" smtClean="0">
                <a:sym typeface="Wingdings" pitchFamily="2" charset="2"/>
              </a:rPr>
              <a:t>très</a:t>
            </a:r>
            <a:r>
              <a:rPr lang="en-US" dirty="0" smtClean="0">
                <a:sym typeface="Wingdings" pitchFamily="2" charset="2"/>
              </a:rPr>
              <a:t> </a:t>
            </a:r>
            <a:r>
              <a:rPr lang="en-US" dirty="0" err="1" smtClean="0">
                <a:sym typeface="Wingdings" pitchFamily="2" charset="2"/>
              </a:rPr>
              <a:t>dure</a:t>
            </a:r>
            <a:r>
              <a:rPr lang="en-US" dirty="0" smtClean="0">
                <a:sym typeface="Wingdings" pitchFamily="2" charset="2"/>
              </a:rPr>
              <a:t> pour </a:t>
            </a:r>
            <a:r>
              <a:rPr lang="en-US" dirty="0" err="1" smtClean="0">
                <a:sym typeface="Wingdings" pitchFamily="2" charset="2"/>
              </a:rPr>
              <a:t>elle</a:t>
            </a:r>
            <a:r>
              <a:rPr lang="en-US" dirty="0" smtClean="0">
                <a:sym typeface="Wingdings" pitchFamily="2" charset="2"/>
              </a:rPr>
              <a:t>.</a:t>
            </a:r>
          </a:p>
          <a:p>
            <a:endParaRPr lang="en-US" dirty="0"/>
          </a:p>
        </p:txBody>
      </p:sp>
    </p:spTree>
    <p:extLst>
      <p:ext uri="{BB962C8B-B14F-4D97-AF65-F5344CB8AC3E}">
        <p14:creationId xmlns:p14="http://schemas.microsoft.com/office/powerpoint/2010/main" val="80128598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pPr algn="ctr"/>
            <a:r>
              <a:rPr lang="en-US" dirty="0" smtClean="0"/>
              <a:t>Le passé </a:t>
            </a:r>
            <a:r>
              <a:rPr lang="en-US" dirty="0" err="1" smtClean="0"/>
              <a:t>composé</a:t>
            </a:r>
            <a:endParaRPr lang="en-US" dirty="0"/>
          </a:p>
        </p:txBody>
      </p:sp>
      <p:sp>
        <p:nvSpPr>
          <p:cNvPr id="3" name="Content Placeholder 2"/>
          <p:cNvSpPr>
            <a:spLocks noGrp="1"/>
          </p:cNvSpPr>
          <p:nvPr>
            <p:ph sz="quarter" idx="1"/>
          </p:nvPr>
        </p:nvSpPr>
        <p:spPr>
          <a:xfrm>
            <a:off x="457200" y="1143000"/>
            <a:ext cx="8077200" cy="5330952"/>
          </a:xfrm>
        </p:spPr>
        <p:txBody>
          <a:bodyPr/>
          <a:lstStyle/>
          <a:p>
            <a:r>
              <a:rPr lang="en-US" dirty="0" smtClean="0"/>
              <a:t>Il </a:t>
            </a:r>
            <a:r>
              <a:rPr lang="en-US" dirty="0" err="1" smtClean="0"/>
              <a:t>s’agit</a:t>
            </a:r>
            <a:r>
              <a:rPr lang="en-US" dirty="0" smtClean="0"/>
              <a:t> :</a:t>
            </a:r>
          </a:p>
          <a:p>
            <a:r>
              <a:rPr lang="en-US" dirty="0"/>
              <a:t>-</a:t>
            </a:r>
            <a:r>
              <a:rPr lang="en-US" dirty="0" err="1" smtClean="0"/>
              <a:t>d’une</a:t>
            </a:r>
            <a:r>
              <a:rPr lang="en-US" dirty="0" smtClean="0"/>
              <a:t> action </a:t>
            </a:r>
            <a:r>
              <a:rPr lang="en-US" dirty="0" err="1" smtClean="0"/>
              <a:t>passée</a:t>
            </a:r>
            <a:r>
              <a:rPr lang="en-US" dirty="0" smtClean="0"/>
              <a:t> et </a:t>
            </a:r>
            <a:r>
              <a:rPr lang="en-US" dirty="0" err="1" smtClean="0"/>
              <a:t>terminée</a:t>
            </a:r>
            <a:r>
              <a:rPr lang="en-US" dirty="0" smtClean="0"/>
              <a:t>: </a:t>
            </a:r>
            <a:r>
              <a:rPr lang="en-US" dirty="0" err="1" smtClean="0"/>
              <a:t>Hier</a:t>
            </a:r>
            <a:r>
              <a:rPr lang="en-US" dirty="0" smtClean="0"/>
              <a:t> </a:t>
            </a:r>
            <a:r>
              <a:rPr lang="en-US" dirty="0" err="1" smtClean="0"/>
              <a:t>soir</a:t>
            </a:r>
            <a:r>
              <a:rPr lang="en-US" dirty="0" smtClean="0"/>
              <a:t>, je </a:t>
            </a:r>
            <a:r>
              <a:rPr lang="en-US" u="sng" dirty="0" err="1" smtClean="0"/>
              <a:t>suis</a:t>
            </a:r>
            <a:r>
              <a:rPr lang="en-US" u="sng" dirty="0" smtClean="0"/>
              <a:t> </a:t>
            </a:r>
            <a:r>
              <a:rPr lang="en-US" u="sng" dirty="0" err="1" smtClean="0"/>
              <a:t>sorti</a:t>
            </a:r>
            <a:r>
              <a:rPr lang="en-US" u="sng" dirty="0" smtClean="0"/>
              <a:t>(e)</a:t>
            </a:r>
          </a:p>
          <a:p>
            <a:r>
              <a:rPr lang="en-US" dirty="0" smtClean="0"/>
              <a:t>-</a:t>
            </a:r>
            <a:r>
              <a:rPr lang="en-US" dirty="0" err="1" smtClean="0"/>
              <a:t>d’une</a:t>
            </a:r>
            <a:r>
              <a:rPr lang="en-US" dirty="0" smtClean="0"/>
              <a:t> </a:t>
            </a:r>
            <a:r>
              <a:rPr lang="en-US" dirty="0" err="1" smtClean="0"/>
              <a:t>série</a:t>
            </a:r>
            <a:r>
              <a:rPr lang="en-US" dirty="0" smtClean="0"/>
              <a:t> </a:t>
            </a:r>
            <a:r>
              <a:rPr lang="en-US" dirty="0" err="1" smtClean="0"/>
              <a:t>d’événements</a:t>
            </a:r>
            <a:r>
              <a:rPr lang="en-US" dirty="0" smtClean="0"/>
              <a:t>: </a:t>
            </a:r>
            <a:r>
              <a:rPr lang="en-US" dirty="0" err="1" smtClean="0"/>
              <a:t>Ce</a:t>
            </a:r>
            <a:r>
              <a:rPr lang="en-US" dirty="0" smtClean="0"/>
              <a:t> </a:t>
            </a:r>
            <a:r>
              <a:rPr lang="en-US" dirty="0" err="1" smtClean="0"/>
              <a:t>matin</a:t>
            </a:r>
            <a:r>
              <a:rPr lang="en-US" dirty="0" smtClean="0"/>
              <a:t>, </a:t>
            </a:r>
            <a:r>
              <a:rPr lang="en-US" dirty="0" err="1" smtClean="0"/>
              <a:t>ils</a:t>
            </a:r>
            <a:r>
              <a:rPr lang="en-US" dirty="0" smtClean="0"/>
              <a:t> </a:t>
            </a:r>
            <a:r>
              <a:rPr lang="en-US" u="sng" dirty="0" smtClean="0"/>
              <a:t>se </a:t>
            </a:r>
            <a:r>
              <a:rPr lang="en-US" u="sng" dirty="0" err="1" smtClean="0"/>
              <a:t>sont</a:t>
            </a:r>
            <a:r>
              <a:rPr lang="en-US" u="sng" dirty="0" smtClean="0"/>
              <a:t> </a:t>
            </a:r>
            <a:r>
              <a:rPr lang="en-US" u="sng" dirty="0" err="1" smtClean="0"/>
              <a:t>levés</a:t>
            </a:r>
            <a:r>
              <a:rPr lang="en-US" dirty="0" smtClean="0"/>
              <a:t>, </a:t>
            </a:r>
            <a:r>
              <a:rPr lang="en-US" dirty="0" err="1" smtClean="0"/>
              <a:t>lavés</a:t>
            </a:r>
            <a:r>
              <a:rPr lang="en-US" dirty="0" smtClean="0"/>
              <a:t> et </a:t>
            </a:r>
            <a:r>
              <a:rPr lang="en-US" dirty="0" err="1" smtClean="0"/>
              <a:t>habillés</a:t>
            </a:r>
            <a:endParaRPr lang="en-US" dirty="0" smtClean="0"/>
          </a:p>
          <a:p>
            <a:r>
              <a:rPr lang="en-US" dirty="0" smtClean="0"/>
              <a:t>-de la </a:t>
            </a:r>
            <a:r>
              <a:rPr lang="en-US" dirty="0" err="1" smtClean="0"/>
              <a:t>conséquence</a:t>
            </a:r>
            <a:r>
              <a:rPr lang="en-US" dirty="0" smtClean="0"/>
              <a:t> </a:t>
            </a:r>
            <a:r>
              <a:rPr lang="en-US" dirty="0" err="1" smtClean="0"/>
              <a:t>d’une</a:t>
            </a:r>
            <a:r>
              <a:rPr lang="en-US" dirty="0" smtClean="0"/>
              <a:t> action: Elle a </a:t>
            </a:r>
            <a:r>
              <a:rPr lang="en-US" dirty="0" err="1" smtClean="0"/>
              <a:t>bien</a:t>
            </a:r>
            <a:r>
              <a:rPr lang="en-US" dirty="0" smtClean="0"/>
              <a:t> </a:t>
            </a:r>
            <a:r>
              <a:rPr lang="en-US" dirty="0" err="1" smtClean="0"/>
              <a:t>étudié</a:t>
            </a:r>
            <a:r>
              <a:rPr lang="en-US" dirty="0" smtClean="0"/>
              <a:t> et (</a:t>
            </a:r>
            <a:r>
              <a:rPr lang="en-US" dirty="0" err="1" smtClean="0"/>
              <a:t>résultat</a:t>
            </a:r>
            <a:r>
              <a:rPr lang="en-US" dirty="0" smtClean="0"/>
              <a:t>) </a:t>
            </a:r>
            <a:r>
              <a:rPr lang="en-US" dirty="0" err="1" smtClean="0"/>
              <a:t>elle</a:t>
            </a:r>
            <a:r>
              <a:rPr lang="en-US" dirty="0" smtClean="0"/>
              <a:t> a </a:t>
            </a:r>
            <a:r>
              <a:rPr lang="en-US" dirty="0" err="1" smtClean="0"/>
              <a:t>obtenu</a:t>
            </a:r>
            <a:r>
              <a:rPr lang="en-US" dirty="0" smtClean="0"/>
              <a:t> </a:t>
            </a:r>
            <a:r>
              <a:rPr lang="en-US" dirty="0" err="1" smtClean="0"/>
              <a:t>une</a:t>
            </a:r>
            <a:r>
              <a:rPr lang="en-US" dirty="0" smtClean="0"/>
              <a:t> bonne note.</a:t>
            </a:r>
          </a:p>
          <a:p>
            <a:r>
              <a:rPr lang="en-US" dirty="0" smtClean="0"/>
              <a:t>-de </a:t>
            </a:r>
            <a:r>
              <a:rPr lang="en-US" dirty="0" err="1" smtClean="0"/>
              <a:t>l’interruption</a:t>
            </a:r>
            <a:r>
              <a:rPr lang="en-US" dirty="0" smtClean="0"/>
              <a:t> </a:t>
            </a:r>
            <a:r>
              <a:rPr lang="en-US" dirty="0" err="1" smtClean="0"/>
              <a:t>d’une</a:t>
            </a:r>
            <a:r>
              <a:rPr lang="en-US" dirty="0" smtClean="0"/>
              <a:t> action: Annie </a:t>
            </a:r>
            <a:r>
              <a:rPr lang="en-US" dirty="0" err="1" smtClean="0"/>
              <a:t>faisait</a:t>
            </a:r>
            <a:r>
              <a:rPr lang="en-US" dirty="0" smtClean="0"/>
              <a:t> </a:t>
            </a:r>
            <a:r>
              <a:rPr lang="en-US" dirty="0" err="1" smtClean="0"/>
              <a:t>ses</a:t>
            </a:r>
            <a:r>
              <a:rPr lang="en-US" dirty="0" smtClean="0"/>
              <a:t> devoirs </a:t>
            </a:r>
            <a:r>
              <a:rPr lang="en-US" dirty="0" err="1" smtClean="0"/>
              <a:t>lorsque</a:t>
            </a:r>
            <a:r>
              <a:rPr lang="en-US" dirty="0" smtClean="0"/>
              <a:t> le </a:t>
            </a:r>
            <a:r>
              <a:rPr lang="en-US" dirty="0" err="1" smtClean="0"/>
              <a:t>téléphone</a:t>
            </a:r>
            <a:r>
              <a:rPr lang="en-US" dirty="0" smtClean="0"/>
              <a:t> </a:t>
            </a:r>
            <a:r>
              <a:rPr lang="en-US" u="sng" dirty="0" smtClean="0"/>
              <a:t>a </a:t>
            </a:r>
            <a:r>
              <a:rPr lang="en-US" u="sng" dirty="0" err="1" smtClean="0"/>
              <a:t>sonné</a:t>
            </a:r>
            <a:endParaRPr lang="en-US" u="sng" dirty="0" smtClean="0"/>
          </a:p>
          <a:p>
            <a:endParaRPr lang="en-US" dirty="0"/>
          </a:p>
        </p:txBody>
      </p:sp>
    </p:spTree>
    <p:extLst>
      <p:ext uri="{BB962C8B-B14F-4D97-AF65-F5344CB8AC3E}">
        <p14:creationId xmlns:p14="http://schemas.microsoft.com/office/powerpoint/2010/main" val="3022197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LA MAISON D’ÊTRE</a:t>
            </a:r>
            <a:endParaRPr lang="en-US" dirty="0"/>
          </a:p>
        </p:txBody>
      </p:sp>
      <p:sp>
        <p:nvSpPr>
          <p:cNvPr id="6" name="Text Placeholder 5"/>
          <p:cNvSpPr>
            <a:spLocks noGrp="1"/>
          </p:cNvSpPr>
          <p:nvPr>
            <p:ph type="body" idx="2"/>
          </p:nvPr>
        </p:nvSpPr>
        <p:spPr>
          <a:xfrm>
            <a:off x="6812280" y="274320"/>
            <a:ext cx="1950720" cy="5974080"/>
          </a:xfrm>
        </p:spPr>
        <p:txBody>
          <a:bodyPr/>
          <a:lstStyle/>
          <a:p>
            <a:r>
              <a:rPr lang="en-US" dirty="0" smtClean="0"/>
              <a:t>ATTENTION:</a:t>
            </a:r>
          </a:p>
          <a:p>
            <a:r>
              <a:rPr lang="en-US" dirty="0" smtClean="0"/>
              <a:t>J’’</a:t>
            </a:r>
            <a:r>
              <a:rPr lang="en-US" dirty="0" err="1" smtClean="0"/>
              <a:t>ai</a:t>
            </a:r>
            <a:r>
              <a:rPr lang="en-US" dirty="0" smtClean="0"/>
              <a:t> </a:t>
            </a:r>
            <a:r>
              <a:rPr lang="en-US" dirty="0" err="1" smtClean="0"/>
              <a:t>monté</a:t>
            </a:r>
            <a:r>
              <a:rPr lang="en-US" dirty="0" smtClean="0"/>
              <a:t> le sac </a:t>
            </a:r>
            <a:r>
              <a:rPr lang="en-US" dirty="0" err="1" smtClean="0"/>
              <a:t>dans</a:t>
            </a:r>
            <a:r>
              <a:rPr lang="en-US" dirty="0" smtClean="0"/>
              <a:t> ma </a:t>
            </a:r>
            <a:r>
              <a:rPr lang="en-US" dirty="0" err="1" smtClean="0"/>
              <a:t>chambre</a:t>
            </a:r>
            <a:r>
              <a:rPr lang="en-US" dirty="0" smtClean="0"/>
              <a:t>.</a:t>
            </a:r>
          </a:p>
          <a:p>
            <a:r>
              <a:rPr lang="en-US" dirty="0" smtClean="0"/>
              <a:t>                VS.</a:t>
            </a:r>
          </a:p>
          <a:p>
            <a:r>
              <a:rPr lang="en-US" dirty="0" smtClean="0"/>
              <a:t>Je </a:t>
            </a:r>
            <a:r>
              <a:rPr lang="en-US" dirty="0" err="1" smtClean="0"/>
              <a:t>suis</a:t>
            </a:r>
            <a:r>
              <a:rPr lang="en-US" dirty="0" smtClean="0"/>
              <a:t>  </a:t>
            </a:r>
            <a:r>
              <a:rPr lang="en-US" dirty="0" err="1" smtClean="0"/>
              <a:t>monté</a:t>
            </a:r>
            <a:r>
              <a:rPr lang="en-US" dirty="0" smtClean="0"/>
              <a:t>(e) </a:t>
            </a:r>
            <a:r>
              <a:rPr lang="en-US" dirty="0" err="1" smtClean="0"/>
              <a:t>dans</a:t>
            </a:r>
            <a:r>
              <a:rPr lang="en-US" dirty="0" smtClean="0"/>
              <a:t> ma </a:t>
            </a:r>
            <a:r>
              <a:rPr lang="en-US" dirty="0" err="1" smtClean="0"/>
              <a:t>chambre</a:t>
            </a:r>
            <a:r>
              <a:rPr lang="en-US" dirty="0" smtClean="0"/>
              <a:t>.</a:t>
            </a:r>
          </a:p>
          <a:p>
            <a:endParaRPr lang="en-US" dirty="0"/>
          </a:p>
          <a:p>
            <a:r>
              <a:rPr lang="en-US" dirty="0" smtClean="0"/>
              <a:t>Je </a:t>
            </a:r>
            <a:r>
              <a:rPr lang="en-US" dirty="0" err="1" smtClean="0"/>
              <a:t>suis</a:t>
            </a:r>
            <a:r>
              <a:rPr lang="en-US" dirty="0" smtClean="0"/>
              <a:t> </a:t>
            </a:r>
            <a:r>
              <a:rPr lang="en-US" dirty="0" err="1" smtClean="0"/>
              <a:t>sorti</a:t>
            </a:r>
            <a:r>
              <a:rPr lang="en-US" dirty="0" smtClean="0"/>
              <a:t> (e) [ avec </a:t>
            </a:r>
            <a:r>
              <a:rPr lang="en-US" dirty="0" err="1" smtClean="0"/>
              <a:t>mes</a:t>
            </a:r>
            <a:r>
              <a:rPr lang="en-US" dirty="0" smtClean="0"/>
              <a:t> </a:t>
            </a:r>
            <a:r>
              <a:rPr lang="en-US" dirty="0" err="1" smtClean="0"/>
              <a:t>amis</a:t>
            </a:r>
            <a:r>
              <a:rPr lang="en-US" dirty="0" smtClean="0"/>
              <a:t>]</a:t>
            </a:r>
          </a:p>
          <a:p>
            <a:r>
              <a:rPr lang="en-US" dirty="0" smtClean="0"/>
              <a:t>                 VS</a:t>
            </a:r>
          </a:p>
          <a:p>
            <a:r>
              <a:rPr lang="en-US" dirty="0" err="1" smtClean="0"/>
              <a:t>J’ai</a:t>
            </a:r>
            <a:r>
              <a:rPr lang="en-US" dirty="0" smtClean="0"/>
              <a:t> </a:t>
            </a:r>
            <a:r>
              <a:rPr lang="en-US" dirty="0" err="1" smtClean="0"/>
              <a:t>sorti</a:t>
            </a:r>
            <a:r>
              <a:rPr lang="en-US" dirty="0" smtClean="0"/>
              <a:t> le </a:t>
            </a:r>
            <a:r>
              <a:rPr lang="en-US" dirty="0" err="1" smtClean="0"/>
              <a:t>chien</a:t>
            </a:r>
            <a:endParaRPr lang="en-US" dirty="0" smtClean="0"/>
          </a:p>
          <a:p>
            <a:endParaRPr lang="en-US" dirty="0"/>
          </a:p>
          <a:p>
            <a:r>
              <a:rPr lang="en-US" dirty="0" smtClean="0"/>
              <a:t>Je </a:t>
            </a:r>
            <a:r>
              <a:rPr lang="en-US" dirty="0" err="1" smtClean="0"/>
              <a:t>suis</a:t>
            </a:r>
            <a:r>
              <a:rPr lang="en-US" dirty="0" smtClean="0"/>
              <a:t>  </a:t>
            </a:r>
            <a:r>
              <a:rPr lang="en-US" dirty="0" err="1" smtClean="0"/>
              <a:t>rentré</a:t>
            </a:r>
            <a:r>
              <a:rPr lang="en-US" dirty="0" smtClean="0"/>
              <a:t>(e) </a:t>
            </a:r>
            <a:r>
              <a:rPr lang="en-US" dirty="0" err="1" smtClean="0"/>
              <a:t>tard</a:t>
            </a:r>
            <a:r>
              <a:rPr lang="en-US" dirty="0" smtClean="0"/>
              <a:t> </a:t>
            </a:r>
            <a:r>
              <a:rPr lang="en-US" dirty="0" err="1" smtClean="0"/>
              <a:t>hier</a:t>
            </a:r>
            <a:r>
              <a:rPr lang="en-US" dirty="0" smtClean="0"/>
              <a:t> </a:t>
            </a:r>
            <a:r>
              <a:rPr lang="en-US" dirty="0" err="1" smtClean="0"/>
              <a:t>soir</a:t>
            </a:r>
            <a:r>
              <a:rPr lang="en-US" dirty="0" smtClean="0"/>
              <a:t>.</a:t>
            </a:r>
          </a:p>
          <a:p>
            <a:r>
              <a:rPr lang="en-US" dirty="0"/>
              <a:t> </a:t>
            </a:r>
            <a:r>
              <a:rPr lang="en-US" dirty="0" smtClean="0"/>
              <a:t>                 VS</a:t>
            </a:r>
          </a:p>
          <a:p>
            <a:r>
              <a:rPr lang="en-US" dirty="0" err="1" smtClean="0"/>
              <a:t>J’ai</a:t>
            </a:r>
            <a:r>
              <a:rPr lang="en-US" dirty="0" smtClean="0"/>
              <a:t> </a:t>
            </a:r>
            <a:r>
              <a:rPr lang="en-US" dirty="0" err="1" smtClean="0"/>
              <a:t>rentré</a:t>
            </a:r>
            <a:r>
              <a:rPr lang="en-US" dirty="0" smtClean="0"/>
              <a:t> la </a:t>
            </a:r>
            <a:r>
              <a:rPr lang="en-US" dirty="0" err="1" smtClean="0"/>
              <a:t>voiture</a:t>
            </a:r>
            <a:r>
              <a:rPr lang="en-US" dirty="0" smtClean="0"/>
              <a:t> au garage</a:t>
            </a:r>
          </a:p>
          <a:p>
            <a:r>
              <a:rPr lang="en-US" dirty="0" smtClean="0"/>
              <a:t>IDEM pour : </a:t>
            </a:r>
            <a:r>
              <a:rPr lang="en-US" dirty="0" err="1" smtClean="0"/>
              <a:t>descendre</a:t>
            </a:r>
            <a:r>
              <a:rPr lang="en-US" dirty="0" smtClean="0"/>
              <a:t>, </a:t>
            </a:r>
            <a:r>
              <a:rPr lang="en-US" dirty="0" err="1" smtClean="0"/>
              <a:t>retourner</a:t>
            </a:r>
            <a:r>
              <a:rPr lang="en-US" dirty="0" smtClean="0"/>
              <a:t> et passer</a:t>
            </a:r>
            <a:endParaRPr lang="en-US" dirty="0"/>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85800" y="609600"/>
            <a:ext cx="4876800" cy="5334000"/>
          </a:xfrm>
        </p:spPr>
      </p:pic>
    </p:spTree>
    <p:extLst>
      <p:ext uri="{BB962C8B-B14F-4D97-AF65-F5344CB8AC3E}">
        <p14:creationId xmlns:p14="http://schemas.microsoft.com/office/powerpoint/2010/main" val="1223291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7467600" cy="639762"/>
          </a:xfrm>
        </p:spPr>
        <p:txBody>
          <a:bodyPr/>
          <a:lstStyle/>
          <a:p>
            <a:r>
              <a:rPr lang="en-US" dirty="0" smtClean="0"/>
              <a:t>Les accords avec </a:t>
            </a:r>
            <a:r>
              <a:rPr lang="en-US" dirty="0" err="1" smtClean="0"/>
              <a:t>être</a:t>
            </a:r>
            <a:r>
              <a:rPr lang="en-US" dirty="0" smtClean="0"/>
              <a:t> et </a:t>
            </a:r>
            <a:r>
              <a:rPr lang="en-US" dirty="0" err="1" smtClean="0"/>
              <a:t>avoir</a:t>
            </a:r>
            <a:r>
              <a:rPr lang="en-US" dirty="0" smtClean="0"/>
              <a:t> </a:t>
            </a:r>
            <a:endParaRPr lang="en-US" dirty="0"/>
          </a:p>
        </p:txBody>
      </p:sp>
      <p:sp>
        <p:nvSpPr>
          <p:cNvPr id="6" name="Content Placeholder 5"/>
          <p:cNvSpPr>
            <a:spLocks noGrp="1"/>
          </p:cNvSpPr>
          <p:nvPr>
            <p:ph sz="quarter" idx="1"/>
          </p:nvPr>
        </p:nvSpPr>
        <p:spPr>
          <a:xfrm>
            <a:off x="457200" y="1219200"/>
            <a:ext cx="7696200" cy="5254752"/>
          </a:xfrm>
        </p:spPr>
        <p:txBody>
          <a:bodyPr/>
          <a:lstStyle/>
          <a:p>
            <a:r>
              <a:rPr lang="en-US" dirty="0" err="1" smtClean="0"/>
              <a:t>Etre</a:t>
            </a:r>
            <a:r>
              <a:rPr lang="en-US" dirty="0" smtClean="0"/>
              <a:t>:</a:t>
            </a:r>
          </a:p>
          <a:p>
            <a:r>
              <a:rPr lang="en-US" dirty="0" err="1" smtClean="0"/>
              <a:t>Elles</a:t>
            </a:r>
            <a:r>
              <a:rPr lang="en-US" dirty="0" smtClean="0"/>
              <a:t> </a:t>
            </a:r>
            <a:r>
              <a:rPr lang="en-US" dirty="0" err="1" smtClean="0"/>
              <a:t>sont</a:t>
            </a:r>
            <a:r>
              <a:rPr lang="en-US" dirty="0" smtClean="0"/>
              <a:t> venu</a:t>
            </a:r>
            <a:r>
              <a:rPr lang="en-US" dirty="0" smtClean="0">
                <a:solidFill>
                  <a:srgbClr val="FF0000"/>
                </a:solidFill>
              </a:rPr>
              <a:t>es</a:t>
            </a:r>
            <a:r>
              <a:rPr lang="en-US" dirty="0" smtClean="0"/>
              <a:t> en retard</a:t>
            </a:r>
          </a:p>
          <a:p>
            <a:r>
              <a:rPr lang="en-US" dirty="0" err="1" smtClean="0"/>
              <a:t>Ils</a:t>
            </a:r>
            <a:r>
              <a:rPr lang="en-US" dirty="0" smtClean="0"/>
              <a:t> </a:t>
            </a:r>
            <a:r>
              <a:rPr lang="en-US" dirty="0" err="1" smtClean="0"/>
              <a:t>sont</a:t>
            </a:r>
            <a:r>
              <a:rPr lang="en-US" dirty="0" smtClean="0"/>
              <a:t> </a:t>
            </a:r>
            <a:r>
              <a:rPr lang="en-US" dirty="0" err="1" smtClean="0"/>
              <a:t>ven</a:t>
            </a:r>
            <a:r>
              <a:rPr lang="en-US" dirty="0" err="1" smtClean="0">
                <a:solidFill>
                  <a:srgbClr val="FF0000"/>
                </a:solidFill>
              </a:rPr>
              <a:t>us</a:t>
            </a:r>
            <a:r>
              <a:rPr lang="en-US" dirty="0" smtClean="0"/>
              <a:t> en retard</a:t>
            </a:r>
          </a:p>
          <a:p>
            <a:r>
              <a:rPr lang="en-US" dirty="0" smtClean="0"/>
              <a:t>Je </a:t>
            </a:r>
            <a:r>
              <a:rPr lang="en-US" dirty="0" err="1" smtClean="0"/>
              <a:t>suis</a:t>
            </a:r>
            <a:r>
              <a:rPr lang="en-US" dirty="0" smtClean="0"/>
              <a:t> </a:t>
            </a:r>
            <a:r>
              <a:rPr lang="en-US" dirty="0" err="1" smtClean="0"/>
              <a:t>ven</a:t>
            </a:r>
            <a:r>
              <a:rPr lang="en-US" dirty="0" err="1" smtClean="0">
                <a:solidFill>
                  <a:srgbClr val="FF0000"/>
                </a:solidFill>
              </a:rPr>
              <a:t>u</a:t>
            </a:r>
            <a:r>
              <a:rPr lang="en-US" dirty="0" smtClean="0"/>
              <a:t> / ven</a:t>
            </a:r>
            <a:r>
              <a:rPr lang="en-US" dirty="0" smtClean="0">
                <a:solidFill>
                  <a:srgbClr val="FF0000"/>
                </a:solidFill>
              </a:rPr>
              <a:t>ue</a:t>
            </a:r>
            <a:r>
              <a:rPr lang="en-US" dirty="0" smtClean="0"/>
              <a:t> en retard</a:t>
            </a:r>
          </a:p>
          <a:p>
            <a:endParaRPr lang="en-US" dirty="0"/>
          </a:p>
          <a:p>
            <a:r>
              <a:rPr lang="en-US" dirty="0" smtClean="0"/>
              <a:t>                               VS.</a:t>
            </a:r>
          </a:p>
          <a:p>
            <a:r>
              <a:rPr lang="en-US" dirty="0" err="1" smtClean="0"/>
              <a:t>Avoir</a:t>
            </a:r>
            <a:r>
              <a:rPr lang="en-US" dirty="0" smtClean="0"/>
              <a:t>:</a:t>
            </a:r>
          </a:p>
          <a:p>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964759954"/>
              </p:ext>
            </p:extLst>
          </p:nvPr>
        </p:nvGraphicFramePr>
        <p:xfrm>
          <a:off x="838200" y="4343400"/>
          <a:ext cx="7315200" cy="1562100"/>
        </p:xfrm>
        <a:graphic>
          <a:graphicData uri="http://schemas.openxmlformats.org/drawingml/2006/table">
            <a:tbl>
              <a:tblPr firstRow="1" bandRow="1">
                <a:tableStyleId>{5C22544A-7EE6-4342-B048-85BDC9FD1C3A}</a:tableStyleId>
              </a:tblPr>
              <a:tblGrid>
                <a:gridCol w="7315200"/>
              </a:tblGrid>
              <a:tr h="533400">
                <a:tc>
                  <a:txBody>
                    <a:bodyPr/>
                    <a:lstStyle/>
                    <a:p>
                      <a:r>
                        <a:rPr lang="en-US" dirty="0" smtClean="0"/>
                        <a:t>Nous </a:t>
                      </a:r>
                      <a:r>
                        <a:rPr lang="en-US" dirty="0" err="1" smtClean="0"/>
                        <a:t>avons</a:t>
                      </a:r>
                      <a:r>
                        <a:rPr lang="en-US" dirty="0" smtClean="0"/>
                        <a:t> </a:t>
                      </a:r>
                      <a:r>
                        <a:rPr lang="en-US" baseline="0" dirty="0" smtClean="0"/>
                        <a:t> </a:t>
                      </a:r>
                      <a:r>
                        <a:rPr lang="en-US" baseline="0" dirty="0" err="1" smtClean="0"/>
                        <a:t>lu</a:t>
                      </a:r>
                      <a:r>
                        <a:rPr lang="en-US" baseline="0" dirty="0" smtClean="0"/>
                        <a:t> des romans </a:t>
                      </a:r>
                      <a:r>
                        <a:rPr lang="en-US" baseline="0" dirty="0" err="1" smtClean="0"/>
                        <a:t>intéressants</a:t>
                      </a:r>
                      <a:r>
                        <a:rPr lang="en-US" baseline="0" dirty="0" smtClean="0"/>
                        <a:t> pendant </a:t>
                      </a:r>
                      <a:r>
                        <a:rPr lang="en-US" baseline="0" dirty="0" err="1" smtClean="0"/>
                        <a:t>l’été</a:t>
                      </a:r>
                      <a:endParaRPr lang="en-US" dirty="0"/>
                    </a:p>
                  </a:txBody>
                  <a:tcPr/>
                </a:tc>
              </a:tr>
              <a:tr h="1028700">
                <a:tc>
                  <a:txBody>
                    <a:bodyPr/>
                    <a:lstStyle/>
                    <a:p>
                      <a:r>
                        <a:rPr lang="en-US" dirty="0" smtClean="0"/>
                        <a:t>Nous LES </a:t>
                      </a:r>
                      <a:r>
                        <a:rPr lang="en-US" dirty="0" err="1" smtClean="0"/>
                        <a:t>avons</a:t>
                      </a:r>
                      <a:r>
                        <a:rPr lang="en-US" dirty="0" smtClean="0"/>
                        <a:t> </a:t>
                      </a:r>
                      <a:r>
                        <a:rPr lang="en-US" dirty="0" err="1" smtClean="0"/>
                        <a:t>lu</a:t>
                      </a:r>
                      <a:r>
                        <a:rPr lang="en-US" dirty="0" err="1" smtClean="0">
                          <a:solidFill>
                            <a:srgbClr val="FF0000"/>
                          </a:solidFill>
                        </a:rPr>
                        <a:t>S</a:t>
                      </a:r>
                      <a:endParaRPr lang="en-US" dirty="0" smtClean="0">
                        <a:solidFill>
                          <a:srgbClr val="FF0000"/>
                        </a:solidFill>
                      </a:endParaRPr>
                    </a:p>
                    <a:p>
                      <a:endParaRPr lang="en-US" dirty="0" smtClean="0">
                        <a:solidFill>
                          <a:schemeClr val="tx1"/>
                        </a:solidFill>
                      </a:endParaRPr>
                    </a:p>
                    <a:p>
                      <a:r>
                        <a:rPr lang="en-US" dirty="0" err="1" smtClean="0">
                          <a:solidFill>
                            <a:schemeClr val="tx1"/>
                          </a:solidFill>
                        </a:rPr>
                        <a:t>Ce</a:t>
                      </a:r>
                      <a:r>
                        <a:rPr lang="en-US" baseline="0" dirty="0" smtClean="0">
                          <a:solidFill>
                            <a:schemeClr val="tx1"/>
                          </a:solidFill>
                        </a:rPr>
                        <a:t> </a:t>
                      </a:r>
                      <a:r>
                        <a:rPr lang="en-US" baseline="0" dirty="0" err="1" smtClean="0">
                          <a:solidFill>
                            <a:schemeClr val="tx1"/>
                          </a:solidFill>
                        </a:rPr>
                        <a:t>sont</a:t>
                      </a:r>
                      <a:r>
                        <a:rPr lang="en-US" baseline="0" dirty="0" smtClean="0">
                          <a:solidFill>
                            <a:schemeClr val="tx1"/>
                          </a:solidFill>
                        </a:rPr>
                        <a:t> des </a:t>
                      </a:r>
                      <a:r>
                        <a:rPr lang="en-US" baseline="0" dirty="0" err="1" smtClean="0">
                          <a:solidFill>
                            <a:schemeClr val="tx1"/>
                          </a:solidFill>
                        </a:rPr>
                        <a:t>livres</a:t>
                      </a:r>
                      <a:r>
                        <a:rPr lang="en-US" baseline="0" dirty="0" smtClean="0">
                          <a:solidFill>
                            <a:schemeClr val="tx1"/>
                          </a:solidFill>
                        </a:rPr>
                        <a:t> QUE nous </a:t>
                      </a:r>
                      <a:r>
                        <a:rPr lang="en-US" baseline="0" dirty="0" err="1" smtClean="0">
                          <a:solidFill>
                            <a:schemeClr val="tx1"/>
                          </a:solidFill>
                        </a:rPr>
                        <a:t>avons</a:t>
                      </a:r>
                      <a:r>
                        <a:rPr lang="en-US" baseline="0" dirty="0" smtClean="0">
                          <a:solidFill>
                            <a:schemeClr val="tx1"/>
                          </a:solidFill>
                        </a:rPr>
                        <a:t> </a:t>
                      </a:r>
                      <a:r>
                        <a:rPr lang="en-US" baseline="0" dirty="0" err="1" smtClean="0">
                          <a:solidFill>
                            <a:schemeClr val="tx1"/>
                          </a:solidFill>
                        </a:rPr>
                        <a:t>lu</a:t>
                      </a:r>
                      <a:r>
                        <a:rPr lang="en-US" baseline="0" dirty="0" err="1" smtClean="0">
                          <a:solidFill>
                            <a:srgbClr val="FF0000"/>
                          </a:solidFill>
                        </a:rPr>
                        <a:t>S</a:t>
                      </a:r>
                      <a:endParaRPr lang="en-US" dirty="0">
                        <a:solidFill>
                          <a:schemeClr val="tx1"/>
                        </a:solidFill>
                      </a:endParaRPr>
                    </a:p>
                  </a:txBody>
                  <a:tcPr/>
                </a:tc>
              </a:tr>
            </a:tbl>
          </a:graphicData>
        </a:graphic>
      </p:graphicFrame>
    </p:spTree>
    <p:extLst>
      <p:ext uri="{BB962C8B-B14F-4D97-AF65-F5344CB8AC3E}">
        <p14:creationId xmlns:p14="http://schemas.microsoft.com/office/powerpoint/2010/main" val="5892879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70</TotalTime>
  <Words>505</Words>
  <Application>Microsoft Office PowerPoint</Application>
  <PresentationFormat>On-screen Show (4:3)</PresentationFormat>
  <Paragraphs>59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Oriel</vt:lpstr>
      <vt:lpstr>Chapitre 3 – les etudes – le passé composé et les accords</vt:lpstr>
      <vt:lpstr>Qu’est-ce qu’une classe préparatoire?</vt:lpstr>
      <vt:lpstr>Les classes préparatoires</vt:lpstr>
      <vt:lpstr>Les grandes écoles</vt:lpstr>
      <vt:lpstr>Pour parler du temps</vt:lpstr>
      <vt:lpstr>Le passé composé</vt:lpstr>
      <vt:lpstr>LA MAISON D’ÊTRE</vt:lpstr>
      <vt:lpstr>Les accords avec être et avoir </vt:lpstr>
    </vt:vector>
  </TitlesOfParts>
  <Company>Bryn Mawr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Agnès Peysson-Zeiss</dc:creator>
  <cp:lastModifiedBy>Agnès Peysson-Zeiss</cp:lastModifiedBy>
  <cp:revision>6</cp:revision>
  <dcterms:created xsi:type="dcterms:W3CDTF">2013-09-15T21:39:06Z</dcterms:created>
  <dcterms:modified xsi:type="dcterms:W3CDTF">2013-09-15T22:50:01Z</dcterms:modified>
</cp:coreProperties>
</file>