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2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BB75D9C-08E3-42F9-9848-C4F8CB3DCD75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51E465B6-D65C-44ED-95EE-F489B1BA564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75D9C-08E3-42F9-9848-C4F8CB3DCD75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465B6-D65C-44ED-95EE-F489B1BA56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75D9C-08E3-42F9-9848-C4F8CB3DCD75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465B6-D65C-44ED-95EE-F489B1BA56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75D9C-08E3-42F9-9848-C4F8CB3DCD75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465B6-D65C-44ED-95EE-F489B1BA5647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BB75D9C-08E3-42F9-9848-C4F8CB3DCD75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465B6-D65C-44ED-95EE-F489B1BA5647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75D9C-08E3-42F9-9848-C4F8CB3DCD75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465B6-D65C-44ED-95EE-F489B1BA564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75D9C-08E3-42F9-9848-C4F8CB3DCD75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465B6-D65C-44ED-95EE-F489B1BA564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B75D9C-08E3-42F9-9848-C4F8CB3DCD75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465B6-D65C-44ED-95EE-F489B1BA5647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75D9C-08E3-42F9-9848-C4F8CB3DCD75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465B6-D65C-44ED-95EE-F489B1BA564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BB75D9C-08E3-42F9-9848-C4F8CB3DCD75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465B6-D65C-44ED-95EE-F489B1BA564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BB75D9C-08E3-42F9-9848-C4F8CB3DCD75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465B6-D65C-44ED-95EE-F489B1BA5647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0BB75D9C-08E3-42F9-9848-C4F8CB3DCD75}" type="datetimeFigureOut">
              <a:rPr lang="en-US" smtClean="0"/>
              <a:t>8/12/2020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51E465B6-D65C-44ED-95EE-F489B1BA564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Les </a:t>
            </a:r>
            <a:r>
              <a:rPr lang="en-US" dirty="0" err="1"/>
              <a:t>prépositions</a:t>
            </a:r>
            <a:r>
              <a:rPr lang="en-US" dirty="0"/>
              <a:t>: </a:t>
            </a:r>
            <a:r>
              <a:rPr lang="en-US" dirty="0" err="1"/>
              <a:t>depuis</a:t>
            </a:r>
            <a:r>
              <a:rPr lang="en-US" dirty="0"/>
              <a:t>, pour, en, pendant</a:t>
            </a:r>
          </a:p>
        </p:txBody>
      </p:sp>
    </p:spTree>
    <p:extLst>
      <p:ext uri="{BB962C8B-B14F-4D97-AF65-F5344CB8AC3E}">
        <p14:creationId xmlns:p14="http://schemas.microsoft.com/office/powerpoint/2010/main" val="1677876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Depuis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02549353"/>
              </p:ext>
            </p:extLst>
          </p:nvPr>
        </p:nvGraphicFramePr>
        <p:xfrm>
          <a:off x="1336528" y="1600200"/>
          <a:ext cx="6470943" cy="4624873"/>
        </p:xfrm>
        <a:graphic>
          <a:graphicData uri="http://schemas.openxmlformats.org/drawingml/2006/table">
            <a:tbl>
              <a:tblPr/>
              <a:tblGrid>
                <a:gridCol w="64709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6233">
                <a:tc>
                  <a:txBody>
                    <a:bodyPr/>
                    <a:lstStyle/>
                    <a:p>
                      <a:pPr algn="ctr"/>
                      <a:endParaRPr lang="en-US" sz="1700" dirty="0"/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233">
                <a:tc>
                  <a:txBody>
                    <a:bodyPr/>
                    <a:lstStyle/>
                    <a:p>
                      <a:endParaRPr lang="en-US" sz="2200" dirty="0">
                        <a:latin typeface="Constantia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3496">
                <a:tc>
                  <a:txBody>
                    <a:bodyPr/>
                    <a:lstStyle/>
                    <a:p>
                      <a:pPr algn="ctr"/>
                      <a:r>
                        <a:rPr lang="fr-FR" sz="2200" b="1" dirty="0">
                          <a:latin typeface="Constantia" pitchFamily="18" charset="0"/>
                        </a:rPr>
                        <a:t>"Depuis" indique l'origine d'une action ou d'une situation toujours actuelle – qui continue</a:t>
                      </a:r>
                      <a:r>
                        <a:rPr lang="fr-FR" sz="2200" b="1" baseline="0" dirty="0">
                          <a:latin typeface="Constantia" pitchFamily="18" charset="0"/>
                        </a:rPr>
                        <a:t> dans le présent</a:t>
                      </a:r>
                      <a:r>
                        <a:rPr lang="fr-FR" sz="2200" b="1" dirty="0">
                          <a:latin typeface="Constantia" pitchFamily="18" charset="0"/>
                        </a:rPr>
                        <a:t> :</a:t>
                      </a:r>
                      <a:endParaRPr lang="fr-FR" sz="2200" dirty="0">
                        <a:latin typeface="Constantia" pitchFamily="18" charset="0"/>
                      </a:endParaRPr>
                    </a:p>
                    <a:p>
                      <a:pPr algn="ctr"/>
                      <a:r>
                        <a:rPr lang="fr-FR" sz="2200" i="1" dirty="0">
                          <a:latin typeface="Constantia" pitchFamily="18" charset="0"/>
                        </a:rPr>
                        <a:t>Je suis </a:t>
                      </a:r>
                      <a:r>
                        <a:rPr lang="fr-FR" sz="2200" i="1" dirty="0" err="1">
                          <a:latin typeface="Constantia" pitchFamily="18" charset="0"/>
                        </a:rPr>
                        <a:t>professeur.e</a:t>
                      </a:r>
                      <a:r>
                        <a:rPr lang="fr-FR" sz="2200" i="1" dirty="0">
                          <a:latin typeface="Constantia" pitchFamily="18" charset="0"/>
                        </a:rPr>
                        <a:t> depuis 1981</a:t>
                      </a:r>
                      <a:br>
                        <a:rPr lang="fr-FR" sz="2200" i="1" dirty="0">
                          <a:latin typeface="Constantia" pitchFamily="18" charset="0"/>
                        </a:rPr>
                      </a:br>
                      <a:r>
                        <a:rPr lang="fr-FR" sz="2200" i="1" dirty="0">
                          <a:latin typeface="Constantia" pitchFamily="18" charset="0"/>
                        </a:rPr>
                        <a:t>Je suis </a:t>
                      </a:r>
                      <a:r>
                        <a:rPr lang="fr-FR" sz="2200" i="1" dirty="0" err="1">
                          <a:latin typeface="Constantia" pitchFamily="18" charset="0"/>
                        </a:rPr>
                        <a:t>professeur.e</a:t>
                      </a:r>
                      <a:r>
                        <a:rPr lang="fr-FR" sz="2200" i="1" dirty="0">
                          <a:latin typeface="Constantia" pitchFamily="18" charset="0"/>
                        </a:rPr>
                        <a:t> depuis 15 ans.</a:t>
                      </a:r>
                      <a:br>
                        <a:rPr lang="fr-FR" sz="2200" i="1" dirty="0">
                          <a:latin typeface="Constantia" pitchFamily="18" charset="0"/>
                        </a:rPr>
                      </a:br>
                      <a:r>
                        <a:rPr lang="fr-FR" sz="2200" i="1" dirty="0">
                          <a:latin typeface="Constantia" pitchFamily="18" charset="0"/>
                        </a:rPr>
                        <a:t>J'habite à Paris depuis six mois.</a:t>
                      </a:r>
                    </a:p>
                    <a:p>
                      <a:pPr algn="ctr"/>
                      <a:endParaRPr lang="fr-FR" sz="2200" i="1" dirty="0">
                        <a:latin typeface="Constantia" pitchFamily="18" charset="0"/>
                      </a:endParaRPr>
                    </a:p>
                    <a:p>
                      <a:pPr algn="ctr"/>
                      <a:endParaRPr lang="fr-FR" sz="2200" i="1" dirty="0">
                        <a:latin typeface="Constantia" pitchFamily="18" charset="0"/>
                      </a:endParaRPr>
                    </a:p>
                    <a:p>
                      <a:pPr algn="ctr"/>
                      <a:endParaRPr lang="fr-FR" sz="2200" i="1" dirty="0">
                        <a:latin typeface="Constantia" pitchFamily="18" charset="0"/>
                      </a:endParaRPr>
                    </a:p>
                    <a:p>
                      <a:pPr algn="ctr"/>
                      <a:endParaRPr lang="fr-FR" sz="2200" i="1" dirty="0">
                        <a:latin typeface="Constantia" pitchFamily="18" charset="0"/>
                      </a:endParaRPr>
                    </a:p>
                    <a:p>
                      <a:pPr algn="ctr"/>
                      <a:endParaRPr lang="fr-FR" sz="2200" i="1" dirty="0">
                        <a:latin typeface="Constantia" pitchFamily="18" charset="0"/>
                      </a:endParaRPr>
                    </a:p>
                    <a:p>
                      <a:pPr algn="ctr"/>
                      <a:endParaRPr lang="fr-FR" sz="2200" dirty="0">
                        <a:latin typeface="Constantia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5177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Pendant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ctr"/>
            <a:r>
              <a:rPr lang="fr-FR" b="1" dirty="0">
                <a:latin typeface="Constantia" pitchFamily="18" charset="0"/>
              </a:rPr>
              <a:t>"Pendant" indique la durée d'une action</a:t>
            </a:r>
          </a:p>
          <a:p>
            <a:pPr algn="ctr"/>
            <a:endParaRPr lang="fr-FR" b="1" dirty="0">
              <a:latin typeface="Constantia" pitchFamily="18" charset="0"/>
            </a:endParaRPr>
          </a:p>
          <a:p>
            <a:pPr algn="ctr"/>
            <a:r>
              <a:rPr lang="fr-FR" i="1" dirty="0">
                <a:latin typeface="Constantia" pitchFamily="18" charset="0"/>
              </a:rPr>
              <a:t>Le matin je me brosse les cheveux </a:t>
            </a:r>
            <a:r>
              <a:rPr lang="fr-FR" b="1" i="1" dirty="0">
                <a:latin typeface="Constantia" pitchFamily="18" charset="0"/>
              </a:rPr>
              <a:t>pendant</a:t>
            </a:r>
            <a:r>
              <a:rPr lang="fr-FR" i="1" dirty="0">
                <a:latin typeface="Constantia" pitchFamily="18" charset="0"/>
              </a:rPr>
              <a:t> cinq minutes.</a:t>
            </a:r>
            <a:br>
              <a:rPr lang="fr-FR" i="1" dirty="0">
                <a:latin typeface="Constantia" pitchFamily="18" charset="0"/>
              </a:rPr>
            </a:br>
            <a:r>
              <a:rPr lang="fr-FR" i="1" dirty="0">
                <a:latin typeface="Constantia" pitchFamily="18" charset="0"/>
              </a:rPr>
              <a:t>Hier il a plu </a:t>
            </a:r>
            <a:r>
              <a:rPr lang="fr-FR" b="1" i="1" dirty="0">
                <a:latin typeface="Constantia" pitchFamily="18" charset="0"/>
              </a:rPr>
              <a:t>pendant</a:t>
            </a:r>
            <a:r>
              <a:rPr lang="fr-FR" i="1" dirty="0">
                <a:latin typeface="Constantia" pitchFamily="18" charset="0"/>
              </a:rPr>
              <a:t> cinq heures.</a:t>
            </a:r>
            <a:endParaRPr lang="fr-FR" dirty="0">
              <a:latin typeface="Constantia" pitchFamily="18" charset="0"/>
            </a:endParaRPr>
          </a:p>
          <a:p>
            <a:endParaRPr lang="en-US" dirty="0">
              <a:latin typeface="Constantia" pitchFamily="18" charset="0"/>
            </a:endParaRPr>
          </a:p>
          <a:p>
            <a:r>
              <a:rPr lang="en-US" i="1" dirty="0">
                <a:latin typeface="Constantia" pitchFamily="18" charset="0"/>
              </a:rPr>
              <a:t>         </a:t>
            </a:r>
            <a:r>
              <a:rPr lang="en-US" i="1" dirty="0" err="1">
                <a:latin typeface="Constantia" pitchFamily="18" charset="0"/>
              </a:rPr>
              <a:t>Demain</a:t>
            </a:r>
            <a:r>
              <a:rPr lang="en-US" i="1" dirty="0">
                <a:latin typeface="Constantia" pitchFamily="18" charset="0"/>
              </a:rPr>
              <a:t>, je </a:t>
            </a:r>
            <a:r>
              <a:rPr lang="en-US" i="1" dirty="0" err="1">
                <a:latin typeface="Constantia" pitchFamily="18" charset="0"/>
              </a:rPr>
              <a:t>vais</a:t>
            </a:r>
            <a:r>
              <a:rPr lang="en-US" i="1" dirty="0">
                <a:latin typeface="Constantia" pitchFamily="18" charset="0"/>
              </a:rPr>
              <a:t> </a:t>
            </a:r>
            <a:r>
              <a:rPr lang="en-US" i="1" dirty="0" err="1">
                <a:latin typeface="Constantia" pitchFamily="18" charset="0"/>
              </a:rPr>
              <a:t>étudier</a:t>
            </a:r>
            <a:r>
              <a:rPr lang="en-US" i="1" dirty="0">
                <a:latin typeface="Constantia" pitchFamily="18" charset="0"/>
              </a:rPr>
              <a:t> </a:t>
            </a:r>
            <a:r>
              <a:rPr lang="en-US" b="1" i="1" dirty="0">
                <a:latin typeface="Constantia" pitchFamily="18" charset="0"/>
              </a:rPr>
              <a:t>pendant</a:t>
            </a:r>
            <a:r>
              <a:rPr lang="en-US" i="1" dirty="0">
                <a:latin typeface="Constantia" pitchFamily="18" charset="0"/>
              </a:rPr>
              <a:t> 4 </a:t>
            </a:r>
            <a:r>
              <a:rPr lang="en-US" i="1" dirty="0" err="1">
                <a:latin typeface="Constantia" pitchFamily="18" charset="0"/>
              </a:rPr>
              <a:t>heures</a:t>
            </a:r>
            <a:r>
              <a:rPr lang="en-US" i="1" dirty="0">
                <a:latin typeface="Constantia" pitchFamily="18" charset="0"/>
              </a:rPr>
              <a:t> car </a:t>
            </a:r>
            <a:r>
              <a:rPr lang="en-US" i="1" dirty="0" err="1">
                <a:latin typeface="Constantia" pitchFamily="18" charset="0"/>
              </a:rPr>
              <a:t>j’ai</a:t>
            </a:r>
            <a:r>
              <a:rPr lang="en-US" i="1" dirty="0">
                <a:latin typeface="Constantia" pitchFamily="18" charset="0"/>
              </a:rPr>
              <a:t> un </a:t>
            </a:r>
            <a:r>
              <a:rPr lang="en-US" i="1" dirty="0" err="1">
                <a:latin typeface="Constantia" pitchFamily="18" charset="0"/>
              </a:rPr>
              <a:t>examen</a:t>
            </a:r>
            <a:r>
              <a:rPr lang="en-US" i="1" dirty="0">
                <a:latin typeface="Constantia" pitchFamily="18" charset="0"/>
              </a:rPr>
              <a:t> à passer</a:t>
            </a:r>
          </a:p>
        </p:txBody>
      </p:sp>
    </p:spTree>
    <p:extLst>
      <p:ext uri="{BB962C8B-B14F-4D97-AF65-F5344CB8AC3E}">
        <p14:creationId xmlns:p14="http://schemas.microsoft.com/office/powerpoint/2010/main" val="2085799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Pour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ctr"/>
            <a:r>
              <a:rPr lang="fr-FR" b="1" dirty="0">
                <a:latin typeface="Constantia" pitchFamily="18" charset="0"/>
              </a:rPr>
              <a:t>"Pour" indique une durée prévue :</a:t>
            </a:r>
            <a:endParaRPr lang="fr-FR" dirty="0">
              <a:latin typeface="Constantia" pitchFamily="18" charset="0"/>
            </a:endParaRPr>
          </a:p>
          <a:p>
            <a:pPr algn="ctr"/>
            <a:r>
              <a:rPr lang="fr-FR" i="1" dirty="0">
                <a:latin typeface="Constantia" pitchFamily="18" charset="0"/>
              </a:rPr>
              <a:t>Je suis en stage </a:t>
            </a:r>
            <a:r>
              <a:rPr lang="fr-FR" b="1" i="1" dirty="0">
                <a:latin typeface="Constantia" pitchFamily="18" charset="0"/>
              </a:rPr>
              <a:t>pour</a:t>
            </a:r>
            <a:r>
              <a:rPr lang="fr-FR" i="1" dirty="0">
                <a:latin typeface="Constantia" pitchFamily="18" charset="0"/>
              </a:rPr>
              <a:t> trois ans.</a:t>
            </a:r>
            <a:br>
              <a:rPr lang="fr-FR" i="1" dirty="0">
                <a:latin typeface="Constantia" pitchFamily="18" charset="0"/>
              </a:rPr>
            </a:br>
            <a:endParaRPr lang="fr-FR" i="1" dirty="0">
              <a:latin typeface="Constantia" pitchFamily="18" charset="0"/>
            </a:endParaRPr>
          </a:p>
          <a:p>
            <a:pPr marL="342900" indent="-342900" algn="ctr"/>
            <a:r>
              <a:rPr lang="fr-FR" i="1" dirty="0">
                <a:latin typeface="Constantia" pitchFamily="18" charset="0"/>
              </a:rPr>
              <a:t>J'ai un traitement </a:t>
            </a:r>
            <a:r>
              <a:rPr lang="fr-FR" b="1" i="1" dirty="0">
                <a:latin typeface="Constantia" pitchFamily="18" charset="0"/>
              </a:rPr>
              <a:t>pour</a:t>
            </a:r>
            <a:r>
              <a:rPr lang="fr-FR" i="1" dirty="0">
                <a:latin typeface="Constantia" pitchFamily="18" charset="0"/>
              </a:rPr>
              <a:t> six mois.</a:t>
            </a:r>
          </a:p>
          <a:p>
            <a:pPr marL="0" indent="0" algn="ctr">
              <a:buNone/>
            </a:pPr>
            <a:endParaRPr lang="fr-FR" i="1" dirty="0">
              <a:latin typeface="Constantia" pitchFamily="18" charset="0"/>
            </a:endParaRPr>
          </a:p>
          <a:p>
            <a:pPr marL="0" indent="0" algn="ctr">
              <a:buNone/>
            </a:pPr>
            <a:r>
              <a:rPr lang="fr-FR" b="1" i="1" dirty="0">
                <a:latin typeface="Constantia" pitchFamily="18" charset="0"/>
              </a:rPr>
              <a:t>Ou</a:t>
            </a:r>
          </a:p>
          <a:p>
            <a:pPr marL="0" indent="0" algn="ctr">
              <a:buNone/>
            </a:pPr>
            <a:r>
              <a:rPr lang="fr-FR" b="1" i="1" dirty="0">
                <a:latin typeface="Constantia" pitchFamily="18" charset="0"/>
              </a:rPr>
              <a:t>Un but</a:t>
            </a:r>
          </a:p>
          <a:p>
            <a:pPr marL="0" indent="0" algn="ctr">
              <a:buNone/>
            </a:pPr>
            <a:endParaRPr lang="fr-FR" b="1" i="1" dirty="0">
              <a:latin typeface="Constantia" pitchFamily="18" charset="0"/>
            </a:endParaRPr>
          </a:p>
          <a:p>
            <a:pPr marL="342900" indent="-342900" algn="ctr"/>
            <a:r>
              <a:rPr lang="fr-FR" i="1" dirty="0">
                <a:latin typeface="Constantia" pitchFamily="18" charset="0"/>
              </a:rPr>
              <a:t>J’étudie </a:t>
            </a:r>
            <a:r>
              <a:rPr lang="fr-FR" b="1" i="1" dirty="0">
                <a:latin typeface="Constantia" pitchFamily="18" charset="0"/>
              </a:rPr>
              <a:t>pour</a:t>
            </a:r>
            <a:r>
              <a:rPr lang="fr-FR" i="1" dirty="0">
                <a:latin typeface="Constantia" pitchFamily="18" charset="0"/>
              </a:rPr>
              <a:t> devenir architecte</a:t>
            </a:r>
            <a:endParaRPr lang="fr-FR" dirty="0">
              <a:latin typeface="Constantia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708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ctr"/>
            <a:r>
              <a:rPr lang="fr-FR" b="1" dirty="0">
                <a:latin typeface="Constantia" pitchFamily="18" charset="0"/>
              </a:rPr>
              <a:t>"En" indique une durée de réalisation (Début et fin):</a:t>
            </a:r>
            <a:endParaRPr lang="fr-FR" dirty="0">
              <a:latin typeface="Constantia" pitchFamily="18" charset="0"/>
            </a:endParaRPr>
          </a:p>
          <a:p>
            <a:pPr algn="ctr"/>
            <a:r>
              <a:rPr lang="fr-FR" dirty="0">
                <a:latin typeface="Constantia" pitchFamily="18" charset="0"/>
              </a:rPr>
              <a:t>J</a:t>
            </a:r>
            <a:r>
              <a:rPr lang="fr-FR" i="1" dirty="0">
                <a:latin typeface="Constantia" pitchFamily="18" charset="0"/>
              </a:rPr>
              <a:t>e fais six kilomètres </a:t>
            </a:r>
            <a:r>
              <a:rPr lang="fr-FR" b="1" i="1" dirty="0">
                <a:latin typeface="Constantia" pitchFamily="18" charset="0"/>
              </a:rPr>
              <a:t>en</a:t>
            </a:r>
            <a:r>
              <a:rPr lang="fr-FR" i="1" dirty="0">
                <a:latin typeface="Constantia" pitchFamily="18" charset="0"/>
              </a:rPr>
              <a:t> une heure.</a:t>
            </a:r>
            <a:br>
              <a:rPr lang="fr-FR" i="1" dirty="0">
                <a:latin typeface="Constantia" pitchFamily="18" charset="0"/>
              </a:rPr>
            </a:br>
            <a:r>
              <a:rPr lang="fr-FR" i="1" dirty="0">
                <a:latin typeface="Constantia" pitchFamily="18" charset="0"/>
              </a:rPr>
              <a:t>En général, je déjeune </a:t>
            </a:r>
            <a:r>
              <a:rPr lang="fr-FR" b="1" i="1" dirty="0">
                <a:latin typeface="Constantia" pitchFamily="18" charset="0"/>
              </a:rPr>
              <a:t>en</a:t>
            </a:r>
            <a:r>
              <a:rPr lang="fr-FR" i="1" dirty="0">
                <a:latin typeface="Constantia" pitchFamily="18" charset="0"/>
              </a:rPr>
              <a:t> dix minutes.</a:t>
            </a:r>
            <a:br>
              <a:rPr lang="fr-FR" i="1" dirty="0">
                <a:latin typeface="Constantia" pitchFamily="18" charset="0"/>
              </a:rPr>
            </a:br>
            <a:r>
              <a:rPr lang="fr-FR" i="1" dirty="0">
                <a:latin typeface="Constantia" pitchFamily="18" charset="0"/>
              </a:rPr>
              <a:t>Je fais le ménage </a:t>
            </a:r>
            <a:r>
              <a:rPr lang="fr-FR" b="1" i="1" dirty="0">
                <a:latin typeface="Constantia" pitchFamily="18" charset="0"/>
              </a:rPr>
              <a:t>en</a:t>
            </a:r>
            <a:r>
              <a:rPr lang="fr-FR" i="1" dirty="0">
                <a:latin typeface="Constantia" pitchFamily="18" charset="0"/>
              </a:rPr>
              <a:t> dix minutes.</a:t>
            </a:r>
          </a:p>
          <a:p>
            <a:pPr marL="0" indent="0" algn="ctr">
              <a:buNone/>
            </a:pPr>
            <a:r>
              <a:rPr lang="fr-FR" i="1" dirty="0">
                <a:latin typeface="Constantia" pitchFamily="18" charset="0"/>
              </a:rPr>
              <a:t>Je cours un marathon </a:t>
            </a:r>
            <a:r>
              <a:rPr lang="fr-FR" b="1" i="1" dirty="0">
                <a:latin typeface="Constantia" pitchFamily="18" charset="0"/>
              </a:rPr>
              <a:t>en</a:t>
            </a:r>
            <a:r>
              <a:rPr lang="fr-FR" i="1" dirty="0">
                <a:latin typeface="Constantia" pitchFamily="18" charset="0"/>
              </a:rPr>
              <a:t> 5 heures généralement</a:t>
            </a:r>
          </a:p>
          <a:p>
            <a:pPr algn="ctr"/>
            <a:endParaRPr lang="fr-FR" i="1" dirty="0">
              <a:latin typeface="Constantia" pitchFamily="18" charset="0"/>
            </a:endParaRPr>
          </a:p>
          <a:p>
            <a:pPr algn="ctr"/>
            <a:endParaRPr lang="fr-FR" i="1" dirty="0">
              <a:latin typeface="Constantia" pitchFamily="18" charset="0"/>
            </a:endParaRPr>
          </a:p>
          <a:p>
            <a:pPr marL="0" indent="0" algn="ctr">
              <a:buNone/>
            </a:pPr>
            <a:r>
              <a:rPr lang="fr-FR" b="1" i="1" dirty="0">
                <a:latin typeface="Constantia" pitchFamily="18" charset="0"/>
              </a:rPr>
              <a:t>vs. Un futur à venir </a:t>
            </a:r>
          </a:p>
          <a:p>
            <a:pPr marL="0" indent="0" algn="ctr">
              <a:buNone/>
            </a:pPr>
            <a:endParaRPr lang="fr-FR" i="1" dirty="0">
              <a:latin typeface="Constantia" pitchFamily="18" charset="0"/>
            </a:endParaRPr>
          </a:p>
          <a:p>
            <a:pPr marL="0" indent="0" algn="ctr">
              <a:buNone/>
            </a:pPr>
            <a:r>
              <a:rPr lang="fr-FR" i="1" dirty="0">
                <a:latin typeface="Constantia" pitchFamily="18" charset="0"/>
              </a:rPr>
              <a:t>Je vais te voir </a:t>
            </a:r>
            <a:r>
              <a:rPr lang="fr-FR" b="1" i="1" dirty="0">
                <a:latin typeface="Constantia" pitchFamily="18" charset="0"/>
              </a:rPr>
              <a:t>dans</a:t>
            </a:r>
            <a:r>
              <a:rPr lang="fr-FR" i="1" dirty="0">
                <a:latin typeface="Constantia" pitchFamily="18" charset="0"/>
              </a:rPr>
              <a:t> une heure</a:t>
            </a:r>
          </a:p>
          <a:p>
            <a:pPr marL="0" indent="0" algn="ctr">
              <a:buNone/>
            </a:pPr>
            <a:r>
              <a:rPr lang="fr-FR" i="1" dirty="0">
                <a:latin typeface="Constantia" pitchFamily="18" charset="0"/>
              </a:rPr>
              <a:t>Je vais courir le marathon </a:t>
            </a:r>
            <a:r>
              <a:rPr lang="fr-FR" b="1" i="1" dirty="0">
                <a:latin typeface="Constantia" pitchFamily="18" charset="0"/>
              </a:rPr>
              <a:t>dans</a:t>
            </a:r>
            <a:r>
              <a:rPr lang="fr-FR" i="1" dirty="0">
                <a:latin typeface="Constantia" pitchFamily="18" charset="0"/>
              </a:rPr>
              <a:t> 2 jours</a:t>
            </a:r>
            <a:endParaRPr lang="fr-FR" dirty="0">
              <a:latin typeface="Constantia" pitchFamily="18" charset="0"/>
            </a:endParaRPr>
          </a:p>
          <a:p>
            <a:endParaRPr lang="en-US" dirty="0"/>
          </a:p>
        </p:txBody>
      </p:sp>
      <p:sp>
        <p:nvSpPr>
          <p:cNvPr id="4" name="Arrow: Curved Down 3">
            <a:extLst>
              <a:ext uri="{FF2B5EF4-FFF2-40B4-BE49-F238E27FC236}">
                <a16:creationId xmlns:a16="http://schemas.microsoft.com/office/drawing/2014/main" id="{0F04D3AC-9FFF-4ACD-A5C5-E039F8B7A3F0}"/>
              </a:ext>
            </a:extLst>
          </p:cNvPr>
          <p:cNvSpPr/>
          <p:nvPr/>
        </p:nvSpPr>
        <p:spPr>
          <a:xfrm>
            <a:off x="5935133" y="4037077"/>
            <a:ext cx="990600" cy="22860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B0BF99E-0626-490F-B486-9649845C762B}"/>
              </a:ext>
            </a:extLst>
          </p:cNvPr>
          <p:cNvSpPr/>
          <p:nvPr/>
        </p:nvSpPr>
        <p:spPr>
          <a:xfrm>
            <a:off x="8305800" y="1371600"/>
            <a:ext cx="457200" cy="381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7919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TC101790493[[fn=SOHO]]</Template>
  <TotalTime>15</TotalTime>
  <Words>201</Words>
  <Application>Microsoft Office PowerPoint</Application>
  <PresentationFormat>On-screen Show (4:3)</PresentationFormat>
  <Paragraphs>33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Candara</vt:lpstr>
      <vt:lpstr>Constantia</vt:lpstr>
      <vt:lpstr>Soho</vt:lpstr>
      <vt:lpstr>Les prépositions: depuis, pour, en, pendant</vt:lpstr>
      <vt:lpstr>Depuis</vt:lpstr>
      <vt:lpstr>Pendant</vt:lpstr>
      <vt:lpstr>Pour </vt:lpstr>
      <vt:lpstr>En</vt:lpstr>
    </vt:vector>
  </TitlesOfParts>
  <Company>Bryn Mawr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prépositions: depuis, pour, en, pendant</dc:title>
  <dc:creator>Agnès Peysson-Zeiss</dc:creator>
  <cp:lastModifiedBy>Agnès C Peysson-Zeiss</cp:lastModifiedBy>
  <cp:revision>3</cp:revision>
  <dcterms:created xsi:type="dcterms:W3CDTF">2013-10-09T01:17:00Z</dcterms:created>
  <dcterms:modified xsi:type="dcterms:W3CDTF">2020-08-12T16:12:02Z</dcterms:modified>
</cp:coreProperties>
</file>