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4" r:id="rId6"/>
    <p:sldId id="260" r:id="rId7"/>
    <p:sldId id="261" r:id="rId8"/>
    <p:sldId id="262" r:id="rId9"/>
    <p:sldId id="263"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566"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9A9BB250-4379-4FE7-A48F-77C1F0108D58}" type="datetimeFigureOut">
              <a:rPr lang="en-US" smtClean="0"/>
              <a:t>9/28/2016</a:t>
            </a:fld>
            <a:endParaRPr lang="en-US"/>
          </a:p>
        </p:txBody>
      </p:sp>
      <p:sp>
        <p:nvSpPr>
          <p:cNvPr id="8" name="Slide Number Placeholder 7"/>
          <p:cNvSpPr>
            <a:spLocks noGrp="1"/>
          </p:cNvSpPr>
          <p:nvPr>
            <p:ph type="sldNum" sz="quarter" idx="11"/>
          </p:nvPr>
        </p:nvSpPr>
        <p:spPr/>
        <p:txBody>
          <a:bodyPr/>
          <a:lstStyle/>
          <a:p>
            <a:fld id="{783C38D1-89D0-469C-B7A5-F955811C9DB8}"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9BB250-4379-4FE7-A48F-77C1F0108D58}" type="datetimeFigureOut">
              <a:rPr lang="en-US" smtClean="0"/>
              <a:t>9/28/2016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3C38D1-89D0-469C-B7A5-F955811C9DB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9BB250-4379-4FE7-A48F-77C1F0108D58}" type="datetimeFigureOut">
              <a:rPr lang="en-US" smtClean="0"/>
              <a:t>9/28/2016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3C38D1-89D0-469C-B7A5-F955811C9DB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9A9BB250-4379-4FE7-A48F-77C1F0108D58}" type="datetimeFigureOut">
              <a:rPr lang="en-US" smtClean="0"/>
              <a:t>9/28/2016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3C38D1-89D0-469C-B7A5-F955811C9DB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9BB250-4379-4FE7-A48F-77C1F0108D58}" type="datetimeFigureOut">
              <a:rPr lang="en-US" smtClean="0"/>
              <a:t>9/28/2016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3C38D1-89D0-469C-B7A5-F955811C9DB8}" type="slidenum">
              <a:rPr lang="en-US" smtClean="0"/>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9A9BB250-4379-4FE7-A48F-77C1F0108D58}" type="datetimeFigureOut">
              <a:rPr lang="en-US" smtClean="0"/>
              <a:t>9/28/2016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3C38D1-89D0-469C-B7A5-F955811C9DB8}" type="slidenum">
              <a:rPr lang="en-US" smtClean="0"/>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9A9BB250-4379-4FE7-A48F-77C1F0108D58}" type="datetimeFigureOut">
              <a:rPr lang="en-US" smtClean="0"/>
              <a:t>9/28/2016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3C38D1-89D0-469C-B7A5-F955811C9DB8}" type="slidenum">
              <a:rPr lang="en-US" smtClean="0"/>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A9BB250-4379-4FE7-A48F-77C1F0108D58}" type="datetimeFigureOut">
              <a:rPr lang="en-US" smtClean="0"/>
              <a:t>9/28/2016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3C38D1-89D0-469C-B7A5-F955811C9DB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9BB250-4379-4FE7-A48F-77C1F0108D58}" type="datetimeFigureOut">
              <a:rPr lang="en-US" smtClean="0"/>
              <a:t>9/28/2016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3C38D1-89D0-469C-B7A5-F955811C9DB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9BB250-4379-4FE7-A48F-77C1F0108D58}" type="datetimeFigureOut">
              <a:rPr lang="en-US" smtClean="0"/>
              <a:t>9/28/2016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3C38D1-89D0-469C-B7A5-F955811C9DB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9BB250-4379-4FE7-A48F-77C1F0108D58}" type="datetimeFigureOut">
              <a:rPr lang="en-US" smtClean="0"/>
              <a:t>9/28/2016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3C38D1-89D0-469C-B7A5-F955811C9DB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9A9BB250-4379-4FE7-A48F-77C1F0108D58}" type="datetimeFigureOut">
              <a:rPr lang="en-US" smtClean="0"/>
              <a:t>9/28/2016</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783C38D1-89D0-469C-B7A5-F955811C9DB8}" type="slidenum">
              <a:rPr lang="en-US" smtClean="0"/>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aflit.arts.uwa.edu.au/reviewfr_diome09.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 </a:t>
            </a:r>
            <a:r>
              <a:rPr lang="en-US" dirty="0" err="1" smtClean="0"/>
              <a:t>ventre</a:t>
            </a:r>
            <a:r>
              <a:rPr lang="en-US" dirty="0" smtClean="0"/>
              <a:t> de l’ </a:t>
            </a:r>
            <a:r>
              <a:rPr lang="en-US" dirty="0" err="1" smtClean="0"/>
              <a:t>Atlantique</a:t>
            </a:r>
            <a:r>
              <a:rPr lang="en-US" dirty="0" smtClean="0"/>
              <a:t> de </a:t>
            </a:r>
            <a:r>
              <a:rPr lang="en-US" dirty="0" err="1" smtClean="0"/>
              <a:t>Fatou</a:t>
            </a:r>
            <a:r>
              <a:rPr lang="en-US" dirty="0" smtClean="0"/>
              <a:t> </a:t>
            </a:r>
            <a:r>
              <a:rPr lang="en-US" dirty="0" err="1" smtClean="0"/>
              <a:t>Diome</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8974645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Résumé</a:t>
            </a:r>
            <a:endParaRPr lang="en-US" dirty="0"/>
          </a:p>
        </p:txBody>
      </p:sp>
      <p:sp>
        <p:nvSpPr>
          <p:cNvPr id="5" name="Content Placeholder 4"/>
          <p:cNvSpPr>
            <a:spLocks noGrp="1"/>
          </p:cNvSpPr>
          <p:nvPr>
            <p:ph idx="1"/>
          </p:nvPr>
        </p:nvSpPr>
        <p:spPr/>
        <p:txBody>
          <a:bodyPr>
            <a:normAutofit/>
          </a:bodyPr>
          <a:lstStyle/>
          <a:p>
            <a:r>
              <a:rPr lang="fr-FR" sz="1600" dirty="0">
                <a:solidFill>
                  <a:schemeClr val="tx1"/>
                </a:solidFill>
              </a:rPr>
              <a:t>Publié en 2003, </a:t>
            </a:r>
            <a:r>
              <a:rPr lang="fr-FR" sz="1600" i="1" dirty="0">
                <a:solidFill>
                  <a:schemeClr val="tx1"/>
                </a:solidFill>
              </a:rPr>
              <a:t>Le ventre de l'Atlantique</a:t>
            </a:r>
            <a:r>
              <a:rPr lang="fr-FR" sz="1600" dirty="0">
                <a:solidFill>
                  <a:schemeClr val="tx1"/>
                </a:solidFill>
              </a:rPr>
              <a:t> de </a:t>
            </a:r>
            <a:r>
              <a:rPr lang="fr-FR" sz="1600" dirty="0" err="1">
                <a:solidFill>
                  <a:schemeClr val="tx1"/>
                </a:solidFill>
              </a:rPr>
              <a:t>Fatou</a:t>
            </a:r>
            <a:r>
              <a:rPr lang="fr-FR" sz="1600" dirty="0">
                <a:solidFill>
                  <a:schemeClr val="tx1"/>
                </a:solidFill>
              </a:rPr>
              <a:t> </a:t>
            </a:r>
            <a:r>
              <a:rPr lang="fr-FR" sz="1600" dirty="0" err="1">
                <a:solidFill>
                  <a:schemeClr val="tx1"/>
                </a:solidFill>
              </a:rPr>
              <a:t>Diome</a:t>
            </a:r>
            <a:r>
              <a:rPr lang="fr-FR" sz="1600" dirty="0">
                <a:solidFill>
                  <a:schemeClr val="tx1"/>
                </a:solidFill>
              </a:rPr>
              <a:t> est un tribut à la magnifique victoire du Sénégal sur la France lors du match d'ouverture de la Coupe du monde de football de 2002. Ce roman parle avec ferveur de l'engouement des jeunes — et des moins jeunes — pour le ballon rond. Mais pour la narratrice qui avoue aussi avec candeur « qu'elle n'adore pas tant que ça le foot » (p.14), c'est aussi l'occasion d'aborder une multitude de thèmes, de sujets d'actualité et de relations sociales ou familiales </a:t>
            </a:r>
            <a:r>
              <a:rPr lang="fr-FR" sz="1600" dirty="0" smtClean="0">
                <a:solidFill>
                  <a:schemeClr val="tx1"/>
                </a:solidFill>
              </a:rPr>
              <a:t>reflétant </a:t>
            </a:r>
            <a:r>
              <a:rPr lang="fr-FR" sz="1600" dirty="0">
                <a:solidFill>
                  <a:schemeClr val="tx1"/>
                </a:solidFill>
              </a:rPr>
              <a:t>ses préoccupations identitaires. </a:t>
            </a:r>
            <a:endParaRPr lang="fr-FR" sz="1600" dirty="0" smtClean="0">
              <a:solidFill>
                <a:schemeClr val="tx1"/>
              </a:solidFill>
            </a:endParaRPr>
          </a:p>
          <a:p>
            <a:endParaRPr lang="fr-FR" sz="1600" dirty="0" smtClean="0">
              <a:solidFill>
                <a:schemeClr val="tx1"/>
              </a:solidFill>
            </a:endParaRPr>
          </a:p>
          <a:p>
            <a:r>
              <a:rPr lang="fr-FR" sz="1600" dirty="0" smtClean="0">
                <a:solidFill>
                  <a:schemeClr val="tx1"/>
                </a:solidFill>
              </a:rPr>
              <a:t>Salie </a:t>
            </a:r>
            <a:r>
              <a:rPr lang="fr-FR" sz="1600" dirty="0">
                <a:solidFill>
                  <a:schemeClr val="tx1"/>
                </a:solidFill>
              </a:rPr>
              <a:t>vit en France depuis dix ans. Elle est partagée entre un attachement indéfectible à sa terre natale et une adaptation difficile à la vie d'immigrée. Son frère, resté au pays, ne vit que pour le football. Il rêve de se faire un nom dans un club français et compte sur sa sœur pour y parvenir. Toutefois, cette dernière, trop consciente des difficultés qui attendent les jeunes Africains sans formation débarquant en France, refuse de l'aider à quitter la petite île de </a:t>
            </a:r>
            <a:r>
              <a:rPr lang="fr-FR" sz="1600" dirty="0" err="1" smtClean="0">
                <a:solidFill>
                  <a:schemeClr val="tx1"/>
                </a:solidFill>
              </a:rPr>
              <a:t>Niodior</a:t>
            </a:r>
            <a:r>
              <a:rPr lang="fr-FR" sz="1600" dirty="0" smtClean="0">
                <a:solidFill>
                  <a:schemeClr val="tx1"/>
                </a:solidFill>
              </a:rPr>
              <a:t> </a:t>
            </a:r>
            <a:r>
              <a:rPr lang="fr-FR" sz="1600" dirty="0">
                <a:solidFill>
                  <a:schemeClr val="tx1"/>
                </a:solidFill>
              </a:rPr>
              <a:t>où il habite. </a:t>
            </a:r>
            <a:endParaRPr lang="fr-FR" sz="1600" dirty="0" smtClean="0">
              <a:solidFill>
                <a:schemeClr val="tx1"/>
              </a:solidFill>
            </a:endParaRPr>
          </a:p>
          <a:p>
            <a:r>
              <a:rPr lang="en-US" sz="1600" dirty="0">
                <a:solidFill>
                  <a:schemeClr val="tx1"/>
                </a:solidFill>
                <a:hlinkClick r:id="rId2"/>
              </a:rPr>
              <a:t>http://</a:t>
            </a:r>
            <a:r>
              <a:rPr lang="en-US" sz="1600" dirty="0" smtClean="0">
                <a:solidFill>
                  <a:schemeClr val="tx1"/>
                </a:solidFill>
                <a:hlinkClick r:id="rId2"/>
              </a:rPr>
              <a:t>aflit.arts.uwa.edu.au/reviewfr_diome09.html</a:t>
            </a:r>
            <a:endParaRPr lang="en-US" sz="1600" dirty="0" smtClean="0">
              <a:solidFill>
                <a:schemeClr val="tx1"/>
              </a:solidFill>
            </a:endParaRPr>
          </a:p>
          <a:p>
            <a:endParaRPr lang="en-US" sz="1600" dirty="0">
              <a:solidFill>
                <a:schemeClr val="tx1"/>
              </a:solidFill>
            </a:endParaRPr>
          </a:p>
        </p:txBody>
      </p:sp>
    </p:spTree>
    <p:extLst>
      <p:ext uri="{BB962C8B-B14F-4D97-AF65-F5344CB8AC3E}">
        <p14:creationId xmlns:p14="http://schemas.microsoft.com/office/powerpoint/2010/main" val="28755206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Île</a:t>
            </a:r>
            <a:r>
              <a:rPr lang="en-US" dirty="0" smtClean="0"/>
              <a:t> de </a:t>
            </a:r>
            <a:r>
              <a:rPr lang="en-US" dirty="0" err="1" smtClean="0"/>
              <a:t>Niodior</a:t>
            </a:r>
            <a:endParaRPr lang="en-US" dirty="0"/>
          </a:p>
        </p:txBody>
      </p:sp>
      <p:sp>
        <p:nvSpPr>
          <p:cNvPr id="3" name="Content Placeholder 2"/>
          <p:cNvSpPr>
            <a:spLocks noGrp="1"/>
          </p:cNvSpPr>
          <p:nvPr>
            <p:ph sz="half" idx="2"/>
          </p:nvPr>
        </p:nvSpPr>
        <p:spPr>
          <a:xfrm>
            <a:off x="6096000" y="1600200"/>
            <a:ext cx="2590800" cy="4525963"/>
          </a:xfrm>
        </p:spPr>
        <p:txBody>
          <a:bodyPr>
            <a:normAutofit fontScale="92500" lnSpcReduction="10000"/>
          </a:bodyPr>
          <a:lstStyle/>
          <a:p>
            <a:r>
              <a:rPr lang="fr-FR" sz="1600" dirty="0">
                <a:solidFill>
                  <a:schemeClr val="tx1"/>
                </a:solidFill>
              </a:rPr>
              <a:t>Le village de </a:t>
            </a:r>
            <a:r>
              <a:rPr lang="fr-FR" sz="1600" dirty="0" err="1">
                <a:solidFill>
                  <a:schemeClr val="tx1"/>
                </a:solidFill>
              </a:rPr>
              <a:t>Niodior</a:t>
            </a:r>
            <a:r>
              <a:rPr lang="fr-FR" sz="1600" dirty="0">
                <a:solidFill>
                  <a:schemeClr val="tx1"/>
                </a:solidFill>
              </a:rPr>
              <a:t> est en réalité l'une des nombreuses îles du delta du Saloum, situées à 200 km au sud de Dakar. </a:t>
            </a:r>
            <a:r>
              <a:rPr lang="fr-FR" sz="1600" dirty="0" smtClean="0">
                <a:solidFill>
                  <a:schemeClr val="tx1"/>
                </a:solidFill>
              </a:rPr>
              <a:t>C'est </a:t>
            </a:r>
            <a:r>
              <a:rPr lang="fr-FR" sz="1600" dirty="0">
                <a:solidFill>
                  <a:schemeClr val="tx1"/>
                </a:solidFill>
              </a:rPr>
              <a:t>une commune de 6500 habitants, rattachée au département de </a:t>
            </a:r>
            <a:r>
              <a:rPr lang="fr-FR" sz="1600" dirty="0" err="1">
                <a:solidFill>
                  <a:schemeClr val="tx1"/>
                </a:solidFill>
              </a:rPr>
              <a:t>Foundiougne</a:t>
            </a:r>
            <a:r>
              <a:rPr lang="fr-FR" sz="1600" dirty="0">
                <a:solidFill>
                  <a:schemeClr val="tx1"/>
                </a:solidFill>
              </a:rPr>
              <a:t>, région de Fatick. Le delta du Saloum est une zone constituée de mangrove et de cordons sableux, où le fleuve Saloum et ses affluents rejoignent l'océan Atlantique.</a:t>
            </a:r>
            <a:r>
              <a:rPr lang="fr-FR" dirty="0"/>
              <a:t/>
            </a:r>
            <a:br>
              <a:rPr lang="fr-FR" dirty="0"/>
            </a:br>
            <a:endParaRPr lang="en-US" dirty="0"/>
          </a:p>
        </p:txBody>
      </p:sp>
      <p:sp>
        <p:nvSpPr>
          <p:cNvPr id="5" name="Content Placeholder 4"/>
          <p:cNvSpPr>
            <a:spLocks noGrp="1"/>
          </p:cNvSpPr>
          <p:nvPr>
            <p:ph sz="quarter" idx="13"/>
          </p:nvPr>
        </p:nvSpPr>
        <p:spPr>
          <a:xfrm>
            <a:off x="365760" y="1600200"/>
            <a:ext cx="5730240" cy="4526280"/>
          </a:xfrm>
        </p:spPr>
        <p:txBody>
          <a:bodyPr/>
          <a:lstStyle/>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799" y="1524000"/>
            <a:ext cx="5867401" cy="5105400"/>
          </a:xfrm>
          <a:prstGeom prst="rect">
            <a:avLst/>
          </a:prstGeom>
        </p:spPr>
      </p:pic>
    </p:spTree>
    <p:extLst>
      <p:ext uri="{BB962C8B-B14F-4D97-AF65-F5344CB8AC3E}">
        <p14:creationId xmlns:p14="http://schemas.microsoft.com/office/powerpoint/2010/main" val="12532389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Les questions</a:t>
            </a:r>
            <a:endParaRPr lang="en-US" dirty="0"/>
          </a:p>
        </p:txBody>
      </p:sp>
      <p:sp>
        <p:nvSpPr>
          <p:cNvPr id="3" name="Content Placeholder 2"/>
          <p:cNvSpPr>
            <a:spLocks noGrp="1"/>
          </p:cNvSpPr>
          <p:nvPr>
            <p:ph sz="half" idx="2"/>
          </p:nvPr>
        </p:nvSpPr>
        <p:spPr>
          <a:xfrm>
            <a:off x="4495800" y="914400"/>
            <a:ext cx="4343400" cy="5638800"/>
          </a:xfrm>
        </p:spPr>
        <p:txBody>
          <a:bodyPr/>
          <a:lstStyle/>
          <a:p>
            <a:pPr marL="0" indent="0">
              <a:buNone/>
            </a:pPr>
            <a:r>
              <a:rPr lang="en-US" sz="1600" dirty="0" smtClean="0">
                <a:solidFill>
                  <a:schemeClr val="tx1"/>
                </a:solidFill>
              </a:rPr>
              <a:t>2. </a:t>
            </a:r>
            <a:r>
              <a:rPr lang="en-US" sz="1800" dirty="0" err="1" smtClean="0">
                <a:solidFill>
                  <a:schemeClr val="tx1"/>
                </a:solidFill>
              </a:rPr>
              <a:t>Que</a:t>
            </a:r>
            <a:r>
              <a:rPr lang="en-US" sz="1800" dirty="0" smtClean="0">
                <a:solidFill>
                  <a:schemeClr val="tx1"/>
                </a:solidFill>
              </a:rPr>
              <a:t> </a:t>
            </a:r>
            <a:r>
              <a:rPr lang="en-US" sz="1800" dirty="0" err="1" smtClean="0">
                <a:solidFill>
                  <a:schemeClr val="tx1"/>
                </a:solidFill>
              </a:rPr>
              <a:t>pouvez-vous</a:t>
            </a:r>
            <a:r>
              <a:rPr lang="en-US" sz="1800" dirty="0" smtClean="0">
                <a:solidFill>
                  <a:schemeClr val="tx1"/>
                </a:solidFill>
              </a:rPr>
              <a:t> dire de </a:t>
            </a:r>
            <a:r>
              <a:rPr lang="en-US" sz="1800" dirty="0" err="1" smtClean="0">
                <a:solidFill>
                  <a:schemeClr val="tx1"/>
                </a:solidFill>
              </a:rPr>
              <a:t>l’attitude</a:t>
            </a:r>
            <a:r>
              <a:rPr lang="en-US" sz="1800" dirty="0" smtClean="0">
                <a:solidFill>
                  <a:schemeClr val="tx1"/>
                </a:solidFill>
              </a:rPr>
              <a:t> des </a:t>
            </a:r>
            <a:r>
              <a:rPr lang="en-US" sz="1800" dirty="0" err="1" smtClean="0">
                <a:solidFill>
                  <a:schemeClr val="tx1"/>
                </a:solidFill>
              </a:rPr>
              <a:t>adultes</a:t>
            </a:r>
            <a:r>
              <a:rPr lang="en-US" sz="1800" dirty="0" smtClean="0">
                <a:solidFill>
                  <a:schemeClr val="tx1"/>
                </a:solidFill>
              </a:rPr>
              <a:t> et </a:t>
            </a:r>
            <a:r>
              <a:rPr lang="en-US" sz="1800" dirty="0" err="1" smtClean="0">
                <a:solidFill>
                  <a:schemeClr val="tx1"/>
                </a:solidFill>
              </a:rPr>
              <a:t>celle</a:t>
            </a:r>
            <a:r>
              <a:rPr lang="en-US" sz="1800" dirty="0" smtClean="0">
                <a:solidFill>
                  <a:schemeClr val="tx1"/>
                </a:solidFill>
              </a:rPr>
              <a:t> des </a:t>
            </a:r>
            <a:r>
              <a:rPr lang="en-US" sz="1800" dirty="0" err="1" smtClean="0">
                <a:solidFill>
                  <a:schemeClr val="tx1"/>
                </a:solidFill>
              </a:rPr>
              <a:t>enfants</a:t>
            </a:r>
            <a:r>
              <a:rPr lang="en-US" sz="1800" dirty="0" smtClean="0">
                <a:solidFill>
                  <a:schemeClr val="tx1"/>
                </a:solidFill>
              </a:rPr>
              <a:t> par rapport à </a:t>
            </a:r>
            <a:r>
              <a:rPr lang="en-US" sz="1800" dirty="0" err="1" smtClean="0">
                <a:solidFill>
                  <a:schemeClr val="tx1"/>
                </a:solidFill>
              </a:rPr>
              <a:t>l’arrivée</a:t>
            </a:r>
            <a:r>
              <a:rPr lang="en-US" sz="1800" dirty="0" smtClean="0">
                <a:solidFill>
                  <a:schemeClr val="tx1"/>
                </a:solidFill>
              </a:rPr>
              <a:t> de la </a:t>
            </a:r>
            <a:r>
              <a:rPr lang="en-US" sz="1800" dirty="0" err="1" smtClean="0">
                <a:solidFill>
                  <a:schemeClr val="tx1"/>
                </a:solidFill>
              </a:rPr>
              <a:t>télé</a:t>
            </a:r>
            <a:r>
              <a:rPr lang="en-US" sz="1800" dirty="0" smtClean="0">
                <a:solidFill>
                  <a:schemeClr val="tx1"/>
                </a:solidFill>
              </a:rPr>
              <a:t>?</a:t>
            </a:r>
          </a:p>
          <a:p>
            <a:pPr marL="0" indent="0">
              <a:buNone/>
            </a:pPr>
            <a:r>
              <a:rPr lang="en-US" sz="1800" b="1" dirty="0" smtClean="0">
                <a:solidFill>
                  <a:schemeClr val="tx1"/>
                </a:solidFill>
              </a:rPr>
              <a:t>p. </a:t>
            </a:r>
            <a:r>
              <a:rPr lang="en-US" sz="1800" b="1" dirty="0" smtClean="0">
                <a:solidFill>
                  <a:schemeClr val="tx1"/>
                </a:solidFill>
              </a:rPr>
              <a:t>51</a:t>
            </a:r>
          </a:p>
          <a:p>
            <a:pPr>
              <a:buAutoNum type="arabicPeriod"/>
            </a:pPr>
            <a:r>
              <a:rPr lang="en-US" sz="1800" dirty="0" err="1" smtClean="0">
                <a:solidFill>
                  <a:schemeClr val="tx1"/>
                </a:solidFill>
              </a:rPr>
              <a:t>Quel</a:t>
            </a:r>
            <a:r>
              <a:rPr lang="en-US" sz="1800" dirty="0" smtClean="0">
                <a:solidFill>
                  <a:schemeClr val="tx1"/>
                </a:solidFill>
              </a:rPr>
              <a:t> sport les </a:t>
            </a:r>
            <a:r>
              <a:rPr lang="en-US" sz="1800" dirty="0" err="1" smtClean="0">
                <a:solidFill>
                  <a:schemeClr val="tx1"/>
                </a:solidFill>
              </a:rPr>
              <a:t>adultes</a:t>
            </a:r>
            <a:r>
              <a:rPr lang="en-US" sz="1800" dirty="0" smtClean="0">
                <a:solidFill>
                  <a:schemeClr val="tx1"/>
                </a:solidFill>
              </a:rPr>
              <a:t> </a:t>
            </a:r>
            <a:r>
              <a:rPr lang="en-US" sz="1800" dirty="0" err="1" smtClean="0">
                <a:solidFill>
                  <a:schemeClr val="tx1"/>
                </a:solidFill>
              </a:rPr>
              <a:t>préfèrent-ils</a:t>
            </a:r>
            <a:r>
              <a:rPr lang="en-US" sz="1800" dirty="0" smtClean="0">
                <a:solidFill>
                  <a:schemeClr val="tx1"/>
                </a:solidFill>
              </a:rPr>
              <a:t> et </a:t>
            </a:r>
            <a:r>
              <a:rPr lang="en-US" sz="1800" dirty="0" err="1" smtClean="0">
                <a:solidFill>
                  <a:schemeClr val="tx1"/>
                </a:solidFill>
              </a:rPr>
              <a:t>pourquoi</a:t>
            </a:r>
            <a:r>
              <a:rPr lang="en-US" sz="1800" dirty="0" smtClean="0">
                <a:solidFill>
                  <a:schemeClr val="tx1"/>
                </a:solidFill>
              </a:rPr>
              <a:t>?</a:t>
            </a:r>
          </a:p>
          <a:p>
            <a:pPr>
              <a:buAutoNum type="arabicPeriod"/>
            </a:pPr>
            <a:r>
              <a:rPr lang="en-US" sz="1800" dirty="0" err="1" smtClean="0">
                <a:solidFill>
                  <a:schemeClr val="tx1"/>
                </a:solidFill>
              </a:rPr>
              <a:t>Sont-ils</a:t>
            </a:r>
            <a:r>
              <a:rPr lang="en-US" sz="1800" dirty="0" smtClean="0">
                <a:solidFill>
                  <a:schemeClr val="tx1"/>
                </a:solidFill>
              </a:rPr>
              <a:t> </a:t>
            </a:r>
            <a:r>
              <a:rPr lang="en-US" sz="1800" dirty="0" err="1" smtClean="0">
                <a:solidFill>
                  <a:schemeClr val="tx1"/>
                </a:solidFill>
              </a:rPr>
              <a:t>autosuffisants</a:t>
            </a:r>
            <a:r>
              <a:rPr lang="en-US" sz="1800" dirty="0" smtClean="0">
                <a:solidFill>
                  <a:schemeClr val="tx1"/>
                </a:solidFill>
              </a:rPr>
              <a:t> et </a:t>
            </a:r>
            <a:r>
              <a:rPr lang="en-US" sz="1800" dirty="0" err="1" smtClean="0">
                <a:solidFill>
                  <a:schemeClr val="tx1"/>
                </a:solidFill>
              </a:rPr>
              <a:t>qu’est-ce</a:t>
            </a:r>
            <a:r>
              <a:rPr lang="en-US" sz="1800" dirty="0" smtClean="0">
                <a:solidFill>
                  <a:schemeClr val="tx1"/>
                </a:solidFill>
              </a:rPr>
              <a:t> qui le </a:t>
            </a:r>
            <a:r>
              <a:rPr lang="en-US" sz="1800" dirty="0" err="1" smtClean="0">
                <a:solidFill>
                  <a:schemeClr val="tx1"/>
                </a:solidFill>
              </a:rPr>
              <a:t>montre</a:t>
            </a:r>
            <a:r>
              <a:rPr lang="en-US" sz="1800" dirty="0" smtClean="0">
                <a:solidFill>
                  <a:schemeClr val="tx1"/>
                </a:solidFill>
              </a:rPr>
              <a:t>?</a:t>
            </a:r>
          </a:p>
          <a:p>
            <a:pPr>
              <a:buAutoNum type="arabicPeriod"/>
            </a:pPr>
            <a:r>
              <a:rPr lang="en-US" sz="1800" b="1" dirty="0" smtClean="0">
                <a:solidFill>
                  <a:schemeClr val="tx1"/>
                </a:solidFill>
              </a:rPr>
              <a:t>Pp.51-52</a:t>
            </a:r>
            <a:endParaRPr lang="en-US" sz="1800" b="1" dirty="0" smtClean="0">
              <a:solidFill>
                <a:schemeClr val="tx1"/>
              </a:solidFill>
            </a:endParaRPr>
          </a:p>
          <a:p>
            <a:pPr>
              <a:buAutoNum type="arabicPeriod"/>
            </a:pPr>
            <a:r>
              <a:rPr lang="en-US" sz="1800" dirty="0" smtClean="0">
                <a:solidFill>
                  <a:schemeClr val="tx1"/>
                </a:solidFill>
              </a:rPr>
              <a:t>Comment </a:t>
            </a:r>
            <a:r>
              <a:rPr lang="en-US" sz="1800" dirty="0" err="1" smtClean="0">
                <a:solidFill>
                  <a:schemeClr val="tx1"/>
                </a:solidFill>
              </a:rPr>
              <a:t>soignent-ils</a:t>
            </a:r>
            <a:r>
              <a:rPr lang="en-US" sz="1800" dirty="0" smtClean="0">
                <a:solidFill>
                  <a:schemeClr val="tx1"/>
                </a:solidFill>
              </a:rPr>
              <a:t> la malaria (le </a:t>
            </a:r>
            <a:r>
              <a:rPr lang="en-US" sz="1800" dirty="0" err="1" smtClean="0">
                <a:solidFill>
                  <a:schemeClr val="tx1"/>
                </a:solidFill>
              </a:rPr>
              <a:t>paludisme</a:t>
            </a:r>
            <a:r>
              <a:rPr lang="en-US" sz="1800" dirty="0" smtClean="0">
                <a:solidFill>
                  <a:schemeClr val="tx1"/>
                </a:solidFill>
              </a:rPr>
              <a:t>)?</a:t>
            </a:r>
          </a:p>
          <a:p>
            <a:pPr>
              <a:buAutoNum type="arabicPeriod"/>
            </a:pPr>
            <a:r>
              <a:rPr lang="en-US" sz="1800" dirty="0" err="1" smtClean="0">
                <a:solidFill>
                  <a:schemeClr val="tx1"/>
                </a:solidFill>
              </a:rPr>
              <a:t>Pourquoi</a:t>
            </a:r>
            <a:r>
              <a:rPr lang="en-US" sz="1800" dirty="0" smtClean="0">
                <a:solidFill>
                  <a:schemeClr val="tx1"/>
                </a:solidFill>
              </a:rPr>
              <a:t> </a:t>
            </a:r>
            <a:r>
              <a:rPr lang="en-US" sz="1800" dirty="0" err="1" smtClean="0">
                <a:solidFill>
                  <a:schemeClr val="tx1"/>
                </a:solidFill>
              </a:rPr>
              <a:t>est-ce</a:t>
            </a:r>
            <a:r>
              <a:rPr lang="en-US" sz="1800" dirty="0" smtClean="0">
                <a:solidFill>
                  <a:schemeClr val="tx1"/>
                </a:solidFill>
              </a:rPr>
              <a:t> que le </a:t>
            </a:r>
            <a:r>
              <a:rPr lang="en-US" sz="1800" dirty="0" err="1" smtClean="0">
                <a:solidFill>
                  <a:schemeClr val="tx1"/>
                </a:solidFill>
              </a:rPr>
              <a:t>Platini</a:t>
            </a:r>
            <a:r>
              <a:rPr lang="en-US" sz="1800" dirty="0" smtClean="0">
                <a:solidFill>
                  <a:schemeClr val="tx1"/>
                </a:solidFill>
              </a:rPr>
              <a:t> local et son </a:t>
            </a:r>
            <a:r>
              <a:rPr lang="en-US" sz="1800" dirty="0" err="1" smtClean="0">
                <a:solidFill>
                  <a:schemeClr val="tx1"/>
                </a:solidFill>
              </a:rPr>
              <a:t>équipe</a:t>
            </a:r>
            <a:r>
              <a:rPr lang="en-US" sz="1800" dirty="0" smtClean="0">
                <a:solidFill>
                  <a:schemeClr val="tx1"/>
                </a:solidFill>
              </a:rPr>
              <a:t> </a:t>
            </a:r>
            <a:r>
              <a:rPr lang="en-US" sz="1800" dirty="0" err="1" smtClean="0">
                <a:solidFill>
                  <a:schemeClr val="tx1"/>
                </a:solidFill>
              </a:rPr>
              <a:t>n’avaient</a:t>
            </a:r>
            <a:r>
              <a:rPr lang="en-US" sz="1800" dirty="0" smtClean="0">
                <a:solidFill>
                  <a:schemeClr val="tx1"/>
                </a:solidFill>
              </a:rPr>
              <a:t> plus de </a:t>
            </a:r>
            <a:r>
              <a:rPr lang="en-US" sz="1800" dirty="0" err="1" smtClean="0">
                <a:solidFill>
                  <a:schemeClr val="tx1"/>
                </a:solidFill>
              </a:rPr>
              <a:t>spectateurs</a:t>
            </a:r>
            <a:r>
              <a:rPr lang="en-US" sz="1800" dirty="0" smtClean="0">
                <a:solidFill>
                  <a:schemeClr val="tx1"/>
                </a:solidFill>
              </a:rPr>
              <a:t>? Et comment </a:t>
            </a:r>
            <a:r>
              <a:rPr lang="en-US" sz="1800" dirty="0" err="1" smtClean="0">
                <a:solidFill>
                  <a:schemeClr val="tx1"/>
                </a:solidFill>
              </a:rPr>
              <a:t>renomment-ils</a:t>
            </a:r>
            <a:r>
              <a:rPr lang="en-US" sz="1800" dirty="0" smtClean="0">
                <a:solidFill>
                  <a:schemeClr val="tx1"/>
                </a:solidFill>
              </a:rPr>
              <a:t> </a:t>
            </a:r>
            <a:r>
              <a:rPr lang="en-US" sz="1800" dirty="0" err="1" smtClean="0">
                <a:solidFill>
                  <a:schemeClr val="tx1"/>
                </a:solidFill>
              </a:rPr>
              <a:t>leurs</a:t>
            </a:r>
            <a:r>
              <a:rPr lang="en-US" sz="1800" dirty="0" smtClean="0">
                <a:solidFill>
                  <a:schemeClr val="tx1"/>
                </a:solidFill>
              </a:rPr>
              <a:t> </a:t>
            </a:r>
            <a:r>
              <a:rPr lang="en-US" sz="1800" dirty="0" err="1" smtClean="0">
                <a:solidFill>
                  <a:schemeClr val="tx1"/>
                </a:solidFill>
              </a:rPr>
              <a:t>équipes</a:t>
            </a:r>
            <a:r>
              <a:rPr lang="en-US" sz="1800" smtClean="0">
                <a:solidFill>
                  <a:schemeClr val="tx1"/>
                </a:solidFill>
              </a:rPr>
              <a:t>?</a:t>
            </a:r>
            <a:endParaRPr lang="en-US" sz="1800" dirty="0">
              <a:solidFill>
                <a:schemeClr val="tx1"/>
              </a:solidFill>
            </a:endParaRPr>
          </a:p>
        </p:txBody>
      </p:sp>
      <p:sp>
        <p:nvSpPr>
          <p:cNvPr id="4" name="Content Placeholder 3"/>
          <p:cNvSpPr>
            <a:spLocks noGrp="1"/>
          </p:cNvSpPr>
          <p:nvPr>
            <p:ph sz="quarter" idx="13"/>
          </p:nvPr>
        </p:nvSpPr>
        <p:spPr>
          <a:xfrm>
            <a:off x="381000" y="838200"/>
            <a:ext cx="4206240" cy="5867400"/>
          </a:xfrm>
        </p:spPr>
        <p:txBody>
          <a:bodyPr>
            <a:normAutofit/>
          </a:bodyPr>
          <a:lstStyle/>
          <a:p>
            <a:pPr marL="0" indent="0">
              <a:buNone/>
            </a:pPr>
            <a:r>
              <a:rPr lang="en-US" sz="1800" b="1" dirty="0" smtClean="0">
                <a:solidFill>
                  <a:schemeClr val="tx1"/>
                </a:solidFill>
              </a:rPr>
              <a:t>P. 47</a:t>
            </a:r>
            <a:endParaRPr lang="en-US" sz="1800" b="1" dirty="0">
              <a:solidFill>
                <a:schemeClr val="tx1"/>
              </a:solidFill>
            </a:endParaRPr>
          </a:p>
          <a:p>
            <a:pPr>
              <a:buAutoNum type="arabicPeriod"/>
            </a:pPr>
            <a:r>
              <a:rPr lang="en-US" sz="1800" dirty="0" smtClean="0">
                <a:solidFill>
                  <a:schemeClr val="tx1"/>
                </a:solidFill>
              </a:rPr>
              <a:t>Qui </a:t>
            </a:r>
            <a:r>
              <a:rPr lang="en-US" sz="1800" dirty="0" err="1" smtClean="0">
                <a:solidFill>
                  <a:schemeClr val="tx1"/>
                </a:solidFill>
              </a:rPr>
              <a:t>sont</a:t>
            </a:r>
            <a:r>
              <a:rPr lang="en-US" sz="1800" dirty="0" smtClean="0">
                <a:solidFill>
                  <a:schemeClr val="tx1"/>
                </a:solidFill>
              </a:rPr>
              <a:t> les </a:t>
            </a:r>
            <a:r>
              <a:rPr lang="en-US" sz="1800" dirty="0" err="1" smtClean="0">
                <a:solidFill>
                  <a:schemeClr val="tx1"/>
                </a:solidFill>
              </a:rPr>
              <a:t>personnages</a:t>
            </a:r>
            <a:r>
              <a:rPr lang="en-US" sz="1800" dirty="0" smtClean="0">
                <a:solidFill>
                  <a:schemeClr val="tx1"/>
                </a:solidFill>
              </a:rPr>
              <a:t> </a:t>
            </a:r>
            <a:r>
              <a:rPr lang="en-US" sz="1800" dirty="0" err="1" smtClean="0">
                <a:solidFill>
                  <a:schemeClr val="tx1"/>
                </a:solidFill>
              </a:rPr>
              <a:t>dans</a:t>
            </a:r>
            <a:r>
              <a:rPr lang="en-US" sz="1800" dirty="0" smtClean="0">
                <a:solidFill>
                  <a:schemeClr val="tx1"/>
                </a:solidFill>
              </a:rPr>
              <a:t> </a:t>
            </a:r>
            <a:r>
              <a:rPr lang="en-US" sz="1800" dirty="0" err="1" smtClean="0">
                <a:solidFill>
                  <a:schemeClr val="tx1"/>
                </a:solidFill>
              </a:rPr>
              <a:t>ce</a:t>
            </a:r>
            <a:r>
              <a:rPr lang="en-US" sz="1800" dirty="0" smtClean="0">
                <a:solidFill>
                  <a:schemeClr val="tx1"/>
                </a:solidFill>
              </a:rPr>
              <a:t> </a:t>
            </a:r>
            <a:r>
              <a:rPr lang="en-US" sz="1800" dirty="0" err="1" smtClean="0">
                <a:solidFill>
                  <a:schemeClr val="tx1"/>
                </a:solidFill>
              </a:rPr>
              <a:t>texte</a:t>
            </a:r>
            <a:r>
              <a:rPr lang="en-US" sz="1800" dirty="0" smtClean="0">
                <a:solidFill>
                  <a:schemeClr val="tx1"/>
                </a:solidFill>
              </a:rPr>
              <a:t> et </a:t>
            </a:r>
            <a:r>
              <a:rPr lang="en-US" sz="1800" dirty="0" err="1" smtClean="0">
                <a:solidFill>
                  <a:schemeClr val="tx1"/>
                </a:solidFill>
              </a:rPr>
              <a:t>quelle</a:t>
            </a:r>
            <a:r>
              <a:rPr lang="en-US" sz="1800" dirty="0" smtClean="0">
                <a:solidFill>
                  <a:schemeClr val="tx1"/>
                </a:solidFill>
              </a:rPr>
              <a:t> passion </a:t>
            </a:r>
            <a:r>
              <a:rPr lang="en-US" sz="1800" dirty="0" err="1" smtClean="0">
                <a:solidFill>
                  <a:schemeClr val="tx1"/>
                </a:solidFill>
              </a:rPr>
              <a:t>ont-ils</a:t>
            </a:r>
            <a:r>
              <a:rPr lang="en-US" sz="1800" dirty="0" smtClean="0">
                <a:solidFill>
                  <a:schemeClr val="tx1"/>
                </a:solidFill>
              </a:rPr>
              <a:t>?</a:t>
            </a:r>
          </a:p>
          <a:p>
            <a:pPr>
              <a:buAutoNum type="arabicPeriod"/>
            </a:pPr>
            <a:r>
              <a:rPr lang="en-US" sz="1800" dirty="0" err="1" smtClean="0">
                <a:solidFill>
                  <a:schemeClr val="tx1"/>
                </a:solidFill>
              </a:rPr>
              <a:t>Quand</a:t>
            </a:r>
            <a:r>
              <a:rPr lang="en-US" sz="1800" dirty="0" smtClean="0">
                <a:solidFill>
                  <a:schemeClr val="tx1"/>
                </a:solidFill>
              </a:rPr>
              <a:t> </a:t>
            </a:r>
            <a:r>
              <a:rPr lang="en-US" sz="1800" dirty="0" err="1" smtClean="0">
                <a:solidFill>
                  <a:schemeClr val="tx1"/>
                </a:solidFill>
              </a:rPr>
              <a:t>cette</a:t>
            </a:r>
            <a:r>
              <a:rPr lang="en-US" sz="1800" dirty="0" smtClean="0">
                <a:solidFill>
                  <a:schemeClr val="tx1"/>
                </a:solidFill>
              </a:rPr>
              <a:t> </a:t>
            </a:r>
            <a:r>
              <a:rPr lang="en-US" sz="1800" dirty="0" err="1" smtClean="0">
                <a:solidFill>
                  <a:schemeClr val="tx1"/>
                </a:solidFill>
              </a:rPr>
              <a:t>passsion</a:t>
            </a:r>
            <a:r>
              <a:rPr lang="en-US" sz="1800" dirty="0" smtClean="0">
                <a:solidFill>
                  <a:schemeClr val="tx1"/>
                </a:solidFill>
              </a:rPr>
              <a:t> </a:t>
            </a:r>
            <a:r>
              <a:rPr lang="en-US" sz="1800" dirty="0" err="1" smtClean="0">
                <a:solidFill>
                  <a:schemeClr val="tx1"/>
                </a:solidFill>
              </a:rPr>
              <a:t>est-elle</a:t>
            </a:r>
            <a:r>
              <a:rPr lang="en-US" sz="1800" dirty="0" smtClean="0">
                <a:solidFill>
                  <a:schemeClr val="tx1"/>
                </a:solidFill>
              </a:rPr>
              <a:t> née?</a:t>
            </a:r>
          </a:p>
          <a:p>
            <a:pPr>
              <a:buAutoNum type="arabicPeriod"/>
            </a:pPr>
            <a:r>
              <a:rPr lang="en-US" sz="1800" dirty="0" smtClean="0">
                <a:solidFill>
                  <a:schemeClr val="tx1"/>
                </a:solidFill>
              </a:rPr>
              <a:t>Comment </a:t>
            </a:r>
            <a:r>
              <a:rPr lang="en-US" sz="1800" dirty="0" err="1" smtClean="0">
                <a:solidFill>
                  <a:schemeClr val="tx1"/>
                </a:solidFill>
              </a:rPr>
              <a:t>étaient</a:t>
            </a:r>
            <a:r>
              <a:rPr lang="en-US" sz="1800" dirty="0" smtClean="0">
                <a:solidFill>
                  <a:schemeClr val="tx1"/>
                </a:solidFill>
              </a:rPr>
              <a:t> les </a:t>
            </a:r>
            <a:r>
              <a:rPr lang="en-US" sz="1800" dirty="0" err="1" smtClean="0">
                <a:solidFill>
                  <a:schemeClr val="tx1"/>
                </a:solidFill>
              </a:rPr>
              <a:t>ballons</a:t>
            </a:r>
            <a:r>
              <a:rPr lang="en-US" sz="1800" dirty="0" smtClean="0">
                <a:solidFill>
                  <a:schemeClr val="tx1"/>
                </a:solidFill>
              </a:rPr>
              <a:t> avec </a:t>
            </a:r>
            <a:r>
              <a:rPr lang="en-US" sz="1800" dirty="0" err="1" smtClean="0">
                <a:solidFill>
                  <a:schemeClr val="tx1"/>
                </a:solidFill>
              </a:rPr>
              <a:t>lesquels</a:t>
            </a:r>
            <a:r>
              <a:rPr lang="en-US" sz="1800" dirty="0" smtClean="0">
                <a:solidFill>
                  <a:schemeClr val="tx1"/>
                </a:solidFill>
              </a:rPr>
              <a:t> </a:t>
            </a:r>
            <a:r>
              <a:rPr lang="en-US" sz="1800" dirty="0" err="1" smtClean="0">
                <a:solidFill>
                  <a:schemeClr val="tx1"/>
                </a:solidFill>
              </a:rPr>
              <a:t>ils</a:t>
            </a:r>
            <a:r>
              <a:rPr lang="en-US" sz="1800" dirty="0" smtClean="0">
                <a:solidFill>
                  <a:schemeClr val="tx1"/>
                </a:solidFill>
              </a:rPr>
              <a:t> </a:t>
            </a:r>
            <a:r>
              <a:rPr lang="en-US" sz="1800" dirty="0" err="1" smtClean="0">
                <a:solidFill>
                  <a:schemeClr val="tx1"/>
                </a:solidFill>
              </a:rPr>
              <a:t>jouaient</a:t>
            </a:r>
            <a:r>
              <a:rPr lang="en-US" sz="1800" dirty="0" smtClean="0">
                <a:solidFill>
                  <a:schemeClr val="tx1"/>
                </a:solidFill>
              </a:rPr>
              <a:t>?</a:t>
            </a:r>
          </a:p>
          <a:p>
            <a:pPr marL="0" indent="0">
              <a:buNone/>
            </a:pPr>
            <a:r>
              <a:rPr lang="en-US" sz="1800" b="1" dirty="0" smtClean="0">
                <a:solidFill>
                  <a:schemeClr val="tx1"/>
                </a:solidFill>
              </a:rPr>
              <a:t>p.48</a:t>
            </a:r>
          </a:p>
          <a:p>
            <a:pPr marL="0" indent="0">
              <a:buNone/>
            </a:pPr>
            <a:r>
              <a:rPr lang="en-US" sz="1800" dirty="0" smtClean="0">
                <a:solidFill>
                  <a:schemeClr val="tx1"/>
                </a:solidFill>
              </a:rPr>
              <a:t>1. </a:t>
            </a:r>
            <a:r>
              <a:rPr lang="en-US" sz="1800" dirty="0" err="1" smtClean="0">
                <a:solidFill>
                  <a:schemeClr val="tx1"/>
                </a:solidFill>
              </a:rPr>
              <a:t>Expliquez</a:t>
            </a:r>
            <a:r>
              <a:rPr lang="en-US" sz="1800" dirty="0" smtClean="0">
                <a:solidFill>
                  <a:schemeClr val="tx1"/>
                </a:solidFill>
              </a:rPr>
              <a:t>: “la </a:t>
            </a:r>
            <a:r>
              <a:rPr lang="en-US" sz="1800" dirty="0" err="1" smtClean="0">
                <a:solidFill>
                  <a:schemeClr val="tx1"/>
                </a:solidFill>
              </a:rPr>
              <a:t>pratique</a:t>
            </a:r>
            <a:r>
              <a:rPr lang="en-US" sz="1800" dirty="0" smtClean="0">
                <a:solidFill>
                  <a:schemeClr val="tx1"/>
                </a:solidFill>
              </a:rPr>
              <a:t> de </a:t>
            </a:r>
            <a:r>
              <a:rPr lang="en-US" sz="1800" dirty="0" err="1" smtClean="0">
                <a:solidFill>
                  <a:schemeClr val="tx1"/>
                </a:solidFill>
              </a:rPr>
              <a:t>leur</a:t>
            </a:r>
            <a:r>
              <a:rPr lang="en-US" sz="1800" dirty="0" smtClean="0">
                <a:solidFill>
                  <a:schemeClr val="tx1"/>
                </a:solidFill>
              </a:rPr>
              <a:t> sport </a:t>
            </a:r>
            <a:r>
              <a:rPr lang="en-US" sz="1800" dirty="0" err="1" smtClean="0">
                <a:solidFill>
                  <a:schemeClr val="tx1"/>
                </a:solidFill>
              </a:rPr>
              <a:t>favori</a:t>
            </a:r>
            <a:r>
              <a:rPr lang="en-US" sz="1800" dirty="0" smtClean="0">
                <a:solidFill>
                  <a:schemeClr val="tx1"/>
                </a:solidFill>
              </a:rPr>
              <a:t> </a:t>
            </a:r>
            <a:r>
              <a:rPr lang="en-US" sz="1800" dirty="0" err="1" smtClean="0">
                <a:solidFill>
                  <a:schemeClr val="tx1"/>
                </a:solidFill>
              </a:rPr>
              <a:t>relevait</a:t>
            </a:r>
            <a:r>
              <a:rPr lang="en-US" sz="1800" dirty="0" smtClean="0">
                <a:solidFill>
                  <a:schemeClr val="tx1"/>
                </a:solidFill>
              </a:rPr>
              <a:t> du </a:t>
            </a:r>
            <a:r>
              <a:rPr lang="en-US" sz="1800" dirty="0" err="1" smtClean="0">
                <a:solidFill>
                  <a:schemeClr val="tx1"/>
                </a:solidFill>
              </a:rPr>
              <a:t>sacerdoce</a:t>
            </a:r>
            <a:r>
              <a:rPr lang="en-US" sz="1800" dirty="0" smtClean="0">
                <a:solidFill>
                  <a:schemeClr val="tx1"/>
                </a:solidFill>
              </a:rPr>
              <a:t> et </a:t>
            </a:r>
            <a:r>
              <a:rPr lang="en-US" sz="1800" dirty="0" err="1" smtClean="0">
                <a:solidFill>
                  <a:schemeClr val="tx1"/>
                </a:solidFill>
              </a:rPr>
              <a:t>ils</a:t>
            </a:r>
            <a:r>
              <a:rPr lang="en-US" sz="1800" dirty="0" smtClean="0">
                <a:solidFill>
                  <a:schemeClr val="tx1"/>
                </a:solidFill>
              </a:rPr>
              <a:t> ne </a:t>
            </a:r>
            <a:r>
              <a:rPr lang="en-US" sz="1800" dirty="0" err="1" smtClean="0">
                <a:solidFill>
                  <a:schemeClr val="tx1"/>
                </a:solidFill>
              </a:rPr>
              <a:t>laissaient</a:t>
            </a:r>
            <a:r>
              <a:rPr lang="en-US" sz="1800" dirty="0" smtClean="0">
                <a:solidFill>
                  <a:schemeClr val="tx1"/>
                </a:solidFill>
              </a:rPr>
              <a:t> </a:t>
            </a:r>
            <a:r>
              <a:rPr lang="en-US" sz="1800" dirty="0" err="1" smtClean="0">
                <a:solidFill>
                  <a:schemeClr val="tx1"/>
                </a:solidFill>
              </a:rPr>
              <a:t>l’entraver</a:t>
            </a:r>
            <a:r>
              <a:rPr lang="en-US" sz="1800" dirty="0" smtClean="0">
                <a:solidFill>
                  <a:schemeClr val="tx1"/>
                </a:solidFill>
              </a:rPr>
              <a:t> </a:t>
            </a:r>
            <a:r>
              <a:rPr lang="en-US" sz="1800" dirty="0" err="1" smtClean="0">
                <a:solidFill>
                  <a:schemeClr val="tx1"/>
                </a:solidFill>
              </a:rPr>
              <a:t>longtemps</a:t>
            </a:r>
            <a:r>
              <a:rPr lang="en-US" sz="1800" dirty="0" smtClean="0">
                <a:solidFill>
                  <a:schemeClr val="tx1"/>
                </a:solidFill>
              </a:rPr>
              <a:t>.”</a:t>
            </a:r>
          </a:p>
          <a:p>
            <a:pPr marL="0" indent="0">
              <a:buNone/>
            </a:pPr>
            <a:r>
              <a:rPr lang="en-US" sz="1800" dirty="0" smtClean="0">
                <a:solidFill>
                  <a:schemeClr val="tx1"/>
                </a:solidFill>
              </a:rPr>
              <a:t>2. </a:t>
            </a:r>
            <a:r>
              <a:rPr lang="en-US" sz="1800" dirty="0" err="1" smtClean="0">
                <a:solidFill>
                  <a:schemeClr val="tx1"/>
                </a:solidFill>
              </a:rPr>
              <a:t>Pourquoi</a:t>
            </a:r>
            <a:r>
              <a:rPr lang="en-US" sz="1800" dirty="0" smtClean="0">
                <a:solidFill>
                  <a:schemeClr val="tx1"/>
                </a:solidFill>
              </a:rPr>
              <a:t> </a:t>
            </a:r>
            <a:r>
              <a:rPr lang="en-US" sz="1800" dirty="0" err="1" smtClean="0">
                <a:solidFill>
                  <a:schemeClr val="tx1"/>
                </a:solidFill>
              </a:rPr>
              <a:t>appellent-ils</a:t>
            </a:r>
            <a:r>
              <a:rPr lang="en-US" sz="1800" dirty="0" smtClean="0">
                <a:solidFill>
                  <a:schemeClr val="tx1"/>
                </a:solidFill>
              </a:rPr>
              <a:t> </a:t>
            </a:r>
            <a:r>
              <a:rPr lang="en-US" sz="1800" dirty="0" err="1" smtClean="0">
                <a:solidFill>
                  <a:schemeClr val="tx1"/>
                </a:solidFill>
              </a:rPr>
              <a:t>leur</a:t>
            </a:r>
            <a:r>
              <a:rPr lang="en-US" sz="1800" dirty="0" smtClean="0">
                <a:solidFill>
                  <a:schemeClr val="tx1"/>
                </a:solidFill>
              </a:rPr>
              <a:t> </a:t>
            </a:r>
            <a:r>
              <a:rPr lang="en-US" sz="1800" dirty="0" err="1" smtClean="0">
                <a:solidFill>
                  <a:schemeClr val="tx1"/>
                </a:solidFill>
              </a:rPr>
              <a:t>capitaine</a:t>
            </a:r>
            <a:r>
              <a:rPr lang="en-US" sz="1800" dirty="0" smtClean="0">
                <a:solidFill>
                  <a:schemeClr val="tx1"/>
                </a:solidFill>
              </a:rPr>
              <a:t> </a:t>
            </a:r>
            <a:r>
              <a:rPr lang="en-US" sz="1800" dirty="0" err="1" smtClean="0">
                <a:solidFill>
                  <a:schemeClr val="tx1"/>
                </a:solidFill>
              </a:rPr>
              <a:t>Platini</a:t>
            </a:r>
            <a:r>
              <a:rPr lang="en-US" sz="1800" dirty="0" smtClean="0">
                <a:solidFill>
                  <a:schemeClr val="tx1"/>
                </a:solidFill>
              </a:rPr>
              <a:t>?</a:t>
            </a:r>
          </a:p>
          <a:p>
            <a:pPr marL="0" indent="0">
              <a:buNone/>
            </a:pPr>
            <a:r>
              <a:rPr lang="en-US" sz="1800" b="1" dirty="0" smtClean="0">
                <a:solidFill>
                  <a:schemeClr val="tx1"/>
                </a:solidFill>
              </a:rPr>
              <a:t>p.49</a:t>
            </a:r>
          </a:p>
          <a:p>
            <a:pPr>
              <a:buAutoNum type="arabicPeriod"/>
            </a:pPr>
            <a:r>
              <a:rPr lang="en-US" sz="1800" dirty="0" err="1" smtClean="0">
                <a:solidFill>
                  <a:schemeClr val="tx1"/>
                </a:solidFill>
              </a:rPr>
              <a:t>Quel</a:t>
            </a:r>
            <a:r>
              <a:rPr lang="en-US" sz="1800" dirty="0" smtClean="0">
                <a:solidFill>
                  <a:schemeClr val="tx1"/>
                </a:solidFill>
              </a:rPr>
              <a:t> </a:t>
            </a:r>
            <a:r>
              <a:rPr lang="en-US" sz="1800" dirty="0" err="1" smtClean="0">
                <a:solidFill>
                  <a:schemeClr val="tx1"/>
                </a:solidFill>
              </a:rPr>
              <a:t>rôle</a:t>
            </a:r>
            <a:r>
              <a:rPr lang="en-US" sz="1800" dirty="0" smtClean="0">
                <a:solidFill>
                  <a:schemeClr val="tx1"/>
                </a:solidFill>
              </a:rPr>
              <a:t> la </a:t>
            </a:r>
            <a:r>
              <a:rPr lang="en-US" sz="1800" dirty="0" err="1" smtClean="0">
                <a:solidFill>
                  <a:schemeClr val="tx1"/>
                </a:solidFill>
              </a:rPr>
              <a:t>télé</a:t>
            </a:r>
            <a:r>
              <a:rPr lang="en-US" sz="1800" dirty="0" smtClean="0">
                <a:solidFill>
                  <a:schemeClr val="tx1"/>
                </a:solidFill>
              </a:rPr>
              <a:t> </a:t>
            </a:r>
            <a:r>
              <a:rPr lang="en-US" sz="1800" dirty="0" err="1" smtClean="0">
                <a:solidFill>
                  <a:schemeClr val="tx1"/>
                </a:solidFill>
              </a:rPr>
              <a:t>joue</a:t>
            </a:r>
            <a:r>
              <a:rPr lang="en-US" sz="1800" dirty="0" smtClean="0">
                <a:solidFill>
                  <a:schemeClr val="tx1"/>
                </a:solidFill>
              </a:rPr>
              <a:t>-t-</a:t>
            </a:r>
            <a:r>
              <a:rPr lang="en-US" sz="1800" dirty="0" err="1" smtClean="0">
                <a:solidFill>
                  <a:schemeClr val="tx1"/>
                </a:solidFill>
              </a:rPr>
              <a:t>elle</a:t>
            </a:r>
            <a:r>
              <a:rPr lang="en-US" sz="1800" dirty="0" smtClean="0">
                <a:solidFill>
                  <a:schemeClr val="tx1"/>
                </a:solidFill>
              </a:rPr>
              <a:t> </a:t>
            </a:r>
            <a:r>
              <a:rPr lang="en-US" sz="1800" dirty="0" err="1" smtClean="0">
                <a:solidFill>
                  <a:schemeClr val="tx1"/>
                </a:solidFill>
              </a:rPr>
              <a:t>dans</a:t>
            </a:r>
            <a:r>
              <a:rPr lang="en-US" sz="1800" dirty="0" smtClean="0">
                <a:solidFill>
                  <a:schemeClr val="tx1"/>
                </a:solidFill>
              </a:rPr>
              <a:t> le </a:t>
            </a:r>
            <a:r>
              <a:rPr lang="en-US" sz="1800" dirty="0" err="1" smtClean="0">
                <a:solidFill>
                  <a:schemeClr val="tx1"/>
                </a:solidFill>
              </a:rPr>
              <a:t>texte</a:t>
            </a:r>
            <a:r>
              <a:rPr lang="en-US" sz="1800" dirty="0">
                <a:solidFill>
                  <a:schemeClr val="tx1"/>
                </a:solidFill>
              </a:rPr>
              <a:t> </a:t>
            </a:r>
            <a:r>
              <a:rPr lang="en-US" sz="1800" dirty="0" smtClean="0">
                <a:solidFill>
                  <a:schemeClr val="tx1"/>
                </a:solidFill>
              </a:rPr>
              <a:t>et </a:t>
            </a:r>
            <a:r>
              <a:rPr lang="en-US" sz="1800" dirty="0" err="1" smtClean="0">
                <a:solidFill>
                  <a:schemeClr val="tx1"/>
                </a:solidFill>
              </a:rPr>
              <a:t>dans</a:t>
            </a:r>
            <a:r>
              <a:rPr lang="en-US" sz="1800" dirty="0" smtClean="0">
                <a:solidFill>
                  <a:schemeClr val="tx1"/>
                </a:solidFill>
              </a:rPr>
              <a:t> </a:t>
            </a:r>
            <a:r>
              <a:rPr lang="en-US" sz="1800" dirty="0" err="1" smtClean="0">
                <a:solidFill>
                  <a:schemeClr val="tx1"/>
                </a:solidFill>
              </a:rPr>
              <a:t>l’île</a:t>
            </a:r>
            <a:r>
              <a:rPr lang="en-US" sz="1800" dirty="0" smtClean="0">
                <a:solidFill>
                  <a:schemeClr val="tx1"/>
                </a:solidFill>
              </a:rPr>
              <a:t>?</a:t>
            </a:r>
          </a:p>
          <a:p>
            <a:pPr marL="0" indent="0">
              <a:buNone/>
            </a:pPr>
            <a:r>
              <a:rPr lang="en-US" sz="1800" b="1" dirty="0" smtClean="0">
                <a:solidFill>
                  <a:schemeClr val="tx1"/>
                </a:solidFill>
              </a:rPr>
              <a:t>P.50-51</a:t>
            </a:r>
          </a:p>
          <a:p>
            <a:pPr>
              <a:buAutoNum type="arabicPeriod"/>
            </a:pPr>
            <a:r>
              <a:rPr lang="en-US" sz="1800" dirty="0" err="1" smtClean="0">
                <a:solidFill>
                  <a:schemeClr val="tx1"/>
                </a:solidFill>
              </a:rPr>
              <a:t>Qu’apprend</a:t>
            </a:r>
            <a:r>
              <a:rPr lang="en-US" sz="1800" dirty="0" smtClean="0">
                <a:solidFill>
                  <a:schemeClr val="tx1"/>
                </a:solidFill>
              </a:rPr>
              <a:t>-on par la </a:t>
            </a:r>
            <a:r>
              <a:rPr lang="en-US" sz="1800" dirty="0" err="1" smtClean="0">
                <a:solidFill>
                  <a:schemeClr val="tx1"/>
                </a:solidFill>
              </a:rPr>
              <a:t>télé</a:t>
            </a:r>
            <a:r>
              <a:rPr lang="en-US" sz="1800" dirty="0" smtClean="0">
                <a:solidFill>
                  <a:schemeClr val="tx1"/>
                </a:solidFill>
              </a:rPr>
              <a:t>?</a:t>
            </a:r>
            <a:endParaRPr lang="en-US" sz="1800" dirty="0">
              <a:solidFill>
                <a:schemeClr val="tx1"/>
              </a:solidFill>
            </a:endParaRPr>
          </a:p>
        </p:txBody>
      </p:sp>
    </p:spTree>
    <p:extLst>
      <p:ext uri="{BB962C8B-B14F-4D97-AF65-F5344CB8AC3E}">
        <p14:creationId xmlns:p14="http://schemas.microsoft.com/office/powerpoint/2010/main" val="39951300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Questions suite</a:t>
            </a:r>
            <a:endParaRPr lang="en-US" dirty="0"/>
          </a:p>
        </p:txBody>
      </p:sp>
      <p:sp>
        <p:nvSpPr>
          <p:cNvPr id="6" name="Content Placeholder 5"/>
          <p:cNvSpPr>
            <a:spLocks noGrp="1"/>
          </p:cNvSpPr>
          <p:nvPr>
            <p:ph idx="1"/>
          </p:nvPr>
        </p:nvSpPr>
        <p:spPr/>
        <p:txBody>
          <a:bodyPr/>
          <a:lstStyle/>
          <a:p>
            <a:pPr marL="0" indent="0">
              <a:buNone/>
            </a:pPr>
            <a:r>
              <a:rPr lang="en-US" b="1" dirty="0">
                <a:solidFill>
                  <a:schemeClr val="tx1"/>
                </a:solidFill>
              </a:rPr>
              <a:t>pp. 172-175</a:t>
            </a:r>
          </a:p>
          <a:p>
            <a:pPr marL="0" indent="0">
              <a:buNone/>
            </a:pPr>
            <a:r>
              <a:rPr lang="en-US" dirty="0">
                <a:solidFill>
                  <a:schemeClr val="tx1"/>
                </a:solidFill>
              </a:rPr>
              <a:t>1. </a:t>
            </a:r>
            <a:r>
              <a:rPr lang="en-US" dirty="0" err="1">
                <a:solidFill>
                  <a:schemeClr val="tx1"/>
                </a:solidFill>
              </a:rPr>
              <a:t>Quel</a:t>
            </a:r>
            <a:r>
              <a:rPr lang="en-US" dirty="0">
                <a:solidFill>
                  <a:schemeClr val="tx1"/>
                </a:solidFill>
              </a:rPr>
              <a:t> </a:t>
            </a:r>
            <a:r>
              <a:rPr lang="en-US" dirty="0" err="1">
                <a:solidFill>
                  <a:schemeClr val="tx1"/>
                </a:solidFill>
              </a:rPr>
              <a:t>est</a:t>
            </a:r>
            <a:r>
              <a:rPr lang="en-US" dirty="0">
                <a:solidFill>
                  <a:schemeClr val="tx1"/>
                </a:solidFill>
              </a:rPr>
              <a:t> le </a:t>
            </a:r>
            <a:r>
              <a:rPr lang="en-US" dirty="0" err="1">
                <a:solidFill>
                  <a:schemeClr val="tx1"/>
                </a:solidFill>
              </a:rPr>
              <a:t>rôle</a:t>
            </a:r>
            <a:r>
              <a:rPr lang="en-US" dirty="0">
                <a:solidFill>
                  <a:schemeClr val="tx1"/>
                </a:solidFill>
              </a:rPr>
              <a:t> de la </a:t>
            </a:r>
            <a:r>
              <a:rPr lang="en-US" dirty="0" err="1">
                <a:solidFill>
                  <a:schemeClr val="tx1"/>
                </a:solidFill>
              </a:rPr>
              <a:t>soeur</a:t>
            </a:r>
            <a:r>
              <a:rPr lang="en-US" dirty="0">
                <a:solidFill>
                  <a:schemeClr val="tx1"/>
                </a:solidFill>
              </a:rPr>
              <a:t> de </a:t>
            </a:r>
            <a:r>
              <a:rPr lang="en-US" dirty="0" err="1">
                <a:solidFill>
                  <a:schemeClr val="tx1"/>
                </a:solidFill>
              </a:rPr>
              <a:t>Madické</a:t>
            </a:r>
            <a:r>
              <a:rPr lang="en-US" dirty="0">
                <a:solidFill>
                  <a:schemeClr val="tx1"/>
                </a:solidFill>
              </a:rPr>
              <a:t>? Que </a:t>
            </a:r>
            <a:r>
              <a:rPr lang="en-US" dirty="0" err="1">
                <a:solidFill>
                  <a:schemeClr val="tx1"/>
                </a:solidFill>
              </a:rPr>
              <a:t>tente</a:t>
            </a:r>
            <a:r>
              <a:rPr lang="en-US" dirty="0">
                <a:solidFill>
                  <a:schemeClr val="tx1"/>
                </a:solidFill>
              </a:rPr>
              <a:t>-t-</a:t>
            </a:r>
            <a:r>
              <a:rPr lang="en-US" dirty="0" err="1">
                <a:solidFill>
                  <a:schemeClr val="tx1"/>
                </a:solidFill>
              </a:rPr>
              <a:t>elle</a:t>
            </a:r>
            <a:r>
              <a:rPr lang="en-US" dirty="0">
                <a:solidFill>
                  <a:schemeClr val="tx1"/>
                </a:solidFill>
              </a:rPr>
              <a:t> de faire?</a:t>
            </a:r>
          </a:p>
          <a:p>
            <a:pPr marL="0" indent="0">
              <a:buNone/>
            </a:pPr>
            <a:r>
              <a:rPr lang="en-US" dirty="0">
                <a:solidFill>
                  <a:schemeClr val="tx1"/>
                </a:solidFill>
              </a:rPr>
              <a:t>2. Que </a:t>
            </a:r>
            <a:r>
              <a:rPr lang="en-US" dirty="0" err="1">
                <a:solidFill>
                  <a:schemeClr val="tx1"/>
                </a:solidFill>
              </a:rPr>
              <a:t>dit-elle</a:t>
            </a:r>
            <a:r>
              <a:rPr lang="en-US" dirty="0">
                <a:solidFill>
                  <a:schemeClr val="tx1"/>
                </a:solidFill>
              </a:rPr>
              <a:t> de la situation </a:t>
            </a:r>
            <a:r>
              <a:rPr lang="en-US" dirty="0" err="1">
                <a:solidFill>
                  <a:schemeClr val="tx1"/>
                </a:solidFill>
              </a:rPr>
              <a:t>en</a:t>
            </a:r>
            <a:r>
              <a:rPr lang="en-US" dirty="0">
                <a:solidFill>
                  <a:schemeClr val="tx1"/>
                </a:solidFill>
              </a:rPr>
              <a:t> France pour les </a:t>
            </a:r>
            <a:r>
              <a:rPr lang="en-US" dirty="0" err="1">
                <a:solidFill>
                  <a:schemeClr val="tx1"/>
                </a:solidFill>
              </a:rPr>
              <a:t>immigrés</a:t>
            </a:r>
            <a:r>
              <a:rPr lang="en-US" dirty="0">
                <a:solidFill>
                  <a:schemeClr val="tx1"/>
                </a:solidFill>
              </a:rPr>
              <a:t>?</a:t>
            </a:r>
          </a:p>
          <a:p>
            <a:pPr marL="0" indent="0">
              <a:buNone/>
            </a:pPr>
            <a:r>
              <a:rPr lang="en-US" b="1" dirty="0">
                <a:solidFill>
                  <a:schemeClr val="tx1"/>
                </a:solidFill>
              </a:rPr>
              <a:t>P. 178</a:t>
            </a:r>
          </a:p>
          <a:p>
            <a:pPr marL="0" indent="0">
              <a:buNone/>
            </a:pPr>
            <a:r>
              <a:rPr lang="en-US" dirty="0">
                <a:solidFill>
                  <a:schemeClr val="tx1"/>
                </a:solidFill>
              </a:rPr>
              <a:t>1. A </a:t>
            </a:r>
            <a:r>
              <a:rPr lang="en-US" dirty="0" err="1">
                <a:solidFill>
                  <a:schemeClr val="tx1"/>
                </a:solidFill>
              </a:rPr>
              <a:t>quel</a:t>
            </a:r>
            <a:r>
              <a:rPr lang="en-US" dirty="0">
                <a:solidFill>
                  <a:schemeClr val="tx1"/>
                </a:solidFill>
              </a:rPr>
              <a:t> </a:t>
            </a:r>
            <a:r>
              <a:rPr lang="en-US" dirty="0" err="1">
                <a:solidFill>
                  <a:schemeClr val="tx1"/>
                </a:solidFill>
              </a:rPr>
              <a:t>dilemne</a:t>
            </a:r>
            <a:r>
              <a:rPr lang="en-US" dirty="0">
                <a:solidFill>
                  <a:schemeClr val="tx1"/>
                </a:solidFill>
              </a:rPr>
              <a:t> la </a:t>
            </a:r>
            <a:r>
              <a:rPr lang="en-US" dirty="0" err="1">
                <a:solidFill>
                  <a:schemeClr val="tx1"/>
                </a:solidFill>
              </a:rPr>
              <a:t>narratrice</a:t>
            </a:r>
            <a:r>
              <a:rPr lang="en-US" dirty="0">
                <a:solidFill>
                  <a:schemeClr val="tx1"/>
                </a:solidFill>
              </a:rPr>
              <a:t> </a:t>
            </a:r>
            <a:r>
              <a:rPr lang="en-US" dirty="0" err="1">
                <a:solidFill>
                  <a:schemeClr val="tx1"/>
                </a:solidFill>
              </a:rPr>
              <a:t>doit-elle</a:t>
            </a:r>
            <a:r>
              <a:rPr lang="en-US" dirty="0">
                <a:solidFill>
                  <a:schemeClr val="tx1"/>
                </a:solidFill>
              </a:rPr>
              <a:t> faire face?</a:t>
            </a:r>
          </a:p>
          <a:p>
            <a:endParaRPr lang="en-US" dirty="0"/>
          </a:p>
        </p:txBody>
      </p:sp>
    </p:spTree>
    <p:extLst>
      <p:ext uri="{BB962C8B-B14F-4D97-AF65-F5344CB8AC3E}">
        <p14:creationId xmlns:p14="http://schemas.microsoft.com/office/powerpoint/2010/main" val="2619955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229600" cy="838200"/>
          </a:xfrm>
        </p:spPr>
        <p:txBody>
          <a:bodyPr/>
          <a:lstStyle/>
          <a:p>
            <a:endParaRPr lang="en-US" dirty="0"/>
          </a:p>
        </p:txBody>
      </p:sp>
      <p:sp>
        <p:nvSpPr>
          <p:cNvPr id="7" name="Text Placeholder 6"/>
          <p:cNvSpPr>
            <a:spLocks noGrp="1"/>
          </p:cNvSpPr>
          <p:nvPr>
            <p:ph type="body" idx="1"/>
          </p:nvPr>
        </p:nvSpPr>
        <p:spPr>
          <a:xfrm>
            <a:off x="-1" y="1295400"/>
            <a:ext cx="4498975" cy="914400"/>
          </a:xfrm>
        </p:spPr>
        <p:txBody>
          <a:bodyPr/>
          <a:lstStyle/>
          <a:p>
            <a:r>
              <a:rPr lang="en-US" dirty="0" smtClean="0"/>
              <a:t>Michel </a:t>
            </a:r>
            <a:r>
              <a:rPr lang="en-US" dirty="0" err="1" smtClean="0"/>
              <a:t>Platini</a:t>
            </a:r>
            <a:r>
              <a:rPr lang="en-US" dirty="0" smtClean="0"/>
              <a:t>, ex-</a:t>
            </a:r>
            <a:r>
              <a:rPr lang="en-US" dirty="0" err="1" smtClean="0"/>
              <a:t>footballeur</a:t>
            </a:r>
            <a:r>
              <a:rPr lang="en-US" dirty="0" smtClean="0"/>
              <a:t> et ex-president de L’UEFA</a:t>
            </a:r>
            <a:endParaRPr lang="en-US" dirty="0"/>
          </a:p>
        </p:txBody>
      </p:sp>
      <p:sp>
        <p:nvSpPr>
          <p:cNvPr id="8" name="Text Placeholder 7"/>
          <p:cNvSpPr>
            <a:spLocks noGrp="1"/>
          </p:cNvSpPr>
          <p:nvPr>
            <p:ph type="body" sz="quarter" idx="3"/>
          </p:nvPr>
        </p:nvSpPr>
        <p:spPr>
          <a:xfrm>
            <a:off x="4648200" y="1295400"/>
            <a:ext cx="4041775" cy="914400"/>
          </a:xfrm>
        </p:spPr>
        <p:txBody>
          <a:bodyPr/>
          <a:lstStyle/>
          <a:p>
            <a:r>
              <a:rPr lang="en-US" dirty="0" smtClean="0"/>
              <a:t>Patrick </a:t>
            </a:r>
            <a:r>
              <a:rPr lang="en-US" dirty="0" err="1" smtClean="0"/>
              <a:t>Evra</a:t>
            </a:r>
            <a:r>
              <a:rPr lang="en-US" dirty="0" smtClean="0"/>
              <a:t>, </a:t>
            </a:r>
            <a:r>
              <a:rPr lang="en-US" dirty="0" err="1" smtClean="0"/>
              <a:t>d’origine</a:t>
            </a:r>
            <a:r>
              <a:rPr lang="en-US" dirty="0" smtClean="0"/>
              <a:t> </a:t>
            </a:r>
            <a:r>
              <a:rPr lang="en-US" dirty="0" err="1" smtClean="0"/>
              <a:t>sénégalaise</a:t>
            </a:r>
            <a:endParaRPr lang="en-US" dirty="0"/>
          </a:p>
        </p:txBody>
      </p:sp>
      <p:pic>
        <p:nvPicPr>
          <p:cNvPr id="5" name="Content Placeholder 4"/>
          <p:cNvPicPr>
            <a:picLocks noGrp="1" noChangeAspect="1"/>
          </p:cNvPicPr>
          <p:nvPr>
            <p:ph sz="quarter" idx="13"/>
          </p:nvPr>
        </p:nvPicPr>
        <p:blipFill>
          <a:blip r:embed="rId2"/>
          <a:stretch>
            <a:fillRect/>
          </a:stretch>
        </p:blipFill>
        <p:spPr>
          <a:xfrm>
            <a:off x="457200" y="2719285"/>
            <a:ext cx="4041775" cy="2900567"/>
          </a:xfrm>
          <a:prstGeom prst="rect">
            <a:avLst/>
          </a:prstGeom>
        </p:spPr>
      </p:pic>
      <p:pic>
        <p:nvPicPr>
          <p:cNvPr id="10" name="Content Placeholder 9"/>
          <p:cNvPicPr>
            <a:picLocks noGrp="1" noChangeAspect="1"/>
          </p:cNvPicPr>
          <p:nvPr>
            <p:ph sz="quarter" idx="14"/>
          </p:nvPr>
        </p:nvPicPr>
        <p:blipFill>
          <a:blip r:embed="rId3"/>
          <a:stretch>
            <a:fillRect/>
          </a:stretch>
        </p:blipFill>
        <p:spPr>
          <a:xfrm>
            <a:off x="5697538" y="2431256"/>
            <a:ext cx="1990725" cy="3476625"/>
          </a:xfrm>
          <a:prstGeom prst="rect">
            <a:avLst/>
          </a:prstGeom>
        </p:spPr>
      </p:pic>
    </p:spTree>
    <p:extLst>
      <p:ext uri="{BB962C8B-B14F-4D97-AF65-F5344CB8AC3E}">
        <p14:creationId xmlns:p14="http://schemas.microsoft.com/office/powerpoint/2010/main" val="3370526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2400" y="0"/>
            <a:ext cx="8839200" cy="1600200"/>
          </a:xfrm>
        </p:spPr>
        <p:txBody>
          <a:bodyPr/>
          <a:lstStyle/>
          <a:p>
            <a:r>
              <a:rPr lang="en-US" sz="3600" dirty="0" smtClean="0"/>
              <a:t>Le message </a:t>
            </a:r>
            <a:r>
              <a:rPr lang="en-US" sz="3600" dirty="0" err="1" smtClean="0"/>
              <a:t>d’Evra</a:t>
            </a:r>
            <a:r>
              <a:rPr lang="en-US" sz="3600" dirty="0" smtClean="0"/>
              <a:t> à </a:t>
            </a:r>
            <a:r>
              <a:rPr lang="en-US" sz="3600" dirty="0" err="1" smtClean="0"/>
              <a:t>ses</a:t>
            </a:r>
            <a:r>
              <a:rPr lang="en-US" sz="3600" dirty="0" smtClean="0"/>
              <a:t> fans après la </a:t>
            </a:r>
            <a:br>
              <a:rPr lang="en-US" sz="3600" dirty="0" smtClean="0"/>
            </a:br>
            <a:r>
              <a:rPr lang="en-US" sz="3600" dirty="0" err="1" smtClean="0"/>
              <a:t>défaite</a:t>
            </a:r>
            <a:r>
              <a:rPr lang="en-US" sz="3600" dirty="0" smtClean="0"/>
              <a:t> </a:t>
            </a:r>
            <a:r>
              <a:rPr lang="en-US" sz="3600" dirty="0" err="1" smtClean="0"/>
              <a:t>lors</a:t>
            </a:r>
            <a:r>
              <a:rPr lang="en-US" sz="3600" dirty="0" smtClean="0"/>
              <a:t> de </a:t>
            </a:r>
            <a:r>
              <a:rPr lang="en-US" sz="3600" dirty="0" err="1" smtClean="0"/>
              <a:t>l’Euro</a:t>
            </a:r>
            <a:r>
              <a:rPr lang="en-US" sz="3600" dirty="0" smtClean="0"/>
              <a:t> 2016 face au Portugal</a:t>
            </a:r>
            <a:endParaRPr lang="en-US" sz="3600" dirty="0"/>
          </a:p>
        </p:txBody>
      </p:sp>
      <p:sp>
        <p:nvSpPr>
          <p:cNvPr id="10" name="Content Placeholder 9"/>
          <p:cNvSpPr>
            <a:spLocks noGrp="1"/>
          </p:cNvSpPr>
          <p:nvPr>
            <p:ph idx="1"/>
          </p:nvPr>
        </p:nvSpPr>
        <p:spPr/>
        <p:txBody>
          <a:bodyPr/>
          <a:lstStyle/>
          <a:p>
            <a:r>
              <a:rPr lang="fr-FR" dirty="0"/>
              <a:t>Parce qu’à l’arrivée, il ne faut pas oublier qu’on était quand même sous une menace terroriste. Il y a eu des attentats en France. Je ne lis pas les journaux. J’ai vu les images dans les fans zones. Les Français ont été libres d’exprimer leur joie, de partir dans les fans zones, d’avoir cette fierté d’être français. Donc en fait on a tout gagné. On a rendu service à notre pays. C’est avec vos messages que je m’en rends compte. Je vous remercie tous. </a:t>
            </a:r>
            <a:endParaRPr lang="en-US" dirty="0"/>
          </a:p>
        </p:txBody>
      </p:sp>
    </p:spTree>
    <p:extLst>
      <p:ext uri="{BB962C8B-B14F-4D97-AF65-F5344CB8AC3E}">
        <p14:creationId xmlns:p14="http://schemas.microsoft.com/office/powerpoint/2010/main" val="1450131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Patrick Vieira</a:t>
            </a:r>
            <a:endParaRPr lang="en-US" dirty="0"/>
          </a:p>
        </p:txBody>
      </p:sp>
      <p:pic>
        <p:nvPicPr>
          <p:cNvPr id="4" name="Content Placeholder 3"/>
          <p:cNvPicPr>
            <a:picLocks noGrp="1" noChangeAspect="1"/>
          </p:cNvPicPr>
          <p:nvPr>
            <p:ph sz="half" idx="2"/>
          </p:nvPr>
        </p:nvPicPr>
        <p:blipFill>
          <a:blip r:embed="rId2"/>
          <a:stretch>
            <a:fillRect/>
          </a:stretch>
        </p:blipFill>
        <p:spPr>
          <a:xfrm>
            <a:off x="5348287" y="1752600"/>
            <a:ext cx="2638425" cy="3101181"/>
          </a:xfrm>
          <a:prstGeom prst="rect">
            <a:avLst/>
          </a:prstGeom>
        </p:spPr>
      </p:pic>
      <p:sp>
        <p:nvSpPr>
          <p:cNvPr id="5" name="Content Placeholder 4"/>
          <p:cNvSpPr>
            <a:spLocks noGrp="1"/>
          </p:cNvSpPr>
          <p:nvPr>
            <p:ph sz="quarter" idx="13"/>
          </p:nvPr>
        </p:nvSpPr>
        <p:spPr/>
        <p:txBody>
          <a:bodyPr/>
          <a:lstStyle/>
          <a:p>
            <a:r>
              <a:rPr lang="en-US" dirty="0" err="1" smtClean="0"/>
              <a:t>Ancien</a:t>
            </a:r>
            <a:r>
              <a:rPr lang="en-US" dirty="0" smtClean="0"/>
              <a:t> </a:t>
            </a:r>
            <a:r>
              <a:rPr lang="en-US" dirty="0" err="1" smtClean="0"/>
              <a:t>footballeur</a:t>
            </a:r>
            <a:r>
              <a:rPr lang="en-US" dirty="0" smtClean="0"/>
              <a:t> </a:t>
            </a:r>
            <a:r>
              <a:rPr lang="en-US" dirty="0" err="1" smtClean="0"/>
              <a:t>franco-sénégalais</a:t>
            </a:r>
            <a:r>
              <a:rPr lang="en-US" dirty="0" smtClean="0"/>
              <a:t>. </a:t>
            </a:r>
            <a:r>
              <a:rPr lang="en-US" dirty="0" err="1" smtClean="0"/>
              <a:t>Entraineur</a:t>
            </a:r>
            <a:r>
              <a:rPr lang="en-US" dirty="0" smtClean="0"/>
              <a:t> du New York City FC </a:t>
            </a:r>
            <a:r>
              <a:rPr lang="en-US" dirty="0" err="1" smtClean="0"/>
              <a:t>actuellement</a:t>
            </a:r>
            <a:r>
              <a:rPr lang="en-US" dirty="0" smtClean="0"/>
              <a:t>.</a:t>
            </a:r>
            <a:endParaRPr lang="en-US" dirty="0"/>
          </a:p>
        </p:txBody>
      </p:sp>
    </p:spTree>
    <p:extLst>
      <p:ext uri="{BB962C8B-B14F-4D97-AF65-F5344CB8AC3E}">
        <p14:creationId xmlns:p14="http://schemas.microsoft.com/office/powerpoint/2010/main" val="3609316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La lute </a:t>
            </a:r>
            <a:r>
              <a:rPr lang="en-US" dirty="0" err="1" smtClean="0"/>
              <a:t>sénégalaise</a:t>
            </a:r>
            <a:endParaRPr lang="en-US" dirty="0"/>
          </a:p>
        </p:txBody>
      </p:sp>
      <p:pic>
        <p:nvPicPr>
          <p:cNvPr id="7" name="Content Placeholder 6"/>
          <p:cNvPicPr>
            <a:picLocks noGrp="1" noChangeAspect="1"/>
          </p:cNvPicPr>
          <p:nvPr>
            <p:ph sz="half" idx="2"/>
          </p:nvPr>
        </p:nvPicPr>
        <p:blipFill>
          <a:blip r:embed="rId2"/>
          <a:stretch>
            <a:fillRect/>
          </a:stretch>
        </p:blipFill>
        <p:spPr>
          <a:xfrm>
            <a:off x="4648200" y="1828800"/>
            <a:ext cx="4038600" cy="3276600"/>
          </a:xfrm>
          <a:prstGeom prst="rect">
            <a:avLst/>
          </a:prstGeom>
        </p:spPr>
      </p:pic>
      <p:pic>
        <p:nvPicPr>
          <p:cNvPr id="9" name="Content Placeholder 8"/>
          <p:cNvPicPr>
            <a:picLocks noGrp="1" noChangeAspect="1"/>
          </p:cNvPicPr>
          <p:nvPr>
            <p:ph sz="quarter" idx="13"/>
          </p:nvPr>
        </p:nvPicPr>
        <p:blipFill>
          <a:blip r:embed="rId3"/>
          <a:stretch>
            <a:fillRect/>
          </a:stretch>
        </p:blipFill>
        <p:spPr>
          <a:xfrm>
            <a:off x="881062" y="1981200"/>
            <a:ext cx="3009900" cy="3810000"/>
          </a:xfrm>
          <a:prstGeom prst="rect">
            <a:avLst/>
          </a:prstGeom>
        </p:spPr>
      </p:pic>
    </p:spTree>
    <p:extLst>
      <p:ext uri="{BB962C8B-B14F-4D97-AF65-F5344CB8AC3E}">
        <p14:creationId xmlns:p14="http://schemas.microsoft.com/office/powerpoint/2010/main" val="13054156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52</TotalTime>
  <Words>576</Words>
  <Application>Microsoft Office PowerPoint</Application>
  <PresentationFormat>On-screen Show (4:3)</PresentationFormat>
  <Paragraphs>40</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Century Gothic</vt:lpstr>
      <vt:lpstr>Courier New</vt:lpstr>
      <vt:lpstr>Palatino Linotype</vt:lpstr>
      <vt:lpstr>Executive</vt:lpstr>
      <vt:lpstr>Le ventre de l’ Atlantique de Fatou Diome</vt:lpstr>
      <vt:lpstr>Résumé</vt:lpstr>
      <vt:lpstr>Île de Niodior</vt:lpstr>
      <vt:lpstr>Les questions</vt:lpstr>
      <vt:lpstr>Questions suite</vt:lpstr>
      <vt:lpstr>PowerPoint Presentation</vt:lpstr>
      <vt:lpstr>Le message d’Evra à ses fans après la  défaite lors de l’Euro 2016 face au Portugal</vt:lpstr>
      <vt:lpstr>Patrick Vieira</vt:lpstr>
      <vt:lpstr>La lute sénégalaise</vt:lpstr>
    </vt:vector>
  </TitlesOfParts>
  <Company>Bryn Mawr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ventre de l’ Atlantique de Fatou Diome</dc:title>
  <dc:creator>Agnès Peysson-Zeiss</dc:creator>
  <cp:lastModifiedBy>Agnès Peysson-Zeiss</cp:lastModifiedBy>
  <cp:revision>8</cp:revision>
  <dcterms:created xsi:type="dcterms:W3CDTF">2013-10-02T01:11:55Z</dcterms:created>
  <dcterms:modified xsi:type="dcterms:W3CDTF">2016-09-28T15:51:01Z</dcterms:modified>
</cp:coreProperties>
</file>