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62" r:id="rId6"/>
    <p:sldId id="260" r:id="rId7"/>
    <p:sldId id="259"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324"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10/30/2017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t>La rue case-</a:t>
            </a:r>
            <a:r>
              <a:rPr lang="en-US" i="1" dirty="0" err="1" smtClean="0"/>
              <a:t>nègre</a:t>
            </a:r>
            <a:r>
              <a:rPr lang="en-US" i="1" dirty="0" smtClean="0"/>
              <a:t> </a:t>
            </a:r>
            <a:r>
              <a:rPr lang="en-US" dirty="0" smtClean="0"/>
              <a:t>– Joseph </a:t>
            </a:r>
            <a:r>
              <a:rPr lang="en-US" dirty="0" err="1" smtClean="0"/>
              <a:t>Zobel</a:t>
            </a:r>
            <a:r>
              <a:rPr lang="en-US" dirty="0" smtClean="0"/>
              <a:t>  (1950)</a:t>
            </a:r>
            <a:endParaRPr lang="en-US" dirty="0"/>
          </a:p>
        </p:txBody>
      </p:sp>
      <p:sp>
        <p:nvSpPr>
          <p:cNvPr id="3" name="Subtitle 2"/>
          <p:cNvSpPr>
            <a:spLocks noGrp="1"/>
          </p:cNvSpPr>
          <p:nvPr>
            <p:ph type="subTitle" idx="1"/>
          </p:nvPr>
        </p:nvSpPr>
        <p:spPr/>
        <p:txBody>
          <a:bodyPr/>
          <a:lstStyle/>
          <a:p>
            <a:r>
              <a:rPr lang="en-US" dirty="0" smtClean="0"/>
              <a:t>Retour sur la vie à la Martinique </a:t>
            </a:r>
            <a:r>
              <a:rPr lang="en-US" dirty="0" err="1" smtClean="0"/>
              <a:t>dans</a:t>
            </a:r>
            <a:r>
              <a:rPr lang="en-US" dirty="0" smtClean="0"/>
              <a:t> les </a:t>
            </a:r>
            <a:r>
              <a:rPr lang="en-US" dirty="0" err="1" smtClean="0"/>
              <a:t>années</a:t>
            </a:r>
            <a:r>
              <a:rPr lang="en-US" dirty="0" smtClean="0"/>
              <a:t> 30</a:t>
            </a:r>
            <a:endParaRPr lang="en-US" dirty="0"/>
          </a:p>
        </p:txBody>
      </p:sp>
    </p:spTree>
    <p:extLst>
      <p:ext uri="{BB962C8B-B14F-4D97-AF65-F5344CB8AC3E}">
        <p14:creationId xmlns:p14="http://schemas.microsoft.com/office/powerpoint/2010/main" val="1729131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Joseph </a:t>
            </a:r>
            <a:r>
              <a:rPr lang="en-US" dirty="0" err="1" smtClean="0"/>
              <a:t>Zobel</a:t>
            </a:r>
            <a:r>
              <a:rPr lang="en-US" dirty="0" smtClean="0"/>
              <a:t> (1915-2006)</a:t>
            </a:r>
            <a:endParaRPr lang="en-US" dirty="0"/>
          </a:p>
        </p:txBody>
      </p:sp>
      <p:pic>
        <p:nvPicPr>
          <p:cNvPr id="5" name="Content Placeholder 4"/>
          <p:cNvPicPr>
            <a:picLocks noGrp="1" noChangeAspect="1"/>
          </p:cNvPicPr>
          <p:nvPr>
            <p:ph sz="half" idx="1"/>
          </p:nvPr>
        </p:nvPicPr>
        <p:blipFill>
          <a:blip r:embed="rId2"/>
          <a:stretch>
            <a:fillRect/>
          </a:stretch>
        </p:blipFill>
        <p:spPr>
          <a:xfrm>
            <a:off x="1434306" y="1972734"/>
            <a:ext cx="1847850" cy="2457450"/>
          </a:xfrm>
          <a:prstGeom prst="rect">
            <a:avLst/>
          </a:prstGeom>
        </p:spPr>
      </p:pic>
      <p:sp>
        <p:nvSpPr>
          <p:cNvPr id="4" name="Content Placeholder 3"/>
          <p:cNvSpPr>
            <a:spLocks noGrp="1"/>
          </p:cNvSpPr>
          <p:nvPr>
            <p:ph sz="half" idx="2"/>
          </p:nvPr>
        </p:nvSpPr>
        <p:spPr>
          <a:xfrm>
            <a:off x="3818467" y="1456267"/>
            <a:ext cx="7686144" cy="5207000"/>
          </a:xfrm>
        </p:spPr>
        <p:txBody>
          <a:bodyPr>
            <a:normAutofit fontScale="92500" lnSpcReduction="20000"/>
          </a:bodyPr>
          <a:lstStyle/>
          <a:p>
            <a:r>
              <a:rPr lang="fr-FR" dirty="0" smtClean="0"/>
              <a:t>Il s’inscrit dans e </a:t>
            </a:r>
            <a:r>
              <a:rPr lang="fr-FR" dirty="0"/>
              <a:t>courant de la littérature régionaliste ou « de terroir ».</a:t>
            </a:r>
          </a:p>
          <a:p>
            <a:r>
              <a:rPr lang="fr-FR" dirty="0"/>
              <a:t>Aimé CESAIRE, jeune Agrégé de Lettres enseignant dans le lycée, apprécie les premières nouvelles de ZOBEL et l'encourage à écrire un roman. S'inspirant de son expérience dans le village de pêcheurs du Diamant, Joseph </a:t>
            </a:r>
            <a:r>
              <a:rPr lang="fr-FR" dirty="0" err="1"/>
              <a:t>Zobel</a:t>
            </a:r>
            <a:r>
              <a:rPr lang="fr-FR" dirty="0"/>
              <a:t> écrit en 1942 </a:t>
            </a:r>
            <a:r>
              <a:rPr lang="fr-FR" i="1" dirty="0" err="1"/>
              <a:t>Diab</a:t>
            </a:r>
            <a:r>
              <a:rPr lang="fr-FR" i="1" dirty="0"/>
              <a:t>'-là</a:t>
            </a:r>
            <a:r>
              <a:rPr lang="fr-FR" dirty="0"/>
              <a:t>, l'histoire d'un paysan qui décide de conquérir sa liberté par le travail de la terre, auprès d'une communauté de pêcheurs dont il partage la vie. La Martinique étant gouvernée par l'Amiral ROBERT, représentant autoritariste du Gouvernement de Vichy, le roman est censuré et ne sera finalement publié qu'en 1947</a:t>
            </a:r>
            <a:r>
              <a:rPr lang="fr-FR" dirty="0" smtClean="0"/>
              <a:t>.</a:t>
            </a:r>
          </a:p>
          <a:p>
            <a:endParaRPr lang="fr-FR" dirty="0" smtClean="0"/>
          </a:p>
          <a:p>
            <a:r>
              <a:rPr lang="fr-FR" dirty="0" smtClean="0"/>
              <a:t>Joseph </a:t>
            </a:r>
            <a:r>
              <a:rPr lang="fr-FR" dirty="0"/>
              <a:t>ZOBEL rejoint Paris en 1946 pour reprendre ses études. </a:t>
            </a:r>
            <a:r>
              <a:rPr lang="fr-FR" dirty="0" smtClean="0"/>
              <a:t>Il suit des cours </a:t>
            </a:r>
            <a:r>
              <a:rPr lang="fr-FR" dirty="0"/>
              <a:t>de littérature, d'art dramatique et d'ethnologie à la </a:t>
            </a:r>
            <a:r>
              <a:rPr lang="fr-FR" dirty="0" smtClean="0"/>
              <a:t>Sorbonne et il </a:t>
            </a:r>
            <a:r>
              <a:rPr lang="fr-FR" dirty="0"/>
              <a:t>est en même temps professeur adjoint au Lycée François Ier de Fontainebleau.</a:t>
            </a:r>
          </a:p>
          <a:p>
            <a:r>
              <a:rPr lang="fr-FR" dirty="0"/>
              <a:t>Installé à Fontainebleau avec son épouse et ses trois enfants, Joseph ZOBEL consacre les années 50 à une activité littéraire intense, publiant outre </a:t>
            </a:r>
            <a:r>
              <a:rPr lang="fr-FR" i="1" dirty="0"/>
              <a:t>La Rue Cases-Nègres</a:t>
            </a:r>
            <a:r>
              <a:rPr lang="fr-FR" dirty="0"/>
              <a:t> les romans </a:t>
            </a:r>
            <a:r>
              <a:rPr lang="fr-FR" i="1" dirty="0"/>
              <a:t>Les Jours immobiles</a:t>
            </a:r>
            <a:r>
              <a:rPr lang="fr-FR" dirty="0"/>
              <a:t> et </a:t>
            </a:r>
            <a:r>
              <a:rPr lang="fr-FR" i="1" dirty="0"/>
              <a:t>La Fête à Paris</a:t>
            </a:r>
            <a:r>
              <a:rPr lang="fr-FR" dirty="0"/>
              <a:t> (suite de </a:t>
            </a:r>
            <a:r>
              <a:rPr lang="fr-FR" i="1" dirty="0"/>
              <a:t>La Rue Cases-Nègres</a:t>
            </a:r>
            <a:r>
              <a:rPr lang="fr-FR" dirty="0"/>
              <a:t>) . En plus de ses romans, le jeune écrivain écrit des poèmes qu'il déclame dans divers festivals en France, en Suisse et </a:t>
            </a:r>
            <a:r>
              <a:rPr lang="fr-FR"/>
              <a:t>en </a:t>
            </a:r>
            <a:r>
              <a:rPr lang="fr-FR" smtClean="0"/>
              <a:t>Italie.</a:t>
            </a:r>
            <a:endParaRPr lang="fr-FR" dirty="0"/>
          </a:p>
          <a:p>
            <a:endParaRPr lang="en-US" dirty="0"/>
          </a:p>
        </p:txBody>
      </p:sp>
    </p:spTree>
    <p:extLst>
      <p:ext uri="{BB962C8B-B14F-4D97-AF65-F5344CB8AC3E}">
        <p14:creationId xmlns:p14="http://schemas.microsoft.com/office/powerpoint/2010/main" val="220960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US" dirty="0"/>
          </a:p>
        </p:txBody>
      </p:sp>
      <p:sp>
        <p:nvSpPr>
          <p:cNvPr id="3" name="Content Placeholder 2"/>
          <p:cNvSpPr>
            <a:spLocks noGrp="1"/>
          </p:cNvSpPr>
          <p:nvPr>
            <p:ph idx="1"/>
          </p:nvPr>
        </p:nvSpPr>
        <p:spPr>
          <a:xfrm>
            <a:off x="1791854" y="2133600"/>
            <a:ext cx="10183812" cy="4724400"/>
          </a:xfrm>
        </p:spPr>
        <p:txBody>
          <a:bodyPr>
            <a:normAutofit/>
          </a:bodyPr>
          <a:lstStyle/>
          <a:p>
            <a:r>
              <a:rPr lang="fr-FR" dirty="0"/>
              <a:t>" Quand la journée avait été sans incident ni malheur, le soir arrivait, souriant de tendresse.</a:t>
            </a:r>
            <a:br>
              <a:rPr lang="fr-FR" dirty="0"/>
            </a:br>
            <a:r>
              <a:rPr lang="fr-FR" dirty="0"/>
              <a:t>D'aussi loin que je voyais venir m'man Tine, ma grand-mère, au fond du large chemin qui convoyait les nègres dans les champs de canne de la plantation et les ramenait, je me précipitais à sa rencontre, en imitant le vol du </a:t>
            </a:r>
            <a:r>
              <a:rPr lang="fr-FR" dirty="0" err="1"/>
              <a:t>mansfenil</a:t>
            </a:r>
            <a:r>
              <a:rPr lang="fr-FR" dirty="0"/>
              <a:t>, le galop des ânes, et avec des cris de joie, entraînant toute la bande de mes petits camarades qui attendaient comme moi le retour de leurs parents. M'man Tine savait qu'étant venu au-devant d'elle, je m'étais bien conduit pendant son absence.</a:t>
            </a:r>
            <a:br>
              <a:rPr lang="fr-FR" dirty="0"/>
            </a:br>
            <a:r>
              <a:rPr lang="fr-FR" dirty="0"/>
              <a:t>Alors, du corsage de sa robe, elle retirait quelque friandise qu'elle me donnait : une mangue, une goyave des icaques, un morceau d'igname, reste de son déjeuner, enveloppé dans une feuille verte ; ou, encore mieux que tout cela, un morceau de pain. Derrière nous apparaissaient d'autres groupes de travailleurs, et ceux de mes camarades qui y reconnaissaient leurs parents se précipitaient à leur rencontre, en redoublant de criaillerie ".</a:t>
            </a:r>
            <a:endParaRPr lang="en-US" dirty="0"/>
          </a:p>
        </p:txBody>
      </p:sp>
    </p:spTree>
    <p:extLst>
      <p:ext uri="{BB962C8B-B14F-4D97-AF65-F5344CB8AC3E}">
        <p14:creationId xmlns:p14="http://schemas.microsoft.com/office/powerpoint/2010/main" val="1468393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Une</a:t>
            </a:r>
            <a:r>
              <a:rPr lang="en-US" dirty="0" smtClean="0"/>
              <a:t> rue case-</a:t>
            </a:r>
            <a:r>
              <a:rPr lang="en-US" dirty="0" err="1" smtClean="0"/>
              <a:t>nègre</a:t>
            </a:r>
            <a:endParaRPr lang="en-US" dirty="0"/>
          </a:p>
        </p:txBody>
      </p:sp>
      <p:pic>
        <p:nvPicPr>
          <p:cNvPr id="4" name="Content Placeholder 3"/>
          <p:cNvPicPr>
            <a:picLocks noGrp="1" noChangeAspect="1"/>
          </p:cNvPicPr>
          <p:nvPr>
            <p:ph idx="1"/>
          </p:nvPr>
        </p:nvPicPr>
        <p:blipFill>
          <a:blip r:embed="rId2"/>
          <a:stretch>
            <a:fillRect/>
          </a:stretch>
        </p:blipFill>
        <p:spPr>
          <a:xfrm>
            <a:off x="3288145" y="2133599"/>
            <a:ext cx="6908800" cy="4636655"/>
          </a:xfrm>
          <a:prstGeom prst="rect">
            <a:avLst/>
          </a:prstGeom>
        </p:spPr>
      </p:pic>
    </p:spTree>
    <p:extLst>
      <p:ext uri="{BB962C8B-B14F-4D97-AF65-F5344CB8AC3E}">
        <p14:creationId xmlns:p14="http://schemas.microsoft.com/office/powerpoint/2010/main" val="2097947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3455" y="624110"/>
            <a:ext cx="9611157" cy="705926"/>
          </a:xfrm>
        </p:spPr>
        <p:txBody>
          <a:bodyPr/>
          <a:lstStyle/>
          <a:p>
            <a:r>
              <a:rPr lang="en-US" dirty="0" smtClean="0"/>
              <a:t>Carte de la Martinique</a:t>
            </a:r>
            <a:endParaRPr lang="en-US" dirty="0"/>
          </a:p>
        </p:txBody>
      </p:sp>
      <p:pic>
        <p:nvPicPr>
          <p:cNvPr id="4" name="Content Placeholder 3"/>
          <p:cNvPicPr>
            <a:picLocks noGrp="1" noChangeAspect="1"/>
          </p:cNvPicPr>
          <p:nvPr>
            <p:ph idx="1"/>
          </p:nvPr>
        </p:nvPicPr>
        <p:blipFill>
          <a:blip r:embed="rId2"/>
          <a:stretch>
            <a:fillRect/>
          </a:stretch>
        </p:blipFill>
        <p:spPr>
          <a:xfrm>
            <a:off x="4553527" y="1699491"/>
            <a:ext cx="4333097" cy="4535054"/>
          </a:xfrm>
          <a:prstGeom prst="rect">
            <a:avLst/>
          </a:prstGeom>
        </p:spPr>
      </p:pic>
    </p:spTree>
    <p:extLst>
      <p:ext uri="{BB962C8B-B14F-4D97-AF65-F5344CB8AC3E}">
        <p14:creationId xmlns:p14="http://schemas.microsoft.com/office/powerpoint/2010/main" val="2030322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04326"/>
          </a:xfrm>
        </p:spPr>
        <p:txBody>
          <a:bodyPr>
            <a:normAutofit fontScale="90000"/>
          </a:bodyPr>
          <a:lstStyle/>
          <a:p>
            <a:r>
              <a:rPr lang="en-US" dirty="0" smtClean="0"/>
              <a:t>Histoire de la Martinique</a:t>
            </a:r>
            <a:endParaRPr lang="en-US" dirty="0"/>
          </a:p>
        </p:txBody>
      </p:sp>
      <p:sp>
        <p:nvSpPr>
          <p:cNvPr id="3" name="Content Placeholder 2"/>
          <p:cNvSpPr>
            <a:spLocks noGrp="1"/>
          </p:cNvSpPr>
          <p:nvPr>
            <p:ph idx="1"/>
          </p:nvPr>
        </p:nvSpPr>
        <p:spPr>
          <a:xfrm>
            <a:off x="2589212" y="1320799"/>
            <a:ext cx="9408824" cy="5403273"/>
          </a:xfrm>
        </p:spPr>
        <p:txBody>
          <a:bodyPr>
            <a:normAutofit/>
          </a:bodyPr>
          <a:lstStyle/>
          <a:p>
            <a:r>
              <a:rPr lang="fr-FR" b="1" dirty="0"/>
              <a:t>Le 15 juin 1502, jour de la Saint-Martin, Christophe Colomb débarque en Martinique au cours de son quatrième voyage vers "les Indes". Il la surnomme </a:t>
            </a:r>
            <a:r>
              <a:rPr lang="fr-FR" b="1" dirty="0" err="1"/>
              <a:t>Madinina</a:t>
            </a:r>
            <a:r>
              <a:rPr lang="fr-FR" b="1" dirty="0"/>
              <a:t> : "l'île aux fleurs".</a:t>
            </a:r>
            <a:endParaRPr lang="fr-FR" dirty="0"/>
          </a:p>
          <a:p>
            <a:r>
              <a:rPr lang="fr-FR" b="1" dirty="0" smtClean="0"/>
              <a:t>En </a:t>
            </a:r>
            <a:r>
              <a:rPr lang="fr-FR" b="1" dirty="0"/>
              <a:t>1626, </a:t>
            </a:r>
            <a:r>
              <a:rPr lang="fr-FR" b="1" dirty="0" smtClean="0"/>
              <a:t>Richelieu crée la </a:t>
            </a:r>
            <a:r>
              <a:rPr lang="fr-FR" b="1" dirty="0"/>
              <a:t>Compagnie des Iles </a:t>
            </a:r>
            <a:r>
              <a:rPr lang="fr-FR" b="1" dirty="0" smtClean="0"/>
              <a:t>d'Amérique.  Extermination </a:t>
            </a:r>
            <a:r>
              <a:rPr lang="fr-FR" b="1" dirty="0"/>
              <a:t>progressive des indigènes Caraïbes. </a:t>
            </a:r>
            <a:r>
              <a:rPr lang="fr-FR" b="1" dirty="0" smtClean="0"/>
              <a:t> </a:t>
            </a:r>
            <a:endParaRPr lang="fr-FR" dirty="0"/>
          </a:p>
          <a:p>
            <a:r>
              <a:rPr lang="fr-FR" b="1" dirty="0"/>
              <a:t>En 1674, sous Louis XIV, la Martinique est rattachée à la couronne de France. </a:t>
            </a:r>
            <a:r>
              <a:rPr lang="fr-FR" b="1" dirty="0" smtClean="0"/>
              <a:t>La </a:t>
            </a:r>
            <a:r>
              <a:rPr lang="fr-FR" b="1" dirty="0"/>
              <a:t>traite des noirs d'Afrique commence à s'organiser et à se développer.  </a:t>
            </a:r>
            <a:endParaRPr lang="fr-FR" dirty="0"/>
          </a:p>
          <a:p>
            <a:r>
              <a:rPr lang="fr-FR" b="1" dirty="0"/>
              <a:t>En 1685, le "code noir" de Colbert met en application </a:t>
            </a:r>
            <a:r>
              <a:rPr lang="fr-FR" b="1" dirty="0" smtClean="0"/>
              <a:t>les </a:t>
            </a:r>
            <a:r>
              <a:rPr lang="fr-FR" b="1" dirty="0"/>
              <a:t>"bonnes règles et usage de l'esclavage"...  </a:t>
            </a:r>
            <a:endParaRPr lang="fr-FR" dirty="0"/>
          </a:p>
          <a:p>
            <a:r>
              <a:rPr lang="fr-FR" b="1" dirty="0"/>
              <a:t>Reprise par les Anglais en 1759, l'île est rendue aux Français en 1763, à la suite d'un échange avec les terres du Canada, ratifié par le traité de Paris. </a:t>
            </a:r>
            <a:r>
              <a:rPr lang="fr-FR" b="1" dirty="0" smtClean="0"/>
              <a:t>L’esclave n’est pas aboli en Martinique jusqu’à 1848.</a:t>
            </a:r>
            <a:endParaRPr lang="en-US" dirty="0"/>
          </a:p>
        </p:txBody>
      </p:sp>
      <p:pic>
        <p:nvPicPr>
          <p:cNvPr id="4" name="Picture 3"/>
          <p:cNvPicPr>
            <a:picLocks noChangeAspect="1"/>
          </p:cNvPicPr>
          <p:nvPr/>
        </p:nvPicPr>
        <p:blipFill>
          <a:blip r:embed="rId2"/>
          <a:stretch>
            <a:fillRect/>
          </a:stretch>
        </p:blipFill>
        <p:spPr>
          <a:xfrm>
            <a:off x="526472" y="2004868"/>
            <a:ext cx="1828800" cy="2552700"/>
          </a:xfrm>
          <a:prstGeom prst="rect">
            <a:avLst/>
          </a:prstGeom>
        </p:spPr>
      </p:pic>
    </p:spTree>
    <p:extLst>
      <p:ext uri="{BB962C8B-B14F-4D97-AF65-F5344CB8AC3E}">
        <p14:creationId xmlns:p14="http://schemas.microsoft.com/office/powerpoint/2010/main" val="2883407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5601" y="624110"/>
            <a:ext cx="4597399" cy="620490"/>
          </a:xfrm>
        </p:spPr>
        <p:txBody>
          <a:bodyPr>
            <a:normAutofit fontScale="90000"/>
          </a:bodyPr>
          <a:lstStyle/>
          <a:p>
            <a:r>
              <a:rPr lang="en-US" dirty="0" err="1" smtClean="0"/>
              <a:t>Mémorial</a:t>
            </a:r>
            <a:r>
              <a:rPr lang="en-US" dirty="0" smtClean="0"/>
              <a:t> du Cap 110</a:t>
            </a:r>
            <a:endParaRPr lang="en-US" dirty="0"/>
          </a:p>
        </p:txBody>
      </p:sp>
      <p:pic>
        <p:nvPicPr>
          <p:cNvPr id="4" name="Content Placeholder 3"/>
          <p:cNvPicPr>
            <a:picLocks noGrp="1" noChangeAspect="1"/>
          </p:cNvPicPr>
          <p:nvPr>
            <p:ph idx="1"/>
          </p:nvPr>
        </p:nvPicPr>
        <p:blipFill>
          <a:blip r:embed="rId2"/>
          <a:stretch>
            <a:fillRect/>
          </a:stretch>
        </p:blipFill>
        <p:spPr>
          <a:xfrm>
            <a:off x="6477000" y="448734"/>
            <a:ext cx="4836592" cy="2484437"/>
          </a:xfrm>
          <a:prstGeom prst="rect">
            <a:avLst/>
          </a:prstGeom>
        </p:spPr>
      </p:pic>
      <p:pic>
        <p:nvPicPr>
          <p:cNvPr id="5" name="Picture 4"/>
          <p:cNvPicPr>
            <a:picLocks noChangeAspect="1"/>
          </p:cNvPicPr>
          <p:nvPr/>
        </p:nvPicPr>
        <p:blipFill>
          <a:blip r:embed="rId3"/>
          <a:stretch>
            <a:fillRect/>
          </a:stretch>
        </p:blipFill>
        <p:spPr>
          <a:xfrm>
            <a:off x="321204" y="3166533"/>
            <a:ext cx="8010525" cy="2819399"/>
          </a:xfrm>
          <a:prstGeom prst="rect">
            <a:avLst/>
          </a:prstGeom>
        </p:spPr>
      </p:pic>
    </p:spTree>
    <p:extLst>
      <p:ext uri="{BB962C8B-B14F-4D97-AF65-F5344CB8AC3E}">
        <p14:creationId xmlns:p14="http://schemas.microsoft.com/office/powerpoint/2010/main" val="170136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la Martinique: </a:t>
            </a:r>
            <a:r>
              <a:rPr lang="en-US" dirty="0" err="1" smtClean="0"/>
              <a:t>une</a:t>
            </a:r>
            <a:r>
              <a:rPr lang="en-US" dirty="0" smtClean="0"/>
              <a:t> habitation et non </a:t>
            </a:r>
            <a:r>
              <a:rPr lang="en-US" dirty="0" err="1" smtClean="0"/>
              <a:t>une</a:t>
            </a:r>
            <a:r>
              <a:rPr lang="en-US" dirty="0" smtClean="0"/>
              <a:t> plantation</a:t>
            </a:r>
            <a:endParaRPr lang="en-US" dirty="0"/>
          </a:p>
        </p:txBody>
      </p:sp>
      <p:pic>
        <p:nvPicPr>
          <p:cNvPr id="4" name="Content Placeholder 3"/>
          <p:cNvPicPr>
            <a:picLocks noGrp="1" noChangeAspect="1"/>
          </p:cNvPicPr>
          <p:nvPr>
            <p:ph idx="1"/>
          </p:nvPr>
        </p:nvPicPr>
        <p:blipFill>
          <a:blip r:embed="rId2"/>
          <a:stretch>
            <a:fillRect/>
          </a:stretch>
        </p:blipFill>
        <p:spPr>
          <a:xfrm>
            <a:off x="3075198" y="2133600"/>
            <a:ext cx="7943429" cy="3778250"/>
          </a:xfrm>
          <a:prstGeom prst="rect">
            <a:avLst/>
          </a:prstGeom>
        </p:spPr>
      </p:pic>
    </p:spTree>
    <p:extLst>
      <p:ext uri="{BB962C8B-B14F-4D97-AF65-F5344CB8AC3E}">
        <p14:creationId xmlns:p14="http://schemas.microsoft.com/office/powerpoint/2010/main" val="139749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468090"/>
          </a:xfrm>
        </p:spPr>
        <p:txBody>
          <a:bodyPr>
            <a:normAutofit fontScale="90000"/>
          </a:bodyPr>
          <a:lstStyle/>
          <a:p>
            <a:r>
              <a:rPr lang="en-US" dirty="0" smtClean="0"/>
              <a:t>Histoire modern de la Martinique</a:t>
            </a:r>
            <a:endParaRPr lang="en-US" dirty="0"/>
          </a:p>
        </p:txBody>
      </p:sp>
      <p:pic>
        <p:nvPicPr>
          <p:cNvPr id="4" name="Content Placeholder 3"/>
          <p:cNvPicPr>
            <a:picLocks noGrp="1" noChangeAspect="1"/>
          </p:cNvPicPr>
          <p:nvPr>
            <p:ph idx="1"/>
          </p:nvPr>
        </p:nvPicPr>
        <p:blipFill>
          <a:blip r:embed="rId2"/>
          <a:stretch>
            <a:fillRect/>
          </a:stretch>
        </p:blipFill>
        <p:spPr>
          <a:xfrm>
            <a:off x="1352835" y="1338263"/>
            <a:ext cx="9975281" cy="4573587"/>
          </a:xfrm>
          <a:prstGeom prst="rect">
            <a:avLst/>
          </a:prstGeom>
        </p:spPr>
      </p:pic>
    </p:spTree>
    <p:extLst>
      <p:ext uri="{BB962C8B-B14F-4D97-AF65-F5344CB8AC3E}">
        <p14:creationId xmlns:p14="http://schemas.microsoft.com/office/powerpoint/2010/main" val="3650881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84867" y="624110"/>
            <a:ext cx="10270065" cy="1280890"/>
          </a:xfrm>
        </p:spPr>
        <p:txBody>
          <a:bodyPr>
            <a:normAutofit/>
          </a:bodyPr>
          <a:lstStyle/>
          <a:p>
            <a:pPr algn="ctr"/>
            <a:r>
              <a:rPr lang="en-US" dirty="0" err="1" smtClean="0"/>
              <a:t>Aimé</a:t>
            </a:r>
            <a:r>
              <a:rPr lang="en-US" dirty="0" smtClean="0"/>
              <a:t> </a:t>
            </a:r>
            <a:r>
              <a:rPr lang="en-US" dirty="0" err="1" smtClean="0"/>
              <a:t>Césaire</a:t>
            </a:r>
            <a:r>
              <a:rPr lang="en-US" dirty="0" smtClean="0"/>
              <a:t>(1913-2008) , </a:t>
            </a:r>
            <a:r>
              <a:rPr lang="en-US" dirty="0" err="1" smtClean="0"/>
              <a:t>père</a:t>
            </a:r>
            <a:r>
              <a:rPr lang="en-US" dirty="0" smtClean="0"/>
              <a:t> </a:t>
            </a:r>
            <a:r>
              <a:rPr lang="en-US" dirty="0" err="1" smtClean="0"/>
              <a:t>fondateur</a:t>
            </a:r>
            <a:r>
              <a:rPr lang="en-US" dirty="0" smtClean="0"/>
              <a:t> du </a:t>
            </a:r>
            <a:r>
              <a:rPr lang="en-US" dirty="0" err="1" smtClean="0"/>
              <a:t>mouvement</a:t>
            </a:r>
            <a:r>
              <a:rPr lang="en-US" dirty="0" smtClean="0"/>
              <a:t> de la </a:t>
            </a:r>
            <a:r>
              <a:rPr lang="en-US" dirty="0" err="1" smtClean="0"/>
              <a:t>négritude</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47915" y="1264555"/>
            <a:ext cx="2476500" cy="2794000"/>
          </a:xfrm>
        </p:spPr>
      </p:pic>
      <p:sp>
        <p:nvSpPr>
          <p:cNvPr id="6" name="Content Placeholder 5"/>
          <p:cNvSpPr>
            <a:spLocks noGrp="1"/>
          </p:cNvSpPr>
          <p:nvPr>
            <p:ph sz="half" idx="2"/>
          </p:nvPr>
        </p:nvSpPr>
        <p:spPr>
          <a:xfrm>
            <a:off x="3318933" y="2126222"/>
            <a:ext cx="8185678" cy="3777622"/>
          </a:xfrm>
        </p:spPr>
        <p:txBody>
          <a:bodyPr>
            <a:normAutofit fontScale="92500" lnSpcReduction="10000"/>
          </a:bodyPr>
          <a:lstStyle/>
          <a:p>
            <a:r>
              <a:rPr lang="fr-FR" dirty="0"/>
              <a:t>Il veut lutter contre la tentative d'assimilation culturelle de la France et promouvoir la culture africaine victime du racisme engendré par le colonialisme. Sa vision est celle d'un humaniste actif et concret qui défend tous les opprimés de la Terre : "Je suis de la race de ceux qu'on opprime</a:t>
            </a:r>
            <a:r>
              <a:rPr lang="fr-FR" dirty="0" smtClean="0"/>
              <a:t>".</a:t>
            </a:r>
          </a:p>
          <a:p>
            <a:r>
              <a:rPr lang="en-US" dirty="0" smtClean="0"/>
              <a:t>Il </a:t>
            </a:r>
            <a:r>
              <a:rPr lang="en-US" dirty="0" err="1" smtClean="0"/>
              <a:t>réécrit</a:t>
            </a:r>
            <a:r>
              <a:rPr lang="en-US" dirty="0" smtClean="0"/>
              <a:t> </a:t>
            </a:r>
            <a:r>
              <a:rPr lang="en-US" i="1" dirty="0" err="1" smtClean="0"/>
              <a:t>Une</a:t>
            </a:r>
            <a:r>
              <a:rPr lang="en-US" i="1" dirty="0" smtClean="0"/>
              <a:t> </a:t>
            </a:r>
            <a:r>
              <a:rPr lang="en-US" i="1" dirty="0" err="1" smtClean="0"/>
              <a:t>tempête</a:t>
            </a:r>
            <a:r>
              <a:rPr lang="en-US" i="1" dirty="0" smtClean="0"/>
              <a:t> </a:t>
            </a:r>
            <a:r>
              <a:rPr lang="en-US" dirty="0" smtClean="0"/>
              <a:t>(1969), adaptation de Shakespeare </a:t>
            </a:r>
            <a:r>
              <a:rPr lang="en-US" dirty="0" err="1" smtClean="0"/>
              <a:t>d’une</a:t>
            </a:r>
            <a:r>
              <a:rPr lang="en-US" dirty="0" smtClean="0"/>
              <a:t> perspective </a:t>
            </a:r>
            <a:r>
              <a:rPr lang="en-US" dirty="0" err="1" smtClean="0"/>
              <a:t>postcoloniale</a:t>
            </a:r>
            <a:endParaRPr lang="en-US" dirty="0" smtClean="0"/>
          </a:p>
          <a:p>
            <a:r>
              <a:rPr lang="en-US" dirty="0"/>
              <a:t> </a:t>
            </a:r>
            <a:r>
              <a:rPr lang="en-US" dirty="0" smtClean="0"/>
              <a:t>                             </a:t>
            </a:r>
            <a:r>
              <a:rPr lang="en-US" dirty="0" err="1" smtClean="0"/>
              <a:t>en</a:t>
            </a:r>
            <a:r>
              <a:rPr lang="en-US" dirty="0" smtClean="0"/>
              <a:t> </a:t>
            </a:r>
            <a:r>
              <a:rPr lang="en-US" dirty="0" err="1" smtClean="0"/>
              <a:t>politique</a:t>
            </a:r>
            <a:r>
              <a:rPr lang="en-US" dirty="0" smtClean="0"/>
              <a:t>, </a:t>
            </a:r>
            <a:r>
              <a:rPr lang="en-US" dirty="0" err="1" smtClean="0"/>
              <a:t>il</a:t>
            </a:r>
            <a:r>
              <a:rPr lang="en-US" dirty="0" smtClean="0"/>
              <a:t> </a:t>
            </a:r>
            <a:r>
              <a:rPr lang="fr-FR" dirty="0" smtClean="0"/>
              <a:t>crée le </a:t>
            </a:r>
            <a:r>
              <a:rPr lang="fr-FR" b="1" dirty="0"/>
              <a:t>Parti progressiste martiniquais</a:t>
            </a:r>
            <a:r>
              <a:rPr lang="fr-FR" dirty="0"/>
              <a:t> </a:t>
            </a:r>
            <a:r>
              <a:rPr lang="fr-FR" dirty="0" smtClean="0"/>
              <a:t>    (</a:t>
            </a:r>
            <a:r>
              <a:rPr lang="fr-FR" dirty="0"/>
              <a:t>PPM) qui revendique l'autonomie de la Martinique. </a:t>
            </a:r>
            <a:r>
              <a:rPr lang="fr-FR" dirty="0" smtClean="0"/>
              <a:t>Il </a:t>
            </a:r>
            <a:r>
              <a:rPr lang="fr-FR" dirty="0"/>
              <a:t>devient apparenté socialiste partir de 1978 à 1993. </a:t>
            </a:r>
            <a:br>
              <a:rPr lang="fr-FR" dirty="0"/>
            </a:br>
            <a:r>
              <a:rPr lang="fr-FR" dirty="0" smtClean="0"/>
              <a:t>Aimé </a:t>
            </a:r>
            <a:r>
              <a:rPr lang="fr-FR" dirty="0"/>
              <a:t>Césaire demeure maire de Fort-de-France jusqu'en 2001. Sa politique culturelle cherche à mettre la culture à la portée du peuple et à valoriser les artistes du terroir notamment avec la mise en place en 1972 des festivals annuels de Fort-de-France. </a:t>
            </a:r>
            <a:endParaRPr lang="en-US" dirty="0"/>
          </a:p>
        </p:txBody>
      </p:sp>
      <p:pic>
        <p:nvPicPr>
          <p:cNvPr id="8" name="Picture 7"/>
          <p:cNvPicPr>
            <a:picLocks noChangeAspect="1"/>
          </p:cNvPicPr>
          <p:nvPr/>
        </p:nvPicPr>
        <p:blipFill>
          <a:blip r:embed="rId3"/>
          <a:stretch>
            <a:fillRect/>
          </a:stretch>
        </p:blipFill>
        <p:spPr>
          <a:xfrm>
            <a:off x="247915" y="4279777"/>
            <a:ext cx="3299618" cy="2548466"/>
          </a:xfrm>
          <a:prstGeom prst="rect">
            <a:avLst/>
          </a:prstGeom>
        </p:spPr>
      </p:pic>
    </p:spTree>
    <p:extLst>
      <p:ext uri="{BB962C8B-B14F-4D97-AF65-F5344CB8AC3E}">
        <p14:creationId xmlns:p14="http://schemas.microsoft.com/office/powerpoint/2010/main" val="31900518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45</TotalTime>
  <Words>246</Words>
  <Application>Microsoft Office PowerPoint</Application>
  <PresentationFormat>Widescreen</PresentationFormat>
  <Paragraphs>25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Wisp</vt:lpstr>
      <vt:lpstr>La rue case-nègre – Joseph Zobel  (1950)</vt:lpstr>
      <vt:lpstr>Introduction</vt:lpstr>
      <vt:lpstr>Une rue case-nègre</vt:lpstr>
      <vt:lpstr>Carte de la Martinique</vt:lpstr>
      <vt:lpstr>Histoire de la Martinique</vt:lpstr>
      <vt:lpstr>Mémorial du Cap 110</vt:lpstr>
      <vt:lpstr>A la Martinique: une habitation et non une plantation</vt:lpstr>
      <vt:lpstr>Histoire modern de la Martinique</vt:lpstr>
      <vt:lpstr>Aimé Césaire(1913-2008) , père fondateur du mouvement de la négritude</vt:lpstr>
      <vt:lpstr>Joseph Zobel (1915-2006)</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rue case-nègre – Joseph Zobel  (1950)</dc:title>
  <dc:creator>Agnès Peysson-Zeiss</dc:creator>
  <cp:lastModifiedBy>Agnès Peysson-Zeiss</cp:lastModifiedBy>
  <cp:revision>4</cp:revision>
  <dcterms:created xsi:type="dcterms:W3CDTF">2017-10-30T12:59:02Z</dcterms:created>
  <dcterms:modified xsi:type="dcterms:W3CDTF">2017-10-30T13:44:44Z</dcterms:modified>
</cp:coreProperties>
</file>