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E885BEE-9428-41A9-9B01-2B9CE7E1A32A}" type="datetimeFigureOut">
              <a:rPr lang="en-US" smtClean="0"/>
              <a:t>11/13/2013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C21205F-1778-4905-BB74-48DA28908A9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Not_equals_sig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La </a:t>
            </a:r>
            <a:r>
              <a:rPr lang="en-US" dirty="0" err="1" smtClean="0"/>
              <a:t>forme</a:t>
            </a:r>
            <a:r>
              <a:rPr lang="en-US" dirty="0" smtClean="0"/>
              <a:t> </a:t>
            </a:r>
            <a:r>
              <a:rPr lang="en-US" dirty="0" err="1" smtClean="0"/>
              <a:t>verbale</a:t>
            </a:r>
            <a:r>
              <a:rPr lang="en-US" dirty="0" smtClean="0"/>
              <a:t> après les </a:t>
            </a:r>
            <a:r>
              <a:rPr lang="en-US" dirty="0" err="1" smtClean="0"/>
              <a:t>conjonctions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Avant </a:t>
            </a:r>
            <a:r>
              <a:rPr lang="en-US" dirty="0" err="1" smtClean="0"/>
              <a:t>que</a:t>
            </a:r>
            <a:r>
              <a:rPr lang="en-US" dirty="0" smtClean="0"/>
              <a:t> / </a:t>
            </a:r>
            <a:r>
              <a:rPr lang="en-US" dirty="0" err="1" smtClean="0"/>
              <a:t>jusqu’à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/ après </a:t>
            </a:r>
            <a:r>
              <a:rPr lang="en-US" dirty="0" err="1" smtClean="0"/>
              <a:t>que</a:t>
            </a:r>
            <a:r>
              <a:rPr lang="en-US" dirty="0" smtClean="0"/>
              <a:t> /pour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afin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/ </a:t>
            </a:r>
            <a:r>
              <a:rPr lang="en-US" dirty="0" err="1" smtClean="0"/>
              <a:t>pourvu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/ à condition </a:t>
            </a:r>
            <a:r>
              <a:rPr lang="en-US" dirty="0" err="1" smtClean="0"/>
              <a:t>que</a:t>
            </a:r>
            <a:r>
              <a:rPr lang="en-US" dirty="0" smtClean="0"/>
              <a:t> / </a:t>
            </a:r>
            <a:r>
              <a:rPr lang="en-US" dirty="0" err="1" smtClean="0"/>
              <a:t>quoique</a:t>
            </a:r>
            <a:r>
              <a:rPr lang="en-US" dirty="0" smtClean="0"/>
              <a:t> / </a:t>
            </a:r>
            <a:r>
              <a:rPr lang="en-US" dirty="0" err="1" smtClean="0"/>
              <a:t>pourvu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/ sans </a:t>
            </a:r>
            <a:r>
              <a:rPr lang="en-US" dirty="0" err="1" smtClean="0"/>
              <a:t>que</a:t>
            </a:r>
            <a:r>
              <a:rPr lang="en-US" dirty="0" smtClean="0"/>
              <a:t> / à </a:t>
            </a:r>
            <a:r>
              <a:rPr lang="en-US" dirty="0" err="1" smtClean="0"/>
              <a:t>moins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494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Lundi</a:t>
            </a:r>
            <a:r>
              <a:rPr lang="en-US" dirty="0"/>
              <a:t> / CE </a:t>
            </a:r>
            <a:r>
              <a:rPr lang="en-US" dirty="0" err="1"/>
              <a:t>lundi</a:t>
            </a:r>
            <a:r>
              <a:rPr lang="en-US" dirty="0"/>
              <a:t> vs. LE </a:t>
            </a:r>
            <a:r>
              <a:rPr lang="en-US" dirty="0" err="1"/>
              <a:t>lundi</a:t>
            </a:r>
            <a:r>
              <a:rPr lang="en-US" dirty="0"/>
              <a:t>:</a:t>
            </a:r>
          </a:p>
          <a:p>
            <a:r>
              <a:rPr lang="en-US" dirty="0"/>
              <a:t>(</a:t>
            </a:r>
            <a:r>
              <a:rPr lang="en-US" dirty="0" err="1"/>
              <a:t>ce</a:t>
            </a:r>
            <a:r>
              <a:rPr lang="en-US" dirty="0"/>
              <a:t>) </a:t>
            </a:r>
            <a:r>
              <a:rPr lang="en-US" dirty="0" err="1"/>
              <a:t>lundi</a:t>
            </a:r>
            <a:r>
              <a:rPr lang="en-US" dirty="0"/>
              <a:t>, nous </a:t>
            </a:r>
            <a:r>
              <a:rPr lang="en-US" dirty="0" err="1"/>
              <a:t>serons</a:t>
            </a:r>
            <a:r>
              <a:rPr lang="en-US" dirty="0"/>
              <a:t> à </a:t>
            </a:r>
            <a:r>
              <a:rPr lang="en-US" dirty="0" smtClean="0"/>
              <a:t>Paris</a:t>
            </a:r>
          </a:p>
          <a:p>
            <a:r>
              <a:rPr lang="en-US" dirty="0" err="1" smtClean="0"/>
              <a:t>Ce</a:t>
            </a:r>
            <a:r>
              <a:rPr lang="en-US" dirty="0" smtClean="0"/>
              <a:t> week-end, nous irons à Paris</a:t>
            </a:r>
          </a:p>
          <a:p>
            <a:endParaRPr lang="en-US" dirty="0"/>
          </a:p>
          <a:p>
            <a:pPr algn="ctr"/>
            <a:r>
              <a:rPr lang="en-US" dirty="0" smtClean="0"/>
              <a:t>JAMAIS </a:t>
            </a:r>
            <a:r>
              <a:rPr lang="en-US" dirty="0" smtClean="0">
                <a:solidFill>
                  <a:srgbClr val="FF0000"/>
                </a:solidFill>
              </a:rPr>
              <a:t>SUR LE WEEK-END</a:t>
            </a:r>
            <a:r>
              <a:rPr lang="en-US" dirty="0" smtClean="0"/>
              <a:t>!!! C’EST DU FRANGLAIS!!!!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Le </a:t>
            </a:r>
            <a:r>
              <a:rPr lang="en-US" dirty="0" err="1"/>
              <a:t>lundi</a:t>
            </a:r>
            <a:r>
              <a:rPr lang="en-US" dirty="0"/>
              <a:t>, Pascale et André </a:t>
            </a:r>
            <a:r>
              <a:rPr lang="en-US" dirty="0" err="1"/>
              <a:t>travaillent</a:t>
            </a:r>
            <a:r>
              <a:rPr lang="en-US" dirty="0"/>
              <a:t> ensemble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 – </a:t>
            </a:r>
            <a:r>
              <a:rPr lang="en-US" dirty="0" err="1" smtClean="0"/>
              <a:t>ce</a:t>
            </a:r>
            <a:r>
              <a:rPr lang="en-US" dirty="0" smtClean="0"/>
              <a:t>    </a:t>
            </a:r>
            <a:r>
              <a:rPr lang="en-US" strike="sngStrike" dirty="0" smtClean="0"/>
              <a:t>SUR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1573559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Les doyens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u="sng" dirty="0" smtClean="0">
                <a:solidFill>
                  <a:schemeClr val="bg2">
                    <a:lumMod val="75000"/>
                  </a:schemeClr>
                </a:solidFill>
              </a:rPr>
              <a:t>pour </a:t>
            </a:r>
            <a:r>
              <a:rPr lang="en-US" u="sng" dirty="0" err="1" smtClean="0">
                <a:solidFill>
                  <a:schemeClr val="bg2">
                    <a:lumMod val="75000"/>
                  </a:schemeClr>
                </a:solidFill>
              </a:rPr>
              <a:t>que</a:t>
            </a:r>
            <a:r>
              <a:rPr lang="en-US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smtClean="0"/>
              <a:t>les </a:t>
            </a:r>
            <a:r>
              <a:rPr lang="en-US" dirty="0" err="1" smtClean="0"/>
              <a:t>étudiants</a:t>
            </a:r>
            <a:r>
              <a:rPr lang="en-US" dirty="0" smtClean="0"/>
              <a:t> </a:t>
            </a:r>
            <a:r>
              <a:rPr lang="en-US" dirty="0" err="1" smtClean="0"/>
              <a:t>aillent</a:t>
            </a:r>
            <a:r>
              <a:rPr lang="en-US" dirty="0" smtClean="0"/>
              <a:t> les </a:t>
            </a:r>
            <a:r>
              <a:rPr lang="en-US" dirty="0" err="1" smtClean="0"/>
              <a:t>voir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Ses</a:t>
            </a:r>
            <a:r>
              <a:rPr lang="en-US" dirty="0" smtClean="0"/>
              <a:t> parents </a:t>
            </a:r>
            <a:r>
              <a:rPr lang="en-US" dirty="0" err="1" smtClean="0"/>
              <a:t>travaillent</a:t>
            </a:r>
            <a:r>
              <a:rPr lang="en-US" dirty="0" smtClean="0"/>
              <a:t> </a:t>
            </a:r>
            <a:r>
              <a:rPr lang="en-US" u="sng" dirty="0" err="1" smtClean="0">
                <a:solidFill>
                  <a:schemeClr val="bg2">
                    <a:lumMod val="75000"/>
                  </a:schemeClr>
                </a:solidFill>
              </a:rPr>
              <a:t>afin</a:t>
            </a:r>
            <a:r>
              <a:rPr lang="en-US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u="sng" dirty="0" err="1" smtClean="0">
                <a:solidFill>
                  <a:schemeClr val="bg2">
                    <a:lumMod val="75000"/>
                  </a:schemeClr>
                </a:solidFill>
              </a:rPr>
              <a:t>qu’elle</a:t>
            </a:r>
            <a:r>
              <a:rPr lang="en-US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dirty="0" err="1" smtClean="0"/>
              <a:t>puisse</a:t>
            </a:r>
            <a:r>
              <a:rPr lang="en-US" dirty="0" smtClean="0"/>
              <a:t> </a:t>
            </a:r>
            <a:r>
              <a:rPr lang="en-US" dirty="0" err="1" smtClean="0"/>
              <a:t>aller</a:t>
            </a:r>
            <a:r>
              <a:rPr lang="en-US" dirty="0" smtClean="0"/>
              <a:t> à </a:t>
            </a:r>
            <a:r>
              <a:rPr lang="en-US" dirty="0" err="1" smtClean="0"/>
              <a:t>l’université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Les </a:t>
            </a:r>
            <a:r>
              <a:rPr lang="en-US" sz="3200" dirty="0" err="1" smtClean="0"/>
              <a:t>conjonctions</a:t>
            </a:r>
            <a:r>
              <a:rPr lang="en-US" sz="3200" dirty="0" smtClean="0"/>
              <a:t> qui </a:t>
            </a:r>
            <a:r>
              <a:rPr lang="en-US" sz="3200" dirty="0" err="1" smtClean="0"/>
              <a:t>expriment</a:t>
            </a:r>
            <a:r>
              <a:rPr lang="en-US" sz="3200" dirty="0" smtClean="0"/>
              <a:t> le BUT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06374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le temps</a:t>
            </a:r>
            <a:r>
              <a:rPr lang="fr-FR" dirty="0"/>
              <a:t> : avant que (ne), en attendant que, jusqu’à ce que</a:t>
            </a:r>
            <a:r>
              <a:rPr lang="fr-FR" dirty="0" smtClean="0"/>
              <a:t>…</a:t>
            </a:r>
            <a:endParaRPr lang="fr-FR" dirty="0"/>
          </a:p>
          <a:p>
            <a:endParaRPr lang="fr-FR" dirty="0"/>
          </a:p>
          <a:p>
            <a:r>
              <a:rPr lang="fr-FR" dirty="0"/>
              <a:t>Je resterai ici </a:t>
            </a:r>
            <a:r>
              <a:rPr lang="fr-FR" u="sng" dirty="0">
                <a:solidFill>
                  <a:schemeClr val="bg2">
                    <a:lumMod val="75000"/>
                  </a:schemeClr>
                </a:solidFill>
              </a:rPr>
              <a:t>jusqu’à ce qu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’il </a:t>
            </a:r>
            <a:r>
              <a:rPr lang="fr-FR" b="1" dirty="0"/>
              <a:t>arrive</a:t>
            </a:r>
            <a:r>
              <a:rPr lang="fr-FR" dirty="0" smtClean="0"/>
              <a:t>.</a:t>
            </a:r>
          </a:p>
          <a:p>
            <a:pPr marL="109728" indent="0">
              <a:buNone/>
            </a:pPr>
            <a:endParaRPr lang="fr-FR" dirty="0" smtClean="0"/>
          </a:p>
          <a:p>
            <a:r>
              <a:rPr lang="fr-FR" dirty="0" smtClean="0"/>
              <a:t>Nous </a:t>
            </a:r>
            <a:r>
              <a:rPr lang="fr-FR" dirty="0"/>
              <a:t>irons nous promener </a:t>
            </a:r>
            <a:r>
              <a:rPr lang="fr-FR" u="sng" dirty="0">
                <a:solidFill>
                  <a:schemeClr val="bg2">
                    <a:lumMod val="75000"/>
                  </a:schemeClr>
                </a:solidFill>
              </a:rPr>
              <a:t>en attendant qu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’</a:t>
            </a:r>
            <a:r>
              <a:rPr lang="fr-FR" dirty="0"/>
              <a:t>elle </a:t>
            </a:r>
            <a:r>
              <a:rPr lang="fr-FR" b="1" dirty="0"/>
              <a:t>finisse</a:t>
            </a:r>
            <a:r>
              <a:rPr lang="fr-FR" dirty="0"/>
              <a:t> son travail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 smtClean="0"/>
              <a:t>J’arriverai </a:t>
            </a:r>
            <a:r>
              <a:rPr lang="fr-FR" u="sng" dirty="0" smtClean="0">
                <a:solidFill>
                  <a:schemeClr val="bg2">
                    <a:lumMod val="75000"/>
                  </a:schemeClr>
                </a:solidFill>
              </a:rPr>
              <a:t>avant que </a:t>
            </a:r>
            <a:r>
              <a:rPr lang="fr-FR" dirty="0" smtClean="0"/>
              <a:t>tu ne viennes</a:t>
            </a:r>
            <a:endParaRPr lang="fr-FR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Jusqu’à</a:t>
            </a:r>
            <a:r>
              <a:rPr lang="en-US" dirty="0" smtClean="0"/>
              <a:t>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 / </a:t>
            </a:r>
            <a:r>
              <a:rPr lang="en-US" dirty="0" err="1" smtClean="0"/>
              <a:t>avant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(relations de temps)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00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Je ne viendrai pas </a:t>
            </a:r>
            <a:r>
              <a:rPr lang="fr-FR" u="sng" dirty="0" smtClean="0">
                <a:solidFill>
                  <a:schemeClr val="bg2">
                    <a:lumMod val="75000"/>
                  </a:schemeClr>
                </a:solidFill>
              </a:rPr>
              <a:t>à moins que </a:t>
            </a:r>
            <a:r>
              <a:rPr lang="fr-FR" dirty="0" smtClean="0"/>
              <a:t>tu me dises.</a:t>
            </a:r>
          </a:p>
          <a:p>
            <a:pPr marL="109728" indent="0">
              <a:buNone/>
            </a:pPr>
            <a:endParaRPr lang="fr-FR" dirty="0" smtClean="0"/>
          </a:p>
          <a:p>
            <a:r>
              <a:rPr lang="fr-FR" dirty="0" smtClean="0"/>
              <a:t>Elle </a:t>
            </a:r>
            <a:r>
              <a:rPr lang="fr-FR" dirty="0"/>
              <a:t>est partie </a:t>
            </a:r>
            <a:r>
              <a:rPr lang="fr-FR" u="sng" dirty="0">
                <a:solidFill>
                  <a:schemeClr val="bg2">
                    <a:lumMod val="75000"/>
                  </a:schemeClr>
                </a:solidFill>
              </a:rPr>
              <a:t>sans qu</a:t>
            </a: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’il </a:t>
            </a:r>
            <a:r>
              <a:rPr lang="fr-FR" dirty="0"/>
              <a:t>le </a:t>
            </a:r>
            <a:r>
              <a:rPr lang="fr-FR" b="1" dirty="0"/>
              <a:t>sache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 smtClean="0"/>
              <a:t>Elle l’a fait </a:t>
            </a:r>
            <a:r>
              <a:rPr lang="fr-FR" u="sng" dirty="0" smtClean="0">
                <a:solidFill>
                  <a:schemeClr val="bg2">
                    <a:lumMod val="75000"/>
                  </a:schemeClr>
                </a:solidFill>
              </a:rPr>
              <a:t>pour que </a:t>
            </a:r>
            <a:r>
              <a:rPr lang="fr-FR" dirty="0" smtClean="0"/>
              <a:t>son amie soit heureuse</a:t>
            </a:r>
          </a:p>
          <a:p>
            <a:endParaRPr lang="fr-FR" dirty="0" smtClean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 </a:t>
            </a:r>
            <a:r>
              <a:rPr lang="fr-FR" sz="2200" dirty="0" smtClean="0">
                <a:solidFill>
                  <a:schemeClr val="tx1"/>
                </a:solidFill>
              </a:rPr>
              <a:t/>
            </a:r>
            <a:br>
              <a:rPr lang="fr-FR" sz="2200" dirty="0" smtClean="0">
                <a:solidFill>
                  <a:schemeClr val="tx1"/>
                </a:solidFill>
              </a:rPr>
            </a:br>
            <a:r>
              <a:rPr lang="fr-FR" sz="2200" dirty="0" smtClean="0">
                <a:solidFill>
                  <a:schemeClr val="tx1"/>
                </a:solidFill>
              </a:rPr>
              <a:t> </a:t>
            </a:r>
            <a:r>
              <a:rPr lang="fr-FR" sz="2700" dirty="0">
                <a:solidFill>
                  <a:schemeClr val="tx1"/>
                </a:solidFill>
              </a:rPr>
              <a:t>Une conséquence après une principale </a:t>
            </a:r>
            <a:r>
              <a:rPr lang="fr-FR" sz="2700" dirty="0" smtClean="0">
                <a:solidFill>
                  <a:schemeClr val="tx1"/>
                </a:solidFill>
              </a:rPr>
              <a:t>suivie </a:t>
            </a:r>
            <a:r>
              <a:rPr lang="fr-FR" sz="2700" dirty="0">
                <a:solidFill>
                  <a:schemeClr val="tx1"/>
                </a:solidFill>
              </a:rPr>
              <a:t>de que ou après : </a:t>
            </a:r>
            <a:r>
              <a:rPr lang="fr-FR" sz="2700" dirty="0">
                <a:solidFill>
                  <a:schemeClr val="bg2">
                    <a:lumMod val="75000"/>
                  </a:schemeClr>
                </a:solidFill>
              </a:rPr>
              <a:t>pour que</a:t>
            </a:r>
            <a:r>
              <a:rPr lang="fr-FR" sz="2700" dirty="0">
                <a:solidFill>
                  <a:schemeClr val="tx1"/>
                </a:solidFill>
              </a:rPr>
              <a:t>, </a:t>
            </a:r>
            <a:r>
              <a:rPr lang="fr-FR" sz="2700" dirty="0" smtClean="0">
                <a:solidFill>
                  <a:schemeClr val="bg2">
                    <a:lumMod val="75000"/>
                  </a:schemeClr>
                </a:solidFill>
              </a:rPr>
              <a:t>sans que, à moins que</a:t>
            </a:r>
            <a:r>
              <a:rPr lang="fr-FR" sz="2700" dirty="0" smtClean="0">
                <a:solidFill>
                  <a:schemeClr val="tx1"/>
                </a:solidFill>
              </a:rPr>
              <a:t>…</a:t>
            </a:r>
            <a:r>
              <a:rPr lang="fr-FR" sz="2700" dirty="0">
                <a:solidFill>
                  <a:schemeClr val="tx1"/>
                </a:solidFill>
              </a:rPr>
              <a:t/>
            </a:r>
            <a:br>
              <a:rPr lang="fr-FR" sz="2700" dirty="0">
                <a:solidFill>
                  <a:schemeClr val="tx1"/>
                </a:solidFill>
              </a:rPr>
            </a:br>
            <a:endParaRPr lang="en-US" sz="2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844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Elle y </a:t>
            </a:r>
            <a:r>
              <a:rPr lang="en-US" sz="2400" dirty="0" err="1" smtClean="0"/>
              <a:t>ira</a:t>
            </a:r>
            <a:r>
              <a:rPr lang="en-US" sz="2400" dirty="0" smtClean="0"/>
              <a:t> à </a:t>
            </a:r>
            <a:r>
              <a:rPr lang="en-US" sz="2400" u="sng" dirty="0" smtClean="0">
                <a:solidFill>
                  <a:schemeClr val="bg2">
                    <a:lumMod val="75000"/>
                  </a:schemeClr>
                </a:solidFill>
              </a:rPr>
              <a:t>condition </a:t>
            </a:r>
            <a:r>
              <a:rPr lang="en-US" sz="2400" u="sng" dirty="0" err="1" smtClean="0">
                <a:solidFill>
                  <a:schemeClr val="bg2">
                    <a:lumMod val="75000"/>
                  </a:schemeClr>
                </a:solidFill>
              </a:rPr>
              <a:t>que</a:t>
            </a:r>
            <a:r>
              <a:rPr lang="en-US" sz="2400" u="sng" dirty="0" smtClean="0">
                <a:solidFill>
                  <a:schemeClr val="bg2">
                    <a:lumMod val="75000"/>
                  </a:schemeClr>
                </a:solidFill>
              </a:rPr>
              <a:t> / </a:t>
            </a:r>
            <a:r>
              <a:rPr lang="en-US" sz="2400" u="sng" dirty="0" err="1" smtClean="0">
                <a:solidFill>
                  <a:schemeClr val="bg2">
                    <a:lumMod val="75000"/>
                  </a:schemeClr>
                </a:solidFill>
              </a:rPr>
              <a:t>pourvu</a:t>
            </a:r>
            <a:r>
              <a:rPr lang="en-US" sz="2400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bg2">
                    <a:lumMod val="75000"/>
                  </a:schemeClr>
                </a:solidFill>
              </a:rPr>
              <a:t>que</a:t>
            </a:r>
            <a:r>
              <a:rPr lang="en-US" sz="2400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400" dirty="0" smtClean="0"/>
              <a:t>les transports </a:t>
            </a:r>
            <a:r>
              <a:rPr lang="en-US" sz="2400" dirty="0" err="1" smtClean="0"/>
              <a:t>marchent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u="sng" dirty="0" err="1" smtClean="0">
                <a:solidFill>
                  <a:schemeClr val="bg2">
                    <a:lumMod val="75000"/>
                  </a:schemeClr>
                </a:solidFill>
              </a:rPr>
              <a:t>Quoique</a:t>
            </a:r>
            <a:r>
              <a:rPr lang="en-US" sz="2400" u="sng" dirty="0" smtClean="0">
                <a:solidFill>
                  <a:schemeClr val="bg2">
                    <a:lumMod val="75000"/>
                  </a:schemeClr>
                </a:solidFill>
              </a:rPr>
              <a:t> / </a:t>
            </a:r>
            <a:r>
              <a:rPr lang="en-US" sz="2400" u="sng" dirty="0" err="1" smtClean="0">
                <a:solidFill>
                  <a:schemeClr val="bg2">
                    <a:lumMod val="75000"/>
                  </a:schemeClr>
                </a:solidFill>
              </a:rPr>
              <a:t>bien</a:t>
            </a:r>
            <a:r>
              <a:rPr lang="en-US" sz="2400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400" u="sng" dirty="0" err="1" smtClean="0">
                <a:solidFill>
                  <a:schemeClr val="bg2">
                    <a:lumMod val="75000"/>
                  </a:schemeClr>
                </a:solidFill>
              </a:rPr>
              <a:t>que</a:t>
            </a:r>
            <a:r>
              <a:rPr lang="en-US" sz="2400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400" dirty="0" err="1" smtClean="0"/>
              <a:t>tu</a:t>
            </a:r>
            <a:r>
              <a:rPr lang="en-US" sz="2400" dirty="0" smtClean="0"/>
              <a:t> </a:t>
            </a:r>
            <a:r>
              <a:rPr lang="en-US" sz="2400" dirty="0" err="1" smtClean="0"/>
              <a:t>veuilles</a:t>
            </a:r>
            <a:r>
              <a:rPr lang="en-US" sz="2400" dirty="0" smtClean="0"/>
              <a:t> </a:t>
            </a:r>
            <a:r>
              <a:rPr lang="en-US" sz="2400" dirty="0" err="1" smtClean="0"/>
              <a:t>m’aider</a:t>
            </a:r>
            <a:r>
              <a:rPr lang="en-US" sz="2400" dirty="0" smtClean="0"/>
              <a:t>, je ne sais pas </a:t>
            </a:r>
            <a:r>
              <a:rPr lang="en-US" sz="2400" dirty="0" err="1" smtClean="0"/>
              <a:t>si</a:t>
            </a:r>
            <a:r>
              <a:rPr lang="en-US" sz="2400" dirty="0" smtClean="0"/>
              <a:t> je </a:t>
            </a:r>
            <a:r>
              <a:rPr lang="en-US" sz="2400" dirty="0" err="1" smtClean="0"/>
              <a:t>réussirai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/>
              <a:t>Les conditions  (</a:t>
            </a:r>
            <a:r>
              <a:rPr lang="en-US" sz="2800" dirty="0" err="1" smtClean="0"/>
              <a:t>pourvu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/ à condition </a:t>
            </a:r>
            <a:r>
              <a:rPr lang="en-US" sz="2800" dirty="0" err="1" smtClean="0"/>
              <a:t>que</a:t>
            </a:r>
            <a:r>
              <a:rPr lang="en-US" sz="2800" dirty="0" smtClean="0"/>
              <a:t>) et concessions (</a:t>
            </a:r>
            <a:r>
              <a:rPr lang="en-US" sz="2800" dirty="0" err="1" smtClean="0"/>
              <a:t>bien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/ </a:t>
            </a:r>
            <a:r>
              <a:rPr lang="en-US" sz="2800" dirty="0" err="1" smtClean="0"/>
              <a:t>quoique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9957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AVANT + NOM</a:t>
            </a:r>
          </a:p>
          <a:p>
            <a:r>
              <a:rPr lang="en-US" dirty="0" err="1" smtClean="0"/>
              <a:t>Est-ce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je </a:t>
            </a:r>
            <a:r>
              <a:rPr lang="en-US" dirty="0" err="1" smtClean="0"/>
              <a:t>vais</a:t>
            </a:r>
            <a:r>
              <a:rPr lang="en-US" dirty="0" smtClean="0"/>
              <a:t> </a:t>
            </a:r>
            <a:r>
              <a:rPr lang="en-US" dirty="0" err="1" smtClean="0"/>
              <a:t>pouvoir</a:t>
            </a:r>
            <a:r>
              <a:rPr lang="en-US" dirty="0" smtClean="0"/>
              <a:t> me </a:t>
            </a:r>
            <a:r>
              <a:rPr lang="en-US" dirty="0" err="1" smtClean="0"/>
              <a:t>coucher</a:t>
            </a:r>
            <a:r>
              <a:rPr lang="en-US" dirty="0" smtClean="0"/>
              <a:t> </a:t>
            </a:r>
            <a:r>
              <a:rPr lang="en-US" u="sng" dirty="0" err="1" smtClean="0">
                <a:solidFill>
                  <a:srgbClr val="92D050"/>
                </a:solidFill>
              </a:rPr>
              <a:t>avant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/>
              <a:t>minuit</a:t>
            </a:r>
            <a:r>
              <a:rPr lang="en-US" dirty="0" smtClean="0"/>
              <a:t> </a:t>
            </a:r>
            <a:r>
              <a:rPr lang="en-US" dirty="0" err="1" smtClean="0"/>
              <a:t>cette</a:t>
            </a:r>
            <a:r>
              <a:rPr lang="en-US" dirty="0" smtClean="0"/>
              <a:t> </a:t>
            </a:r>
            <a:r>
              <a:rPr lang="en-US" dirty="0" err="1" smtClean="0"/>
              <a:t>semaine</a:t>
            </a:r>
            <a:r>
              <a:rPr lang="en-US" dirty="0" smtClean="0"/>
              <a:t> avec tout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j’ai</a:t>
            </a:r>
            <a:r>
              <a:rPr lang="en-US" dirty="0" smtClean="0"/>
              <a:t> à faire?</a:t>
            </a:r>
          </a:p>
          <a:p>
            <a:endParaRPr lang="en-US" dirty="0"/>
          </a:p>
          <a:p>
            <a:r>
              <a:rPr lang="en-US" dirty="0" smtClean="0"/>
              <a:t>Je ne </a:t>
            </a:r>
            <a:r>
              <a:rPr lang="en-US" dirty="0" err="1" smtClean="0"/>
              <a:t>vais</a:t>
            </a:r>
            <a:r>
              <a:rPr lang="en-US" dirty="0" smtClean="0"/>
              <a:t> pas </a:t>
            </a:r>
            <a:r>
              <a:rPr lang="en-US" dirty="0" err="1" smtClean="0"/>
              <a:t>pouvoir</a:t>
            </a:r>
            <a:r>
              <a:rPr lang="en-US" dirty="0" smtClean="0"/>
              <a:t> me </a:t>
            </a:r>
            <a:r>
              <a:rPr lang="en-US" dirty="0" err="1" smtClean="0"/>
              <a:t>coucher</a:t>
            </a:r>
            <a:r>
              <a:rPr lang="en-US" dirty="0" smtClean="0"/>
              <a:t> </a:t>
            </a:r>
            <a:r>
              <a:rPr lang="en-US" u="sng" dirty="0" err="1" smtClean="0">
                <a:solidFill>
                  <a:srgbClr val="92D050"/>
                </a:solidFill>
              </a:rPr>
              <a:t>avant</a:t>
            </a:r>
            <a:r>
              <a:rPr lang="en-US" dirty="0" smtClean="0"/>
              <a:t> </a:t>
            </a:r>
            <a:r>
              <a:rPr lang="en-US" dirty="0" err="1" smtClean="0"/>
              <a:t>minuit</a:t>
            </a:r>
            <a:r>
              <a:rPr lang="en-US" dirty="0" smtClean="0"/>
              <a:t> </a:t>
            </a:r>
            <a:r>
              <a:rPr lang="en-US" dirty="0" err="1" smtClean="0"/>
              <a:t>cette</a:t>
            </a:r>
            <a:r>
              <a:rPr lang="en-US" dirty="0" smtClean="0"/>
              <a:t> </a:t>
            </a:r>
            <a:r>
              <a:rPr lang="en-US" dirty="0" err="1" smtClean="0"/>
              <a:t>semaine</a:t>
            </a:r>
            <a:r>
              <a:rPr lang="en-US" dirty="0" smtClean="0"/>
              <a:t>!!!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prépositions</a:t>
            </a:r>
            <a:r>
              <a:rPr lang="en-US" dirty="0" smtClean="0"/>
              <a:t> de temps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849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À PARTIR DE + NOM/ CHIFFRE</a:t>
            </a:r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dirty="0" err="1" smtClean="0"/>
              <a:t>partir</a:t>
            </a:r>
            <a:r>
              <a:rPr lang="en-US" dirty="0" smtClean="0"/>
              <a:t> de </a:t>
            </a:r>
            <a:r>
              <a:rPr lang="en-US" dirty="0" err="1" smtClean="0"/>
              <a:t>demain</a:t>
            </a:r>
            <a:r>
              <a:rPr lang="en-US" dirty="0" smtClean="0"/>
              <a:t>, je me </a:t>
            </a:r>
            <a:r>
              <a:rPr lang="en-US" dirty="0" err="1" smtClean="0"/>
              <a:t>mets</a:t>
            </a:r>
            <a:r>
              <a:rPr lang="en-US" dirty="0" smtClean="0"/>
              <a:t> au sport!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partir</a:t>
            </a:r>
            <a:r>
              <a:rPr lang="en-US" dirty="0" smtClean="0"/>
              <a:t> de 2014, la </a:t>
            </a:r>
            <a:r>
              <a:rPr lang="en-US" dirty="0" err="1" smtClean="0"/>
              <a:t>Serbie</a:t>
            </a:r>
            <a:r>
              <a:rPr lang="en-US" dirty="0" smtClean="0"/>
              <a:t> </a:t>
            </a:r>
            <a:r>
              <a:rPr lang="en-US" dirty="0" err="1" smtClean="0"/>
              <a:t>fera</a:t>
            </a:r>
            <a:r>
              <a:rPr lang="en-US" dirty="0" smtClean="0"/>
              <a:t> </a:t>
            </a:r>
            <a:r>
              <a:rPr lang="en-US" dirty="0" err="1" smtClean="0"/>
              <a:t>peut-être</a:t>
            </a:r>
            <a:r>
              <a:rPr lang="en-US" dirty="0" smtClean="0"/>
              <a:t> son entrée </a:t>
            </a:r>
            <a:r>
              <a:rPr lang="en-US" dirty="0" err="1" smtClean="0"/>
              <a:t>dans</a:t>
            </a:r>
            <a:r>
              <a:rPr lang="en-US" dirty="0" smtClean="0"/>
              <a:t> </a:t>
            </a:r>
            <a:r>
              <a:rPr lang="en-US" dirty="0" err="1" smtClean="0"/>
              <a:t>l’UE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préposition</a:t>
            </a:r>
            <a:r>
              <a:rPr lang="en-US" dirty="0" smtClean="0"/>
              <a:t> de temps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67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VERS 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serai</a:t>
            </a:r>
            <a:r>
              <a:rPr lang="en-US" dirty="0" smtClean="0"/>
              <a:t> </a:t>
            </a:r>
            <a:r>
              <a:rPr lang="en-US" dirty="0" err="1" smtClean="0"/>
              <a:t>libre</a:t>
            </a:r>
            <a:r>
              <a:rPr lang="en-US" dirty="0" smtClean="0"/>
              <a:t> </a:t>
            </a:r>
            <a:r>
              <a:rPr lang="en-US" u="sng" dirty="0" err="1" smtClean="0">
                <a:solidFill>
                  <a:srgbClr val="FFC000"/>
                </a:solidFill>
              </a:rPr>
              <a:t>vers</a:t>
            </a:r>
            <a:r>
              <a:rPr lang="en-US" dirty="0" smtClean="0"/>
              <a:t> 12h00. On </a:t>
            </a:r>
            <a:r>
              <a:rPr lang="en-US" dirty="0" err="1" smtClean="0"/>
              <a:t>déjeune</a:t>
            </a:r>
            <a:r>
              <a:rPr lang="en-US" dirty="0" smtClean="0"/>
              <a:t> ensemble?</a:t>
            </a:r>
          </a:p>
          <a:p>
            <a:r>
              <a:rPr lang="en-US" dirty="0" smtClean="0">
                <a:hlinkClick r:id="rId2" tooltip="Not equals sign"/>
              </a:rPr>
              <a:t>≠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r>
              <a:rPr lang="en-US" dirty="0" smtClean="0"/>
              <a:t>PRÈS DE : Je </a:t>
            </a:r>
            <a:r>
              <a:rPr lang="en-US" dirty="0" err="1" smtClean="0"/>
              <a:t>t’attendrai</a:t>
            </a:r>
            <a:r>
              <a:rPr lang="en-US" dirty="0" smtClean="0"/>
              <a:t> </a:t>
            </a:r>
            <a:r>
              <a:rPr lang="en-US" u="sng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près</a:t>
            </a:r>
            <a:r>
              <a:rPr lang="en-US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de la </a:t>
            </a:r>
            <a:r>
              <a:rPr lang="en-US" dirty="0" err="1" smtClean="0"/>
              <a:t>gare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Préposition</a:t>
            </a:r>
            <a:r>
              <a:rPr lang="en-US" dirty="0" smtClean="0"/>
              <a:t> de temps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48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224272"/>
          </a:xfrm>
        </p:spPr>
        <p:txBody>
          <a:bodyPr>
            <a:normAutofit/>
          </a:bodyPr>
          <a:lstStyle/>
          <a:p>
            <a:r>
              <a:rPr lang="en-US" dirty="0" smtClean="0"/>
              <a:t>Dates:</a:t>
            </a:r>
          </a:p>
          <a:p>
            <a:r>
              <a:rPr lang="en-US" dirty="0" smtClean="0"/>
              <a:t>LE + </a:t>
            </a:r>
            <a:r>
              <a:rPr lang="en-US" dirty="0" err="1" smtClean="0"/>
              <a:t>chiffre</a:t>
            </a:r>
            <a:endParaRPr lang="en-US" dirty="0" smtClean="0"/>
          </a:p>
          <a:p>
            <a:r>
              <a:rPr lang="en-US" dirty="0" smtClean="0"/>
              <a:t>-Je </a:t>
            </a:r>
            <a:r>
              <a:rPr lang="en-US" dirty="0" err="1" smtClean="0"/>
              <a:t>suis</a:t>
            </a:r>
            <a:r>
              <a:rPr lang="en-US" dirty="0" smtClean="0"/>
              <a:t> née </a:t>
            </a:r>
            <a:r>
              <a:rPr lang="en-US" dirty="0" smtClean="0">
                <a:solidFill>
                  <a:srgbClr val="FF0000"/>
                </a:solidFill>
              </a:rPr>
              <a:t>LE</a:t>
            </a:r>
            <a:r>
              <a:rPr lang="en-US" dirty="0" smtClean="0"/>
              <a:t> </a:t>
            </a:r>
            <a:r>
              <a:rPr lang="en-US" u="sng" dirty="0" smtClean="0"/>
              <a:t>6 </a:t>
            </a:r>
            <a:r>
              <a:rPr lang="en-US" u="sng" dirty="0" err="1" smtClean="0"/>
              <a:t>novembre</a:t>
            </a:r>
            <a:r>
              <a:rPr lang="en-US" u="sng" dirty="0" smtClean="0"/>
              <a:t> </a:t>
            </a:r>
            <a:r>
              <a:rPr lang="en-US" dirty="0" smtClean="0"/>
              <a:t>1867 en </a:t>
            </a:r>
            <a:r>
              <a:rPr lang="en-US" dirty="0" err="1" smtClean="0"/>
              <a:t>Pologne</a:t>
            </a:r>
            <a:r>
              <a:rPr lang="en-US" dirty="0" smtClean="0"/>
              <a:t> et </a:t>
            </a:r>
            <a:r>
              <a:rPr lang="en-US" dirty="0" err="1" smtClean="0"/>
              <a:t>puis</a:t>
            </a:r>
            <a:r>
              <a:rPr lang="en-US" dirty="0" smtClean="0"/>
              <a:t> </a:t>
            </a:r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acquis</a:t>
            </a:r>
            <a:r>
              <a:rPr lang="en-US" dirty="0" smtClean="0"/>
              <a:t> la </a:t>
            </a:r>
            <a:r>
              <a:rPr lang="en-US" dirty="0" err="1" smtClean="0"/>
              <a:t>nationalité</a:t>
            </a:r>
            <a:r>
              <a:rPr lang="en-US" dirty="0" smtClean="0"/>
              <a:t> </a:t>
            </a:r>
            <a:r>
              <a:rPr lang="en-US" dirty="0" err="1" smtClean="0"/>
              <a:t>française</a:t>
            </a:r>
            <a:r>
              <a:rPr lang="en-US" dirty="0" smtClean="0"/>
              <a:t> par </a:t>
            </a:r>
            <a:r>
              <a:rPr lang="en-US" dirty="0" err="1" smtClean="0"/>
              <a:t>mariage</a:t>
            </a:r>
            <a:r>
              <a:rPr lang="en-US" dirty="0" smtClean="0"/>
              <a:t>.  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une</a:t>
            </a:r>
            <a:r>
              <a:rPr lang="en-US" dirty="0" smtClean="0"/>
              <a:t> </a:t>
            </a:r>
            <a:r>
              <a:rPr lang="en-US" dirty="0" err="1" smtClean="0"/>
              <a:t>scientifique</a:t>
            </a:r>
            <a:r>
              <a:rPr lang="en-US" dirty="0" smtClean="0"/>
              <a:t> célèbre et 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morte</a:t>
            </a:r>
            <a:r>
              <a:rPr lang="en-US" dirty="0" smtClean="0"/>
              <a:t> à la suite de ma </a:t>
            </a:r>
            <a:r>
              <a:rPr lang="en-US" dirty="0" err="1" smtClean="0"/>
              <a:t>découverte</a:t>
            </a:r>
            <a:r>
              <a:rPr lang="en-US" dirty="0" smtClean="0"/>
              <a:t>. Je </a:t>
            </a:r>
            <a:r>
              <a:rPr lang="en-US" dirty="0" err="1" smtClean="0"/>
              <a:t>suis</a:t>
            </a:r>
            <a:r>
              <a:rPr lang="en-US" dirty="0" smtClean="0"/>
              <a:t>….</a:t>
            </a:r>
          </a:p>
          <a:p>
            <a:r>
              <a:rPr lang="en-US" dirty="0" smtClean="0"/>
              <a:t>EN + </a:t>
            </a:r>
            <a:r>
              <a:rPr lang="en-US" dirty="0" err="1" smtClean="0"/>
              <a:t>mois</a:t>
            </a:r>
            <a:r>
              <a:rPr lang="en-US" dirty="0" smtClean="0"/>
              <a:t> – EN + </a:t>
            </a:r>
            <a:r>
              <a:rPr lang="en-US" dirty="0" err="1" smtClean="0"/>
              <a:t>année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née </a:t>
            </a:r>
            <a:r>
              <a:rPr lang="en-US" dirty="0" smtClean="0">
                <a:solidFill>
                  <a:srgbClr val="FF0000"/>
                </a:solidFill>
              </a:rPr>
              <a:t>EN </a:t>
            </a:r>
            <a:r>
              <a:rPr lang="en-US" dirty="0" err="1" smtClean="0"/>
              <a:t>novembre</a:t>
            </a:r>
            <a:r>
              <a:rPr lang="en-US" dirty="0" smtClean="0"/>
              <a:t> / </a:t>
            </a:r>
            <a:r>
              <a:rPr lang="en-US" dirty="0" smtClean="0">
                <a:solidFill>
                  <a:srgbClr val="FF0000"/>
                </a:solidFill>
              </a:rPr>
              <a:t>EN</a:t>
            </a:r>
            <a:r>
              <a:rPr lang="en-US" dirty="0" smtClean="0"/>
              <a:t> 1867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Attention aux aspects </a:t>
            </a:r>
            <a:r>
              <a:rPr lang="en-US" dirty="0" err="1" smtClean="0"/>
              <a:t>suivants</a:t>
            </a:r>
            <a:r>
              <a:rPr lang="en-US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011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</TotalTime>
  <Words>359</Words>
  <Application>Microsoft Office PowerPoint</Application>
  <PresentationFormat>On-screen Show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La forme verbale après les conjonctions</vt:lpstr>
      <vt:lpstr>Les conjonctions qui expriment le BUT</vt:lpstr>
      <vt:lpstr>Jusqu’à ce que  / avant que  (relations de temps) </vt:lpstr>
      <vt:lpstr>   Une conséquence après une principale suivie de que ou après : pour que, sans que, à moins que… </vt:lpstr>
      <vt:lpstr>Les conditions  (pourvu que / à condition que) et concessions (bien que / quoique que)</vt:lpstr>
      <vt:lpstr>Les prépositions de temps</vt:lpstr>
      <vt:lpstr>Les préposition de temps</vt:lpstr>
      <vt:lpstr>Préposition de temps</vt:lpstr>
      <vt:lpstr>Attention aux aspects suivants:</vt:lpstr>
      <vt:lpstr>Le – ce    SUR</vt:lpstr>
    </vt:vector>
  </TitlesOfParts>
  <Company>Bryn Mawr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forme verbale après les conjonctions</dc:title>
  <dc:creator>Agnès Peysson-Zeiss</dc:creator>
  <cp:lastModifiedBy>Agnès Peysson-Zeiss</cp:lastModifiedBy>
  <cp:revision>6</cp:revision>
  <dcterms:created xsi:type="dcterms:W3CDTF">2013-11-12T15:33:10Z</dcterms:created>
  <dcterms:modified xsi:type="dcterms:W3CDTF">2013-11-13T12:51:41Z</dcterms:modified>
</cp:coreProperties>
</file>