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3" r:id="rId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8" autoAdjust="0"/>
    <p:restoredTop sz="94660"/>
  </p:normalViewPr>
  <p:slideViewPr>
    <p:cSldViewPr snapToGrid="0">
      <p:cViewPr varScale="1">
        <p:scale>
          <a:sx n="87" d="100"/>
          <a:sy n="87" d="100"/>
        </p:scale>
        <p:origin x="89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B3E16-7B8F-47F3-B74A-544382505C3A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CCD0F-AC13-437C-B045-2F2AC1A8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36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diagram is arranged in a 10-point star. Each point is listed on the slide, with the definition.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CCD0F-AC13-437C-B045-2F2AC1A81B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82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DBE0D-592B-0094-16D0-4B61FA2F3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A4B530-59E2-7C0D-EEE8-18085330E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9B06D-D38B-1110-6038-FEFA7534A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FA133-5BA2-BC95-1BFD-1E13E029D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6B166-18F8-9685-05FB-C13887785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3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42B83-1500-289A-C221-2B1072000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C06B2E-EAAA-06AA-356B-1F9799D5E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BB219-D209-7DD2-621A-91CF1DD98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07E90-1833-1326-3F34-8D0C758F8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3FD13-E88E-DF89-8E08-6AF837FF5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64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82F081-A887-F66A-775D-B563E44623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03803-DA79-C07E-5826-FBBDAA1AA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8B107-025B-3157-1F4E-89AE2A03A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7F544-F840-0A58-3D13-DA3E09890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9485D-9872-ED6B-1072-A111B04FF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59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Doub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E6EA516-2036-A16F-9688-114F06349B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9250" y="611125"/>
            <a:ext cx="10934333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baseline="0">
                <a:latin typeface="Marcellus" panose="020E0602050203020307" pitchFamily="34" charset="0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dirty="0">
                <a:solidFill>
                  <a:srgbClr val="A7631C"/>
                </a:solidFill>
              </a:rPr>
              <a:t>Headline</a:t>
            </a:r>
            <a:r>
              <a:rPr sz="3400" spc="-10" dirty="0">
                <a:solidFill>
                  <a:srgbClr val="A7631C"/>
                </a:solidFill>
              </a:rPr>
              <a:t> </a:t>
            </a:r>
            <a:r>
              <a:rPr sz="3400" dirty="0">
                <a:solidFill>
                  <a:srgbClr val="A7631C"/>
                </a:solidFill>
              </a:rPr>
              <a:t>for</a:t>
            </a:r>
            <a:r>
              <a:rPr sz="3400" spc="-10" dirty="0">
                <a:solidFill>
                  <a:srgbClr val="A7631C"/>
                </a:solidFill>
              </a:rPr>
              <a:t> </a:t>
            </a:r>
            <a:r>
              <a:rPr sz="3400" dirty="0">
                <a:solidFill>
                  <a:srgbClr val="A7631C"/>
                </a:solidFill>
              </a:rPr>
              <a:t>a</a:t>
            </a:r>
            <a:r>
              <a:rPr sz="3400" spc="-10" dirty="0">
                <a:solidFill>
                  <a:srgbClr val="A7631C"/>
                </a:solidFill>
              </a:rPr>
              <a:t> </a:t>
            </a:r>
            <a:r>
              <a:rPr sz="3400" dirty="0">
                <a:solidFill>
                  <a:srgbClr val="A7631C"/>
                </a:solidFill>
              </a:rPr>
              <a:t>single</a:t>
            </a:r>
            <a:r>
              <a:rPr sz="3400" spc="-10" dirty="0">
                <a:solidFill>
                  <a:srgbClr val="A7631C"/>
                </a:solidFill>
              </a:rPr>
              <a:t> </a:t>
            </a:r>
            <a:r>
              <a:rPr sz="3400" dirty="0">
                <a:solidFill>
                  <a:srgbClr val="A7631C"/>
                </a:solidFill>
              </a:rPr>
              <a:t>column</a:t>
            </a:r>
            <a:r>
              <a:rPr sz="3400" spc="-10" dirty="0">
                <a:solidFill>
                  <a:srgbClr val="A7631C"/>
                </a:solidFill>
              </a:rPr>
              <a:t> </a:t>
            </a:r>
            <a:r>
              <a:rPr sz="3400" dirty="0">
                <a:solidFill>
                  <a:srgbClr val="A7631C"/>
                </a:solidFill>
              </a:rPr>
              <a:t>text</a:t>
            </a:r>
            <a:r>
              <a:rPr sz="3400" spc="-10" dirty="0">
                <a:solidFill>
                  <a:srgbClr val="A7631C"/>
                </a:solidFill>
              </a:rPr>
              <a:t> block</a:t>
            </a:r>
            <a:endParaRPr sz="3400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CAD7362A-F5A1-D84F-8B54-655E1D4CAF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4363" y="1681163"/>
            <a:ext cx="5199062" cy="388143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30" baseline="0">
                <a:solidFill>
                  <a:srgbClr val="002B4F"/>
                </a:solidFill>
                <a:latin typeface="Figtree" pitchFamily="2" charset="0"/>
              </a:defRPr>
            </a:lvl1pPr>
            <a:lvl2pPr>
              <a:defRPr sz="1400" spc="30" baseline="0">
                <a:solidFill>
                  <a:srgbClr val="A6611B"/>
                </a:solidFill>
                <a:latin typeface="Figtree" pitchFamily="2" charset="0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styles.</a:t>
            </a:r>
            <a:endParaRPr lang="en-US" sz="1400" dirty="0">
              <a:latin typeface="Figtree Light"/>
              <a:cs typeface="Figtree Light"/>
            </a:endParaRP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34AD7389-344E-A293-FC56-553CBE81BA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66234" y="1681163"/>
            <a:ext cx="5199062" cy="388143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30" baseline="0">
                <a:solidFill>
                  <a:srgbClr val="002B4F"/>
                </a:solidFill>
                <a:latin typeface="Figtree" pitchFamily="2" charset="0"/>
              </a:defRPr>
            </a:lvl1pPr>
            <a:lvl2pPr>
              <a:defRPr sz="1400" spc="30" baseline="0">
                <a:solidFill>
                  <a:srgbClr val="A6611B"/>
                </a:solidFill>
                <a:latin typeface="Figtree" pitchFamily="2" charset="0"/>
              </a:defRPr>
            </a:lvl2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text styles.</a:t>
            </a:r>
            <a:endParaRPr lang="en-US" sz="1400" dirty="0">
              <a:latin typeface="Figtree Light"/>
              <a:cs typeface="Figtree Light"/>
            </a:endParaRPr>
          </a:p>
        </p:txBody>
      </p:sp>
    </p:spTree>
    <p:extLst>
      <p:ext uri="{BB962C8B-B14F-4D97-AF65-F5344CB8AC3E}">
        <p14:creationId xmlns:p14="http://schemas.microsoft.com/office/powerpoint/2010/main" val="338626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B82D-9A43-87D6-1B9C-2F5CA9C50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92DED-5D23-FE21-CBE6-5BB26B578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2E88E-88D4-6CC4-05B0-AB963A7D0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389C5-C558-A140-0853-DE2E0FA8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321FB-EEFF-E11E-794B-5703A8592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85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A0566-802A-10DC-0A7D-48FD89A21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7DB0A-500D-E8F7-83B5-A739720AB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7B0CB-3601-90FC-536E-B612A2BA2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CED3F-8E93-666F-5799-3E12983FA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54854-BB32-5F5B-7E2A-6BECCB7C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1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E8309-67A6-517F-2C5A-5511EB897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F1CAE-F008-2BB1-6EDD-FB8C574A8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D82134-6CCB-11ED-9118-F96AFF0DC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4DFA9F-5720-580D-63D2-99B9BBA61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0DEB1A-4508-7247-8667-B3CF900A5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308F99-7D5A-D57A-CFD8-2117F9EFC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44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7633A-BBFE-3F39-0DE2-32E8FE7ED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2E450-1D3A-C05A-43EB-558485866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44300-4363-202C-EC3C-A7E1FABE7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D0633B-46B8-D68D-E324-BA5F016B47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D6BE20-100B-8B65-36CD-1D9AD4339A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AAE61A-70AF-89B2-43CF-561B546F5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26071E-BCDB-AC37-F74E-0CF18DF9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035338-E316-CE52-DA7B-CEAA7DA2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53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6D4F4-B110-F9C0-7AEB-596A7784D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CAA87F-4825-E739-DD4C-1E24F99C5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C01CE0-943B-4F02-F1C6-48148443E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207A6-5878-F4EC-59B1-3768FD768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7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94070D-7613-F3F0-0C68-4897D489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0D351D-4AB3-0926-A94F-AFDB3B00D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A6718-0F82-3829-B4A5-C3D914BD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6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27138-78A1-D277-59A2-FA8CE53A3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2BB95-FF49-9DE7-3CF5-6512F0CF1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59C096-D53C-6DA4-B609-2CACECB947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5C922F-DE87-358C-BA25-47F004D15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2EE40-1413-A062-AC82-047DBFF35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D854D-3138-A0AB-9AFF-982DABD7F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42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3D61D-959A-DE5B-5A0C-B45E7D556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A58698-E722-501C-3445-38E581ABF7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F9222-3D9A-DE0B-3A78-C69D8F890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6A8A14-97DB-60C0-3652-CC84A52C5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E8E80-B7B8-02BA-7E71-CDC0AB698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8CC73-FD48-A0DB-9241-6805974D3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2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348C35-4DDF-ED60-F4A7-482874AD4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9EAAF-1DB6-9428-EC94-9CE9D5BB1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4C6AB-6AAB-D87B-5ED5-3B2479142A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2543FC-6DA3-4D70-A0B4-733681607ED4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E1112-3C15-347B-D4D1-102548BBF2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76A3F-ED32-CE94-D69E-A338A3D73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B48031-1A0B-4EC4-AB77-9C2485505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15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93BDC-76B7-8E6E-A336-7AA5796BD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833" y="495095"/>
            <a:ext cx="10934333" cy="594522"/>
          </a:xfrm>
        </p:spPr>
        <p:txBody>
          <a:bodyPr/>
          <a:lstStyle/>
          <a:p>
            <a:pPr algn="ctr"/>
            <a:r>
              <a:rPr lang="en-US" sz="4200" dirty="0">
                <a:solidFill>
                  <a:srgbClr val="A7641C"/>
                </a:solidFill>
              </a:rPr>
              <a:t>10-S Framework for Nonprofit Organizations</a:t>
            </a:r>
          </a:p>
        </p:txBody>
      </p:sp>
      <p:pic>
        <p:nvPicPr>
          <p:cNvPr id="5" name="Picture 4" descr="Chart lists the 10 S's in a circle, with a 10 point star in the middle showing they are all interconnected">
            <a:extLst>
              <a:ext uri="{FF2B5EF4-FFF2-40B4-BE49-F238E27FC236}">
                <a16:creationId xmlns:a16="http://schemas.microsoft.com/office/drawing/2014/main" id="{40BC7BE1-CCA6-2356-5FC7-9E886168A6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05" t="6991" r="9148" b="10525"/>
          <a:stretch/>
        </p:blipFill>
        <p:spPr>
          <a:xfrm>
            <a:off x="23400" y="1358386"/>
            <a:ext cx="5562600" cy="42495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84B10F-9198-04CC-3EF2-5635D77F6A58}"/>
              </a:ext>
            </a:extLst>
          </p:cNvPr>
          <p:cNvSpPr txBox="1"/>
          <p:nvPr/>
        </p:nvSpPr>
        <p:spPr>
          <a:xfrm>
            <a:off x="381000" y="6214646"/>
            <a:ext cx="2362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Bailey &amp; Aronoff, (2004)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27B5E9-0BE4-049B-B2D2-DD41B6FE5366}"/>
              </a:ext>
            </a:extLst>
          </p:cNvPr>
          <p:cNvSpPr txBox="1"/>
          <p:nvPr/>
        </p:nvSpPr>
        <p:spPr>
          <a:xfrm>
            <a:off x="5181600" y="1250034"/>
            <a:ext cx="6781800" cy="5303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Setting</a:t>
            </a:r>
            <a:r>
              <a:rPr lang="en-US" dirty="0">
                <a:latin typeface="Figtree" pitchFamily="2" charset="0"/>
              </a:rPr>
              <a:t> – location and work environment</a:t>
            </a:r>
          </a:p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Systems</a:t>
            </a:r>
            <a:r>
              <a:rPr lang="en-US" dirty="0">
                <a:latin typeface="Figtree" pitchFamily="2" charset="0"/>
              </a:rPr>
              <a:t> – formal programs/plans/procedures that guide organizational functioning</a:t>
            </a:r>
          </a:p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Style</a:t>
            </a:r>
            <a:r>
              <a:rPr lang="en-US" dirty="0">
                <a:latin typeface="Figtree" pitchFamily="2" charset="0"/>
              </a:rPr>
              <a:t> – leadership style of the designated leaders</a:t>
            </a:r>
          </a:p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Structure</a:t>
            </a:r>
            <a:r>
              <a:rPr lang="en-US" dirty="0">
                <a:latin typeface="Figtree" pitchFamily="2" charset="0"/>
              </a:rPr>
              <a:t> – *refers to administrative and governance structure; how tasks are divided</a:t>
            </a:r>
          </a:p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Services</a:t>
            </a:r>
            <a:r>
              <a:rPr lang="en-US" dirty="0">
                <a:latin typeface="Figtree" pitchFamily="2" charset="0"/>
              </a:rPr>
              <a:t> – how the mission is operationalized within the community</a:t>
            </a:r>
          </a:p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Strategy</a:t>
            </a:r>
            <a:r>
              <a:rPr lang="en-US" dirty="0">
                <a:latin typeface="Figtree" pitchFamily="2" charset="0"/>
              </a:rPr>
              <a:t> – how the mission is operationalized within the organization</a:t>
            </a:r>
          </a:p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Stakeholders</a:t>
            </a:r>
            <a:r>
              <a:rPr lang="en-US" dirty="0">
                <a:latin typeface="Figtree" pitchFamily="2" charset="0"/>
              </a:rPr>
              <a:t> – individuals/groups with an interest in the organization</a:t>
            </a:r>
          </a:p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Staffing</a:t>
            </a:r>
            <a:r>
              <a:rPr lang="en-US" dirty="0">
                <a:latin typeface="Figtree" pitchFamily="2" charset="0"/>
              </a:rPr>
              <a:t> – paid and volunteer roles</a:t>
            </a:r>
          </a:p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Skills</a:t>
            </a:r>
            <a:r>
              <a:rPr lang="en-US" dirty="0">
                <a:latin typeface="Figtree" pitchFamily="2" charset="0"/>
              </a:rPr>
              <a:t> – basic organizational competencies</a:t>
            </a:r>
          </a:p>
          <a:p>
            <a:pPr indent="-457200">
              <a:spcAft>
                <a:spcPts val="800"/>
              </a:spcAft>
            </a:pPr>
            <a:r>
              <a:rPr lang="en-US" b="1" dirty="0">
                <a:solidFill>
                  <a:srgbClr val="002858"/>
                </a:solidFill>
                <a:latin typeface="Figtree" pitchFamily="2" charset="0"/>
              </a:rPr>
              <a:t>Shared Values </a:t>
            </a:r>
            <a:r>
              <a:rPr lang="en-US" dirty="0">
                <a:latin typeface="Figtree" pitchFamily="2" charset="0"/>
              </a:rPr>
              <a:t>– guiding concepts and fundamental values</a:t>
            </a:r>
          </a:p>
        </p:txBody>
      </p:sp>
    </p:spTree>
    <p:extLst>
      <p:ext uri="{BB962C8B-B14F-4D97-AF65-F5344CB8AC3E}">
        <p14:creationId xmlns:p14="http://schemas.microsoft.com/office/powerpoint/2010/main" val="1132765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124</Words>
  <Application>Microsoft Office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Figtree</vt:lpstr>
      <vt:lpstr>Figtree Light</vt:lpstr>
      <vt:lpstr>Marcellus</vt:lpstr>
      <vt:lpstr>Office Theme</vt:lpstr>
      <vt:lpstr>10-S Framework for Nonprofit Organizations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Spath</dc:creator>
  <cp:lastModifiedBy>Sarah Spath</cp:lastModifiedBy>
  <cp:revision>5</cp:revision>
  <cp:lastPrinted>2025-06-26T17:56:49Z</cp:lastPrinted>
  <dcterms:created xsi:type="dcterms:W3CDTF">2025-06-26T17:50:31Z</dcterms:created>
  <dcterms:modified xsi:type="dcterms:W3CDTF">2025-08-07T19:03:17Z</dcterms:modified>
</cp:coreProperties>
</file>