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9" r:id="rId1"/>
    <p:sldMasterId id="2147483711" r:id="rId2"/>
  </p:sldMasterIdLst>
  <p:notesMasterIdLst>
    <p:notesMasterId r:id="rId14"/>
  </p:notesMasterIdLst>
  <p:sldIdLst>
    <p:sldId id="256" r:id="rId3"/>
    <p:sldId id="257" r:id="rId4"/>
    <p:sldId id="270" r:id="rId5"/>
    <p:sldId id="258" r:id="rId6"/>
    <p:sldId id="286" r:id="rId7"/>
    <p:sldId id="287" r:id="rId8"/>
    <p:sldId id="288" r:id="rId9"/>
    <p:sldId id="289" r:id="rId10"/>
    <p:sldId id="276" r:id="rId11"/>
    <p:sldId id="274" r:id="rId12"/>
    <p:sldId id="275"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2FF"/>
    <a:srgbClr val="80008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129"/>
    <p:restoredTop sz="80677" autoAdjust="0"/>
  </p:normalViewPr>
  <p:slideViewPr>
    <p:cSldViewPr snapToGrid="0" snapToObjects="1">
      <p:cViewPr varScale="1">
        <p:scale>
          <a:sx n="94" d="100"/>
          <a:sy n="94" d="100"/>
        </p:scale>
        <p:origin x="1224" y="1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AAF35C7-59B1-584D-ACE2-4A514A2CB9AC}" type="datetimeFigureOut">
              <a:t>9/9/24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3EF5CF1-97A5-9141-A167-BF9D61F7427B}" type="slidenum">
              <a:t>‹#›</a:t>
            </a:fld>
            <a:endParaRPr lang="en-US"/>
          </a:p>
        </p:txBody>
      </p:sp>
    </p:spTree>
    <p:extLst>
      <p:ext uri="{BB962C8B-B14F-4D97-AF65-F5344CB8AC3E}">
        <p14:creationId xmlns:p14="http://schemas.microsoft.com/office/powerpoint/2010/main" val="183376492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F7149A-9CB8-8244-AF54-60FFD37D7831}" type="datetimeFigureOut">
              <a:rPr lang="en-US" smtClean="0"/>
              <a:t>9/9/24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0376F5-88D1-454A-B8EB-67C3AB2F066D}" type="slidenum">
              <a:rPr lang="en-US" smtClean="0"/>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F7149A-9CB8-8244-AF54-60FFD37D7831}" type="datetimeFigureOut">
              <a:rPr lang="en-US" smtClean="0"/>
              <a:t>9/9/24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0376F5-88D1-454A-B8EB-67C3AB2F066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F7149A-9CB8-8244-AF54-60FFD37D7831}" type="datetimeFigureOut">
              <a:rPr lang="en-US" smtClean="0"/>
              <a:t>9/9/24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0376F5-88D1-454A-B8EB-67C3AB2F066D}"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36346" y="1788454"/>
            <a:ext cx="6270922"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009930" y="3956280"/>
            <a:ext cx="5123755" cy="1086237"/>
          </a:xfrm>
        </p:spPr>
        <p:txBody>
          <a:bodyPr>
            <a:normAutofit/>
          </a:bodyPr>
          <a:lstStyle>
            <a:lvl1pPr marL="0" indent="0" algn="ctr">
              <a:lnSpc>
                <a:spcPct val="112000"/>
              </a:lnSpc>
              <a:spcBef>
                <a:spcPts val="0"/>
              </a:spcBef>
              <a:spcAft>
                <a:spcPts val="0"/>
              </a:spcAft>
              <a:buNone/>
              <a:defRPr sz="23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564644" y="6453386"/>
            <a:ext cx="1205958" cy="404614"/>
          </a:xfrm>
        </p:spPr>
        <p:txBody>
          <a:bodyPr/>
          <a:lstStyle>
            <a:lvl1pPr>
              <a:defRPr baseline="0">
                <a:solidFill>
                  <a:schemeClr val="tx2"/>
                </a:solidFill>
              </a:defRPr>
            </a:lvl1pPr>
          </a:lstStyle>
          <a:p>
            <a:fld id="{0380846A-314A-4F77-A43E-4B3C6D63A5DD}" type="datetimeFigureOut">
              <a:rPr lang="en-US" smtClean="0">
                <a:solidFill>
                  <a:srgbClr val="1A2E40"/>
                </a:solidFill>
                <a:latin typeface="Franklin Gothic Book"/>
              </a:rPr>
              <a:pPr/>
              <a:t>9/9/24</a:t>
            </a:fld>
            <a:endParaRPr lang="en-US">
              <a:solidFill>
                <a:srgbClr val="1A2E40"/>
              </a:solidFill>
              <a:latin typeface="Franklin Gothic Book"/>
            </a:endParaRPr>
          </a:p>
        </p:txBody>
      </p:sp>
      <p:sp>
        <p:nvSpPr>
          <p:cNvPr id="5" name="Footer Placeholder 4"/>
          <p:cNvSpPr>
            <a:spLocks noGrp="1"/>
          </p:cNvSpPr>
          <p:nvPr>
            <p:ph type="ftr" sz="quarter" idx="11"/>
          </p:nvPr>
        </p:nvSpPr>
        <p:spPr>
          <a:xfrm>
            <a:off x="1938041" y="6453386"/>
            <a:ext cx="5267533" cy="404614"/>
          </a:xfrm>
        </p:spPr>
        <p:txBody>
          <a:bodyPr/>
          <a:lstStyle>
            <a:lvl1pPr algn="ctr">
              <a:defRPr baseline="0">
                <a:solidFill>
                  <a:schemeClr val="tx2"/>
                </a:solidFill>
              </a:defRPr>
            </a:lvl1pPr>
          </a:lstStyle>
          <a:p>
            <a:endParaRPr lang="en-US">
              <a:solidFill>
                <a:srgbClr val="1A2E40"/>
              </a:solidFill>
              <a:latin typeface="Franklin Gothic Book"/>
            </a:endParaRPr>
          </a:p>
        </p:txBody>
      </p:sp>
      <p:sp>
        <p:nvSpPr>
          <p:cNvPr id="6" name="Slide Number Placeholder 5"/>
          <p:cNvSpPr>
            <a:spLocks noGrp="1"/>
          </p:cNvSpPr>
          <p:nvPr>
            <p:ph type="sldNum" sz="quarter" idx="12"/>
          </p:nvPr>
        </p:nvSpPr>
        <p:spPr>
          <a:xfrm>
            <a:off x="7373012" y="6453386"/>
            <a:ext cx="1197219" cy="404614"/>
          </a:xfrm>
        </p:spPr>
        <p:txBody>
          <a:bodyPr/>
          <a:lstStyle>
            <a:lvl1pPr>
              <a:defRPr baseline="0">
                <a:solidFill>
                  <a:schemeClr val="tx2"/>
                </a:solidFill>
              </a:defRPr>
            </a:lvl1pPr>
          </a:lstStyle>
          <a:p>
            <a:fld id="{E4CD5253-BAB2-4756-AF96-59D76BF2D546}" type="slidenum">
              <a:rPr lang="en-US" smtClean="0">
                <a:solidFill>
                  <a:srgbClr val="1A2E40"/>
                </a:solidFill>
                <a:latin typeface="Franklin Gothic Book"/>
              </a:rPr>
              <a:pPr/>
              <a:t>‹#›</a:t>
            </a:fld>
            <a:endParaRPr lang="en-US">
              <a:solidFill>
                <a:srgbClr val="1A2E40"/>
              </a:solidFill>
              <a:latin typeface="Franklin Gothic Book"/>
            </a:endParaRPr>
          </a:p>
        </p:txBody>
      </p:sp>
      <p:grpSp>
        <p:nvGrpSpPr>
          <p:cNvPr id="9" name="Group 8"/>
          <p:cNvGrpSpPr/>
          <p:nvPr/>
        </p:nvGrpSpPr>
        <p:grpSpPr>
          <a:xfrm>
            <a:off x="564644" y="744470"/>
            <a:ext cx="8005588"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41125401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80846A-314A-4F77-A43E-4B3C6D63A5DD}" type="datetimeFigureOut">
              <a:rPr lang="en-US" smtClean="0">
                <a:solidFill>
                  <a:srgbClr val="1A2E40"/>
                </a:solidFill>
                <a:latin typeface="Franklin Gothic Book"/>
              </a:rPr>
              <a:pPr/>
              <a:t>9/9/24</a:t>
            </a:fld>
            <a:endParaRPr lang="en-US">
              <a:solidFill>
                <a:srgbClr val="1A2E40"/>
              </a:solidFill>
              <a:latin typeface="Franklin Gothic Book"/>
            </a:endParaRPr>
          </a:p>
        </p:txBody>
      </p:sp>
      <p:sp>
        <p:nvSpPr>
          <p:cNvPr id="5" name="Footer Placeholder 4"/>
          <p:cNvSpPr>
            <a:spLocks noGrp="1"/>
          </p:cNvSpPr>
          <p:nvPr>
            <p:ph type="ftr" sz="quarter" idx="11"/>
          </p:nvPr>
        </p:nvSpPr>
        <p:spPr/>
        <p:txBody>
          <a:bodyPr/>
          <a:lstStyle/>
          <a:p>
            <a:endParaRPr lang="en-US">
              <a:solidFill>
                <a:srgbClr val="1A2E40"/>
              </a:solidFill>
              <a:latin typeface="Franklin Gothic Book"/>
            </a:endParaRPr>
          </a:p>
        </p:txBody>
      </p:sp>
      <p:sp>
        <p:nvSpPr>
          <p:cNvPr id="6" name="Slide Number Placeholder 5"/>
          <p:cNvSpPr>
            <a:spLocks noGrp="1"/>
          </p:cNvSpPr>
          <p:nvPr>
            <p:ph type="sldNum" sz="quarter" idx="12"/>
          </p:nvPr>
        </p:nvSpPr>
        <p:spPr/>
        <p:txBody>
          <a:bodyPr/>
          <a:lstStyle/>
          <a:p>
            <a:fld id="{E4CD5253-BAB2-4756-AF96-59D76BF2D546}" type="slidenum">
              <a:rPr lang="en-US" smtClean="0">
                <a:solidFill>
                  <a:srgbClr val="1A2E40"/>
                </a:solidFill>
                <a:latin typeface="Franklin Gothic Book"/>
              </a:rPr>
              <a:pPr/>
              <a:t>‹#›</a:t>
            </a:fld>
            <a:endParaRPr lang="en-US">
              <a:solidFill>
                <a:srgbClr val="1A2E40"/>
              </a:solidFill>
              <a:latin typeface="Franklin Gothic Book"/>
            </a:endParaRPr>
          </a:p>
        </p:txBody>
      </p:sp>
    </p:spTree>
    <p:extLst>
      <p:ext uri="{BB962C8B-B14F-4D97-AF65-F5344CB8AC3E}">
        <p14:creationId xmlns:p14="http://schemas.microsoft.com/office/powerpoint/2010/main" val="7011211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73769" y="1301361"/>
            <a:ext cx="7209728" cy="2852737"/>
          </a:xfrm>
        </p:spPr>
        <p:txBody>
          <a:bodyPr anchor="b">
            <a:normAutofit/>
          </a:bodyPr>
          <a:lstStyle>
            <a:lvl1pPr algn="r">
              <a:defRPr sz="7200" cap="all"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73769" y="4216328"/>
            <a:ext cx="7209728"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54181" y="6453386"/>
            <a:ext cx="1216807" cy="404614"/>
          </a:xfrm>
        </p:spPr>
        <p:txBody>
          <a:bodyPr/>
          <a:lstStyle>
            <a:lvl1pPr>
              <a:defRPr>
                <a:solidFill>
                  <a:schemeClr val="tx2"/>
                </a:solidFill>
              </a:defRPr>
            </a:lvl1pPr>
          </a:lstStyle>
          <a:p>
            <a:fld id="{0380846A-314A-4F77-A43E-4B3C6D63A5DD}" type="datetimeFigureOut">
              <a:rPr lang="en-US" smtClean="0">
                <a:solidFill>
                  <a:srgbClr val="EBE7DD"/>
                </a:solidFill>
                <a:latin typeface="Franklin Gothic Book"/>
              </a:rPr>
              <a:pPr/>
              <a:t>9/9/24</a:t>
            </a:fld>
            <a:endParaRPr lang="en-US">
              <a:solidFill>
                <a:srgbClr val="EBE7DD"/>
              </a:solidFill>
              <a:latin typeface="Franklin Gothic Book"/>
            </a:endParaRPr>
          </a:p>
        </p:txBody>
      </p:sp>
      <p:sp>
        <p:nvSpPr>
          <p:cNvPr id="5" name="Footer Placeholder 4"/>
          <p:cNvSpPr>
            <a:spLocks noGrp="1"/>
          </p:cNvSpPr>
          <p:nvPr>
            <p:ph type="ftr" sz="quarter" idx="11"/>
          </p:nvPr>
        </p:nvSpPr>
        <p:spPr>
          <a:xfrm>
            <a:off x="1938234" y="6453386"/>
            <a:ext cx="5267533" cy="404614"/>
          </a:xfrm>
        </p:spPr>
        <p:txBody>
          <a:bodyPr/>
          <a:lstStyle>
            <a:lvl1pPr algn="ctr">
              <a:defRPr>
                <a:solidFill>
                  <a:schemeClr val="tx2"/>
                </a:solidFill>
              </a:defRPr>
            </a:lvl1pPr>
          </a:lstStyle>
          <a:p>
            <a:endParaRPr lang="en-US">
              <a:solidFill>
                <a:srgbClr val="EBE7DD"/>
              </a:solidFill>
              <a:latin typeface="Franklin Gothic Book"/>
            </a:endParaRPr>
          </a:p>
        </p:txBody>
      </p:sp>
      <p:sp>
        <p:nvSpPr>
          <p:cNvPr id="6" name="Slide Number Placeholder 5"/>
          <p:cNvSpPr>
            <a:spLocks noGrp="1"/>
          </p:cNvSpPr>
          <p:nvPr>
            <p:ph type="sldNum" sz="quarter" idx="12"/>
          </p:nvPr>
        </p:nvSpPr>
        <p:spPr>
          <a:xfrm>
            <a:off x="7373012" y="6453386"/>
            <a:ext cx="1197219" cy="404614"/>
          </a:xfrm>
        </p:spPr>
        <p:txBody>
          <a:bodyPr/>
          <a:lstStyle>
            <a:lvl1pPr>
              <a:defRPr>
                <a:solidFill>
                  <a:schemeClr val="tx2"/>
                </a:solidFill>
              </a:defRPr>
            </a:lvl1pPr>
          </a:lstStyle>
          <a:p>
            <a:fld id="{E4CD5253-BAB2-4756-AF96-59D76BF2D546}" type="slidenum">
              <a:rPr lang="en-US" smtClean="0">
                <a:solidFill>
                  <a:srgbClr val="EBE7DD"/>
                </a:solidFill>
                <a:latin typeface="Franklin Gothic Book"/>
              </a:rPr>
              <a:pPr/>
              <a:t>‹#›</a:t>
            </a:fld>
            <a:endParaRPr lang="en-US">
              <a:solidFill>
                <a:srgbClr val="EBE7DD"/>
              </a:solidFill>
              <a:latin typeface="Franklin Gothic Book"/>
            </a:endParaRPr>
          </a:p>
        </p:txBody>
      </p:sp>
      <p:sp>
        <p:nvSpPr>
          <p:cNvPr id="7" name="Freeform 6" title="Crop Mark"/>
          <p:cNvSpPr/>
          <p:nvPr/>
        </p:nvSpPr>
        <p:spPr bwMode="auto">
          <a:xfrm>
            <a:off x="6113972" y="1685652"/>
            <a:ext cx="2456260"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accent1"/>
          </a:solidFill>
          <a:ln w="0">
            <a:noFill/>
            <a:prstDash val="solid"/>
            <a:round/>
            <a:headEnd/>
            <a:tailEnd/>
          </a:ln>
        </p:spPr>
      </p:sp>
    </p:spTree>
    <p:extLst>
      <p:ext uri="{BB962C8B-B14F-4D97-AF65-F5344CB8AC3E}">
        <p14:creationId xmlns:p14="http://schemas.microsoft.com/office/powerpoint/2010/main" val="2638468008"/>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028700" y="2286000"/>
            <a:ext cx="3335840"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94052" y="2286000"/>
            <a:ext cx="3335840"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380846A-314A-4F77-A43E-4B3C6D63A5DD}" type="datetimeFigureOut">
              <a:rPr lang="en-US" smtClean="0">
                <a:solidFill>
                  <a:srgbClr val="1A2E40"/>
                </a:solidFill>
                <a:latin typeface="Franklin Gothic Book"/>
              </a:rPr>
              <a:pPr/>
              <a:t>9/9/24</a:t>
            </a:fld>
            <a:endParaRPr lang="en-US">
              <a:solidFill>
                <a:srgbClr val="1A2E40"/>
              </a:solidFill>
              <a:latin typeface="Franklin Gothic Book"/>
            </a:endParaRPr>
          </a:p>
        </p:txBody>
      </p:sp>
      <p:sp>
        <p:nvSpPr>
          <p:cNvPr id="6" name="Footer Placeholder 5"/>
          <p:cNvSpPr>
            <a:spLocks noGrp="1"/>
          </p:cNvSpPr>
          <p:nvPr>
            <p:ph type="ftr" sz="quarter" idx="11"/>
          </p:nvPr>
        </p:nvSpPr>
        <p:spPr/>
        <p:txBody>
          <a:bodyPr/>
          <a:lstStyle/>
          <a:p>
            <a:endParaRPr lang="en-US">
              <a:solidFill>
                <a:srgbClr val="1A2E40"/>
              </a:solidFill>
              <a:latin typeface="Franklin Gothic Book"/>
            </a:endParaRPr>
          </a:p>
        </p:txBody>
      </p:sp>
      <p:sp>
        <p:nvSpPr>
          <p:cNvPr id="7" name="Slide Number Placeholder 6"/>
          <p:cNvSpPr>
            <a:spLocks noGrp="1"/>
          </p:cNvSpPr>
          <p:nvPr>
            <p:ph type="sldNum" sz="quarter" idx="12"/>
          </p:nvPr>
        </p:nvSpPr>
        <p:spPr/>
        <p:txBody>
          <a:bodyPr/>
          <a:lstStyle/>
          <a:p>
            <a:fld id="{E4CD5253-BAB2-4756-AF96-59D76BF2D546}" type="slidenum">
              <a:rPr lang="en-US" smtClean="0">
                <a:solidFill>
                  <a:srgbClr val="1A2E40"/>
                </a:solidFill>
                <a:latin typeface="Franklin Gothic Book"/>
              </a:rPr>
              <a:pPr/>
              <a:t>‹#›</a:t>
            </a:fld>
            <a:endParaRPr lang="en-US">
              <a:solidFill>
                <a:srgbClr val="1A2E40"/>
              </a:solidFill>
              <a:latin typeface="Franklin Gothic Book"/>
            </a:endParaRPr>
          </a:p>
        </p:txBody>
      </p:sp>
    </p:spTree>
    <p:extLst>
      <p:ext uri="{BB962C8B-B14F-4D97-AF65-F5344CB8AC3E}">
        <p14:creationId xmlns:p14="http://schemas.microsoft.com/office/powerpoint/2010/main" val="1980776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28700" y="685800"/>
            <a:ext cx="72009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28700" y="2340864"/>
            <a:ext cx="3332988"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8700" y="3305208"/>
            <a:ext cx="3332988"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93761" y="2340864"/>
            <a:ext cx="3332988"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93761" y="3305208"/>
            <a:ext cx="3332988"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380846A-314A-4F77-A43E-4B3C6D63A5DD}" type="datetimeFigureOut">
              <a:rPr lang="en-US" smtClean="0">
                <a:solidFill>
                  <a:srgbClr val="1A2E40"/>
                </a:solidFill>
                <a:latin typeface="Franklin Gothic Book"/>
              </a:rPr>
              <a:pPr/>
              <a:t>9/9/24</a:t>
            </a:fld>
            <a:endParaRPr lang="en-US">
              <a:solidFill>
                <a:srgbClr val="1A2E40"/>
              </a:solidFill>
              <a:latin typeface="Franklin Gothic Book"/>
            </a:endParaRPr>
          </a:p>
        </p:txBody>
      </p:sp>
      <p:sp>
        <p:nvSpPr>
          <p:cNvPr id="8" name="Footer Placeholder 7"/>
          <p:cNvSpPr>
            <a:spLocks noGrp="1"/>
          </p:cNvSpPr>
          <p:nvPr>
            <p:ph type="ftr" sz="quarter" idx="11"/>
          </p:nvPr>
        </p:nvSpPr>
        <p:spPr/>
        <p:txBody>
          <a:bodyPr/>
          <a:lstStyle/>
          <a:p>
            <a:endParaRPr lang="en-US">
              <a:solidFill>
                <a:srgbClr val="1A2E40"/>
              </a:solidFill>
              <a:latin typeface="Franklin Gothic Book"/>
            </a:endParaRPr>
          </a:p>
        </p:txBody>
      </p:sp>
      <p:sp>
        <p:nvSpPr>
          <p:cNvPr id="9" name="Slide Number Placeholder 8"/>
          <p:cNvSpPr>
            <a:spLocks noGrp="1"/>
          </p:cNvSpPr>
          <p:nvPr>
            <p:ph type="sldNum" sz="quarter" idx="12"/>
          </p:nvPr>
        </p:nvSpPr>
        <p:spPr/>
        <p:txBody>
          <a:bodyPr/>
          <a:lstStyle/>
          <a:p>
            <a:fld id="{E4CD5253-BAB2-4756-AF96-59D76BF2D546}" type="slidenum">
              <a:rPr lang="en-US" smtClean="0">
                <a:solidFill>
                  <a:srgbClr val="1A2E40"/>
                </a:solidFill>
                <a:latin typeface="Franklin Gothic Book"/>
              </a:rPr>
              <a:pPr/>
              <a:t>‹#›</a:t>
            </a:fld>
            <a:endParaRPr lang="en-US">
              <a:solidFill>
                <a:srgbClr val="1A2E40"/>
              </a:solidFill>
              <a:latin typeface="Franklin Gothic Book"/>
            </a:endParaRPr>
          </a:p>
        </p:txBody>
      </p:sp>
    </p:spTree>
    <p:extLst>
      <p:ext uri="{BB962C8B-B14F-4D97-AF65-F5344CB8AC3E}">
        <p14:creationId xmlns:p14="http://schemas.microsoft.com/office/powerpoint/2010/main" val="34006473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380846A-314A-4F77-A43E-4B3C6D63A5DD}" type="datetimeFigureOut">
              <a:rPr lang="en-US" smtClean="0">
                <a:solidFill>
                  <a:srgbClr val="1A2E40"/>
                </a:solidFill>
                <a:latin typeface="Franklin Gothic Book"/>
              </a:rPr>
              <a:pPr/>
              <a:t>9/9/24</a:t>
            </a:fld>
            <a:endParaRPr lang="en-US">
              <a:solidFill>
                <a:srgbClr val="1A2E40"/>
              </a:solidFill>
              <a:latin typeface="Franklin Gothic Book"/>
            </a:endParaRPr>
          </a:p>
        </p:txBody>
      </p:sp>
      <p:sp>
        <p:nvSpPr>
          <p:cNvPr id="4" name="Footer Placeholder 3"/>
          <p:cNvSpPr>
            <a:spLocks noGrp="1"/>
          </p:cNvSpPr>
          <p:nvPr>
            <p:ph type="ftr" sz="quarter" idx="11"/>
          </p:nvPr>
        </p:nvSpPr>
        <p:spPr/>
        <p:txBody>
          <a:bodyPr/>
          <a:lstStyle/>
          <a:p>
            <a:endParaRPr lang="en-US">
              <a:solidFill>
                <a:srgbClr val="1A2E40"/>
              </a:solidFill>
              <a:latin typeface="Franklin Gothic Book"/>
            </a:endParaRPr>
          </a:p>
        </p:txBody>
      </p:sp>
      <p:sp>
        <p:nvSpPr>
          <p:cNvPr id="5" name="Slide Number Placeholder 4"/>
          <p:cNvSpPr>
            <a:spLocks noGrp="1"/>
          </p:cNvSpPr>
          <p:nvPr>
            <p:ph type="sldNum" sz="quarter" idx="12"/>
          </p:nvPr>
        </p:nvSpPr>
        <p:spPr/>
        <p:txBody>
          <a:bodyPr/>
          <a:lstStyle/>
          <a:p>
            <a:fld id="{E4CD5253-BAB2-4756-AF96-59D76BF2D546}" type="slidenum">
              <a:rPr lang="en-US" smtClean="0">
                <a:solidFill>
                  <a:srgbClr val="1A2E40"/>
                </a:solidFill>
                <a:latin typeface="Franklin Gothic Book"/>
              </a:rPr>
              <a:pPr/>
              <a:t>‹#›</a:t>
            </a:fld>
            <a:endParaRPr lang="en-US">
              <a:solidFill>
                <a:srgbClr val="1A2E40"/>
              </a:solidFill>
              <a:latin typeface="Franklin Gothic Book"/>
            </a:endParaRPr>
          </a:p>
        </p:txBody>
      </p:sp>
    </p:spTree>
    <p:extLst>
      <p:ext uri="{BB962C8B-B14F-4D97-AF65-F5344CB8AC3E}">
        <p14:creationId xmlns:p14="http://schemas.microsoft.com/office/powerpoint/2010/main" val="9252390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80846A-314A-4F77-A43E-4B3C6D63A5DD}" type="datetimeFigureOut">
              <a:rPr lang="en-US" smtClean="0">
                <a:solidFill>
                  <a:srgbClr val="1A2E40"/>
                </a:solidFill>
                <a:latin typeface="Franklin Gothic Book"/>
              </a:rPr>
              <a:pPr/>
              <a:t>9/9/24</a:t>
            </a:fld>
            <a:endParaRPr lang="en-US">
              <a:solidFill>
                <a:srgbClr val="1A2E40"/>
              </a:solidFill>
              <a:latin typeface="Franklin Gothic Book"/>
            </a:endParaRPr>
          </a:p>
        </p:txBody>
      </p:sp>
      <p:sp>
        <p:nvSpPr>
          <p:cNvPr id="3" name="Footer Placeholder 2"/>
          <p:cNvSpPr>
            <a:spLocks noGrp="1"/>
          </p:cNvSpPr>
          <p:nvPr>
            <p:ph type="ftr" sz="quarter" idx="11"/>
          </p:nvPr>
        </p:nvSpPr>
        <p:spPr/>
        <p:txBody>
          <a:bodyPr/>
          <a:lstStyle/>
          <a:p>
            <a:endParaRPr lang="en-US">
              <a:solidFill>
                <a:srgbClr val="1A2E40"/>
              </a:solidFill>
              <a:latin typeface="Franklin Gothic Book"/>
            </a:endParaRPr>
          </a:p>
        </p:txBody>
      </p:sp>
      <p:sp>
        <p:nvSpPr>
          <p:cNvPr id="4" name="Slide Number Placeholder 3"/>
          <p:cNvSpPr>
            <a:spLocks noGrp="1"/>
          </p:cNvSpPr>
          <p:nvPr>
            <p:ph type="sldNum" sz="quarter" idx="12"/>
          </p:nvPr>
        </p:nvSpPr>
        <p:spPr/>
        <p:txBody>
          <a:bodyPr/>
          <a:lstStyle/>
          <a:p>
            <a:fld id="{E4CD5253-BAB2-4756-AF96-59D76BF2D546}" type="slidenum">
              <a:rPr lang="en-US" smtClean="0">
                <a:solidFill>
                  <a:srgbClr val="1A2E40"/>
                </a:solidFill>
                <a:latin typeface="Franklin Gothic Book"/>
              </a:rPr>
              <a:pPr/>
              <a:t>‹#›</a:t>
            </a:fld>
            <a:endParaRPr lang="en-US">
              <a:solidFill>
                <a:srgbClr val="1A2E40"/>
              </a:solidFill>
              <a:latin typeface="Franklin Gothic Book"/>
            </a:endParaRPr>
          </a:p>
        </p:txBody>
      </p:sp>
    </p:spTree>
    <p:extLst>
      <p:ext uri="{BB962C8B-B14F-4D97-AF65-F5344CB8AC3E}">
        <p14:creationId xmlns:p14="http://schemas.microsoft.com/office/powerpoint/2010/main" val="9406998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3977640" cy="6857624"/>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42925" y="685800"/>
            <a:ext cx="289179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4692015" y="685801"/>
            <a:ext cx="390906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42925" y="2856344"/>
            <a:ext cx="289179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542925" y="6453386"/>
            <a:ext cx="903429" cy="404614"/>
          </a:xfrm>
        </p:spPr>
        <p:txBody>
          <a:bodyPr/>
          <a:lstStyle>
            <a:lvl1pPr>
              <a:defRPr>
                <a:solidFill>
                  <a:schemeClr val="tx2"/>
                </a:solidFill>
              </a:defRPr>
            </a:lvl1pPr>
          </a:lstStyle>
          <a:p>
            <a:fld id="{0380846A-314A-4F77-A43E-4B3C6D63A5DD}" type="datetimeFigureOut">
              <a:rPr lang="en-US" smtClean="0">
                <a:solidFill>
                  <a:srgbClr val="1A2E40"/>
                </a:solidFill>
                <a:latin typeface="Franklin Gothic Book"/>
              </a:rPr>
              <a:pPr/>
              <a:t>9/9/24</a:t>
            </a:fld>
            <a:endParaRPr lang="en-US">
              <a:solidFill>
                <a:srgbClr val="1A2E40"/>
              </a:solidFill>
              <a:latin typeface="Franklin Gothic Book"/>
            </a:endParaRPr>
          </a:p>
        </p:txBody>
      </p:sp>
      <p:sp>
        <p:nvSpPr>
          <p:cNvPr id="6" name="Footer Placeholder 5"/>
          <p:cNvSpPr>
            <a:spLocks noGrp="1"/>
          </p:cNvSpPr>
          <p:nvPr>
            <p:ph type="ftr" sz="quarter" idx="11"/>
          </p:nvPr>
        </p:nvSpPr>
        <p:spPr>
          <a:xfrm>
            <a:off x="1654459" y="6453386"/>
            <a:ext cx="1780256" cy="404614"/>
          </a:xfrm>
        </p:spPr>
        <p:txBody>
          <a:bodyPr/>
          <a:lstStyle>
            <a:lvl1pPr>
              <a:defRPr>
                <a:solidFill>
                  <a:schemeClr val="tx2"/>
                </a:solidFill>
              </a:defRPr>
            </a:lvl1pPr>
          </a:lstStyle>
          <a:p>
            <a:endParaRPr lang="en-US">
              <a:solidFill>
                <a:srgbClr val="1A2E40"/>
              </a:solidFill>
              <a:latin typeface="Franklin Gothic Book"/>
            </a:endParaRPr>
          </a:p>
        </p:txBody>
      </p:sp>
      <p:sp>
        <p:nvSpPr>
          <p:cNvPr id="7" name="Slide Number Placeholder 6"/>
          <p:cNvSpPr>
            <a:spLocks noGrp="1"/>
          </p:cNvSpPr>
          <p:nvPr>
            <p:ph type="sldNum" sz="quarter" idx="12"/>
          </p:nvPr>
        </p:nvSpPr>
        <p:spPr>
          <a:xfrm>
            <a:off x="7412355" y="6453386"/>
            <a:ext cx="1197219" cy="404614"/>
          </a:xfrm>
        </p:spPr>
        <p:txBody>
          <a:bodyPr/>
          <a:lstStyle>
            <a:lvl1pPr>
              <a:defRPr>
                <a:solidFill>
                  <a:schemeClr val="tx2"/>
                </a:solidFill>
              </a:defRPr>
            </a:lvl1pPr>
          </a:lstStyle>
          <a:p>
            <a:fld id="{E4CD5253-BAB2-4756-AF96-59D76BF2D546}" type="slidenum">
              <a:rPr lang="en-US" smtClean="0">
                <a:solidFill>
                  <a:srgbClr val="1A2E40"/>
                </a:solidFill>
                <a:latin typeface="Franklin Gothic Book"/>
              </a:rPr>
              <a:pPr/>
              <a:t>‹#›</a:t>
            </a:fld>
            <a:endParaRPr lang="en-US">
              <a:solidFill>
                <a:srgbClr val="1A2E40"/>
              </a:solidFill>
              <a:latin typeface="Franklin Gothic Book"/>
            </a:endParaRPr>
          </a:p>
        </p:txBody>
      </p:sp>
      <p:sp>
        <p:nvSpPr>
          <p:cNvPr id="9" name="Rectangle 8" title="Divider Bar"/>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11350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F7149A-9CB8-8244-AF54-60FFD37D7831}" type="datetimeFigureOut">
              <a:rPr lang="en-US" smtClean="0"/>
              <a:t>9/9/24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0376F5-88D1-454A-B8EB-67C3AB2F066D}"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42925" y="685800"/>
            <a:ext cx="289179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4149090" y="1"/>
            <a:ext cx="499491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42925" y="2855968"/>
            <a:ext cx="289179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542925" y="6453386"/>
            <a:ext cx="903429" cy="404614"/>
          </a:xfrm>
        </p:spPr>
        <p:txBody>
          <a:bodyPr/>
          <a:lstStyle>
            <a:lvl1pPr>
              <a:defRPr>
                <a:solidFill>
                  <a:schemeClr val="tx2"/>
                </a:solidFill>
              </a:defRPr>
            </a:lvl1pPr>
          </a:lstStyle>
          <a:p>
            <a:fld id="{0380846A-314A-4F77-A43E-4B3C6D63A5DD}" type="datetimeFigureOut">
              <a:rPr lang="en-US" smtClean="0">
                <a:solidFill>
                  <a:srgbClr val="1A2E40"/>
                </a:solidFill>
                <a:latin typeface="Franklin Gothic Book"/>
              </a:rPr>
              <a:pPr/>
              <a:t>9/9/24</a:t>
            </a:fld>
            <a:endParaRPr lang="en-US">
              <a:solidFill>
                <a:srgbClr val="1A2E40"/>
              </a:solidFill>
              <a:latin typeface="Franklin Gothic Book"/>
            </a:endParaRPr>
          </a:p>
        </p:txBody>
      </p:sp>
      <p:sp>
        <p:nvSpPr>
          <p:cNvPr id="6" name="Footer Placeholder 5"/>
          <p:cNvSpPr>
            <a:spLocks noGrp="1"/>
          </p:cNvSpPr>
          <p:nvPr>
            <p:ph type="ftr" sz="quarter" idx="11"/>
          </p:nvPr>
        </p:nvSpPr>
        <p:spPr>
          <a:xfrm>
            <a:off x="1654459" y="6453386"/>
            <a:ext cx="1780256" cy="404614"/>
          </a:xfrm>
        </p:spPr>
        <p:txBody>
          <a:bodyPr/>
          <a:lstStyle>
            <a:lvl1pPr>
              <a:defRPr>
                <a:solidFill>
                  <a:schemeClr val="tx2"/>
                </a:solidFill>
              </a:defRPr>
            </a:lvl1pPr>
          </a:lstStyle>
          <a:p>
            <a:endParaRPr lang="en-US">
              <a:solidFill>
                <a:srgbClr val="1A2E40"/>
              </a:solidFill>
              <a:latin typeface="Franklin Gothic Book"/>
            </a:endParaRPr>
          </a:p>
        </p:txBody>
      </p:sp>
      <p:sp>
        <p:nvSpPr>
          <p:cNvPr id="7" name="Slide Number Placeholder 6"/>
          <p:cNvSpPr>
            <a:spLocks noGrp="1"/>
          </p:cNvSpPr>
          <p:nvPr>
            <p:ph type="sldNum" sz="quarter" idx="12"/>
          </p:nvPr>
        </p:nvSpPr>
        <p:spPr>
          <a:xfrm>
            <a:off x="7412355" y="6453386"/>
            <a:ext cx="1197219" cy="404614"/>
          </a:xfrm>
        </p:spPr>
        <p:txBody>
          <a:bodyPr/>
          <a:lstStyle>
            <a:lvl1pPr>
              <a:defRPr>
                <a:solidFill>
                  <a:schemeClr val="tx2"/>
                </a:solidFill>
              </a:defRPr>
            </a:lvl1pPr>
          </a:lstStyle>
          <a:p>
            <a:fld id="{E4CD5253-BAB2-4756-AF96-59D76BF2D546}" type="slidenum">
              <a:rPr lang="en-US" smtClean="0">
                <a:solidFill>
                  <a:srgbClr val="1A2E40"/>
                </a:solidFill>
                <a:latin typeface="Franklin Gothic Book"/>
              </a:rPr>
              <a:pPr/>
              <a:t>‹#›</a:t>
            </a:fld>
            <a:endParaRPr lang="en-US">
              <a:solidFill>
                <a:srgbClr val="1A2E40"/>
              </a:solidFill>
              <a:latin typeface="Franklin Gothic Book"/>
            </a:endParaRPr>
          </a:p>
        </p:txBody>
      </p:sp>
      <p:sp>
        <p:nvSpPr>
          <p:cNvPr id="9" name="Rectangle 8" title="Divider Bar"/>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0737765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028700" y="2295526"/>
            <a:ext cx="72009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80846A-314A-4F77-A43E-4B3C6D63A5DD}" type="datetimeFigureOut">
              <a:rPr lang="en-US" smtClean="0">
                <a:solidFill>
                  <a:srgbClr val="1A2E40"/>
                </a:solidFill>
                <a:latin typeface="Franklin Gothic Book"/>
              </a:rPr>
              <a:pPr/>
              <a:t>9/9/24</a:t>
            </a:fld>
            <a:endParaRPr lang="en-US">
              <a:solidFill>
                <a:srgbClr val="1A2E40"/>
              </a:solidFill>
              <a:latin typeface="Franklin Gothic Book"/>
            </a:endParaRPr>
          </a:p>
        </p:txBody>
      </p:sp>
      <p:sp>
        <p:nvSpPr>
          <p:cNvPr id="5" name="Footer Placeholder 4"/>
          <p:cNvSpPr>
            <a:spLocks noGrp="1"/>
          </p:cNvSpPr>
          <p:nvPr>
            <p:ph type="ftr" sz="quarter" idx="11"/>
          </p:nvPr>
        </p:nvSpPr>
        <p:spPr/>
        <p:txBody>
          <a:bodyPr/>
          <a:lstStyle/>
          <a:p>
            <a:endParaRPr lang="en-US">
              <a:solidFill>
                <a:srgbClr val="1A2E40"/>
              </a:solidFill>
              <a:latin typeface="Franklin Gothic Book"/>
            </a:endParaRPr>
          </a:p>
        </p:txBody>
      </p:sp>
      <p:sp>
        <p:nvSpPr>
          <p:cNvPr id="6" name="Slide Number Placeholder 5"/>
          <p:cNvSpPr>
            <a:spLocks noGrp="1"/>
          </p:cNvSpPr>
          <p:nvPr>
            <p:ph type="sldNum" sz="quarter" idx="12"/>
          </p:nvPr>
        </p:nvSpPr>
        <p:spPr/>
        <p:txBody>
          <a:bodyPr/>
          <a:lstStyle/>
          <a:p>
            <a:fld id="{E4CD5253-BAB2-4756-AF96-59D76BF2D546}" type="slidenum">
              <a:rPr lang="en-US" smtClean="0">
                <a:solidFill>
                  <a:srgbClr val="1A2E40"/>
                </a:solidFill>
                <a:latin typeface="Franklin Gothic Book"/>
              </a:rPr>
              <a:pPr/>
              <a:t>‹#›</a:t>
            </a:fld>
            <a:endParaRPr lang="en-US">
              <a:solidFill>
                <a:srgbClr val="1A2E40"/>
              </a:solidFill>
              <a:latin typeface="Franklin Gothic Book"/>
            </a:endParaRPr>
          </a:p>
        </p:txBody>
      </p:sp>
    </p:spTree>
    <p:extLst>
      <p:ext uri="{BB962C8B-B14F-4D97-AF65-F5344CB8AC3E}">
        <p14:creationId xmlns:p14="http://schemas.microsoft.com/office/powerpoint/2010/main" val="33838297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97421" y="624156"/>
            <a:ext cx="1174325"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28700" y="624156"/>
            <a:ext cx="613473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80846A-314A-4F77-A43E-4B3C6D63A5DD}" type="datetimeFigureOut">
              <a:rPr lang="en-US" smtClean="0">
                <a:solidFill>
                  <a:srgbClr val="1A2E40"/>
                </a:solidFill>
                <a:latin typeface="Franklin Gothic Book"/>
              </a:rPr>
              <a:pPr/>
              <a:t>9/9/24</a:t>
            </a:fld>
            <a:endParaRPr lang="en-US">
              <a:solidFill>
                <a:srgbClr val="1A2E40"/>
              </a:solidFill>
              <a:latin typeface="Franklin Gothic Book"/>
            </a:endParaRPr>
          </a:p>
        </p:txBody>
      </p:sp>
      <p:sp>
        <p:nvSpPr>
          <p:cNvPr id="5" name="Footer Placeholder 4"/>
          <p:cNvSpPr>
            <a:spLocks noGrp="1"/>
          </p:cNvSpPr>
          <p:nvPr>
            <p:ph type="ftr" sz="quarter" idx="11"/>
          </p:nvPr>
        </p:nvSpPr>
        <p:spPr/>
        <p:txBody>
          <a:bodyPr/>
          <a:lstStyle/>
          <a:p>
            <a:endParaRPr lang="en-US">
              <a:solidFill>
                <a:srgbClr val="1A2E40"/>
              </a:solidFill>
              <a:latin typeface="Franklin Gothic Book"/>
            </a:endParaRPr>
          </a:p>
        </p:txBody>
      </p:sp>
      <p:sp>
        <p:nvSpPr>
          <p:cNvPr id="6" name="Slide Number Placeholder 5"/>
          <p:cNvSpPr>
            <a:spLocks noGrp="1"/>
          </p:cNvSpPr>
          <p:nvPr>
            <p:ph type="sldNum" sz="quarter" idx="12"/>
          </p:nvPr>
        </p:nvSpPr>
        <p:spPr/>
        <p:txBody>
          <a:bodyPr/>
          <a:lstStyle/>
          <a:p>
            <a:fld id="{E4CD5253-BAB2-4756-AF96-59D76BF2D546}" type="slidenum">
              <a:rPr lang="en-US" smtClean="0">
                <a:solidFill>
                  <a:srgbClr val="1A2E40"/>
                </a:solidFill>
                <a:latin typeface="Franklin Gothic Book"/>
              </a:rPr>
              <a:pPr/>
              <a:t>‹#›</a:t>
            </a:fld>
            <a:endParaRPr lang="en-US">
              <a:solidFill>
                <a:srgbClr val="1A2E40"/>
              </a:solidFill>
              <a:latin typeface="Franklin Gothic Book"/>
            </a:endParaRPr>
          </a:p>
        </p:txBody>
      </p:sp>
    </p:spTree>
    <p:extLst>
      <p:ext uri="{BB962C8B-B14F-4D97-AF65-F5344CB8AC3E}">
        <p14:creationId xmlns:p14="http://schemas.microsoft.com/office/powerpoint/2010/main" val="3003366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F7149A-9CB8-8244-AF54-60FFD37D7831}" type="datetimeFigureOut">
              <a:rPr lang="en-US" smtClean="0"/>
              <a:t>9/9/24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0376F5-88D1-454A-B8EB-67C3AB2F066D}" type="slidenum">
              <a:rPr lang="en-US" smtClean="0"/>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F7149A-9CB8-8244-AF54-60FFD37D7831}" type="datetimeFigureOut">
              <a:rPr lang="en-US" smtClean="0"/>
              <a:t>9/9/24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0376F5-88D1-454A-B8EB-67C3AB2F066D}"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F7149A-9CB8-8244-AF54-60FFD37D7831}" type="datetimeFigureOut">
              <a:rPr lang="en-US" smtClean="0"/>
              <a:t>9/9/24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C0376F5-88D1-454A-B8EB-67C3AB2F066D}" type="slidenum">
              <a:rPr lang="en-US" smtClean="0"/>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6F7149A-9CB8-8244-AF54-60FFD37D7831}" type="datetimeFigureOut">
              <a:rPr lang="en-US" smtClean="0"/>
              <a:t>9/9/24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C0376F5-88D1-454A-B8EB-67C3AB2F066D}"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F7149A-9CB8-8244-AF54-60FFD37D7831}" type="datetimeFigureOut">
              <a:rPr lang="en-US" smtClean="0"/>
              <a:t>9/9/24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C0376F5-88D1-454A-B8EB-67C3AB2F066D}"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F7149A-9CB8-8244-AF54-60FFD37D7831}" type="datetimeFigureOut">
              <a:rPr lang="en-US" smtClean="0"/>
              <a:t>9/9/24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0376F5-88D1-454A-B8EB-67C3AB2F066D}" type="slidenum">
              <a:rPr lang="en-US" smtClean="0"/>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F7149A-9CB8-8244-AF54-60FFD37D7831}" type="datetimeFigureOut">
              <a:rPr lang="en-US" smtClean="0"/>
              <a:t>9/9/24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0376F5-88D1-454A-B8EB-67C3AB2F066D}"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B6F7149A-9CB8-8244-AF54-60FFD37D7831}" type="datetimeFigureOut">
              <a:rPr lang="en-US" smtClean="0"/>
              <a:t>9/9/24</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0C0376F5-88D1-454A-B8EB-67C3AB2F066D}"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8700" y="685800"/>
            <a:ext cx="72009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028700" y="2286000"/>
            <a:ext cx="72009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42987" y="6453386"/>
            <a:ext cx="903429" cy="404614"/>
          </a:xfrm>
          <a:prstGeom prst="rect">
            <a:avLst/>
          </a:prstGeom>
        </p:spPr>
        <p:txBody>
          <a:bodyPr vert="horz" lIns="91440" tIns="45720" rIns="91440" bIns="45720" rtlCol="0" anchor="ctr"/>
          <a:lstStyle>
            <a:lvl1pPr algn="l">
              <a:defRPr sz="1200" baseline="0">
                <a:solidFill>
                  <a:schemeClr val="tx2"/>
                </a:solidFill>
              </a:defRPr>
            </a:lvl1pPr>
          </a:lstStyle>
          <a:p>
            <a:pPr defTabSz="914400"/>
            <a:fld id="{0380846A-314A-4F77-A43E-4B3C6D63A5DD}" type="datetimeFigureOut">
              <a:rPr lang="en-US" smtClean="0">
                <a:solidFill>
                  <a:srgbClr val="1A2E40"/>
                </a:solidFill>
                <a:latin typeface="Franklin Gothic Book"/>
              </a:rPr>
              <a:pPr defTabSz="914400"/>
              <a:t>9/9/24</a:t>
            </a:fld>
            <a:endParaRPr lang="en-US">
              <a:solidFill>
                <a:srgbClr val="1A2E40"/>
              </a:solidFill>
              <a:latin typeface="Franklin Gothic Book"/>
            </a:endParaRPr>
          </a:p>
        </p:txBody>
      </p:sp>
      <p:sp>
        <p:nvSpPr>
          <p:cNvPr id="5" name="Footer Placeholder 4"/>
          <p:cNvSpPr>
            <a:spLocks noGrp="1"/>
          </p:cNvSpPr>
          <p:nvPr>
            <p:ph type="ftr" sz="quarter" idx="3"/>
          </p:nvPr>
        </p:nvSpPr>
        <p:spPr>
          <a:xfrm>
            <a:off x="2170173" y="6453386"/>
            <a:ext cx="4710623" cy="404614"/>
          </a:xfrm>
          <a:prstGeom prst="rect">
            <a:avLst/>
          </a:prstGeom>
        </p:spPr>
        <p:txBody>
          <a:bodyPr vert="horz" lIns="91440" tIns="45720" rIns="91440" bIns="45720" rtlCol="0" anchor="ctr"/>
          <a:lstStyle>
            <a:lvl1pPr algn="l">
              <a:defRPr sz="1200" baseline="0">
                <a:solidFill>
                  <a:schemeClr val="tx2"/>
                </a:solidFill>
              </a:defRPr>
            </a:lvl1pPr>
          </a:lstStyle>
          <a:p>
            <a:pPr defTabSz="914400"/>
            <a:endParaRPr lang="en-US">
              <a:solidFill>
                <a:srgbClr val="1A2E40"/>
              </a:solidFill>
              <a:latin typeface="Franklin Gothic Book"/>
            </a:endParaRPr>
          </a:p>
        </p:txBody>
      </p:sp>
      <p:sp>
        <p:nvSpPr>
          <p:cNvPr id="6" name="Slide Number Placeholder 5"/>
          <p:cNvSpPr>
            <a:spLocks noGrp="1"/>
          </p:cNvSpPr>
          <p:nvPr>
            <p:ph type="sldNum" sz="quarter" idx="4"/>
          </p:nvPr>
        </p:nvSpPr>
        <p:spPr>
          <a:xfrm>
            <a:off x="7104552" y="6453386"/>
            <a:ext cx="1197219" cy="404614"/>
          </a:xfrm>
          <a:prstGeom prst="rect">
            <a:avLst/>
          </a:prstGeom>
        </p:spPr>
        <p:txBody>
          <a:bodyPr vert="horz" lIns="91440" tIns="45720" rIns="91440" bIns="45720" rtlCol="0" anchor="ctr"/>
          <a:lstStyle>
            <a:lvl1pPr algn="r">
              <a:defRPr sz="1200" baseline="0">
                <a:solidFill>
                  <a:schemeClr val="tx2"/>
                </a:solidFill>
              </a:defRPr>
            </a:lvl1pPr>
          </a:lstStyle>
          <a:p>
            <a:pPr defTabSz="914400"/>
            <a:fld id="{E4CD5253-BAB2-4756-AF96-59D76BF2D546}" type="slidenum">
              <a:rPr lang="en-US" smtClean="0">
                <a:solidFill>
                  <a:srgbClr val="1A2E40"/>
                </a:solidFill>
                <a:latin typeface="Franklin Gothic Book"/>
              </a:rPr>
              <a:pPr defTabSz="914400"/>
              <a:t>‹#›</a:t>
            </a:fld>
            <a:endParaRPr lang="en-US">
              <a:solidFill>
                <a:srgbClr val="1A2E40"/>
              </a:solidFill>
              <a:latin typeface="Franklin Gothic Book"/>
            </a:endParaRPr>
          </a:p>
        </p:txBody>
      </p:sp>
      <p:sp>
        <p:nvSpPr>
          <p:cNvPr id="9" name="Rectangle 8" title="Side bar"/>
          <p:cNvSpPr/>
          <p:nvPr/>
        </p:nvSpPr>
        <p:spPr>
          <a:xfrm>
            <a:off x="358571"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098037890"/>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F26B43"/>
          </p15:clr>
        </p15:guide>
        <p15:guide id="2" orient="horz" pos="1440">
          <p15:clr>
            <a:srgbClr val="F26B43"/>
          </p15:clr>
        </p15:guide>
        <p15:guide id="3" orient="horz" pos="3696">
          <p15:clr>
            <a:srgbClr val="F26B43"/>
          </p15:clr>
        </p15:guide>
        <p15:guide id="4" orient="horz" pos="432">
          <p15:clr>
            <a:srgbClr val="F26B43"/>
          </p15:clr>
        </p15:guide>
        <p15:guide id="5" orient="horz" pos="1512">
          <p15:clr>
            <a:srgbClr val="F26B43"/>
          </p15:clr>
        </p15:guide>
        <p15:guide id="6" pos="6912">
          <p15:clr>
            <a:srgbClr val="F26B43"/>
          </p15:clr>
        </p15:guide>
        <p15:guide id="7" pos="936">
          <p15:clr>
            <a:srgbClr val="F26B43"/>
          </p15:clr>
        </p15:guide>
        <p15:guide id="8"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Brief Overview of Methods</a:t>
            </a:r>
          </a:p>
        </p:txBody>
      </p:sp>
      <p:sp>
        <p:nvSpPr>
          <p:cNvPr id="3" name="Subtitle 2"/>
          <p:cNvSpPr>
            <a:spLocks noGrp="1"/>
          </p:cNvSpPr>
          <p:nvPr>
            <p:ph type="subTitle" idx="1"/>
          </p:nvPr>
        </p:nvSpPr>
        <p:spPr/>
        <p:txBody>
          <a:bodyPr/>
          <a:lstStyle/>
          <a:p>
            <a:pPr>
              <a:spcAft>
                <a:spcPts val="600"/>
              </a:spcAft>
            </a:pPr>
            <a:r>
              <a:rPr lang="en-US" dirty="0"/>
              <a:t>Jennifer L. Hurley</a:t>
            </a:r>
          </a:p>
          <a:p>
            <a:pPr>
              <a:spcAft>
                <a:spcPts val="600"/>
              </a:spcAft>
            </a:pPr>
            <a:r>
              <a:rPr lang="en-US" sz="1800" dirty="0"/>
              <a:t>Bryn Mawr College</a:t>
            </a:r>
          </a:p>
          <a:p>
            <a:pPr>
              <a:spcAft>
                <a:spcPts val="600"/>
              </a:spcAft>
            </a:pPr>
            <a:r>
              <a:rPr lang="en-US" sz="1800" dirty="0"/>
              <a:t>City 217</a:t>
            </a:r>
          </a:p>
        </p:txBody>
      </p:sp>
    </p:spTree>
    <p:extLst>
      <p:ext uri="{BB962C8B-B14F-4D97-AF65-F5344CB8AC3E}">
        <p14:creationId xmlns:p14="http://schemas.microsoft.com/office/powerpoint/2010/main" val="16038050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Naturalistic Inquiry</a:t>
            </a:r>
          </a:p>
        </p:txBody>
      </p:sp>
      <p:sp>
        <p:nvSpPr>
          <p:cNvPr id="3" name="Content Placeholder 2"/>
          <p:cNvSpPr>
            <a:spLocks noGrp="1"/>
          </p:cNvSpPr>
          <p:nvPr>
            <p:ph idx="1"/>
          </p:nvPr>
        </p:nvSpPr>
        <p:spPr>
          <a:xfrm>
            <a:off x="4395958" y="325602"/>
            <a:ext cx="4526209" cy="6532398"/>
          </a:xfrm>
        </p:spPr>
        <p:txBody>
          <a:bodyPr>
            <a:normAutofit fontScale="92500" lnSpcReduction="20000"/>
          </a:bodyPr>
          <a:lstStyle/>
          <a:p>
            <a:r>
              <a:rPr lang="en-US" dirty="0"/>
              <a:t>Naturalistic paradigm assumes multiple constructed realities</a:t>
            </a:r>
          </a:p>
          <a:p>
            <a:r>
              <a:rPr lang="en-US" dirty="0"/>
              <a:t>Goal of researcher is to understand how individuals construct their own reality within their social context</a:t>
            </a:r>
          </a:p>
          <a:p>
            <a:r>
              <a:rPr lang="en-US" dirty="0"/>
              <a:t>Role of researcher is to engage in the field</a:t>
            </a:r>
          </a:p>
          <a:p>
            <a:r>
              <a:rPr lang="en-US" dirty="0"/>
              <a:t>“</a:t>
            </a:r>
            <a:r>
              <a:rPr lang="en-US" b="1" dirty="0">
                <a:solidFill>
                  <a:schemeClr val="accent6">
                    <a:lumMod val="50000"/>
                  </a:schemeClr>
                </a:solidFill>
              </a:rPr>
              <a:t>Reflexivity</a:t>
            </a:r>
            <a:r>
              <a:rPr lang="en-US" dirty="0">
                <a:solidFill>
                  <a:schemeClr val="accent6">
                    <a:lumMod val="50000"/>
                  </a:schemeClr>
                </a:solidFill>
              </a:rPr>
              <a:t> </a:t>
            </a:r>
            <a:r>
              <a:rPr lang="en-US" dirty="0"/>
              <a:t>is the process in which the researcher pays conscious attention to the effects of his or her own position within a social context and in the larger society and how this position can distort or prejudice his or her objectivity. </a:t>
            </a:r>
            <a:r>
              <a:rPr lang="en-US" b="1" dirty="0" err="1">
                <a:solidFill>
                  <a:srgbClr val="4D2E3C"/>
                </a:solidFill>
              </a:rPr>
              <a:t>Intersubjectivity</a:t>
            </a:r>
            <a:r>
              <a:rPr lang="en-US" dirty="0">
                <a:solidFill>
                  <a:srgbClr val="4D2E3C"/>
                </a:solidFill>
              </a:rPr>
              <a:t> </a:t>
            </a:r>
            <a:r>
              <a:rPr lang="en-US" dirty="0"/>
              <a:t>refers to the mutual establishment of understanding between individuals within a social relationship about facts of experiences in their life world.”</a:t>
            </a:r>
          </a:p>
          <a:p>
            <a:r>
              <a:rPr lang="en-US" dirty="0"/>
              <a:t>Strategies: ethnography, symbolic interaction, ethnomethodology</a:t>
            </a:r>
          </a:p>
          <a:p>
            <a:r>
              <a:rPr lang="en-US" dirty="0"/>
              <a:t>Data collection methods: observations, interviews</a:t>
            </a:r>
          </a:p>
          <a:p>
            <a:r>
              <a:rPr lang="en-US" dirty="0"/>
              <a:t>Rigor: trustworthiness &amp; authenticity</a:t>
            </a:r>
          </a:p>
        </p:txBody>
      </p:sp>
      <p:sp>
        <p:nvSpPr>
          <p:cNvPr id="4" name="Text Placeholder 3"/>
          <p:cNvSpPr>
            <a:spLocks noGrp="1"/>
          </p:cNvSpPr>
          <p:nvPr>
            <p:ph type="body" sz="half" idx="2"/>
          </p:nvPr>
        </p:nvSpPr>
        <p:spPr>
          <a:xfrm>
            <a:off x="542925" y="1872214"/>
            <a:ext cx="2891790" cy="4553085"/>
          </a:xfrm>
        </p:spPr>
        <p:txBody>
          <a:bodyPr>
            <a:normAutofit fontScale="92500" lnSpcReduction="20000"/>
          </a:bodyPr>
          <a:lstStyle/>
          <a:p>
            <a:r>
              <a:rPr lang="en-US" sz="2000" dirty="0">
                <a:solidFill>
                  <a:schemeClr val="bg1"/>
                </a:solidFill>
              </a:rPr>
              <a:t>Miles and </a:t>
            </a:r>
            <a:r>
              <a:rPr lang="en-US" sz="2000" dirty="0" err="1">
                <a:solidFill>
                  <a:schemeClr val="bg1"/>
                </a:solidFill>
              </a:rPr>
              <a:t>Jozefowicz-Simbeni</a:t>
            </a:r>
            <a:r>
              <a:rPr lang="en-US" sz="2000" dirty="0">
                <a:solidFill>
                  <a:schemeClr val="bg1"/>
                </a:solidFill>
              </a:rPr>
              <a:t> (2010)</a:t>
            </a:r>
          </a:p>
          <a:p>
            <a:r>
              <a:rPr lang="en-US" sz="2000" dirty="0"/>
              <a:t>“research that focuses on an authentically lived experience in its natural setting.”</a:t>
            </a:r>
          </a:p>
          <a:p>
            <a:r>
              <a:rPr lang="en-US" sz="2000" dirty="0"/>
              <a:t>“The key assumption here is the emphasis on the "lived experience" and meaning making of the research participants. The role of the researcher is relativistic and entrenched in </a:t>
            </a:r>
            <a:r>
              <a:rPr lang="en-US" sz="2000" dirty="0" err="1"/>
              <a:t>intersubjectivity</a:t>
            </a:r>
            <a:r>
              <a:rPr lang="en-US" sz="2000" dirty="0"/>
              <a:t>.”</a:t>
            </a:r>
            <a:endParaRPr lang="en-US" sz="2000" dirty="0">
              <a:solidFill>
                <a:schemeClr val="bg1"/>
              </a:solidFill>
            </a:endParaRPr>
          </a:p>
        </p:txBody>
      </p:sp>
    </p:spTree>
    <p:extLst>
      <p:ext uri="{BB962C8B-B14F-4D97-AF65-F5344CB8AC3E}">
        <p14:creationId xmlns:p14="http://schemas.microsoft.com/office/powerpoint/2010/main" val="11928554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Oral History</a:t>
            </a:r>
          </a:p>
        </p:txBody>
      </p:sp>
      <p:sp>
        <p:nvSpPr>
          <p:cNvPr id="3" name="Content Placeholder 2"/>
          <p:cNvSpPr>
            <a:spLocks noGrp="1"/>
          </p:cNvSpPr>
          <p:nvPr>
            <p:ph idx="1"/>
          </p:nvPr>
        </p:nvSpPr>
        <p:spPr>
          <a:xfrm>
            <a:off x="4298270" y="113961"/>
            <a:ext cx="4845730" cy="6744039"/>
          </a:xfrm>
        </p:spPr>
        <p:txBody>
          <a:bodyPr>
            <a:noAutofit/>
          </a:bodyPr>
          <a:lstStyle/>
          <a:p>
            <a:pPr>
              <a:spcBef>
                <a:spcPts val="200"/>
              </a:spcBef>
            </a:pPr>
            <a:r>
              <a:rPr lang="en-US" sz="1500" dirty="0"/>
              <a:t>Goal: “access the socially constructed reflective thoughts about an individual’s life.” (Patel, 2005)</a:t>
            </a:r>
          </a:p>
          <a:p>
            <a:pPr>
              <a:spcBef>
                <a:spcPts val="200"/>
              </a:spcBef>
            </a:pPr>
            <a:r>
              <a:rPr lang="en-US" sz="1500" dirty="0"/>
              <a:t>Especially useful when </a:t>
            </a:r>
          </a:p>
          <a:p>
            <a:pPr lvl="1">
              <a:spcBef>
                <a:spcPts val="200"/>
              </a:spcBef>
            </a:pPr>
            <a:r>
              <a:rPr lang="en-US" sz="1500" dirty="0"/>
              <a:t>gathering data from people with strong oral traditions</a:t>
            </a:r>
          </a:p>
          <a:p>
            <a:pPr lvl="1">
              <a:spcBef>
                <a:spcPts val="200"/>
              </a:spcBef>
            </a:pPr>
            <a:r>
              <a:rPr lang="en-US" sz="1500" dirty="0"/>
              <a:t>working with people with problems writing</a:t>
            </a:r>
          </a:p>
          <a:p>
            <a:pPr>
              <a:spcBef>
                <a:spcPts val="200"/>
              </a:spcBef>
            </a:pPr>
            <a:r>
              <a:rPr lang="en-US" sz="1500" dirty="0"/>
              <a:t>Method: in-depth interviews focusing on the “subject's memory of specific information within a broader historical, social, and political context.”</a:t>
            </a:r>
          </a:p>
          <a:p>
            <a:pPr>
              <a:spcBef>
                <a:spcPts val="200"/>
              </a:spcBef>
            </a:pPr>
            <a:r>
              <a:rPr lang="en-US" sz="1500" dirty="0"/>
              <a:t>Engages participants in their own environments, open-ended, exploratory: Elicit stories without preexisting theoretical framework</a:t>
            </a:r>
          </a:p>
          <a:p>
            <a:pPr>
              <a:spcBef>
                <a:spcPts val="200"/>
              </a:spcBef>
            </a:pPr>
            <a:r>
              <a:rPr lang="en-US" sz="1500" dirty="0"/>
              <a:t>Many oral history studies focus on individuals, but can also focus on groups, organizations, communities, social classes, ethnic groups, genders, cultural practices, etc.</a:t>
            </a:r>
          </a:p>
          <a:p>
            <a:pPr>
              <a:spcBef>
                <a:spcPts val="200"/>
              </a:spcBef>
            </a:pPr>
            <a:r>
              <a:rPr lang="en-US" sz="1500" dirty="0"/>
              <a:t>“focuses on ordinary people rather than ‘leaders, administrators, or other dignitaries’” ???</a:t>
            </a:r>
          </a:p>
          <a:p>
            <a:pPr>
              <a:spcBef>
                <a:spcPts val="200"/>
              </a:spcBef>
            </a:pPr>
            <a:r>
              <a:rPr lang="en-US" sz="1500" dirty="0"/>
              <a:t>Particular relevance to social work:</a:t>
            </a:r>
          </a:p>
          <a:p>
            <a:pPr marL="752475" lvl="1" indent="-382588">
              <a:spcBef>
                <a:spcPts val="200"/>
              </a:spcBef>
            </a:pPr>
            <a:r>
              <a:rPr lang="en-US" sz="1500" dirty="0"/>
              <a:t>Insight into impacts of policy on marginalized and oppressed people</a:t>
            </a:r>
          </a:p>
          <a:p>
            <a:pPr marL="752475" lvl="1" indent="-382588">
              <a:spcBef>
                <a:spcPts val="200"/>
              </a:spcBef>
            </a:pPr>
            <a:r>
              <a:rPr lang="en-US" sz="1500" dirty="0"/>
              <a:t>Moves discussion of policy from abstract to concrete</a:t>
            </a:r>
          </a:p>
          <a:p>
            <a:pPr marL="752475" lvl="1" indent="-382588">
              <a:spcBef>
                <a:spcPts val="200"/>
              </a:spcBef>
            </a:pPr>
            <a:r>
              <a:rPr lang="en-US" sz="1500" dirty="0"/>
              <a:t>Can be empowering to participants as they direct their own stories</a:t>
            </a:r>
          </a:p>
          <a:p>
            <a:pPr marL="752475" lvl="1" indent="-382588">
              <a:spcBef>
                <a:spcPts val="200"/>
              </a:spcBef>
            </a:pPr>
            <a:r>
              <a:rPr lang="en-US" sz="1500" dirty="0"/>
              <a:t>Can increase researchers’ cultural knowledge and awareness</a:t>
            </a:r>
          </a:p>
        </p:txBody>
      </p:sp>
      <p:sp>
        <p:nvSpPr>
          <p:cNvPr id="4" name="Text Placeholder 3"/>
          <p:cNvSpPr>
            <a:spLocks noGrp="1"/>
          </p:cNvSpPr>
          <p:nvPr>
            <p:ph type="body" sz="half" idx="2"/>
          </p:nvPr>
        </p:nvSpPr>
        <p:spPr>
          <a:xfrm>
            <a:off x="542925" y="1676852"/>
            <a:ext cx="2891790" cy="5181148"/>
          </a:xfrm>
        </p:spPr>
        <p:txBody>
          <a:bodyPr>
            <a:normAutofit fontScale="85000" lnSpcReduction="20000"/>
          </a:bodyPr>
          <a:lstStyle/>
          <a:p>
            <a:r>
              <a:rPr lang="en-US" sz="2000" dirty="0">
                <a:solidFill>
                  <a:schemeClr val="bg1"/>
                </a:solidFill>
              </a:rPr>
              <a:t>Ames and </a:t>
            </a:r>
            <a:r>
              <a:rPr lang="en-US" sz="2000" dirty="0" err="1">
                <a:solidFill>
                  <a:schemeClr val="bg1"/>
                </a:solidFill>
              </a:rPr>
              <a:t>Diepstra</a:t>
            </a:r>
            <a:r>
              <a:rPr lang="en-US" sz="2000" dirty="0">
                <a:solidFill>
                  <a:schemeClr val="bg1"/>
                </a:solidFill>
              </a:rPr>
              <a:t> (2010)</a:t>
            </a:r>
          </a:p>
          <a:p>
            <a:r>
              <a:rPr lang="en-US" sz="2000" i="1" dirty="0"/>
              <a:t>“The nature of oral history research requires researchers to seek a historical, social, and political understanding of historical events or social conditions and merge this knowledge with the accounts of people who experienced them. Weaving individual stories with broader historical interpretations produces a deeper understanding of history and human experience than can be obtained from relying solely on either individual accounts or historical documentation.”</a:t>
            </a:r>
            <a:endParaRPr lang="en-US" sz="2000" i="1" dirty="0">
              <a:solidFill>
                <a:schemeClr val="bg1"/>
              </a:solidFill>
            </a:endParaRPr>
          </a:p>
        </p:txBody>
      </p:sp>
    </p:spTree>
    <p:extLst>
      <p:ext uri="{BB962C8B-B14F-4D97-AF65-F5344CB8AC3E}">
        <p14:creationId xmlns:p14="http://schemas.microsoft.com/office/powerpoint/2010/main" val="2675892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CrottyKnowledgeFramework.png"/>
          <p:cNvPicPr>
            <a:picLocks noGrp="1" noChangeAspect="1"/>
          </p:cNvPicPr>
          <p:nvPr>
            <p:ph idx="1"/>
          </p:nvPr>
        </p:nvPicPr>
        <p:blipFill rotWithShape="1">
          <a:blip r:embed="rId2">
            <a:extLst>
              <a:ext uri="{28A0092B-C50C-407E-A947-70E740481C1C}">
                <a14:useLocalDpi xmlns:a14="http://schemas.microsoft.com/office/drawing/2010/main" val="0"/>
              </a:ext>
            </a:extLst>
          </a:blip>
          <a:srcRect l="612" r="456" b="4053"/>
          <a:stretch/>
        </p:blipFill>
        <p:spPr>
          <a:xfrm>
            <a:off x="92542" y="-12119"/>
            <a:ext cx="6029728" cy="6048338"/>
          </a:xfrm>
        </p:spPr>
      </p:pic>
      <p:graphicFrame>
        <p:nvGraphicFramePr>
          <p:cNvPr id="5" name="Table 4"/>
          <p:cNvGraphicFramePr>
            <a:graphicFrameLocks noGrp="1"/>
          </p:cNvGraphicFramePr>
          <p:nvPr>
            <p:extLst>
              <p:ext uri="{D42A27DB-BD31-4B8C-83A1-F6EECF244321}">
                <p14:modId xmlns:p14="http://schemas.microsoft.com/office/powerpoint/2010/main" val="506727208"/>
              </p:ext>
            </p:extLst>
          </p:nvPr>
        </p:nvGraphicFramePr>
        <p:xfrm>
          <a:off x="6122270" y="143709"/>
          <a:ext cx="3021730" cy="4511431"/>
        </p:xfrm>
        <a:graphic>
          <a:graphicData uri="http://schemas.openxmlformats.org/drawingml/2006/table">
            <a:tbl>
              <a:tblPr firstRow="1" bandRow="1">
                <a:tableStyleId>{7DF18680-E054-41AD-8BC1-D1AEF772440D}</a:tableStyleId>
              </a:tblPr>
              <a:tblGrid>
                <a:gridCol w="3021730">
                  <a:extLst>
                    <a:ext uri="{9D8B030D-6E8A-4147-A177-3AD203B41FA5}">
                      <a16:colId xmlns:a16="http://schemas.microsoft.com/office/drawing/2014/main" val="20000"/>
                    </a:ext>
                  </a:extLst>
                </a:gridCol>
              </a:tblGrid>
              <a:tr h="421141">
                <a:tc>
                  <a:txBody>
                    <a:bodyPr/>
                    <a:lstStyle/>
                    <a:p>
                      <a:r>
                        <a:rPr lang="en-US" sz="1400" dirty="0">
                          <a:solidFill>
                            <a:schemeClr val="tx1"/>
                          </a:solidFill>
                        </a:rPr>
                        <a:t>Types</a:t>
                      </a:r>
                      <a:r>
                        <a:rPr lang="en-US" sz="1400" baseline="0" dirty="0">
                          <a:solidFill>
                            <a:schemeClr val="tx1"/>
                          </a:solidFill>
                        </a:rPr>
                        <a:t> of Research Questions</a:t>
                      </a:r>
                      <a:endParaRPr lang="en-US" sz="1400" dirty="0">
                        <a:solidFill>
                          <a:schemeClr val="tx1"/>
                        </a:solidFill>
                      </a:endParaRPr>
                    </a:p>
                  </a:txBody>
                  <a:tcPr>
                    <a:lnL w="12700" cap="flat" cmpd="sng" algn="ctr">
                      <a:solidFill>
                        <a:prstClr val="black">
                          <a:lumMod val="50000"/>
                          <a:lumOff val="50000"/>
                        </a:prstClr>
                      </a:solidFill>
                      <a:prstDash val="solid"/>
                      <a:round/>
                      <a:headEnd type="none" w="med" len="med"/>
                      <a:tailEnd type="none" w="med" len="med"/>
                    </a:lnL>
                    <a:lnR w="12700" cap="flat" cmpd="sng" algn="ctr">
                      <a:solidFill>
                        <a:prstClr val="black">
                          <a:lumMod val="50000"/>
                          <a:lumOff val="50000"/>
                        </a:prstClr>
                      </a:solidFill>
                      <a:prstDash val="solid"/>
                      <a:round/>
                      <a:headEnd type="none" w="med" len="med"/>
                      <a:tailEnd type="none" w="med" len="med"/>
                    </a:lnR>
                    <a:lnT w="12700" cap="flat" cmpd="sng" algn="ctr">
                      <a:solidFill>
                        <a:prstClr val="black">
                          <a:lumMod val="50000"/>
                          <a:lumOff val="50000"/>
                        </a:prstClr>
                      </a:solidFill>
                      <a:prstDash val="solid"/>
                      <a:round/>
                      <a:headEnd type="none" w="med" len="med"/>
                      <a:tailEnd type="none" w="med" len="med"/>
                    </a:lnT>
                    <a:lnB w="12700" cap="flat" cmpd="sng" algn="ctr">
                      <a:solidFill>
                        <a:prstClr val="black">
                          <a:lumMod val="50000"/>
                          <a:lumOff val="50000"/>
                        </a:prstClr>
                      </a:solidFill>
                      <a:prstDash val="solid"/>
                      <a:round/>
                      <a:headEnd type="none" w="med" len="med"/>
                      <a:tailEnd type="none" w="med" len="med"/>
                    </a:lnB>
                  </a:tcPr>
                </a:tc>
                <a:extLst>
                  <a:ext uri="{0D108BD9-81ED-4DB2-BD59-A6C34878D82A}">
                    <a16:rowId xmlns:a16="http://schemas.microsoft.com/office/drawing/2014/main" val="10000"/>
                  </a:ext>
                </a:extLst>
              </a:tr>
              <a:tr h="1712517">
                <a:tc>
                  <a:txBody>
                    <a:bodyPr/>
                    <a:lstStyle/>
                    <a:p>
                      <a:pPr>
                        <a:spcAft>
                          <a:spcPts val="1200"/>
                        </a:spcAft>
                      </a:pPr>
                      <a:r>
                        <a:rPr lang="en-US" sz="1400" dirty="0"/>
                        <a:t>What?</a:t>
                      </a:r>
                    </a:p>
                    <a:p>
                      <a:pPr>
                        <a:spcAft>
                          <a:spcPts val="1200"/>
                        </a:spcAft>
                      </a:pPr>
                      <a:r>
                        <a:rPr lang="en-US" sz="1400" dirty="0"/>
                        <a:t>How much?</a:t>
                      </a:r>
                    </a:p>
                    <a:p>
                      <a:pPr>
                        <a:spcAft>
                          <a:spcPts val="1200"/>
                        </a:spcAft>
                      </a:pPr>
                      <a:r>
                        <a:rPr lang="en-US" sz="1400" dirty="0"/>
                        <a:t>Relationship between?</a:t>
                      </a:r>
                    </a:p>
                    <a:p>
                      <a:pPr>
                        <a:spcAft>
                          <a:spcPts val="1200"/>
                        </a:spcAft>
                      </a:pPr>
                      <a:r>
                        <a:rPr lang="en-US" sz="1400" dirty="0"/>
                        <a:t>Causes?</a:t>
                      </a:r>
                    </a:p>
                  </a:txBody>
                  <a:tcPr>
                    <a:lnL w="12700" cap="flat" cmpd="sng" algn="ctr">
                      <a:solidFill>
                        <a:prstClr val="black">
                          <a:lumMod val="50000"/>
                          <a:lumOff val="50000"/>
                        </a:prstClr>
                      </a:solidFill>
                      <a:prstDash val="solid"/>
                      <a:round/>
                      <a:headEnd type="none" w="med" len="med"/>
                      <a:tailEnd type="none" w="med" len="med"/>
                    </a:lnL>
                    <a:lnR w="12700" cap="flat" cmpd="sng" algn="ctr">
                      <a:solidFill>
                        <a:prstClr val="black">
                          <a:lumMod val="50000"/>
                          <a:lumOff val="50000"/>
                        </a:prstClr>
                      </a:solidFill>
                      <a:prstDash val="solid"/>
                      <a:round/>
                      <a:headEnd type="none" w="med" len="med"/>
                      <a:tailEnd type="none" w="med" len="med"/>
                    </a:lnR>
                    <a:lnT w="12700" cap="flat" cmpd="sng" algn="ctr">
                      <a:solidFill>
                        <a:prstClr val="black">
                          <a:lumMod val="50000"/>
                          <a:lumOff val="50000"/>
                        </a:prstClr>
                      </a:solidFill>
                      <a:prstDash val="solid"/>
                      <a:round/>
                      <a:headEnd type="none" w="med" len="med"/>
                      <a:tailEnd type="none" w="med" len="med"/>
                    </a:lnT>
                    <a:lnB w="12700" cap="flat" cmpd="sng" algn="ctr">
                      <a:solidFill>
                        <a:prstClr val="black">
                          <a:lumMod val="50000"/>
                          <a:lumOff val="50000"/>
                        </a:prstClr>
                      </a:solidFill>
                      <a:prstDash val="solid"/>
                      <a:round/>
                      <a:headEnd type="none" w="med" len="med"/>
                      <a:tailEnd type="none" w="med" len="med"/>
                    </a:lnB>
                  </a:tcPr>
                </a:tc>
                <a:extLst>
                  <a:ext uri="{0D108BD9-81ED-4DB2-BD59-A6C34878D82A}">
                    <a16:rowId xmlns:a16="http://schemas.microsoft.com/office/drawing/2014/main" val="10001"/>
                  </a:ext>
                </a:extLst>
              </a:tr>
              <a:tr h="2377773">
                <a:tc>
                  <a:txBody>
                    <a:bodyPr/>
                    <a:lstStyle/>
                    <a:p>
                      <a:pPr>
                        <a:spcAft>
                          <a:spcPts val="1200"/>
                        </a:spcAft>
                      </a:pPr>
                      <a:r>
                        <a:rPr lang="en-US" sz="1400" dirty="0"/>
                        <a:t>Why?</a:t>
                      </a:r>
                    </a:p>
                    <a:p>
                      <a:pPr>
                        <a:spcAft>
                          <a:spcPts val="1200"/>
                        </a:spcAft>
                      </a:pPr>
                      <a:r>
                        <a:rPr lang="en-US" sz="1400" dirty="0"/>
                        <a:t>What is the “lived experience”?</a:t>
                      </a:r>
                    </a:p>
                    <a:p>
                      <a:pPr>
                        <a:spcAft>
                          <a:spcPts val="1200"/>
                        </a:spcAft>
                      </a:pPr>
                      <a:r>
                        <a:rPr lang="en-US" sz="1400" dirty="0"/>
                        <a:t>How does the subject understand?</a:t>
                      </a:r>
                    </a:p>
                    <a:p>
                      <a:pPr>
                        <a:spcAft>
                          <a:spcPts val="1200"/>
                        </a:spcAft>
                      </a:pPr>
                      <a:r>
                        <a:rPr lang="en-US" sz="1400" dirty="0"/>
                        <a:t>What meaning does the artifact or intervention have?</a:t>
                      </a:r>
                    </a:p>
                  </a:txBody>
                  <a:tcPr>
                    <a:lnL w="12700" cap="flat" cmpd="sng" algn="ctr">
                      <a:solidFill>
                        <a:prstClr val="black">
                          <a:lumMod val="50000"/>
                          <a:lumOff val="50000"/>
                        </a:prstClr>
                      </a:solidFill>
                      <a:prstDash val="solid"/>
                      <a:round/>
                      <a:headEnd type="none" w="med" len="med"/>
                      <a:tailEnd type="none" w="med" len="med"/>
                    </a:lnL>
                    <a:lnR w="12700" cap="flat" cmpd="sng" algn="ctr">
                      <a:solidFill>
                        <a:prstClr val="black">
                          <a:lumMod val="50000"/>
                          <a:lumOff val="50000"/>
                        </a:prstClr>
                      </a:solidFill>
                      <a:prstDash val="solid"/>
                      <a:round/>
                      <a:headEnd type="none" w="med" len="med"/>
                      <a:tailEnd type="none" w="med" len="med"/>
                    </a:lnR>
                    <a:lnT w="12700" cap="flat" cmpd="sng" algn="ctr">
                      <a:solidFill>
                        <a:prstClr val="black">
                          <a:lumMod val="50000"/>
                          <a:lumOff val="50000"/>
                        </a:prstClr>
                      </a:solidFill>
                      <a:prstDash val="solid"/>
                      <a:round/>
                      <a:headEnd type="none" w="med" len="med"/>
                      <a:tailEnd type="none" w="med" len="med"/>
                    </a:lnT>
                    <a:lnB w="12700" cap="flat" cmpd="sng" algn="ctr">
                      <a:solidFill>
                        <a:prstClr val="black">
                          <a:lumMod val="50000"/>
                          <a:lumOff val="50000"/>
                        </a:prstClr>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6" name="TextBox 5"/>
          <p:cNvSpPr txBox="1"/>
          <p:nvPr/>
        </p:nvSpPr>
        <p:spPr>
          <a:xfrm>
            <a:off x="181786" y="6153502"/>
            <a:ext cx="5793461" cy="600164"/>
          </a:xfrm>
          <a:prstGeom prst="rect">
            <a:avLst/>
          </a:prstGeom>
          <a:noFill/>
        </p:spPr>
        <p:txBody>
          <a:bodyPr wrap="square" rtlCol="0">
            <a:spAutoFit/>
          </a:bodyPr>
          <a:lstStyle/>
          <a:p>
            <a:r>
              <a:rPr lang="en-US" sz="1100" dirty="0">
                <a:solidFill>
                  <a:srgbClr val="000000"/>
                </a:solidFill>
              </a:rPr>
              <a:t>Michael </a:t>
            </a:r>
            <a:r>
              <a:rPr lang="en-US" sz="1100" dirty="0" err="1">
                <a:solidFill>
                  <a:srgbClr val="000000"/>
                </a:solidFill>
              </a:rPr>
              <a:t>Crotty’s</a:t>
            </a:r>
            <a:r>
              <a:rPr lang="en-US" sz="1100" dirty="0">
                <a:solidFill>
                  <a:srgbClr val="000000"/>
                </a:solidFill>
              </a:rPr>
              <a:t> Knowledge Framework, from </a:t>
            </a:r>
            <a:r>
              <a:rPr lang="en-US" sz="1100" i="1" dirty="0">
                <a:solidFill>
                  <a:srgbClr val="000000"/>
                </a:solidFill>
              </a:rPr>
              <a:t>The Foundations of Social Research: Meaning and Perspective in the Research Process</a:t>
            </a:r>
            <a:r>
              <a:rPr lang="en-US" sz="1100" dirty="0">
                <a:solidFill>
                  <a:srgbClr val="000000"/>
                </a:solidFill>
              </a:rPr>
              <a:t>, </a:t>
            </a:r>
          </a:p>
          <a:p>
            <a:r>
              <a:rPr lang="en-US" sz="1100" dirty="0">
                <a:solidFill>
                  <a:srgbClr val="000000"/>
                </a:solidFill>
              </a:rPr>
              <a:t>accessed at https://</a:t>
            </a:r>
            <a:r>
              <a:rPr lang="en-US" sz="1100" dirty="0" err="1">
                <a:solidFill>
                  <a:srgbClr val="000000"/>
                </a:solidFill>
              </a:rPr>
              <a:t>ithinkidesign.wordpress.com</a:t>
            </a:r>
            <a:r>
              <a:rPr lang="en-US" sz="1100" dirty="0">
                <a:solidFill>
                  <a:srgbClr val="000000"/>
                </a:solidFill>
              </a:rPr>
              <a:t>/2012/10/</a:t>
            </a:r>
          </a:p>
        </p:txBody>
      </p:sp>
      <p:sp>
        <p:nvSpPr>
          <p:cNvPr id="3" name="Rectangle 2"/>
          <p:cNvSpPr/>
          <p:nvPr/>
        </p:nvSpPr>
        <p:spPr>
          <a:xfrm>
            <a:off x="6122270" y="4643614"/>
            <a:ext cx="3021730" cy="2446824"/>
          </a:xfrm>
          <a:prstGeom prst="rect">
            <a:avLst/>
          </a:prstGeom>
        </p:spPr>
        <p:txBody>
          <a:bodyPr wrap="square">
            <a:spAutoFit/>
          </a:bodyPr>
          <a:lstStyle/>
          <a:p>
            <a:r>
              <a:rPr lang="en-US" sz="1700" dirty="0">
                <a:solidFill>
                  <a:srgbClr val="800000"/>
                </a:solidFill>
              </a:rPr>
              <a:t>“The choice of paradigm is the fundamental question, and the methods employed are just tools of the worldview that guides a researcher in his or her endeavor.” Miles and </a:t>
            </a:r>
            <a:r>
              <a:rPr lang="en-US" sz="1700" dirty="0" err="1">
                <a:solidFill>
                  <a:srgbClr val="800000"/>
                </a:solidFill>
              </a:rPr>
              <a:t>Jozefowicz-Simbeni</a:t>
            </a:r>
            <a:r>
              <a:rPr lang="en-US" sz="1700" dirty="0">
                <a:solidFill>
                  <a:srgbClr val="800000"/>
                </a:solidFill>
              </a:rPr>
              <a:t> (2010)</a:t>
            </a:r>
          </a:p>
          <a:p>
            <a:endParaRPr lang="en-US" sz="1700" dirty="0">
              <a:solidFill>
                <a:srgbClr val="800000"/>
              </a:solidFill>
            </a:endParaRPr>
          </a:p>
        </p:txBody>
      </p:sp>
    </p:spTree>
    <p:extLst>
      <p:ext uri="{BB962C8B-B14F-4D97-AF65-F5344CB8AC3E}">
        <p14:creationId xmlns:p14="http://schemas.microsoft.com/office/powerpoint/2010/main" val="1025620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descr="Holosko2010_QualStrategies.tiff"/>
          <p:cNvPicPr>
            <a:picLocks noGrp="1" noChangeAspect="1"/>
          </p:cNvPicPr>
          <p:nvPr>
            <p:ph idx="1"/>
          </p:nvPr>
        </p:nvPicPr>
        <p:blipFill rotWithShape="1">
          <a:blip r:embed="rId2">
            <a:extLst>
              <a:ext uri="{28A0092B-C50C-407E-A947-70E740481C1C}">
                <a14:useLocalDpi xmlns:a14="http://schemas.microsoft.com/office/drawing/2010/main" val="0"/>
              </a:ext>
            </a:extLst>
          </a:blip>
          <a:srcRect l="2376" t="5551" r="3586" b="4973"/>
          <a:stretch/>
        </p:blipFill>
        <p:spPr>
          <a:xfrm>
            <a:off x="237386" y="320493"/>
            <a:ext cx="8649407" cy="3157471"/>
          </a:xfrm>
        </p:spPr>
      </p:pic>
      <p:sp>
        <p:nvSpPr>
          <p:cNvPr id="6" name="Rectangle 5"/>
          <p:cNvSpPr/>
          <p:nvPr/>
        </p:nvSpPr>
        <p:spPr>
          <a:xfrm>
            <a:off x="363134" y="6219977"/>
            <a:ext cx="8323666" cy="430887"/>
          </a:xfrm>
          <a:prstGeom prst="rect">
            <a:avLst/>
          </a:prstGeom>
        </p:spPr>
        <p:txBody>
          <a:bodyPr wrap="square">
            <a:spAutoFit/>
          </a:bodyPr>
          <a:lstStyle/>
          <a:p>
            <a:r>
              <a:rPr lang="en-US" sz="1100" dirty="0" err="1"/>
              <a:t>Holosko</a:t>
            </a:r>
            <a:r>
              <a:rPr lang="en-US" sz="1100" dirty="0"/>
              <a:t>, M. J. (2010). An overview of qualitative research methods. In B. A. </a:t>
            </a:r>
            <a:r>
              <a:rPr lang="en-US" sz="1100" dirty="0" err="1"/>
              <a:t>Thyer</a:t>
            </a:r>
            <a:r>
              <a:rPr lang="en-US" sz="1100" dirty="0"/>
              <a:t> (Ed.), </a:t>
            </a:r>
            <a:r>
              <a:rPr lang="en-US" sz="1100" i="1" dirty="0"/>
              <a:t>The handbook of social work research methods</a:t>
            </a:r>
            <a:r>
              <a:rPr lang="en-US" sz="1100" dirty="0"/>
              <a:t> (pp. 340-354). Los Angeles: SAGE.</a:t>
            </a:r>
          </a:p>
        </p:txBody>
      </p:sp>
    </p:spTree>
    <p:extLst>
      <p:ext uri="{BB962C8B-B14F-4D97-AF65-F5344CB8AC3E}">
        <p14:creationId xmlns:p14="http://schemas.microsoft.com/office/powerpoint/2010/main" val="29046732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Holosko2010_QualMethods.tiff"/>
          <p:cNvPicPr>
            <a:picLocks noGrp="1" noChangeAspect="1"/>
          </p:cNvPicPr>
          <p:nvPr>
            <p:ph idx="1"/>
          </p:nvPr>
        </p:nvPicPr>
        <p:blipFill rotWithShape="1">
          <a:blip r:embed="rId2">
            <a:extLst>
              <a:ext uri="{28A0092B-C50C-407E-A947-70E740481C1C}">
                <a14:useLocalDpi xmlns:a14="http://schemas.microsoft.com/office/drawing/2010/main" val="0"/>
              </a:ext>
            </a:extLst>
          </a:blip>
          <a:srcRect l="1800" t="3818" r="2864" b="4890"/>
          <a:stretch/>
        </p:blipFill>
        <p:spPr>
          <a:xfrm>
            <a:off x="189912" y="178053"/>
            <a:ext cx="8712933" cy="5009218"/>
          </a:xfrm>
        </p:spPr>
      </p:pic>
      <p:sp>
        <p:nvSpPr>
          <p:cNvPr id="5" name="Rectangle 4"/>
          <p:cNvSpPr/>
          <p:nvPr/>
        </p:nvSpPr>
        <p:spPr>
          <a:xfrm>
            <a:off x="363134" y="6219977"/>
            <a:ext cx="8323666" cy="430887"/>
          </a:xfrm>
          <a:prstGeom prst="rect">
            <a:avLst/>
          </a:prstGeom>
        </p:spPr>
        <p:txBody>
          <a:bodyPr wrap="square">
            <a:spAutoFit/>
          </a:bodyPr>
          <a:lstStyle/>
          <a:p>
            <a:r>
              <a:rPr lang="en-US" sz="1100" dirty="0" err="1"/>
              <a:t>Holosko</a:t>
            </a:r>
            <a:r>
              <a:rPr lang="en-US" sz="1100" dirty="0"/>
              <a:t>, M. J. (2010). An overview of qualitative research methods. In B. A. </a:t>
            </a:r>
            <a:r>
              <a:rPr lang="en-US" sz="1100" dirty="0" err="1"/>
              <a:t>Thyer</a:t>
            </a:r>
            <a:r>
              <a:rPr lang="en-US" sz="1100" dirty="0"/>
              <a:t> (Ed.), </a:t>
            </a:r>
            <a:r>
              <a:rPr lang="en-US" sz="1100" i="1" dirty="0"/>
              <a:t>The handbook of social work research methods</a:t>
            </a:r>
            <a:r>
              <a:rPr lang="en-US" sz="1100" dirty="0"/>
              <a:t> (pp. 340-354). Los Angeles: SAGE.</a:t>
            </a:r>
          </a:p>
        </p:txBody>
      </p:sp>
    </p:spTree>
    <p:extLst>
      <p:ext uri="{BB962C8B-B14F-4D97-AF65-F5344CB8AC3E}">
        <p14:creationId xmlns:p14="http://schemas.microsoft.com/office/powerpoint/2010/main" val="42876049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2925" y="186072"/>
            <a:ext cx="2891790" cy="2157884"/>
          </a:xfrm>
        </p:spPr>
        <p:txBody>
          <a:bodyPr/>
          <a:lstStyle/>
          <a:p>
            <a:r>
              <a:rPr lang="en-US" sz="3200" dirty="0"/>
              <a:t>Interview-Based Qualitative Research</a:t>
            </a:r>
          </a:p>
        </p:txBody>
      </p:sp>
      <p:sp>
        <p:nvSpPr>
          <p:cNvPr id="3" name="Content Placeholder 2"/>
          <p:cNvSpPr>
            <a:spLocks noGrp="1"/>
          </p:cNvSpPr>
          <p:nvPr>
            <p:ph idx="1"/>
          </p:nvPr>
        </p:nvSpPr>
        <p:spPr>
          <a:xfrm>
            <a:off x="4356074" y="204818"/>
            <a:ext cx="4588216" cy="6444949"/>
          </a:xfrm>
        </p:spPr>
        <p:txBody>
          <a:bodyPr>
            <a:normAutofit fontScale="92500" lnSpcReduction="20000"/>
          </a:bodyPr>
          <a:lstStyle/>
          <a:p>
            <a:r>
              <a:rPr lang="en-US" dirty="0"/>
              <a:t>One of most frequently employed methods in practice disciplines, but little guidance on it as a distinctive method</a:t>
            </a:r>
          </a:p>
          <a:p>
            <a:r>
              <a:rPr lang="en-US" dirty="0"/>
              <a:t>Range of structure from very structured to semi-structured to almost unstructured</a:t>
            </a:r>
          </a:p>
          <a:p>
            <a:r>
              <a:rPr lang="en-US" dirty="0"/>
              <a:t>Typically semi-structured interviews, which yield a large amount of loosely-connected material for analysis</a:t>
            </a:r>
          </a:p>
          <a:p>
            <a:r>
              <a:rPr lang="en-US" dirty="0"/>
              <a:t>Depends on researcher’s ability to develop rapport and follow-up on interesting threads</a:t>
            </a:r>
          </a:p>
          <a:p>
            <a:r>
              <a:rPr lang="en-US" dirty="0"/>
              <a:t>Any purposeful sampling technique may be used, but maximum variation sampling often used</a:t>
            </a:r>
          </a:p>
          <a:p>
            <a:r>
              <a:rPr lang="en-US" dirty="0"/>
              <a:t>Analysis techniques vary from more structured to more interpretive: deductive versus inductive </a:t>
            </a:r>
            <a:r>
              <a:rPr lang="mr-IN" dirty="0"/>
              <a:t>–</a:t>
            </a:r>
            <a:r>
              <a:rPr lang="en-US" dirty="0"/>
              <a:t> categories from pre-conceived theories/ideas versus categories derived from interview materials</a:t>
            </a:r>
          </a:p>
          <a:p>
            <a:r>
              <a:rPr lang="en-US" dirty="0"/>
              <a:t>Repeated cycles of analysis</a:t>
            </a:r>
          </a:p>
        </p:txBody>
      </p:sp>
      <p:sp>
        <p:nvSpPr>
          <p:cNvPr id="4" name="Text Placeholder 3"/>
          <p:cNvSpPr>
            <a:spLocks noGrp="1"/>
          </p:cNvSpPr>
          <p:nvPr>
            <p:ph type="body" sz="half" idx="2"/>
          </p:nvPr>
        </p:nvSpPr>
        <p:spPr>
          <a:xfrm>
            <a:off x="542925" y="2102928"/>
            <a:ext cx="2891790" cy="4755072"/>
          </a:xfrm>
        </p:spPr>
        <p:txBody>
          <a:bodyPr>
            <a:normAutofit fontScale="85000" lnSpcReduction="20000"/>
          </a:bodyPr>
          <a:lstStyle/>
          <a:p>
            <a:r>
              <a:rPr lang="en-US" sz="2000" dirty="0" err="1">
                <a:solidFill>
                  <a:schemeClr val="bg1"/>
                </a:solidFill>
              </a:rPr>
              <a:t>Magnussen (2015)</a:t>
            </a:r>
            <a:endParaRPr lang="en-US" sz="2000" dirty="0">
              <a:solidFill>
                <a:schemeClr val="bg1"/>
              </a:solidFill>
            </a:endParaRPr>
          </a:p>
          <a:p>
            <a:r>
              <a:rPr lang="en-US" i="1" dirty="0"/>
              <a:t>“</a:t>
            </a:r>
            <a:r>
              <a:rPr lang="en-US" i="1"/>
              <a:t>You could say that these analyses concern the“what”(or rather the“whats”) of people’stalk. In other words, what reflections, points of view, experiences, and emotions dopeople typically bring forward to give meaning to their experiences? . . . Sometimes meanings are explicit and directly stated. In such cases, they are fairlyeasy to identify. But people also make meaning in less explicit ways. You may thereforehave to attend to oblique references, to participants’ use of “loaded” words or phrases, and perhaps to asides or tangential remarks made during the interview. You may also need to consider what goes unspoken–that is, what is simply not part of the local talk about an issue.”</a:t>
            </a:r>
            <a:endParaRPr lang="en-US" i="1" dirty="0"/>
          </a:p>
        </p:txBody>
      </p:sp>
    </p:spTree>
    <p:extLst>
      <p:ext uri="{BB962C8B-B14F-4D97-AF65-F5344CB8AC3E}">
        <p14:creationId xmlns:p14="http://schemas.microsoft.com/office/powerpoint/2010/main" val="1094863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2925" y="186072"/>
            <a:ext cx="2891790" cy="2157884"/>
          </a:xfrm>
        </p:spPr>
        <p:txBody>
          <a:bodyPr/>
          <a:lstStyle/>
          <a:p>
            <a:r>
              <a:rPr lang="en-US" sz="3200" dirty="0"/>
              <a:t>Document Content Analysis</a:t>
            </a:r>
          </a:p>
        </p:txBody>
      </p:sp>
      <p:sp>
        <p:nvSpPr>
          <p:cNvPr id="3" name="Content Placeholder 2"/>
          <p:cNvSpPr>
            <a:spLocks noGrp="1"/>
          </p:cNvSpPr>
          <p:nvPr>
            <p:ph idx="1"/>
          </p:nvPr>
        </p:nvSpPr>
        <p:spPr>
          <a:xfrm>
            <a:off x="4356074" y="204818"/>
            <a:ext cx="4588216" cy="6444949"/>
          </a:xfrm>
        </p:spPr>
        <p:txBody>
          <a:bodyPr>
            <a:normAutofit fontScale="77500" lnSpcReduction="20000"/>
          </a:bodyPr>
          <a:lstStyle/>
          <a:p>
            <a:r>
              <a:rPr lang="en-US" dirty="0"/>
              <a:t>Often used in combination with other qualitative data collection methods, including interviews and participant observation</a:t>
            </a:r>
          </a:p>
          <a:p>
            <a:r>
              <a:rPr lang="en-US" b="1" dirty="0">
                <a:solidFill>
                  <a:srgbClr val="0432FF"/>
                </a:solidFill>
              </a:rPr>
              <a:t>Often used in case studies</a:t>
            </a:r>
          </a:p>
          <a:p>
            <a:r>
              <a:rPr lang="en-US" dirty="0"/>
              <a:t>Types of documents used vary widely and </a:t>
            </a:r>
            <a:r>
              <a:rPr lang="en-US" dirty="0" err="1"/>
              <a:t>icles</a:t>
            </a:r>
            <a:r>
              <a:rPr lang="en-US" dirty="0"/>
              <a:t>); press releases; program proposals, application forms, and summaries; radio and television program scripts; </a:t>
            </a:r>
            <a:r>
              <a:rPr lang="en-US" dirty="0" err="1"/>
              <a:t>organisational</a:t>
            </a:r>
            <a:r>
              <a:rPr lang="en-US" dirty="0"/>
              <a:t> or institutional reports; survey data; and various public records.</a:t>
            </a:r>
          </a:p>
          <a:p>
            <a:r>
              <a:rPr lang="en-US" dirty="0"/>
              <a:t>Any purposeful sampling technique may be used, but maximum variation sampling often used</a:t>
            </a:r>
          </a:p>
          <a:p>
            <a:r>
              <a:rPr lang="en-US" dirty="0"/>
              <a:t>“Document analysis yields data—excerpts, quotations, or entire passages—that are then </a:t>
            </a:r>
            <a:r>
              <a:rPr lang="en-US" dirty="0" err="1"/>
              <a:t>organised</a:t>
            </a:r>
            <a:r>
              <a:rPr lang="en-US" dirty="0"/>
              <a:t> into major themes, categories, and case examples specifically through content analysis (Labuschagne, 2003).”</a:t>
            </a:r>
          </a:p>
          <a:p>
            <a:r>
              <a:rPr lang="en-US" dirty="0"/>
              <a:t>Analysis techniques vary from more structured to more interpretive: deductive versus inductive </a:t>
            </a:r>
            <a:r>
              <a:rPr lang="mr-IN" dirty="0"/>
              <a:t>–</a:t>
            </a:r>
            <a:r>
              <a:rPr lang="en-US" dirty="0"/>
              <a:t> categories from pre-conceived theories/ideas versus categories derived from interview materials</a:t>
            </a:r>
          </a:p>
          <a:p>
            <a:r>
              <a:rPr lang="en-US" dirty="0"/>
              <a:t>Repeated cycles of analysis: skimming, reading, and interpreting</a:t>
            </a:r>
          </a:p>
          <a:p>
            <a:r>
              <a:rPr lang="en-US" b="1" dirty="0"/>
              <a:t>Thematic analysis is common technique</a:t>
            </a:r>
          </a:p>
          <a:p>
            <a:r>
              <a:rPr lang="en-US" dirty="0"/>
              <a:t>Key strategy is to triangulate data from multiple sources</a:t>
            </a:r>
          </a:p>
        </p:txBody>
      </p:sp>
      <p:sp>
        <p:nvSpPr>
          <p:cNvPr id="4" name="Text Placeholder 3"/>
          <p:cNvSpPr>
            <a:spLocks noGrp="1"/>
          </p:cNvSpPr>
          <p:nvPr>
            <p:ph type="body" sz="half" idx="2"/>
          </p:nvPr>
        </p:nvSpPr>
        <p:spPr>
          <a:xfrm>
            <a:off x="542925" y="1801038"/>
            <a:ext cx="2891790" cy="5056962"/>
          </a:xfrm>
        </p:spPr>
        <p:txBody>
          <a:bodyPr>
            <a:normAutofit/>
          </a:bodyPr>
          <a:lstStyle/>
          <a:p>
            <a:r>
              <a:rPr lang="en-US" sz="2000" dirty="0" err="1">
                <a:solidFill>
                  <a:schemeClr val="bg1"/>
                </a:solidFill>
              </a:rPr>
              <a:t>Bowen (2009)</a:t>
            </a:r>
            <a:endParaRPr lang="en-US" sz="2000" dirty="0">
              <a:solidFill>
                <a:schemeClr val="bg1"/>
              </a:solidFill>
            </a:endParaRPr>
          </a:p>
          <a:p>
            <a:r>
              <a:rPr lang="en-US" i="1" dirty="0"/>
              <a:t>“</a:t>
            </a:r>
            <a:r>
              <a:rPr lang="en-US"/>
              <a:t>Document analysis is a systematic procedure for reviewing or evaluating documents—both printed and electronic (computer-based and Internet-transmitted) material. Like other analytical methods in qualitative research, document analysis requires that data be examined and interpreted in order to elicit meaning, gain understanding, and develop empirical knowledge (Corbin &amp; Strauss, 2008; see also Rapley, 2007)</a:t>
            </a:r>
            <a:r>
              <a:rPr lang="en-US" i="1"/>
              <a:t>.”</a:t>
            </a:r>
            <a:endParaRPr lang="en-US" i="1" dirty="0"/>
          </a:p>
        </p:txBody>
      </p:sp>
    </p:spTree>
    <p:extLst>
      <p:ext uri="{BB962C8B-B14F-4D97-AF65-F5344CB8AC3E}">
        <p14:creationId xmlns:p14="http://schemas.microsoft.com/office/powerpoint/2010/main" val="1745097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2925" y="186072"/>
            <a:ext cx="2891790" cy="2157884"/>
          </a:xfrm>
        </p:spPr>
        <p:txBody>
          <a:bodyPr/>
          <a:lstStyle/>
          <a:p>
            <a:r>
              <a:rPr lang="en-US" sz="3200" dirty="0">
                <a:solidFill>
                  <a:schemeClr val="tx1"/>
                </a:solidFill>
              </a:rPr>
              <a:t>Case Study Research</a:t>
            </a:r>
          </a:p>
        </p:txBody>
      </p:sp>
      <p:sp>
        <p:nvSpPr>
          <p:cNvPr id="3" name="Content Placeholder 2"/>
          <p:cNvSpPr>
            <a:spLocks noGrp="1"/>
          </p:cNvSpPr>
          <p:nvPr>
            <p:ph idx="1"/>
          </p:nvPr>
        </p:nvSpPr>
        <p:spPr>
          <a:xfrm>
            <a:off x="4356074" y="204818"/>
            <a:ext cx="4588216" cy="6444949"/>
          </a:xfrm>
        </p:spPr>
        <p:txBody>
          <a:bodyPr>
            <a:normAutofit fontScale="85000" lnSpcReduction="10000"/>
          </a:bodyPr>
          <a:lstStyle/>
          <a:p>
            <a:r>
              <a:rPr lang="en-US" dirty="0"/>
              <a:t>Detailed study of a “case,” a single, </a:t>
            </a:r>
            <a:r>
              <a:rPr lang="en-US" b="1" dirty="0">
                <a:solidFill>
                  <a:schemeClr val="accent4">
                    <a:lumMod val="75000"/>
                  </a:schemeClr>
                </a:solidFill>
                <a:latin typeface="Franklin Gothic Medium"/>
                <a:cs typeface="Franklin Gothic Medium"/>
              </a:rPr>
              <a:t>bounded</a:t>
            </a:r>
            <a:r>
              <a:rPr lang="en-US" dirty="0">
                <a:solidFill>
                  <a:schemeClr val="accent4">
                    <a:lumMod val="75000"/>
                  </a:schemeClr>
                </a:solidFill>
              </a:rPr>
              <a:t> </a:t>
            </a:r>
            <a:r>
              <a:rPr lang="en-US" dirty="0"/>
              <a:t>unit (specific in time, place, people, events)</a:t>
            </a:r>
          </a:p>
          <a:p>
            <a:r>
              <a:rPr lang="en-US" dirty="0"/>
              <a:t>Used especially “</a:t>
            </a:r>
            <a:r>
              <a:rPr lang="en-US"/>
              <a:t>when the boundaries between phenomena and context are not clearly evident” (Yin 1984)</a:t>
            </a:r>
            <a:endParaRPr lang="en-US" dirty="0"/>
          </a:p>
          <a:p>
            <a:r>
              <a:rPr lang="en-US" dirty="0"/>
              <a:t>Can use multiple data collection methods: surveys, </a:t>
            </a:r>
            <a:r>
              <a:rPr lang="en-US"/>
              <a:t>interviews, documentary analysis, participant observation, etc. </a:t>
            </a:r>
            <a:r>
              <a:rPr lang="mr-IN"/>
              <a:t>–</a:t>
            </a:r>
            <a:r>
              <a:rPr lang="en-US"/>
              <a:t> triangulation of multiple data sources is common</a:t>
            </a:r>
          </a:p>
          <a:p>
            <a:r>
              <a:rPr lang="en-US"/>
              <a:t>Iteration of data collection and analysis</a:t>
            </a:r>
          </a:p>
          <a:p>
            <a:r>
              <a:rPr lang="en-US"/>
              <a:t>Choice of studying “typical” versus “exceptional” case</a:t>
            </a:r>
          </a:p>
          <a:p>
            <a:r>
              <a:rPr lang="en-US"/>
              <a:t>Can do many cases in less depth or 1 case with lots of detail</a:t>
            </a:r>
          </a:p>
          <a:p>
            <a:r>
              <a:rPr lang="en-US" dirty="0"/>
              <a:t>Different perspectives on whether or not cases can contribute to theorization (how generalizable is what we learn through a case?) vs interpretist perspective that values understanding particularity and complexity of specific case</a:t>
            </a:r>
          </a:p>
          <a:p>
            <a:r>
              <a:rPr lang="en-US" dirty="0"/>
              <a:t>A single case can “disprove” a theory (falsification)</a:t>
            </a:r>
          </a:p>
        </p:txBody>
      </p:sp>
      <p:sp>
        <p:nvSpPr>
          <p:cNvPr id="4" name="Text Placeholder 3"/>
          <p:cNvSpPr>
            <a:spLocks noGrp="1"/>
          </p:cNvSpPr>
          <p:nvPr>
            <p:ph type="body" sz="half" idx="2"/>
          </p:nvPr>
        </p:nvSpPr>
        <p:spPr>
          <a:xfrm>
            <a:off x="542925" y="2102928"/>
            <a:ext cx="2891790" cy="4755072"/>
          </a:xfrm>
        </p:spPr>
        <p:txBody>
          <a:bodyPr>
            <a:normAutofit/>
          </a:bodyPr>
          <a:lstStyle/>
          <a:p>
            <a:r>
              <a:rPr lang="en-US" sz="2000" dirty="0" err="1">
                <a:solidFill>
                  <a:schemeClr val="bg1"/>
                </a:solidFill>
              </a:rPr>
              <a:t>May (2010)</a:t>
            </a:r>
            <a:endParaRPr lang="en-US" sz="2000" dirty="0">
              <a:solidFill>
                <a:schemeClr val="bg1"/>
              </a:solidFill>
            </a:endParaRPr>
          </a:p>
          <a:p>
            <a:r>
              <a:rPr lang="en-US" i="1" dirty="0"/>
              <a:t>“a strategy that examines, through the use of a variety of data sources, a phenomenon in its naturalistic context, with the purpose of “confronting” theory with the empirical world </a:t>
            </a:r>
            <a:r>
              <a:rPr lang="fi-FI" i="1" dirty="0"/>
              <a:t>(</a:t>
            </a:r>
            <a:r>
              <a:rPr lang="fi-FI" i="1" dirty="0" err="1"/>
              <a:t>Piekkari</a:t>
            </a:r>
            <a:r>
              <a:rPr lang="fi-FI" i="1" dirty="0"/>
              <a:t> et al. 2009: 569).”</a:t>
            </a:r>
            <a:endParaRPr lang="en-US" i="1" dirty="0"/>
          </a:p>
        </p:txBody>
      </p:sp>
    </p:spTree>
    <p:extLst>
      <p:ext uri="{BB962C8B-B14F-4D97-AF65-F5344CB8AC3E}">
        <p14:creationId xmlns:p14="http://schemas.microsoft.com/office/powerpoint/2010/main" val="4737821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2925" y="698460"/>
            <a:ext cx="2891790" cy="2157884"/>
          </a:xfrm>
        </p:spPr>
        <p:txBody>
          <a:bodyPr/>
          <a:lstStyle/>
          <a:p>
            <a:r>
              <a:rPr lang="en-US" sz="3200" dirty="0">
                <a:solidFill>
                  <a:srgbClr val="000000"/>
                </a:solidFill>
              </a:rPr>
              <a:t>Thematic Analysis</a:t>
            </a:r>
          </a:p>
        </p:txBody>
      </p:sp>
      <p:sp>
        <p:nvSpPr>
          <p:cNvPr id="3" name="Content Placeholder 2"/>
          <p:cNvSpPr>
            <a:spLocks noGrp="1"/>
          </p:cNvSpPr>
          <p:nvPr>
            <p:ph idx="1"/>
          </p:nvPr>
        </p:nvSpPr>
        <p:spPr>
          <a:xfrm>
            <a:off x="4356074" y="204818"/>
            <a:ext cx="4588216" cy="6444949"/>
          </a:xfrm>
        </p:spPr>
        <p:txBody>
          <a:bodyPr>
            <a:normAutofit fontScale="92500" lnSpcReduction="20000"/>
          </a:bodyPr>
          <a:lstStyle/>
          <a:p>
            <a:r>
              <a:rPr lang="en-US" dirty="0"/>
              <a:t>Common output of qualitative research is analysis of “themes” in the data</a:t>
            </a:r>
          </a:p>
          <a:p>
            <a:r>
              <a:rPr lang="en-US"/>
              <a:t>Themes: topics, ideas and patterns of meaning that come up repeatedly</a:t>
            </a:r>
            <a:endParaRPr lang="en-US" dirty="0"/>
          </a:p>
          <a:p>
            <a:r>
              <a:rPr lang="en-US" dirty="0"/>
              <a:t>Analysis techniques vary from more structured to more interpretive: deductive versus inductive </a:t>
            </a:r>
            <a:r>
              <a:rPr lang="mr-IN" dirty="0"/>
              <a:t>–</a:t>
            </a:r>
            <a:r>
              <a:rPr lang="en-US" dirty="0"/>
              <a:t> categories from pre-conceived theories/ideas (template analysis) versus categories derived from data materials</a:t>
            </a:r>
          </a:p>
          <a:p>
            <a:r>
              <a:rPr lang="en-US" dirty="0"/>
              <a:t>Inductive approach: </a:t>
            </a:r>
            <a:r>
              <a:rPr lang="en-US"/>
              <a:t> use detailed readings of raw data to derive concepts, themes, or a model through interpretations made from the raw data</a:t>
            </a:r>
          </a:p>
          <a:p>
            <a:r>
              <a:rPr lang="en-US" dirty="0"/>
              <a:t>Template analysis: </a:t>
            </a:r>
            <a:r>
              <a:rPr lang="en-US"/>
              <a:t>researcher produces a list of codes ('template') representing themes identified in their textual data </a:t>
            </a:r>
            <a:r>
              <a:rPr lang="mr-IN"/>
              <a:t>–</a:t>
            </a:r>
            <a:r>
              <a:rPr lang="en-US"/>
              <a:t> codes defined before data analysis begins, but are adjusted along the way</a:t>
            </a:r>
            <a:endParaRPr lang="en-US" dirty="0"/>
          </a:p>
          <a:p>
            <a:r>
              <a:rPr lang="en-US" dirty="0"/>
              <a:t>Repeated cycles of analysis </a:t>
            </a:r>
            <a:r>
              <a:rPr lang="mr-IN" dirty="0"/>
              <a:t>–</a:t>
            </a:r>
            <a:r>
              <a:rPr lang="en-US" dirty="0"/>
              <a:t> identify potential themes, go through data again, refine themes (and add subthemes), repeat until no new themes emerge</a:t>
            </a:r>
          </a:p>
        </p:txBody>
      </p:sp>
      <p:sp>
        <p:nvSpPr>
          <p:cNvPr id="5" name="Text Placeholder 4"/>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17005378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15299" y="-117800"/>
            <a:ext cx="8229600" cy="990600"/>
          </a:xfrm>
        </p:spPr>
        <p:txBody>
          <a:bodyPr/>
          <a:lstStyle/>
          <a:p>
            <a:r>
              <a:rPr lang="en-US" dirty="0"/>
              <a:t>Key Resources</a:t>
            </a:r>
          </a:p>
        </p:txBody>
      </p:sp>
      <p:sp>
        <p:nvSpPr>
          <p:cNvPr id="7" name="Content Placeholder 6"/>
          <p:cNvSpPr>
            <a:spLocks noGrp="1"/>
          </p:cNvSpPr>
          <p:nvPr>
            <p:ph sz="half" idx="1"/>
          </p:nvPr>
        </p:nvSpPr>
        <p:spPr>
          <a:xfrm>
            <a:off x="115299" y="872800"/>
            <a:ext cx="4495800" cy="5985200"/>
          </a:xfrm>
        </p:spPr>
        <p:txBody>
          <a:bodyPr>
            <a:normAutofit/>
          </a:bodyPr>
          <a:lstStyle/>
          <a:p>
            <a:pPr marL="406400" indent="-406400">
              <a:spcBef>
                <a:spcPts val="0"/>
              </a:spcBef>
              <a:spcAft>
                <a:spcPts val="1000"/>
              </a:spcAft>
              <a:buNone/>
            </a:pPr>
            <a:r>
              <a:rPr lang="en-US" sz="1200"/>
              <a:t>Bowen, Glenn A. 2009. “Document Analysis as a Qualitative Research Method.” </a:t>
            </a:r>
            <a:r>
              <a:rPr lang="en-US" sz="1200" i="1"/>
              <a:t>Qualitative Research Journal</a:t>
            </a:r>
            <a:r>
              <a:rPr lang="en-US" sz="1200"/>
              <a:t> 9 (2): 27–40. https://doi.org/10.3316/QRJ0902027.</a:t>
            </a:r>
          </a:p>
          <a:p>
            <a:pPr marL="406400" indent="-406400">
              <a:spcBef>
                <a:spcPts val="0"/>
              </a:spcBef>
              <a:spcAft>
                <a:spcPts val="1000"/>
              </a:spcAft>
              <a:buNone/>
            </a:pPr>
            <a:r>
              <a:rPr lang="en-US" sz="1200" dirty="0"/>
              <a:t>Bryman, Alan. 2016. </a:t>
            </a:r>
            <a:r>
              <a:rPr lang="en-US" sz="1200" i="1" dirty="0"/>
              <a:t>Social Research Methods</a:t>
            </a:r>
            <a:r>
              <a:rPr lang="en-US" sz="1200" dirty="0"/>
              <a:t>, 4</a:t>
            </a:r>
            <a:r>
              <a:rPr lang="en-US" sz="1200" baseline="30000" dirty="0"/>
              <a:t>th</a:t>
            </a:r>
            <a:r>
              <a:rPr lang="en-US" sz="1200" dirty="0"/>
              <a:t> ed. Oxford University Press.</a:t>
            </a:r>
          </a:p>
          <a:p>
            <a:pPr marL="406400" indent="-406400">
              <a:spcBef>
                <a:spcPts val="0"/>
              </a:spcBef>
              <a:spcAft>
                <a:spcPts val="1000"/>
              </a:spcAft>
              <a:buNone/>
            </a:pPr>
            <a:r>
              <a:rPr lang="en-US" sz="1200" dirty="0"/>
              <a:t>Corbin, J., &amp; Strauss, A. (2007). </a:t>
            </a:r>
            <a:r>
              <a:rPr lang="en-US" sz="1200" i="1" dirty="0"/>
              <a:t>Basics of qualitative research. </a:t>
            </a:r>
            <a:r>
              <a:rPr lang="en-US" sz="1200" dirty="0"/>
              <a:t>Thousand Oaks, CA: Sage.</a:t>
            </a:r>
          </a:p>
          <a:p>
            <a:pPr marL="406400" indent="-406400">
              <a:spcBef>
                <a:spcPts val="0"/>
              </a:spcBef>
              <a:spcAft>
                <a:spcPts val="1000"/>
              </a:spcAft>
              <a:buNone/>
            </a:pPr>
            <a:r>
              <a:rPr lang="en-US" sz="1200" dirty="0"/>
              <a:t>Creswell, J. W. (1998). </a:t>
            </a:r>
            <a:r>
              <a:rPr lang="en-US" sz="1200" i="1" dirty="0"/>
              <a:t>Qualitative inquiry and research design: Choosing among five traditions. </a:t>
            </a:r>
            <a:r>
              <a:rPr lang="en-US" sz="1200" dirty="0"/>
              <a:t>Thousand Oaks, CA: Sage.</a:t>
            </a:r>
          </a:p>
          <a:p>
            <a:pPr marL="406400" indent="-406400">
              <a:spcBef>
                <a:spcPts val="0"/>
              </a:spcBef>
              <a:spcAft>
                <a:spcPts val="1000"/>
              </a:spcAft>
              <a:buNone/>
            </a:pPr>
            <a:r>
              <a:rPr lang="en-US" sz="1200" dirty="0" err="1"/>
              <a:t>Denzin</a:t>
            </a:r>
            <a:r>
              <a:rPr lang="en-US" sz="1200" dirty="0"/>
              <a:t>, N. K., &amp; Lincoln, Y. S. (Eds.) (1994) </a:t>
            </a:r>
            <a:r>
              <a:rPr lang="en-US" sz="1200" i="1" dirty="0"/>
              <a:t>Handbook of qualitative research. </a:t>
            </a:r>
            <a:r>
              <a:rPr lang="en-US" sz="1200" dirty="0"/>
              <a:t>Thousand Oaks, CA: Sage.</a:t>
            </a:r>
          </a:p>
          <a:p>
            <a:pPr marL="406400" indent="-406400">
              <a:spcBef>
                <a:spcPts val="0"/>
              </a:spcBef>
              <a:spcAft>
                <a:spcPts val="1000"/>
              </a:spcAft>
              <a:buNone/>
            </a:pPr>
            <a:r>
              <a:rPr lang="en-US" sz="1200" dirty="0" err="1"/>
              <a:t>Garfinkel</a:t>
            </a:r>
            <a:r>
              <a:rPr lang="en-US" sz="1200" dirty="0"/>
              <a:t>, H. (1984)</a:t>
            </a:r>
            <a:r>
              <a:rPr lang="en-US" sz="1200" i="1" dirty="0"/>
              <a:t>. Studies in ethnomethodology</a:t>
            </a:r>
            <a:r>
              <a:rPr lang="en-US" sz="1200" dirty="0"/>
              <a:t>. Malden, MA: Polity Press/Blackwell.</a:t>
            </a:r>
          </a:p>
          <a:p>
            <a:pPr marL="406400" indent="-406400">
              <a:spcBef>
                <a:spcPts val="0"/>
              </a:spcBef>
              <a:spcAft>
                <a:spcPts val="1000"/>
              </a:spcAft>
              <a:buNone/>
            </a:pPr>
            <a:r>
              <a:rPr lang="en-US" sz="1200" dirty="0"/>
              <a:t>Geertz, C. (1973). </a:t>
            </a:r>
            <a:r>
              <a:rPr lang="en-US" sz="1200" i="1" dirty="0"/>
              <a:t>The interpretation of culture</a:t>
            </a:r>
            <a:r>
              <a:rPr lang="en-US" sz="1200" dirty="0"/>
              <a:t>. New York: Basic Books. [thick description]</a:t>
            </a:r>
          </a:p>
          <a:p>
            <a:pPr marL="406400" indent="-406400">
              <a:spcBef>
                <a:spcPts val="0"/>
              </a:spcBef>
              <a:spcAft>
                <a:spcPts val="1000"/>
              </a:spcAft>
              <a:buNone/>
            </a:pPr>
            <a:r>
              <a:rPr lang="en-US" sz="1200" dirty="0" err="1"/>
              <a:t>Gehl</a:t>
            </a:r>
            <a:r>
              <a:rPr lang="en-US" sz="1200" dirty="0"/>
              <a:t>, J., &amp; </a:t>
            </a:r>
            <a:r>
              <a:rPr lang="en-US" sz="1200" dirty="0" err="1"/>
              <a:t>Svarre</a:t>
            </a:r>
            <a:r>
              <a:rPr lang="en-US" sz="1200" dirty="0"/>
              <a:t>, B. (2013). </a:t>
            </a:r>
            <a:r>
              <a:rPr lang="en-US" sz="1200" i="1" dirty="0"/>
              <a:t>How to study public life. </a:t>
            </a:r>
            <a:r>
              <a:rPr lang="en-US" sz="1200" dirty="0"/>
              <a:t>Island Press. [unobtrusive observations]</a:t>
            </a:r>
          </a:p>
          <a:p>
            <a:pPr marL="406400" indent="-406400">
              <a:spcBef>
                <a:spcPts val="0"/>
              </a:spcBef>
              <a:spcAft>
                <a:spcPts val="1000"/>
              </a:spcAft>
              <a:buNone/>
            </a:pPr>
            <a:r>
              <a:rPr lang="en-US" sz="1200" dirty="0" err="1"/>
              <a:t>Guba</a:t>
            </a:r>
            <a:r>
              <a:rPr lang="en-US" sz="1200" dirty="0"/>
              <a:t>, E. G., &amp; Lincoln, Y. S. (1985). </a:t>
            </a:r>
            <a:r>
              <a:rPr lang="en-US" sz="1200" i="1" dirty="0"/>
              <a:t>Naturalistic inquiry</a:t>
            </a:r>
            <a:r>
              <a:rPr lang="en-US" sz="1200" dirty="0"/>
              <a:t>. Beverly Hills, CA: Sage.</a:t>
            </a:r>
          </a:p>
          <a:p>
            <a:pPr marL="406400" indent="-406400">
              <a:spcBef>
                <a:spcPts val="0"/>
              </a:spcBef>
              <a:spcAft>
                <a:spcPts val="1000"/>
              </a:spcAft>
              <a:buNone/>
            </a:pPr>
            <a:r>
              <a:rPr lang="en-US" sz="1200" dirty="0"/>
              <a:t>Marshall, C., &amp; </a:t>
            </a:r>
            <a:r>
              <a:rPr lang="en-US" sz="1200" dirty="0" err="1"/>
              <a:t>Rossman</a:t>
            </a:r>
            <a:r>
              <a:rPr lang="en-US" sz="1200" dirty="0"/>
              <a:t>, G. B. (1995). </a:t>
            </a:r>
            <a:r>
              <a:rPr lang="en-US" sz="1200" i="1" dirty="0"/>
              <a:t>Designing qualitative research</a:t>
            </a:r>
            <a:r>
              <a:rPr lang="en-US" sz="1200" dirty="0"/>
              <a:t> (2nd ed.). Thousand Oaks, CA: Sage.</a:t>
            </a:r>
          </a:p>
        </p:txBody>
      </p:sp>
      <p:sp>
        <p:nvSpPr>
          <p:cNvPr id="8" name="Content Placeholder 7"/>
          <p:cNvSpPr>
            <a:spLocks noGrp="1"/>
          </p:cNvSpPr>
          <p:nvPr>
            <p:ph sz="half" idx="2"/>
          </p:nvPr>
        </p:nvSpPr>
        <p:spPr>
          <a:xfrm>
            <a:off x="4648200" y="872800"/>
            <a:ext cx="4495800" cy="5985200"/>
          </a:xfrm>
        </p:spPr>
        <p:txBody>
          <a:bodyPr>
            <a:noAutofit/>
          </a:bodyPr>
          <a:lstStyle/>
          <a:p>
            <a:pPr marL="455613" indent="-455613">
              <a:spcBef>
                <a:spcPts val="0"/>
              </a:spcBef>
              <a:spcAft>
                <a:spcPts val="1000"/>
              </a:spcAft>
              <a:buNone/>
            </a:pPr>
            <a:r>
              <a:rPr lang="en-US" sz="1200"/>
              <a:t>Tim, May. 2011. “Documentary Research: Excavations and Evidence.” In </a:t>
            </a:r>
            <a:r>
              <a:rPr lang="en-US" sz="1200" i="1"/>
              <a:t>Social Research: Issues, Methods and Research</a:t>
            </a:r>
            <a:r>
              <a:rPr lang="en-US" sz="1200"/>
              <a:t>, 191–218. McGraw-Hill Education (UK).</a:t>
            </a:r>
          </a:p>
          <a:p>
            <a:pPr marL="455613" indent="-455613">
              <a:spcBef>
                <a:spcPts val="0"/>
              </a:spcBef>
              <a:spcAft>
                <a:spcPts val="1000"/>
              </a:spcAft>
              <a:buNone/>
            </a:pPr>
            <a:r>
              <a:rPr lang="en-US" sz="1200"/>
              <a:t>Miles, Matthew B., A. Michael Huberman, and Johnny Saldaña. 2013. </a:t>
            </a:r>
            <a:r>
              <a:rPr lang="en-US" sz="1200" i="1"/>
              <a:t>Qualitative Data Analysis: A Methods Sourcebook</a:t>
            </a:r>
            <a:r>
              <a:rPr lang="en-US" sz="1200"/>
              <a:t>, Third edition, 69–104. Thousand Oaks, Califorinia: SAGE Publications, Inc.</a:t>
            </a:r>
          </a:p>
          <a:p>
            <a:pPr marL="455613" indent="-455613">
              <a:spcBef>
                <a:spcPts val="0"/>
              </a:spcBef>
              <a:spcAft>
                <a:spcPts val="1000"/>
              </a:spcAft>
              <a:buNone/>
            </a:pPr>
            <a:r>
              <a:rPr lang="en-US" sz="1200" dirty="0" err="1"/>
              <a:t>Spradley</a:t>
            </a:r>
            <a:r>
              <a:rPr lang="en-US" sz="1200" dirty="0"/>
              <a:t>, J.P. (1979). </a:t>
            </a:r>
            <a:r>
              <a:rPr lang="en-US" sz="1200" i="1" dirty="0"/>
              <a:t>The ethnographic interview. </a:t>
            </a:r>
            <a:r>
              <a:rPr lang="en-US" sz="1200" dirty="0"/>
              <a:t>New York: Holt, Rinehart, &amp; Winston.</a:t>
            </a:r>
          </a:p>
          <a:p>
            <a:pPr marL="455613" indent="-455613">
              <a:spcBef>
                <a:spcPts val="0"/>
              </a:spcBef>
              <a:spcAft>
                <a:spcPts val="1000"/>
              </a:spcAft>
              <a:buNone/>
            </a:pPr>
            <a:r>
              <a:rPr lang="en-US" sz="1200" dirty="0" err="1"/>
              <a:t>Spradley</a:t>
            </a:r>
            <a:r>
              <a:rPr lang="en-US" sz="1200" dirty="0"/>
              <a:t>, J.P. (1980)</a:t>
            </a:r>
            <a:r>
              <a:rPr lang="en-US" sz="1200" i="1" dirty="0"/>
              <a:t>. Participant observation</a:t>
            </a:r>
            <a:r>
              <a:rPr lang="en-US" sz="1200" dirty="0"/>
              <a:t>. New York: Holt, Rinehart, &amp; Winston.</a:t>
            </a:r>
            <a:endParaRPr lang="en-US" sz="1200" i="1" dirty="0"/>
          </a:p>
          <a:p>
            <a:pPr marL="455613" indent="-455613">
              <a:spcBef>
                <a:spcPts val="0"/>
              </a:spcBef>
              <a:spcAft>
                <a:spcPts val="1000"/>
              </a:spcAft>
              <a:buNone/>
            </a:pPr>
            <a:r>
              <a:rPr lang="en-US" sz="1200" dirty="0"/>
              <a:t>Strauss, A., &amp; Corbin, J. (1998). </a:t>
            </a:r>
            <a:r>
              <a:rPr lang="en-US" sz="1200" i="1" dirty="0"/>
              <a:t>Basics of qualitative research: Techniques and procedures for developing grounded theory </a:t>
            </a:r>
            <a:r>
              <a:rPr lang="en-US" sz="1200" dirty="0"/>
              <a:t>(2nd ed.). Thousand Oaks, CA: Sage.</a:t>
            </a:r>
          </a:p>
          <a:p>
            <a:pPr marL="455613" indent="-455613">
              <a:spcBef>
                <a:spcPts val="0"/>
              </a:spcBef>
              <a:spcAft>
                <a:spcPts val="1000"/>
              </a:spcAft>
              <a:buNone/>
            </a:pPr>
            <a:r>
              <a:rPr lang="en-US" sz="1200" i="1" dirty="0"/>
              <a:t>Van </a:t>
            </a:r>
            <a:r>
              <a:rPr lang="en-US" sz="1200" i="1" dirty="0" err="1"/>
              <a:t>Manen</a:t>
            </a:r>
            <a:r>
              <a:rPr lang="en-US" sz="1200" i="1" dirty="0"/>
              <a:t>, M. (1990). Researching lived experience: Human sciences for an action sensitive pedagogy</a:t>
            </a:r>
            <a:r>
              <a:rPr lang="en-US" sz="1200" dirty="0"/>
              <a:t>. Albany: State University of New York Press. [phenomenology]</a:t>
            </a:r>
          </a:p>
          <a:p>
            <a:pPr marL="455613" indent="-455613">
              <a:spcBef>
                <a:spcPts val="0"/>
              </a:spcBef>
              <a:spcAft>
                <a:spcPts val="1000"/>
              </a:spcAft>
              <a:buNone/>
            </a:pPr>
            <a:r>
              <a:rPr lang="en-US" sz="1200" dirty="0"/>
              <a:t>Weiss, R. S. (1994). </a:t>
            </a:r>
            <a:r>
              <a:rPr lang="en-US" sz="1200" i="1" dirty="0"/>
              <a:t>Learning from strangers: The art and method of qualitative interview studies</a:t>
            </a:r>
            <a:r>
              <a:rPr lang="en-US" sz="1200" dirty="0"/>
              <a:t>. New York: Free Press.</a:t>
            </a:r>
          </a:p>
          <a:p>
            <a:pPr marL="455613" indent="-455613">
              <a:spcBef>
                <a:spcPts val="0"/>
              </a:spcBef>
              <a:spcAft>
                <a:spcPts val="1000"/>
              </a:spcAft>
              <a:buNone/>
            </a:pPr>
            <a:r>
              <a:rPr lang="en-US" sz="1200" dirty="0"/>
              <a:t>Yin, R. K. (2014). </a:t>
            </a:r>
            <a:r>
              <a:rPr lang="en-US" sz="1200" i="1" dirty="0"/>
              <a:t>Case study research: Design and methods</a:t>
            </a:r>
            <a:r>
              <a:rPr lang="en-US" sz="1200" dirty="0"/>
              <a:t> (5th ed.). Los Angeles: Sage.</a:t>
            </a:r>
          </a:p>
        </p:txBody>
      </p:sp>
    </p:spTree>
    <p:extLst>
      <p:ext uri="{BB962C8B-B14F-4D97-AF65-F5344CB8AC3E}">
        <p14:creationId xmlns:p14="http://schemas.microsoft.com/office/powerpoint/2010/main" val="138205637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Crop">
  <a:themeElements>
    <a:clrScheme name="Crop">
      <a:dk1>
        <a:sysClr val="windowText" lastClr="000000"/>
      </a:dk1>
      <a:lt1>
        <a:sysClr val="window" lastClr="FFFFFF"/>
      </a:lt1>
      <a:dk2>
        <a:srgbClr val="1A2E40"/>
      </a:dk2>
      <a:lt2>
        <a:srgbClr val="EBE7DD"/>
      </a:lt2>
      <a:accent1>
        <a:srgbClr val="69A1AB"/>
      </a:accent1>
      <a:accent2>
        <a:srgbClr val="F2C418"/>
      </a:accent2>
      <a:accent3>
        <a:srgbClr val="87492C"/>
      </a:accent3>
      <a:accent4>
        <a:srgbClr val="4A845E"/>
      </a:accent4>
      <a:accent5>
        <a:srgbClr val="DC9528"/>
      </a:accent5>
      <a:accent6>
        <a:srgbClr val="9A5D78"/>
      </a:accent6>
      <a:hlink>
        <a:srgbClr val="66C8E3"/>
      </a:hlink>
      <a:folHlink>
        <a:srgbClr val="B162A1"/>
      </a:folHlink>
    </a:clrScheme>
    <a:fontScheme name="Crop">
      <a:maj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17F9D331-421E-442F-B033-AF5B21A4485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Clarity.thmx</Template>
  <TotalTime>2155</TotalTime>
  <Words>1935</Words>
  <Application>Microsoft Macintosh PowerPoint</Application>
  <PresentationFormat>On-screen Show (4:3)</PresentationFormat>
  <Paragraphs>104</Paragraphs>
  <Slides>11</Slides>
  <Notes>0</Notes>
  <HiddenSlides>2</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11</vt:i4>
      </vt:variant>
    </vt:vector>
  </HeadingPairs>
  <TitlesOfParts>
    <vt:vector size="17" baseType="lpstr">
      <vt:lpstr>Arial</vt:lpstr>
      <vt:lpstr>Calibri</vt:lpstr>
      <vt:lpstr>Franklin Gothic Book</vt:lpstr>
      <vt:lpstr>Franklin Gothic Medium</vt:lpstr>
      <vt:lpstr>Clarity</vt:lpstr>
      <vt:lpstr>Crop</vt:lpstr>
      <vt:lpstr>Brief Overview of Methods</vt:lpstr>
      <vt:lpstr>PowerPoint Presentation</vt:lpstr>
      <vt:lpstr>PowerPoint Presentation</vt:lpstr>
      <vt:lpstr>PowerPoint Presentation</vt:lpstr>
      <vt:lpstr>Interview-Based Qualitative Research</vt:lpstr>
      <vt:lpstr>Document Content Analysis</vt:lpstr>
      <vt:lpstr>Case Study Research</vt:lpstr>
      <vt:lpstr>Thematic Analysis</vt:lpstr>
      <vt:lpstr>Key Resources</vt:lpstr>
      <vt:lpstr>Naturalistic Inquiry</vt:lpstr>
      <vt:lpstr>Oral History</vt:lpstr>
    </vt:vector>
  </TitlesOfParts>
  <Company>Hurley-Franks &amp; Associates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Qualitative Methods</dc:title>
  <dc:creator>Jennifer Hurley</dc:creator>
  <cp:lastModifiedBy>Jennifer Hurley</cp:lastModifiedBy>
  <cp:revision>116</cp:revision>
  <dcterms:created xsi:type="dcterms:W3CDTF">2016-04-07T17:04:59Z</dcterms:created>
  <dcterms:modified xsi:type="dcterms:W3CDTF">2024-09-09T13:00:13Z</dcterms:modified>
</cp:coreProperties>
</file>