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16" r:id="rId3"/>
    <p:sldId id="279" r:id="rId4"/>
    <p:sldId id="280" r:id="rId5"/>
    <p:sldId id="328" r:id="rId6"/>
    <p:sldId id="325" r:id="rId7"/>
    <p:sldId id="326" r:id="rId8"/>
    <p:sldId id="272" r:id="rId9"/>
    <p:sldId id="265" r:id="rId10"/>
    <p:sldId id="267" r:id="rId11"/>
    <p:sldId id="312" r:id="rId12"/>
    <p:sldId id="307" r:id="rId13"/>
    <p:sldId id="32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/>
    <p:restoredTop sz="96018"/>
  </p:normalViewPr>
  <p:slideViewPr>
    <p:cSldViewPr snapToGrid="0">
      <p:cViewPr varScale="1">
        <p:scale>
          <a:sx n="93" d="100"/>
          <a:sy n="93" d="100"/>
        </p:scale>
        <p:origin x="216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D1D6F0-FA7E-4BB6-9ABA-8B0ED47F820C}" type="doc">
      <dgm:prSet loTypeId="urn:microsoft.com/office/officeart/2005/8/layout/h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C77EA75C-1FD5-4FBB-8FF8-C08838C5A4A1}">
      <dgm:prSet/>
      <dgm:spPr/>
      <dgm:t>
        <a:bodyPr/>
        <a:lstStyle/>
        <a:p>
          <a:r>
            <a:rPr lang="en-US" dirty="0"/>
            <a:t>Assessment Instructions</a:t>
          </a:r>
        </a:p>
      </dgm:t>
    </dgm:pt>
    <dgm:pt modelId="{126A5779-1CE5-484A-A472-C28C71CB51D6}" type="parTrans" cxnId="{65AA945E-40B4-4C6D-8DED-9271D380A44E}">
      <dgm:prSet/>
      <dgm:spPr/>
      <dgm:t>
        <a:bodyPr/>
        <a:lstStyle/>
        <a:p>
          <a:endParaRPr lang="en-US"/>
        </a:p>
      </dgm:t>
    </dgm:pt>
    <dgm:pt modelId="{539EB595-F9C0-4677-8566-85DE8646FC71}" type="sibTrans" cxnId="{65AA945E-40B4-4C6D-8DED-9271D380A44E}">
      <dgm:prSet/>
      <dgm:spPr/>
      <dgm:t>
        <a:bodyPr/>
        <a:lstStyle/>
        <a:p>
          <a:endParaRPr lang="en-US"/>
        </a:p>
      </dgm:t>
    </dgm:pt>
    <dgm:pt modelId="{AE24744B-1321-4307-8A90-3521F2F690A1}">
      <dgm:prSet/>
      <dgm:spPr/>
      <dgm:t>
        <a:bodyPr/>
        <a:lstStyle/>
        <a:p>
          <a:r>
            <a:rPr lang="en-US" dirty="0"/>
            <a:t>Ensure that these are clear and easy to understand (consider having translations, when appropriate)</a:t>
          </a:r>
        </a:p>
      </dgm:t>
    </dgm:pt>
    <dgm:pt modelId="{520C2962-8C21-4F4B-B505-A1D3A02835CB}" type="parTrans" cxnId="{75436ADE-60F6-4B38-92E9-0824072F2498}">
      <dgm:prSet/>
      <dgm:spPr/>
      <dgm:t>
        <a:bodyPr/>
        <a:lstStyle/>
        <a:p>
          <a:endParaRPr lang="en-US"/>
        </a:p>
      </dgm:t>
    </dgm:pt>
    <dgm:pt modelId="{A3BEE1C9-4D25-4382-A340-EFC096599BD1}" type="sibTrans" cxnId="{75436ADE-60F6-4B38-92E9-0824072F2498}">
      <dgm:prSet/>
      <dgm:spPr/>
      <dgm:t>
        <a:bodyPr/>
        <a:lstStyle/>
        <a:p>
          <a:endParaRPr lang="en-US"/>
        </a:p>
      </dgm:t>
    </dgm:pt>
    <dgm:pt modelId="{C4B90C17-7ADC-473D-951B-796C94BA35E0}">
      <dgm:prSet/>
      <dgm:spPr/>
      <dgm:t>
        <a:bodyPr/>
        <a:lstStyle/>
        <a:p>
          <a:r>
            <a:rPr lang="en-US" dirty="0"/>
            <a:t>Linguistic Accessibility</a:t>
          </a:r>
        </a:p>
      </dgm:t>
    </dgm:pt>
    <dgm:pt modelId="{5A662F28-B180-4204-90BF-34A05EE17E01}" type="parTrans" cxnId="{4775EFAA-D6F6-407A-92BC-6A16E7491F66}">
      <dgm:prSet/>
      <dgm:spPr/>
      <dgm:t>
        <a:bodyPr/>
        <a:lstStyle/>
        <a:p>
          <a:endParaRPr lang="en-US"/>
        </a:p>
      </dgm:t>
    </dgm:pt>
    <dgm:pt modelId="{7C6CE8B9-CBFB-4EC3-BA5D-CFE99C961625}" type="sibTrans" cxnId="{4775EFAA-D6F6-407A-92BC-6A16E7491F66}">
      <dgm:prSet/>
      <dgm:spPr/>
      <dgm:t>
        <a:bodyPr/>
        <a:lstStyle/>
        <a:p>
          <a:endParaRPr lang="en-US"/>
        </a:p>
      </dgm:t>
    </dgm:pt>
    <dgm:pt modelId="{72CD396B-44EF-4635-96E6-B7E3470542CA}">
      <dgm:prSet/>
      <dgm:spPr/>
      <dgm:t>
        <a:bodyPr/>
        <a:lstStyle/>
        <a:p>
          <a:r>
            <a:rPr lang="en-US" dirty="0"/>
            <a:t>Look for opportunities to reduce the linguistic load in all areas that aren’t being directly addressed. </a:t>
          </a:r>
        </a:p>
      </dgm:t>
    </dgm:pt>
    <dgm:pt modelId="{DA627FB2-5B13-4360-8CCB-7D046004F506}" type="parTrans" cxnId="{3A716957-95B7-454C-BF25-864B2A139132}">
      <dgm:prSet/>
      <dgm:spPr/>
      <dgm:t>
        <a:bodyPr/>
        <a:lstStyle/>
        <a:p>
          <a:endParaRPr lang="en-US"/>
        </a:p>
      </dgm:t>
    </dgm:pt>
    <dgm:pt modelId="{24EE3333-AAC2-418A-9B64-A488DA6BF781}" type="sibTrans" cxnId="{3A716957-95B7-454C-BF25-864B2A139132}">
      <dgm:prSet/>
      <dgm:spPr/>
      <dgm:t>
        <a:bodyPr/>
        <a:lstStyle/>
        <a:p>
          <a:endParaRPr lang="en-US"/>
        </a:p>
      </dgm:t>
    </dgm:pt>
    <dgm:pt modelId="{365AFADF-336B-48C5-A837-B44C852924EA}">
      <dgm:prSet/>
      <dgm:spPr/>
      <dgm:t>
        <a:bodyPr/>
        <a:lstStyle/>
        <a:p>
          <a:r>
            <a:rPr lang="en-US" dirty="0"/>
            <a:t>Format and Use of Technology</a:t>
          </a:r>
        </a:p>
      </dgm:t>
    </dgm:pt>
    <dgm:pt modelId="{6060869E-1104-4A27-BDDC-58C2D9D3A54D}" type="parTrans" cxnId="{27B7F67F-3717-4C72-93E7-1CBBDAFF0C1A}">
      <dgm:prSet/>
      <dgm:spPr/>
      <dgm:t>
        <a:bodyPr/>
        <a:lstStyle/>
        <a:p>
          <a:endParaRPr lang="en-US"/>
        </a:p>
      </dgm:t>
    </dgm:pt>
    <dgm:pt modelId="{DDE729C5-E428-42CB-BD87-2438CC691931}" type="sibTrans" cxnId="{27B7F67F-3717-4C72-93E7-1CBBDAFF0C1A}">
      <dgm:prSet/>
      <dgm:spPr/>
      <dgm:t>
        <a:bodyPr/>
        <a:lstStyle/>
        <a:p>
          <a:endParaRPr lang="en-US"/>
        </a:p>
      </dgm:t>
    </dgm:pt>
    <dgm:pt modelId="{26D9C648-E954-4652-83AA-6CA5BC855764}">
      <dgm:prSet/>
      <dgm:spPr/>
      <dgm:t>
        <a:bodyPr/>
        <a:lstStyle/>
        <a:p>
          <a:r>
            <a:rPr lang="en-US" dirty="0"/>
            <a:t>The assessment should be in a familiar format and not use technology that has not been introduced. </a:t>
          </a:r>
        </a:p>
      </dgm:t>
    </dgm:pt>
    <dgm:pt modelId="{D0EBDE06-3E66-49BC-BCD6-F387BF09C1A4}" type="parTrans" cxnId="{5EA1DE48-D271-4DA1-AD14-24AAE3CB1B42}">
      <dgm:prSet/>
      <dgm:spPr/>
      <dgm:t>
        <a:bodyPr/>
        <a:lstStyle/>
        <a:p>
          <a:endParaRPr lang="en-US"/>
        </a:p>
      </dgm:t>
    </dgm:pt>
    <dgm:pt modelId="{878FCBAE-6A27-4363-8DDB-A6A06CA5E4D1}" type="sibTrans" cxnId="{5EA1DE48-D271-4DA1-AD14-24AAE3CB1B42}">
      <dgm:prSet/>
      <dgm:spPr/>
      <dgm:t>
        <a:bodyPr/>
        <a:lstStyle/>
        <a:p>
          <a:endParaRPr lang="en-US"/>
        </a:p>
      </dgm:t>
    </dgm:pt>
    <dgm:pt modelId="{0A5398D9-CD5D-4058-8866-71B5F74FC405}">
      <dgm:prSet/>
      <dgm:spPr/>
      <dgm:t>
        <a:bodyPr/>
        <a:lstStyle/>
        <a:p>
          <a:r>
            <a:rPr lang="en-US" dirty="0"/>
            <a:t>Cultural Bias</a:t>
          </a:r>
        </a:p>
      </dgm:t>
    </dgm:pt>
    <dgm:pt modelId="{0C71042F-5A65-4592-9D9B-5EE714D05221}" type="parTrans" cxnId="{6FB1E675-0236-4620-A508-7819ADC001D7}">
      <dgm:prSet/>
      <dgm:spPr/>
      <dgm:t>
        <a:bodyPr/>
        <a:lstStyle/>
        <a:p>
          <a:endParaRPr lang="en-US"/>
        </a:p>
      </dgm:t>
    </dgm:pt>
    <dgm:pt modelId="{D80A330E-9502-4B86-9F48-4288F7D733BB}" type="sibTrans" cxnId="{6FB1E675-0236-4620-A508-7819ADC001D7}">
      <dgm:prSet/>
      <dgm:spPr/>
      <dgm:t>
        <a:bodyPr/>
        <a:lstStyle/>
        <a:p>
          <a:endParaRPr lang="en-US"/>
        </a:p>
      </dgm:t>
    </dgm:pt>
    <dgm:pt modelId="{DF97CB40-5F37-4AFA-A883-9EF3F4F081AE}">
      <dgm:prSet/>
      <dgm:spPr/>
      <dgm:t>
        <a:bodyPr/>
        <a:lstStyle/>
        <a:p>
          <a:r>
            <a:rPr lang="en-US" dirty="0"/>
            <a:t>Select content that is something familiar to all students’ shared experience, not topics students may not have had access to in their culture, education, or life experience. </a:t>
          </a:r>
        </a:p>
      </dgm:t>
    </dgm:pt>
    <dgm:pt modelId="{1DD9EE30-EDD0-4FEA-8394-DAE46726B9BA}" type="parTrans" cxnId="{172D7559-5440-40AE-A7B7-DD9606A7D05C}">
      <dgm:prSet/>
      <dgm:spPr/>
      <dgm:t>
        <a:bodyPr/>
        <a:lstStyle/>
        <a:p>
          <a:endParaRPr lang="en-US"/>
        </a:p>
      </dgm:t>
    </dgm:pt>
    <dgm:pt modelId="{1CB44924-FD1A-465A-AA78-5D716F337C9B}" type="sibTrans" cxnId="{172D7559-5440-40AE-A7B7-DD9606A7D05C}">
      <dgm:prSet/>
      <dgm:spPr/>
      <dgm:t>
        <a:bodyPr/>
        <a:lstStyle/>
        <a:p>
          <a:endParaRPr lang="en-US"/>
        </a:p>
      </dgm:t>
    </dgm:pt>
    <dgm:pt modelId="{A3F7CC5F-70E6-4677-AEAD-42B3FD50765F}">
      <dgm:prSet/>
      <dgm:spPr/>
      <dgm:t>
        <a:bodyPr/>
        <a:lstStyle/>
        <a:p>
          <a:r>
            <a:rPr lang="en-US" dirty="0"/>
            <a:t>Scoring</a:t>
          </a:r>
        </a:p>
      </dgm:t>
    </dgm:pt>
    <dgm:pt modelId="{C036AF15-B68C-47A2-A086-4DAB107A06E9}" type="parTrans" cxnId="{466A4A38-5EA3-4C2D-BC40-56ADF44BA78C}">
      <dgm:prSet/>
      <dgm:spPr/>
      <dgm:t>
        <a:bodyPr/>
        <a:lstStyle/>
        <a:p>
          <a:endParaRPr lang="en-US"/>
        </a:p>
      </dgm:t>
    </dgm:pt>
    <dgm:pt modelId="{F752CD53-8ACC-4594-A5C1-2C406144B82F}" type="sibTrans" cxnId="{466A4A38-5EA3-4C2D-BC40-56ADF44BA78C}">
      <dgm:prSet/>
      <dgm:spPr/>
      <dgm:t>
        <a:bodyPr/>
        <a:lstStyle/>
        <a:p>
          <a:endParaRPr lang="en-US"/>
        </a:p>
      </dgm:t>
    </dgm:pt>
    <dgm:pt modelId="{63435616-C14F-47BE-A880-6DBF8CC898F8}">
      <dgm:prSet/>
      <dgm:spPr/>
      <dgm:t>
        <a:bodyPr/>
        <a:lstStyle/>
        <a:p>
          <a:r>
            <a:rPr lang="en-US" dirty="0"/>
            <a:t>Grade on the tested construct only</a:t>
          </a:r>
        </a:p>
      </dgm:t>
    </dgm:pt>
    <dgm:pt modelId="{775A59F0-578E-49D9-8014-276DDFDCA898}" type="parTrans" cxnId="{FA718F4B-1097-4ED7-A97E-AA45D77A6EC7}">
      <dgm:prSet/>
      <dgm:spPr/>
      <dgm:t>
        <a:bodyPr/>
        <a:lstStyle/>
        <a:p>
          <a:endParaRPr lang="en-US"/>
        </a:p>
      </dgm:t>
    </dgm:pt>
    <dgm:pt modelId="{4522F6DA-153A-42DC-884C-F4C974A7005A}" type="sibTrans" cxnId="{FA718F4B-1097-4ED7-A97E-AA45D77A6EC7}">
      <dgm:prSet/>
      <dgm:spPr/>
      <dgm:t>
        <a:bodyPr/>
        <a:lstStyle/>
        <a:p>
          <a:endParaRPr lang="en-US"/>
        </a:p>
      </dgm:t>
    </dgm:pt>
    <dgm:pt modelId="{95AE7DD2-053D-448F-823B-787C74EE6115}">
      <dgm:prSet/>
      <dgm:spPr/>
      <dgm:t>
        <a:bodyPr/>
        <a:lstStyle/>
        <a:p>
          <a:r>
            <a:rPr lang="en-US" dirty="0"/>
            <a:t>Scaffolds</a:t>
          </a:r>
        </a:p>
      </dgm:t>
    </dgm:pt>
    <dgm:pt modelId="{6EA6C393-80F9-4565-9535-53B3D1103D86}" type="parTrans" cxnId="{9D3C805C-E23A-4975-A727-829560A26559}">
      <dgm:prSet/>
      <dgm:spPr/>
      <dgm:t>
        <a:bodyPr/>
        <a:lstStyle/>
        <a:p>
          <a:endParaRPr lang="en-US"/>
        </a:p>
      </dgm:t>
    </dgm:pt>
    <dgm:pt modelId="{2850A340-C7C2-4254-BBC1-261D98146904}" type="sibTrans" cxnId="{9D3C805C-E23A-4975-A727-829560A26559}">
      <dgm:prSet/>
      <dgm:spPr/>
      <dgm:t>
        <a:bodyPr/>
        <a:lstStyle/>
        <a:p>
          <a:endParaRPr lang="en-US"/>
        </a:p>
      </dgm:t>
    </dgm:pt>
    <dgm:pt modelId="{0DE7E50B-B741-4172-95EF-A3B62488FE81}">
      <dgm:prSet/>
      <dgm:spPr/>
      <dgm:t>
        <a:bodyPr/>
        <a:lstStyle/>
        <a:p>
          <a:r>
            <a:rPr lang="en-US" dirty="0"/>
            <a:t>EMMLs need appropriate scaffolds based upon their ELP</a:t>
          </a:r>
        </a:p>
      </dgm:t>
    </dgm:pt>
    <dgm:pt modelId="{82EAF15D-D0F5-4356-BFA2-FB1DC450DC6B}" type="parTrans" cxnId="{384F1AE1-CBEA-4632-BF8A-E70D28D4DA8F}">
      <dgm:prSet/>
      <dgm:spPr/>
      <dgm:t>
        <a:bodyPr/>
        <a:lstStyle/>
        <a:p>
          <a:endParaRPr lang="en-US"/>
        </a:p>
      </dgm:t>
    </dgm:pt>
    <dgm:pt modelId="{08EBB668-B5CA-49AF-8F4D-D13BA5A62938}" type="sibTrans" cxnId="{384F1AE1-CBEA-4632-BF8A-E70D28D4DA8F}">
      <dgm:prSet/>
      <dgm:spPr/>
      <dgm:t>
        <a:bodyPr/>
        <a:lstStyle/>
        <a:p>
          <a:endParaRPr lang="en-US"/>
        </a:p>
      </dgm:t>
    </dgm:pt>
    <dgm:pt modelId="{4417A3B9-127D-42ED-ADED-3FD4E423F887}">
      <dgm:prSet/>
      <dgm:spPr/>
      <dgm:t>
        <a:bodyPr/>
        <a:lstStyle/>
        <a:p>
          <a:r>
            <a:rPr lang="en-US" dirty="0"/>
            <a:t>Should be on the assessed construct only</a:t>
          </a:r>
        </a:p>
      </dgm:t>
    </dgm:pt>
    <dgm:pt modelId="{D9081E44-359C-4A66-82FE-7E22766DE874}" type="parTrans" cxnId="{D3DEB20B-CF49-43A5-AECF-027F8400E750}">
      <dgm:prSet/>
      <dgm:spPr/>
      <dgm:t>
        <a:bodyPr/>
        <a:lstStyle/>
        <a:p>
          <a:endParaRPr lang="en-US"/>
        </a:p>
      </dgm:t>
    </dgm:pt>
    <dgm:pt modelId="{DFB15D52-19CD-452B-A222-388EFD96C747}" type="sibTrans" cxnId="{D3DEB20B-CF49-43A5-AECF-027F8400E750}">
      <dgm:prSet/>
      <dgm:spPr/>
      <dgm:t>
        <a:bodyPr/>
        <a:lstStyle/>
        <a:p>
          <a:endParaRPr lang="en-US"/>
        </a:p>
      </dgm:t>
    </dgm:pt>
    <dgm:pt modelId="{D0C68AD3-3159-A642-BEA5-745A564F0926}" type="pres">
      <dgm:prSet presAssocID="{58D1D6F0-FA7E-4BB6-9ABA-8B0ED47F820C}" presName="Name0" presStyleCnt="0">
        <dgm:presLayoutVars>
          <dgm:dir/>
          <dgm:animLvl val="lvl"/>
          <dgm:resizeHandles val="exact"/>
        </dgm:presLayoutVars>
      </dgm:prSet>
      <dgm:spPr/>
    </dgm:pt>
    <dgm:pt modelId="{A019776D-67E2-664C-82AE-FD2D6879F591}" type="pres">
      <dgm:prSet presAssocID="{C77EA75C-1FD5-4FBB-8FF8-C08838C5A4A1}" presName="composite" presStyleCnt="0"/>
      <dgm:spPr/>
    </dgm:pt>
    <dgm:pt modelId="{A2A71B47-45C5-DA41-B820-4ABEFE75126A}" type="pres">
      <dgm:prSet presAssocID="{C77EA75C-1FD5-4FBB-8FF8-C08838C5A4A1}" presName="parTx" presStyleLbl="alignNode1" presStyleIdx="0" presStyleCnt="6">
        <dgm:presLayoutVars>
          <dgm:chMax val="0"/>
          <dgm:chPref val="0"/>
          <dgm:bulletEnabled val="1"/>
        </dgm:presLayoutVars>
      </dgm:prSet>
      <dgm:spPr/>
    </dgm:pt>
    <dgm:pt modelId="{7C73E5C5-1DC5-5E46-8317-38E4B8ECDE79}" type="pres">
      <dgm:prSet presAssocID="{C77EA75C-1FD5-4FBB-8FF8-C08838C5A4A1}" presName="desTx" presStyleLbl="alignAccFollowNode1" presStyleIdx="0" presStyleCnt="6">
        <dgm:presLayoutVars>
          <dgm:bulletEnabled val="1"/>
        </dgm:presLayoutVars>
      </dgm:prSet>
      <dgm:spPr/>
    </dgm:pt>
    <dgm:pt modelId="{88628876-2282-3F47-92BB-86E31278CDA6}" type="pres">
      <dgm:prSet presAssocID="{539EB595-F9C0-4677-8566-85DE8646FC71}" presName="space" presStyleCnt="0"/>
      <dgm:spPr/>
    </dgm:pt>
    <dgm:pt modelId="{EF2B7C05-95B8-7B4B-AAA1-56CC53D2FC16}" type="pres">
      <dgm:prSet presAssocID="{C4B90C17-7ADC-473D-951B-796C94BA35E0}" presName="composite" presStyleCnt="0"/>
      <dgm:spPr/>
    </dgm:pt>
    <dgm:pt modelId="{12DCDA7F-FF25-3448-A255-942475BD17BB}" type="pres">
      <dgm:prSet presAssocID="{C4B90C17-7ADC-473D-951B-796C94BA35E0}" presName="parTx" presStyleLbl="alignNode1" presStyleIdx="1" presStyleCnt="6">
        <dgm:presLayoutVars>
          <dgm:chMax val="0"/>
          <dgm:chPref val="0"/>
          <dgm:bulletEnabled val="1"/>
        </dgm:presLayoutVars>
      </dgm:prSet>
      <dgm:spPr/>
    </dgm:pt>
    <dgm:pt modelId="{3BC8AE75-E8C8-274D-8F1C-4C91CCA046D2}" type="pres">
      <dgm:prSet presAssocID="{C4B90C17-7ADC-473D-951B-796C94BA35E0}" presName="desTx" presStyleLbl="alignAccFollowNode1" presStyleIdx="1" presStyleCnt="6">
        <dgm:presLayoutVars>
          <dgm:bulletEnabled val="1"/>
        </dgm:presLayoutVars>
      </dgm:prSet>
      <dgm:spPr/>
    </dgm:pt>
    <dgm:pt modelId="{849D5300-B10F-0349-A439-E419B49B8649}" type="pres">
      <dgm:prSet presAssocID="{7C6CE8B9-CBFB-4EC3-BA5D-CFE99C961625}" presName="space" presStyleCnt="0"/>
      <dgm:spPr/>
    </dgm:pt>
    <dgm:pt modelId="{A4C6B0AF-3711-1445-A374-9A16C6AB69DD}" type="pres">
      <dgm:prSet presAssocID="{365AFADF-336B-48C5-A837-B44C852924EA}" presName="composite" presStyleCnt="0"/>
      <dgm:spPr/>
    </dgm:pt>
    <dgm:pt modelId="{3CF74492-F766-5E48-880D-45945AFB1503}" type="pres">
      <dgm:prSet presAssocID="{365AFADF-336B-48C5-A837-B44C852924EA}" presName="parTx" presStyleLbl="alignNode1" presStyleIdx="2" presStyleCnt="6">
        <dgm:presLayoutVars>
          <dgm:chMax val="0"/>
          <dgm:chPref val="0"/>
          <dgm:bulletEnabled val="1"/>
        </dgm:presLayoutVars>
      </dgm:prSet>
      <dgm:spPr/>
    </dgm:pt>
    <dgm:pt modelId="{2AAFCBF4-B604-5244-A676-F4A1E39F07E8}" type="pres">
      <dgm:prSet presAssocID="{365AFADF-336B-48C5-A837-B44C852924EA}" presName="desTx" presStyleLbl="alignAccFollowNode1" presStyleIdx="2" presStyleCnt="6">
        <dgm:presLayoutVars>
          <dgm:bulletEnabled val="1"/>
        </dgm:presLayoutVars>
      </dgm:prSet>
      <dgm:spPr/>
    </dgm:pt>
    <dgm:pt modelId="{C181ABCD-BB2C-ED41-83B4-FE9A43D179C3}" type="pres">
      <dgm:prSet presAssocID="{DDE729C5-E428-42CB-BD87-2438CC691931}" presName="space" presStyleCnt="0"/>
      <dgm:spPr/>
    </dgm:pt>
    <dgm:pt modelId="{35C9E634-A042-7749-A119-02F9584064D7}" type="pres">
      <dgm:prSet presAssocID="{0A5398D9-CD5D-4058-8866-71B5F74FC405}" presName="composite" presStyleCnt="0"/>
      <dgm:spPr/>
    </dgm:pt>
    <dgm:pt modelId="{B737DC20-372B-1841-940E-CB9B346ED6EC}" type="pres">
      <dgm:prSet presAssocID="{0A5398D9-CD5D-4058-8866-71B5F74FC405}" presName="parTx" presStyleLbl="alignNode1" presStyleIdx="3" presStyleCnt="6">
        <dgm:presLayoutVars>
          <dgm:chMax val="0"/>
          <dgm:chPref val="0"/>
          <dgm:bulletEnabled val="1"/>
        </dgm:presLayoutVars>
      </dgm:prSet>
      <dgm:spPr/>
    </dgm:pt>
    <dgm:pt modelId="{D1B90C49-8853-1846-AECF-B14FAB0A642A}" type="pres">
      <dgm:prSet presAssocID="{0A5398D9-CD5D-4058-8866-71B5F74FC405}" presName="desTx" presStyleLbl="alignAccFollowNode1" presStyleIdx="3" presStyleCnt="6">
        <dgm:presLayoutVars>
          <dgm:bulletEnabled val="1"/>
        </dgm:presLayoutVars>
      </dgm:prSet>
      <dgm:spPr/>
    </dgm:pt>
    <dgm:pt modelId="{79CF9885-C4BD-2B44-BDA7-556E21BA2742}" type="pres">
      <dgm:prSet presAssocID="{D80A330E-9502-4B86-9F48-4288F7D733BB}" presName="space" presStyleCnt="0"/>
      <dgm:spPr/>
    </dgm:pt>
    <dgm:pt modelId="{CEB2CF81-5222-1E4C-A70D-04615DDAFA5D}" type="pres">
      <dgm:prSet presAssocID="{A3F7CC5F-70E6-4677-AEAD-42B3FD50765F}" presName="composite" presStyleCnt="0"/>
      <dgm:spPr/>
    </dgm:pt>
    <dgm:pt modelId="{4DB7B384-8DC5-BD41-817A-88C5C65A4DE7}" type="pres">
      <dgm:prSet presAssocID="{A3F7CC5F-70E6-4677-AEAD-42B3FD50765F}" presName="parTx" presStyleLbl="alignNode1" presStyleIdx="4" presStyleCnt="6">
        <dgm:presLayoutVars>
          <dgm:chMax val="0"/>
          <dgm:chPref val="0"/>
          <dgm:bulletEnabled val="1"/>
        </dgm:presLayoutVars>
      </dgm:prSet>
      <dgm:spPr/>
    </dgm:pt>
    <dgm:pt modelId="{FAA41D89-0F29-DC4B-9E6B-FB9D10DF0057}" type="pres">
      <dgm:prSet presAssocID="{A3F7CC5F-70E6-4677-AEAD-42B3FD50765F}" presName="desTx" presStyleLbl="alignAccFollowNode1" presStyleIdx="4" presStyleCnt="6">
        <dgm:presLayoutVars>
          <dgm:bulletEnabled val="1"/>
        </dgm:presLayoutVars>
      </dgm:prSet>
      <dgm:spPr/>
    </dgm:pt>
    <dgm:pt modelId="{F6A1E8FA-3F88-B94A-9C68-B5332DF81DED}" type="pres">
      <dgm:prSet presAssocID="{F752CD53-8ACC-4594-A5C1-2C406144B82F}" presName="space" presStyleCnt="0"/>
      <dgm:spPr/>
    </dgm:pt>
    <dgm:pt modelId="{652917CE-7690-1147-BF50-1455E29B6559}" type="pres">
      <dgm:prSet presAssocID="{95AE7DD2-053D-448F-823B-787C74EE6115}" presName="composite" presStyleCnt="0"/>
      <dgm:spPr/>
    </dgm:pt>
    <dgm:pt modelId="{CAB2EAAC-48DB-BC46-A3D5-F1CB4EF6EBD7}" type="pres">
      <dgm:prSet presAssocID="{95AE7DD2-053D-448F-823B-787C74EE6115}" presName="parTx" presStyleLbl="alignNode1" presStyleIdx="5" presStyleCnt="6">
        <dgm:presLayoutVars>
          <dgm:chMax val="0"/>
          <dgm:chPref val="0"/>
          <dgm:bulletEnabled val="1"/>
        </dgm:presLayoutVars>
      </dgm:prSet>
      <dgm:spPr/>
    </dgm:pt>
    <dgm:pt modelId="{8FCF03AB-A8F7-D145-AB36-6B7BA3BC8DA9}" type="pres">
      <dgm:prSet presAssocID="{95AE7DD2-053D-448F-823B-787C74EE6115}" presName="desTx" presStyleLbl="alignAccFollowNode1" presStyleIdx="5" presStyleCnt="6">
        <dgm:presLayoutVars>
          <dgm:bulletEnabled val="1"/>
        </dgm:presLayoutVars>
      </dgm:prSet>
      <dgm:spPr/>
    </dgm:pt>
  </dgm:ptLst>
  <dgm:cxnLst>
    <dgm:cxn modelId="{1097AA02-A5AB-DA41-B4D1-0F8DBCDC9FD3}" type="presOf" srcId="{A3F7CC5F-70E6-4677-AEAD-42B3FD50765F}" destId="{4DB7B384-8DC5-BD41-817A-88C5C65A4DE7}" srcOrd="0" destOrd="0" presId="urn:microsoft.com/office/officeart/2005/8/layout/hList1"/>
    <dgm:cxn modelId="{D3DEB20B-CF49-43A5-AECF-027F8400E750}" srcId="{95AE7DD2-053D-448F-823B-787C74EE6115}" destId="{4417A3B9-127D-42ED-ADED-3FD4E423F887}" srcOrd="1" destOrd="0" parTransId="{D9081E44-359C-4A66-82FE-7E22766DE874}" sibTransId="{DFB15D52-19CD-452B-A222-388EFD96C747}"/>
    <dgm:cxn modelId="{DFB80B21-60AC-D144-BEF0-3F0DEE8E954B}" type="presOf" srcId="{26D9C648-E954-4652-83AA-6CA5BC855764}" destId="{2AAFCBF4-B604-5244-A676-F4A1E39F07E8}" srcOrd="0" destOrd="0" presId="urn:microsoft.com/office/officeart/2005/8/layout/hList1"/>
    <dgm:cxn modelId="{B9803F23-B6BF-564E-B6CC-A1DFC3AEC782}" type="presOf" srcId="{72CD396B-44EF-4635-96E6-B7E3470542CA}" destId="{3BC8AE75-E8C8-274D-8F1C-4C91CCA046D2}" srcOrd="0" destOrd="0" presId="urn:microsoft.com/office/officeart/2005/8/layout/hList1"/>
    <dgm:cxn modelId="{466A4A38-5EA3-4C2D-BC40-56ADF44BA78C}" srcId="{58D1D6F0-FA7E-4BB6-9ABA-8B0ED47F820C}" destId="{A3F7CC5F-70E6-4677-AEAD-42B3FD50765F}" srcOrd="4" destOrd="0" parTransId="{C036AF15-B68C-47A2-A086-4DAB107A06E9}" sibTransId="{F752CD53-8ACC-4594-A5C1-2C406144B82F}"/>
    <dgm:cxn modelId="{5EA1DE48-D271-4DA1-AD14-24AAE3CB1B42}" srcId="{365AFADF-336B-48C5-A837-B44C852924EA}" destId="{26D9C648-E954-4652-83AA-6CA5BC855764}" srcOrd="0" destOrd="0" parTransId="{D0EBDE06-3E66-49BC-BCD6-F387BF09C1A4}" sibTransId="{878FCBAE-6A27-4363-8DDB-A6A06CA5E4D1}"/>
    <dgm:cxn modelId="{535F0E49-79B2-4C4A-B121-D2B47960BAA3}" type="presOf" srcId="{95AE7DD2-053D-448F-823B-787C74EE6115}" destId="{CAB2EAAC-48DB-BC46-A3D5-F1CB4EF6EBD7}" srcOrd="0" destOrd="0" presId="urn:microsoft.com/office/officeart/2005/8/layout/hList1"/>
    <dgm:cxn modelId="{FA718F4B-1097-4ED7-A97E-AA45D77A6EC7}" srcId="{A3F7CC5F-70E6-4677-AEAD-42B3FD50765F}" destId="{63435616-C14F-47BE-A880-6DBF8CC898F8}" srcOrd="0" destOrd="0" parTransId="{775A59F0-578E-49D9-8014-276DDFDCA898}" sibTransId="{4522F6DA-153A-42DC-884C-F4C974A7005A}"/>
    <dgm:cxn modelId="{3A716957-95B7-454C-BF25-864B2A139132}" srcId="{C4B90C17-7ADC-473D-951B-796C94BA35E0}" destId="{72CD396B-44EF-4635-96E6-B7E3470542CA}" srcOrd="0" destOrd="0" parTransId="{DA627FB2-5B13-4360-8CCB-7D046004F506}" sibTransId="{24EE3333-AAC2-418A-9B64-A488DA6BF781}"/>
    <dgm:cxn modelId="{172D7559-5440-40AE-A7B7-DD9606A7D05C}" srcId="{0A5398D9-CD5D-4058-8866-71B5F74FC405}" destId="{DF97CB40-5F37-4AFA-A883-9EF3F4F081AE}" srcOrd="0" destOrd="0" parTransId="{1DD9EE30-EDD0-4FEA-8394-DAE46726B9BA}" sibTransId="{1CB44924-FD1A-465A-AA78-5D716F337C9B}"/>
    <dgm:cxn modelId="{9D3C805C-E23A-4975-A727-829560A26559}" srcId="{58D1D6F0-FA7E-4BB6-9ABA-8B0ED47F820C}" destId="{95AE7DD2-053D-448F-823B-787C74EE6115}" srcOrd="5" destOrd="0" parTransId="{6EA6C393-80F9-4565-9535-53B3D1103D86}" sibTransId="{2850A340-C7C2-4254-BBC1-261D98146904}"/>
    <dgm:cxn modelId="{1AFB665E-949A-504D-B0C7-5A55A00F1E0D}" type="presOf" srcId="{58D1D6F0-FA7E-4BB6-9ABA-8B0ED47F820C}" destId="{D0C68AD3-3159-A642-BEA5-745A564F0926}" srcOrd="0" destOrd="0" presId="urn:microsoft.com/office/officeart/2005/8/layout/hList1"/>
    <dgm:cxn modelId="{65AA945E-40B4-4C6D-8DED-9271D380A44E}" srcId="{58D1D6F0-FA7E-4BB6-9ABA-8B0ED47F820C}" destId="{C77EA75C-1FD5-4FBB-8FF8-C08838C5A4A1}" srcOrd="0" destOrd="0" parTransId="{126A5779-1CE5-484A-A472-C28C71CB51D6}" sibTransId="{539EB595-F9C0-4677-8566-85DE8646FC71}"/>
    <dgm:cxn modelId="{48483E67-C15D-C14A-BC2B-D81AC3ABA19C}" type="presOf" srcId="{365AFADF-336B-48C5-A837-B44C852924EA}" destId="{3CF74492-F766-5E48-880D-45945AFB1503}" srcOrd="0" destOrd="0" presId="urn:microsoft.com/office/officeart/2005/8/layout/hList1"/>
    <dgm:cxn modelId="{1ACD0768-2BD3-7C44-A1FE-402A058EC559}" type="presOf" srcId="{4417A3B9-127D-42ED-ADED-3FD4E423F887}" destId="{8FCF03AB-A8F7-D145-AB36-6B7BA3BC8DA9}" srcOrd="0" destOrd="1" presId="urn:microsoft.com/office/officeart/2005/8/layout/hList1"/>
    <dgm:cxn modelId="{6FB1E675-0236-4620-A508-7819ADC001D7}" srcId="{58D1D6F0-FA7E-4BB6-9ABA-8B0ED47F820C}" destId="{0A5398D9-CD5D-4058-8866-71B5F74FC405}" srcOrd="3" destOrd="0" parTransId="{0C71042F-5A65-4592-9D9B-5EE714D05221}" sibTransId="{D80A330E-9502-4B86-9F48-4288F7D733BB}"/>
    <dgm:cxn modelId="{27B7F67F-3717-4C72-93E7-1CBBDAFF0C1A}" srcId="{58D1D6F0-FA7E-4BB6-9ABA-8B0ED47F820C}" destId="{365AFADF-336B-48C5-A837-B44C852924EA}" srcOrd="2" destOrd="0" parTransId="{6060869E-1104-4A27-BDDC-58C2D9D3A54D}" sibTransId="{DDE729C5-E428-42CB-BD87-2438CC691931}"/>
    <dgm:cxn modelId="{8C24E390-6EEE-9E43-8E18-43EEBF87A27B}" type="presOf" srcId="{AE24744B-1321-4307-8A90-3521F2F690A1}" destId="{7C73E5C5-1DC5-5E46-8317-38E4B8ECDE79}" srcOrd="0" destOrd="0" presId="urn:microsoft.com/office/officeart/2005/8/layout/hList1"/>
    <dgm:cxn modelId="{79A0D49B-7506-1B43-A6CB-06E05EFEA8D2}" type="presOf" srcId="{DF97CB40-5F37-4AFA-A883-9EF3F4F081AE}" destId="{D1B90C49-8853-1846-AECF-B14FAB0A642A}" srcOrd="0" destOrd="0" presId="urn:microsoft.com/office/officeart/2005/8/layout/hList1"/>
    <dgm:cxn modelId="{4775EFAA-D6F6-407A-92BC-6A16E7491F66}" srcId="{58D1D6F0-FA7E-4BB6-9ABA-8B0ED47F820C}" destId="{C4B90C17-7ADC-473D-951B-796C94BA35E0}" srcOrd="1" destOrd="0" parTransId="{5A662F28-B180-4204-90BF-34A05EE17E01}" sibTransId="{7C6CE8B9-CBFB-4EC3-BA5D-CFE99C961625}"/>
    <dgm:cxn modelId="{263261BD-DAB0-0A44-8670-0F3B92293B5A}" type="presOf" srcId="{63435616-C14F-47BE-A880-6DBF8CC898F8}" destId="{FAA41D89-0F29-DC4B-9E6B-FB9D10DF0057}" srcOrd="0" destOrd="0" presId="urn:microsoft.com/office/officeart/2005/8/layout/hList1"/>
    <dgm:cxn modelId="{50B574BF-C19E-C54F-9FDA-1D49BC2FAA82}" type="presOf" srcId="{C4B90C17-7ADC-473D-951B-796C94BA35E0}" destId="{12DCDA7F-FF25-3448-A255-942475BD17BB}" srcOrd="0" destOrd="0" presId="urn:microsoft.com/office/officeart/2005/8/layout/hList1"/>
    <dgm:cxn modelId="{E4D379CE-ED49-3A4A-885E-6CBD70DCCD25}" type="presOf" srcId="{0A5398D9-CD5D-4058-8866-71B5F74FC405}" destId="{B737DC20-372B-1841-940E-CB9B346ED6EC}" srcOrd="0" destOrd="0" presId="urn:microsoft.com/office/officeart/2005/8/layout/hList1"/>
    <dgm:cxn modelId="{71F68BD1-969C-974E-957C-5FA9B71972EF}" type="presOf" srcId="{C77EA75C-1FD5-4FBB-8FF8-C08838C5A4A1}" destId="{A2A71B47-45C5-DA41-B820-4ABEFE75126A}" srcOrd="0" destOrd="0" presId="urn:microsoft.com/office/officeart/2005/8/layout/hList1"/>
    <dgm:cxn modelId="{75436ADE-60F6-4B38-92E9-0824072F2498}" srcId="{C77EA75C-1FD5-4FBB-8FF8-C08838C5A4A1}" destId="{AE24744B-1321-4307-8A90-3521F2F690A1}" srcOrd="0" destOrd="0" parTransId="{520C2962-8C21-4F4B-B505-A1D3A02835CB}" sibTransId="{A3BEE1C9-4D25-4382-A340-EFC096599BD1}"/>
    <dgm:cxn modelId="{384F1AE1-CBEA-4632-BF8A-E70D28D4DA8F}" srcId="{95AE7DD2-053D-448F-823B-787C74EE6115}" destId="{0DE7E50B-B741-4172-95EF-A3B62488FE81}" srcOrd="0" destOrd="0" parTransId="{82EAF15D-D0F5-4356-BFA2-FB1DC450DC6B}" sibTransId="{08EBB668-B5CA-49AF-8F4D-D13BA5A62938}"/>
    <dgm:cxn modelId="{C2E263FE-FCA9-914B-A1FC-DB5D0A39B6CC}" type="presOf" srcId="{0DE7E50B-B741-4172-95EF-A3B62488FE81}" destId="{8FCF03AB-A8F7-D145-AB36-6B7BA3BC8DA9}" srcOrd="0" destOrd="0" presId="urn:microsoft.com/office/officeart/2005/8/layout/hList1"/>
    <dgm:cxn modelId="{8C681DA6-C235-D047-9FED-53AEAC4E74FE}" type="presParOf" srcId="{D0C68AD3-3159-A642-BEA5-745A564F0926}" destId="{A019776D-67E2-664C-82AE-FD2D6879F591}" srcOrd="0" destOrd="0" presId="urn:microsoft.com/office/officeart/2005/8/layout/hList1"/>
    <dgm:cxn modelId="{A908420B-3448-BC45-9FFE-85860C65AD34}" type="presParOf" srcId="{A019776D-67E2-664C-82AE-FD2D6879F591}" destId="{A2A71B47-45C5-DA41-B820-4ABEFE75126A}" srcOrd="0" destOrd="0" presId="urn:microsoft.com/office/officeart/2005/8/layout/hList1"/>
    <dgm:cxn modelId="{BEFD93D7-2CDA-D047-8351-F332E7506693}" type="presParOf" srcId="{A019776D-67E2-664C-82AE-FD2D6879F591}" destId="{7C73E5C5-1DC5-5E46-8317-38E4B8ECDE79}" srcOrd="1" destOrd="0" presId="urn:microsoft.com/office/officeart/2005/8/layout/hList1"/>
    <dgm:cxn modelId="{106B1584-0D75-7047-B707-BB87C53A837B}" type="presParOf" srcId="{D0C68AD3-3159-A642-BEA5-745A564F0926}" destId="{88628876-2282-3F47-92BB-86E31278CDA6}" srcOrd="1" destOrd="0" presId="urn:microsoft.com/office/officeart/2005/8/layout/hList1"/>
    <dgm:cxn modelId="{ADB41C67-AA4B-8740-8F91-88F27E03895C}" type="presParOf" srcId="{D0C68AD3-3159-A642-BEA5-745A564F0926}" destId="{EF2B7C05-95B8-7B4B-AAA1-56CC53D2FC16}" srcOrd="2" destOrd="0" presId="urn:microsoft.com/office/officeart/2005/8/layout/hList1"/>
    <dgm:cxn modelId="{174C0D31-D8C7-1C46-B3C7-697A20FB5F5A}" type="presParOf" srcId="{EF2B7C05-95B8-7B4B-AAA1-56CC53D2FC16}" destId="{12DCDA7F-FF25-3448-A255-942475BD17BB}" srcOrd="0" destOrd="0" presId="urn:microsoft.com/office/officeart/2005/8/layout/hList1"/>
    <dgm:cxn modelId="{35BAC339-E772-7A42-ACA2-0E6D9B204F2F}" type="presParOf" srcId="{EF2B7C05-95B8-7B4B-AAA1-56CC53D2FC16}" destId="{3BC8AE75-E8C8-274D-8F1C-4C91CCA046D2}" srcOrd="1" destOrd="0" presId="urn:microsoft.com/office/officeart/2005/8/layout/hList1"/>
    <dgm:cxn modelId="{DC3C620F-7593-F34C-8528-070476E68C50}" type="presParOf" srcId="{D0C68AD3-3159-A642-BEA5-745A564F0926}" destId="{849D5300-B10F-0349-A439-E419B49B8649}" srcOrd="3" destOrd="0" presId="urn:microsoft.com/office/officeart/2005/8/layout/hList1"/>
    <dgm:cxn modelId="{0A11F92E-7B59-EA49-BB31-28B113683273}" type="presParOf" srcId="{D0C68AD3-3159-A642-BEA5-745A564F0926}" destId="{A4C6B0AF-3711-1445-A374-9A16C6AB69DD}" srcOrd="4" destOrd="0" presId="urn:microsoft.com/office/officeart/2005/8/layout/hList1"/>
    <dgm:cxn modelId="{4CC6B42F-6890-9642-B194-698F672AF1B6}" type="presParOf" srcId="{A4C6B0AF-3711-1445-A374-9A16C6AB69DD}" destId="{3CF74492-F766-5E48-880D-45945AFB1503}" srcOrd="0" destOrd="0" presId="urn:microsoft.com/office/officeart/2005/8/layout/hList1"/>
    <dgm:cxn modelId="{B7F83AB9-B237-3144-96D1-B93BDCBB5A26}" type="presParOf" srcId="{A4C6B0AF-3711-1445-A374-9A16C6AB69DD}" destId="{2AAFCBF4-B604-5244-A676-F4A1E39F07E8}" srcOrd="1" destOrd="0" presId="urn:microsoft.com/office/officeart/2005/8/layout/hList1"/>
    <dgm:cxn modelId="{B10BD211-00A1-BD4C-8F4B-DD6C84BB6A6B}" type="presParOf" srcId="{D0C68AD3-3159-A642-BEA5-745A564F0926}" destId="{C181ABCD-BB2C-ED41-83B4-FE9A43D179C3}" srcOrd="5" destOrd="0" presId="urn:microsoft.com/office/officeart/2005/8/layout/hList1"/>
    <dgm:cxn modelId="{3766CC82-EFC2-A54D-8B2C-4FA47E0C4512}" type="presParOf" srcId="{D0C68AD3-3159-A642-BEA5-745A564F0926}" destId="{35C9E634-A042-7749-A119-02F9584064D7}" srcOrd="6" destOrd="0" presId="urn:microsoft.com/office/officeart/2005/8/layout/hList1"/>
    <dgm:cxn modelId="{17E9C440-C339-2241-82FE-FB859CC211C9}" type="presParOf" srcId="{35C9E634-A042-7749-A119-02F9584064D7}" destId="{B737DC20-372B-1841-940E-CB9B346ED6EC}" srcOrd="0" destOrd="0" presId="urn:microsoft.com/office/officeart/2005/8/layout/hList1"/>
    <dgm:cxn modelId="{01412291-E64B-7A42-A29B-C7FE0166AA65}" type="presParOf" srcId="{35C9E634-A042-7749-A119-02F9584064D7}" destId="{D1B90C49-8853-1846-AECF-B14FAB0A642A}" srcOrd="1" destOrd="0" presId="urn:microsoft.com/office/officeart/2005/8/layout/hList1"/>
    <dgm:cxn modelId="{5C323ADC-1491-B340-9E16-C41D3FE56A01}" type="presParOf" srcId="{D0C68AD3-3159-A642-BEA5-745A564F0926}" destId="{79CF9885-C4BD-2B44-BDA7-556E21BA2742}" srcOrd="7" destOrd="0" presId="urn:microsoft.com/office/officeart/2005/8/layout/hList1"/>
    <dgm:cxn modelId="{4A6D05D3-DC87-7D41-A388-F3984471CA94}" type="presParOf" srcId="{D0C68AD3-3159-A642-BEA5-745A564F0926}" destId="{CEB2CF81-5222-1E4C-A70D-04615DDAFA5D}" srcOrd="8" destOrd="0" presId="urn:microsoft.com/office/officeart/2005/8/layout/hList1"/>
    <dgm:cxn modelId="{1B11AEC4-2D6C-3F4E-8929-3144C8BCA852}" type="presParOf" srcId="{CEB2CF81-5222-1E4C-A70D-04615DDAFA5D}" destId="{4DB7B384-8DC5-BD41-817A-88C5C65A4DE7}" srcOrd="0" destOrd="0" presId="urn:microsoft.com/office/officeart/2005/8/layout/hList1"/>
    <dgm:cxn modelId="{6394B8C0-AE66-EF43-95F1-F00B453819E2}" type="presParOf" srcId="{CEB2CF81-5222-1E4C-A70D-04615DDAFA5D}" destId="{FAA41D89-0F29-DC4B-9E6B-FB9D10DF0057}" srcOrd="1" destOrd="0" presId="urn:microsoft.com/office/officeart/2005/8/layout/hList1"/>
    <dgm:cxn modelId="{55C350FA-08D2-604D-8AE2-513D28B444B2}" type="presParOf" srcId="{D0C68AD3-3159-A642-BEA5-745A564F0926}" destId="{F6A1E8FA-3F88-B94A-9C68-B5332DF81DED}" srcOrd="9" destOrd="0" presId="urn:microsoft.com/office/officeart/2005/8/layout/hList1"/>
    <dgm:cxn modelId="{F0686CEC-D191-404A-B5C5-11E9C83D6184}" type="presParOf" srcId="{D0C68AD3-3159-A642-BEA5-745A564F0926}" destId="{652917CE-7690-1147-BF50-1455E29B6559}" srcOrd="10" destOrd="0" presId="urn:microsoft.com/office/officeart/2005/8/layout/hList1"/>
    <dgm:cxn modelId="{52FC0C18-1DEA-1E41-8643-47E14C209C92}" type="presParOf" srcId="{652917CE-7690-1147-BF50-1455E29B6559}" destId="{CAB2EAAC-48DB-BC46-A3D5-F1CB4EF6EBD7}" srcOrd="0" destOrd="0" presId="urn:microsoft.com/office/officeart/2005/8/layout/hList1"/>
    <dgm:cxn modelId="{03A4DE7A-09BE-4A45-A441-D0145F6E2CF0}" type="presParOf" srcId="{652917CE-7690-1147-BF50-1455E29B6559}" destId="{8FCF03AB-A8F7-D145-AB36-6B7BA3BC8DA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A71B47-45C5-DA41-B820-4ABEFE75126A}">
      <dsp:nvSpPr>
        <dsp:cNvPr id="0" name=""/>
        <dsp:cNvSpPr/>
      </dsp:nvSpPr>
      <dsp:spPr>
        <a:xfrm>
          <a:off x="2952" y="86829"/>
          <a:ext cx="1568611" cy="5805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Assessment Instructions</a:t>
          </a:r>
        </a:p>
      </dsp:txBody>
      <dsp:txXfrm>
        <a:off x="2952" y="86829"/>
        <a:ext cx="1568611" cy="580575"/>
      </dsp:txXfrm>
    </dsp:sp>
    <dsp:sp modelId="{7C73E5C5-1DC5-5E46-8317-38E4B8ECDE79}">
      <dsp:nvSpPr>
        <dsp:cNvPr id="0" name=""/>
        <dsp:cNvSpPr/>
      </dsp:nvSpPr>
      <dsp:spPr>
        <a:xfrm>
          <a:off x="2952" y="667405"/>
          <a:ext cx="1568611" cy="3598308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Ensure that these are clear and easy to understand (consider having translations, when appropriate)</a:t>
          </a:r>
        </a:p>
      </dsp:txBody>
      <dsp:txXfrm>
        <a:off x="2952" y="667405"/>
        <a:ext cx="1568611" cy="3598308"/>
      </dsp:txXfrm>
    </dsp:sp>
    <dsp:sp modelId="{12DCDA7F-FF25-3448-A255-942475BD17BB}">
      <dsp:nvSpPr>
        <dsp:cNvPr id="0" name=""/>
        <dsp:cNvSpPr/>
      </dsp:nvSpPr>
      <dsp:spPr>
        <a:xfrm>
          <a:off x="1791169" y="86829"/>
          <a:ext cx="1568611" cy="5805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Linguistic Accessibility</a:t>
          </a:r>
        </a:p>
      </dsp:txBody>
      <dsp:txXfrm>
        <a:off x="1791169" y="86829"/>
        <a:ext cx="1568611" cy="580575"/>
      </dsp:txXfrm>
    </dsp:sp>
    <dsp:sp modelId="{3BC8AE75-E8C8-274D-8F1C-4C91CCA046D2}">
      <dsp:nvSpPr>
        <dsp:cNvPr id="0" name=""/>
        <dsp:cNvSpPr/>
      </dsp:nvSpPr>
      <dsp:spPr>
        <a:xfrm>
          <a:off x="1791169" y="667405"/>
          <a:ext cx="1568611" cy="3598308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Look for opportunities to reduce the linguistic load in all areas that aren’t being directly addressed. </a:t>
          </a:r>
        </a:p>
      </dsp:txBody>
      <dsp:txXfrm>
        <a:off x="1791169" y="667405"/>
        <a:ext cx="1568611" cy="3598308"/>
      </dsp:txXfrm>
    </dsp:sp>
    <dsp:sp modelId="{3CF74492-F766-5E48-880D-45945AFB1503}">
      <dsp:nvSpPr>
        <dsp:cNvPr id="0" name=""/>
        <dsp:cNvSpPr/>
      </dsp:nvSpPr>
      <dsp:spPr>
        <a:xfrm>
          <a:off x="3579385" y="86829"/>
          <a:ext cx="1568611" cy="5805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Format and Use of Technology</a:t>
          </a:r>
        </a:p>
      </dsp:txBody>
      <dsp:txXfrm>
        <a:off x="3579385" y="86829"/>
        <a:ext cx="1568611" cy="580575"/>
      </dsp:txXfrm>
    </dsp:sp>
    <dsp:sp modelId="{2AAFCBF4-B604-5244-A676-F4A1E39F07E8}">
      <dsp:nvSpPr>
        <dsp:cNvPr id="0" name=""/>
        <dsp:cNvSpPr/>
      </dsp:nvSpPr>
      <dsp:spPr>
        <a:xfrm>
          <a:off x="3579385" y="667405"/>
          <a:ext cx="1568611" cy="3598308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The assessment should be in a familiar format and not use technology that has not been introduced. </a:t>
          </a:r>
        </a:p>
      </dsp:txBody>
      <dsp:txXfrm>
        <a:off x="3579385" y="667405"/>
        <a:ext cx="1568611" cy="3598308"/>
      </dsp:txXfrm>
    </dsp:sp>
    <dsp:sp modelId="{B737DC20-372B-1841-940E-CB9B346ED6EC}">
      <dsp:nvSpPr>
        <dsp:cNvPr id="0" name=""/>
        <dsp:cNvSpPr/>
      </dsp:nvSpPr>
      <dsp:spPr>
        <a:xfrm>
          <a:off x="5367602" y="86829"/>
          <a:ext cx="1568611" cy="5805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Cultural Bias</a:t>
          </a:r>
        </a:p>
      </dsp:txBody>
      <dsp:txXfrm>
        <a:off x="5367602" y="86829"/>
        <a:ext cx="1568611" cy="580575"/>
      </dsp:txXfrm>
    </dsp:sp>
    <dsp:sp modelId="{D1B90C49-8853-1846-AECF-B14FAB0A642A}">
      <dsp:nvSpPr>
        <dsp:cNvPr id="0" name=""/>
        <dsp:cNvSpPr/>
      </dsp:nvSpPr>
      <dsp:spPr>
        <a:xfrm>
          <a:off x="5367602" y="667405"/>
          <a:ext cx="1568611" cy="3598308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Select content that is something familiar to all students’ shared experience, not topics students may not have had access to in their culture, education, or life experience. </a:t>
          </a:r>
        </a:p>
      </dsp:txBody>
      <dsp:txXfrm>
        <a:off x="5367602" y="667405"/>
        <a:ext cx="1568611" cy="3598308"/>
      </dsp:txXfrm>
    </dsp:sp>
    <dsp:sp modelId="{4DB7B384-8DC5-BD41-817A-88C5C65A4DE7}">
      <dsp:nvSpPr>
        <dsp:cNvPr id="0" name=""/>
        <dsp:cNvSpPr/>
      </dsp:nvSpPr>
      <dsp:spPr>
        <a:xfrm>
          <a:off x="7155819" y="86829"/>
          <a:ext cx="1568611" cy="5805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Scoring</a:t>
          </a:r>
        </a:p>
      </dsp:txBody>
      <dsp:txXfrm>
        <a:off x="7155819" y="86829"/>
        <a:ext cx="1568611" cy="580575"/>
      </dsp:txXfrm>
    </dsp:sp>
    <dsp:sp modelId="{FAA41D89-0F29-DC4B-9E6B-FB9D10DF0057}">
      <dsp:nvSpPr>
        <dsp:cNvPr id="0" name=""/>
        <dsp:cNvSpPr/>
      </dsp:nvSpPr>
      <dsp:spPr>
        <a:xfrm>
          <a:off x="7155819" y="667405"/>
          <a:ext cx="1568611" cy="3598308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Grade on the tested construct only</a:t>
          </a:r>
        </a:p>
      </dsp:txBody>
      <dsp:txXfrm>
        <a:off x="7155819" y="667405"/>
        <a:ext cx="1568611" cy="3598308"/>
      </dsp:txXfrm>
    </dsp:sp>
    <dsp:sp modelId="{CAB2EAAC-48DB-BC46-A3D5-F1CB4EF6EBD7}">
      <dsp:nvSpPr>
        <dsp:cNvPr id="0" name=""/>
        <dsp:cNvSpPr/>
      </dsp:nvSpPr>
      <dsp:spPr>
        <a:xfrm>
          <a:off x="8944036" y="86829"/>
          <a:ext cx="1568611" cy="5805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Scaffolds</a:t>
          </a:r>
        </a:p>
      </dsp:txBody>
      <dsp:txXfrm>
        <a:off x="8944036" y="86829"/>
        <a:ext cx="1568611" cy="580575"/>
      </dsp:txXfrm>
    </dsp:sp>
    <dsp:sp modelId="{8FCF03AB-A8F7-D145-AB36-6B7BA3BC8DA9}">
      <dsp:nvSpPr>
        <dsp:cNvPr id="0" name=""/>
        <dsp:cNvSpPr/>
      </dsp:nvSpPr>
      <dsp:spPr>
        <a:xfrm>
          <a:off x="8944036" y="667405"/>
          <a:ext cx="1568611" cy="3598308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EMMLs need appropriate scaffolds based upon their ELP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Should be on the assessed construct only</a:t>
          </a:r>
        </a:p>
      </dsp:txBody>
      <dsp:txXfrm>
        <a:off x="8944036" y="667405"/>
        <a:ext cx="1568611" cy="35983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93FB5-51B0-3F78-E16D-0C47A5C2E7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F5A4E2-AF94-6F86-DBF2-D279F9E32D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2469A6-2AB2-BF21-F7FD-AC9BC5D54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9FC19-4730-A248-A606-DEADFB5CA642}" type="datetimeFigureOut">
              <a:rPr lang="en-US" smtClean="0"/>
              <a:t>11/16/25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9DAAC0-5403-5BAF-1649-ED5983D13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F16969-08B0-3715-795D-FEA0E63DA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E299D-F556-1A42-BD55-E2EDAA73DA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24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ADD5B-82A3-D440-4764-662EB592A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73963B-7207-6B2E-366D-6380E15F96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E7E887-6E21-3DD0-C245-115EB9A1E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9FC19-4730-A248-A606-DEADFB5CA642}" type="datetimeFigureOut">
              <a:rPr lang="en-US" smtClean="0"/>
              <a:t>11/16/25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BBB41F-4348-2679-9EFA-CDEAC52AE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FECCF-763B-DF07-0CFF-8CA433356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E299D-F556-1A42-BD55-E2EDAA73DA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12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60F7F6E-B17B-26C8-83EA-356AD27C0D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16AFFC-5CE5-8CF7-6150-817DF949A7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41B290-9608-37B6-E446-B7ADC13E7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9FC19-4730-A248-A606-DEADFB5CA642}" type="datetimeFigureOut">
              <a:rPr lang="en-US" smtClean="0"/>
              <a:t>11/16/25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462B9C-5E23-21AE-2FAB-5B1F7FE25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BDA4B9-BA58-DC7C-2527-05916AA38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E299D-F556-1A42-BD55-E2EDAA73DA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307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19AD8-C651-20B9-3910-E220FDAF3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0DD85E-A7AE-550F-FA83-A5DF63FD28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7C3F49-F4FB-9C7F-01D0-EFB2E7D8D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9FC19-4730-A248-A606-DEADFB5CA642}" type="datetimeFigureOut">
              <a:rPr lang="en-US" smtClean="0"/>
              <a:t>11/16/25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CCD4AE-5463-0275-6205-14F9F547D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55F71A-2874-7E14-68E6-C8024CFCF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E299D-F556-1A42-BD55-E2EDAA73DA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455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5B3C8-5E94-CE37-B18B-C65067DCA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0DF12D-F9A7-4584-DD90-FAAF28A029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8DAA74-566C-5087-8152-C29A32B46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9FC19-4730-A248-A606-DEADFB5CA642}" type="datetimeFigureOut">
              <a:rPr lang="en-US" smtClean="0"/>
              <a:t>11/16/25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26834-76BB-6E4D-BA0B-BA2E89F93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8F634D-3334-4E75-B17B-2EE8EEEEA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E299D-F556-1A42-BD55-E2EDAA73DA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166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4A4C2-67D7-8254-8956-24D0BB4BD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B9852E-1251-FB4D-D448-66684A313B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C2D047-B937-38B7-F20E-52EC11ED88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BF58A0-3520-B575-772C-D5B5D69DA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9FC19-4730-A248-A606-DEADFB5CA642}" type="datetimeFigureOut">
              <a:rPr lang="en-US" smtClean="0"/>
              <a:t>11/16/25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D1F320-C516-7BE1-9FED-7E97BCE67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9ABAB8-80F6-FC40-8B3F-AD778054F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E299D-F556-1A42-BD55-E2EDAA73DA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08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5D3BB-D9D6-5458-DF18-9535B3B30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4610A2-E04D-964C-61E2-30ADCE1EE5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86DC72-27C8-594E-77AE-2FA22EA91B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42CC55-0809-7449-4ED6-707814CFD4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62AB97-E8EE-3874-61EA-566279BE6D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FB42E8F-C782-7317-4545-4A59B8114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9FC19-4730-A248-A606-DEADFB5CA642}" type="datetimeFigureOut">
              <a:rPr lang="en-US" smtClean="0"/>
              <a:t>11/16/25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C5C10BC-301D-3507-0773-D7C7434EB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02E3D2-B848-8024-99ED-D24C6241A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E299D-F556-1A42-BD55-E2EDAA73DA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745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67E9A-BA84-8FF2-EE96-759CE47AC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5918B8-58F4-4872-0595-634A44253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9FC19-4730-A248-A606-DEADFB5CA642}" type="datetimeFigureOut">
              <a:rPr lang="en-US" smtClean="0"/>
              <a:t>11/16/25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E5898E-4E27-4CAE-5ED2-BCEBC456E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AD7DA4-DBB6-7D33-9A7B-9A03A8ECB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E299D-F556-1A42-BD55-E2EDAA73DA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124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711E0E-3B55-5970-02FB-6C8006952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9FC19-4730-A248-A606-DEADFB5CA642}" type="datetimeFigureOut">
              <a:rPr lang="en-US" smtClean="0"/>
              <a:t>11/16/25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DBDCED-F5A3-34BD-8303-B4DF6E3E6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BCA71F-ADCB-2C1D-D41D-B61E4C0F0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E299D-F556-1A42-BD55-E2EDAA73DA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659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DF854-558A-6FAE-D12C-B955B8F22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3C188E-CBFC-DF35-52CF-2634839813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9C61F8-CA1D-4EA9-06DC-8BF398D4E8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1AED71-A407-26EF-61AF-360DBA311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9FC19-4730-A248-A606-DEADFB5CA642}" type="datetimeFigureOut">
              <a:rPr lang="en-US" smtClean="0"/>
              <a:t>11/16/25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5856E5-9CDB-1E35-65B8-0E0F553F9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3EF4B0-7B7C-CFA5-7EB9-2DD9C889D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E299D-F556-1A42-BD55-E2EDAA73DA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634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9F7EC-39AE-F330-E83C-26C8BD49B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6F2719-553D-C965-D14F-B32E9A79D3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0685FD-E5F3-F469-1799-6E94898C0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BA505F-4E1F-F012-54E1-CBFAD3D3D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9FC19-4730-A248-A606-DEADFB5CA642}" type="datetimeFigureOut">
              <a:rPr lang="en-US" smtClean="0"/>
              <a:t>11/16/25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65F1B0-C380-EFD4-E0B7-84943B09E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983CD1-F494-2310-1A48-CE661C60F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E299D-F556-1A42-BD55-E2EDAA73DA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831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13668E-B237-B144-6938-EC720CB4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9E342C-828A-2B66-B990-6C592CF48D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7E751-FFBC-941F-CFE1-F53D72CC92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9FC19-4730-A248-A606-DEADFB5CA642}" type="datetimeFigureOut">
              <a:rPr lang="en-US" smtClean="0"/>
              <a:t>11/16/25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0973EB-6023-8CE1-EA6C-E71EFCABA3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4C2859-35DE-86D7-CD3B-942E264F73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DE299D-F556-1A42-BD55-E2EDAA73DA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586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89ED1AA-8684-4D37-B208-8777E1A77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Graphic 33">
            <a:extLst>
              <a:ext uri="{FF2B5EF4-FFF2-40B4-BE49-F238E27FC236}">
                <a16:creationId xmlns:a16="http://schemas.microsoft.com/office/drawing/2014/main" id="{4180E01B-B1F4-437C-807D-1C930718E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10784" y="0"/>
            <a:ext cx="9570431" cy="6858000"/>
          </a:xfrm>
          <a:custGeom>
            <a:avLst/>
            <a:gdLst>
              <a:gd name="connsiteX0" fmla="*/ 7178288 w 7187261"/>
              <a:gd name="connsiteY0" fmla="*/ 2604802 h 5150263"/>
              <a:gd name="connsiteX1" fmla="*/ 7169335 w 7187261"/>
              <a:gd name="connsiteY1" fmla="*/ 2328577 h 5150263"/>
              <a:gd name="connsiteX2" fmla="*/ 7060845 w 7187261"/>
              <a:gd name="connsiteY2" fmla="*/ 1661160 h 5150263"/>
              <a:gd name="connsiteX3" fmla="*/ 6212263 w 7187261"/>
              <a:gd name="connsiteY3" fmla="*/ 243840 h 5150263"/>
              <a:gd name="connsiteX4" fmla="*/ 5953564 w 7187261"/>
              <a:gd name="connsiteY4" fmla="*/ 0 h 5150263"/>
              <a:gd name="connsiteX5" fmla="*/ 1408615 w 7187261"/>
              <a:gd name="connsiteY5" fmla="*/ 0 h 5150263"/>
              <a:gd name="connsiteX6" fmla="*/ 805111 w 7187261"/>
              <a:gd name="connsiteY6" fmla="*/ 676275 h 5150263"/>
              <a:gd name="connsiteX7" fmla="*/ 104928 w 7187261"/>
              <a:gd name="connsiteY7" fmla="*/ 2183035 h 5150263"/>
              <a:gd name="connsiteX8" fmla="*/ 51588 w 7187261"/>
              <a:gd name="connsiteY8" fmla="*/ 2400014 h 5150263"/>
              <a:gd name="connsiteX9" fmla="*/ 41301 w 7187261"/>
              <a:gd name="connsiteY9" fmla="*/ 2424208 h 5150263"/>
              <a:gd name="connsiteX10" fmla="*/ 119692 w 7187261"/>
              <a:gd name="connsiteY10" fmla="*/ 1834801 h 5150263"/>
              <a:gd name="connsiteX11" fmla="*/ 870071 w 7187261"/>
              <a:gd name="connsiteY11" fmla="*/ 462248 h 5150263"/>
              <a:gd name="connsiteX12" fmla="*/ 1389279 w 7187261"/>
              <a:gd name="connsiteY12" fmla="*/ 476 h 5150263"/>
              <a:gd name="connsiteX13" fmla="*/ 1320223 w 7187261"/>
              <a:gd name="connsiteY13" fmla="*/ 476 h 5150263"/>
              <a:gd name="connsiteX14" fmla="*/ 423158 w 7187261"/>
              <a:gd name="connsiteY14" fmla="*/ 989743 h 5150263"/>
              <a:gd name="connsiteX15" fmla="*/ 25585 w 7187261"/>
              <a:gd name="connsiteY15" fmla="*/ 2113693 h 5150263"/>
              <a:gd name="connsiteX16" fmla="*/ 2344 w 7187261"/>
              <a:gd name="connsiteY16" fmla="*/ 2725865 h 5150263"/>
              <a:gd name="connsiteX17" fmla="*/ 447256 w 7187261"/>
              <a:gd name="connsiteY17" fmla="*/ 4210717 h 5150263"/>
              <a:gd name="connsiteX18" fmla="*/ 1138962 w 7187261"/>
              <a:gd name="connsiteY18" fmla="*/ 4988910 h 5150263"/>
              <a:gd name="connsiteX19" fmla="*/ 1348512 w 7187261"/>
              <a:gd name="connsiteY19" fmla="*/ 5146834 h 5150263"/>
              <a:gd name="connsiteX20" fmla="*/ 1422712 w 7187261"/>
              <a:gd name="connsiteY20" fmla="*/ 5146834 h 5150263"/>
              <a:gd name="connsiteX21" fmla="*/ 480594 w 7187261"/>
              <a:gd name="connsiteY21" fmla="*/ 4187952 h 5150263"/>
              <a:gd name="connsiteX22" fmla="*/ 398679 w 7187261"/>
              <a:gd name="connsiteY22" fmla="*/ 4046125 h 5150263"/>
              <a:gd name="connsiteX23" fmla="*/ 411823 w 7187261"/>
              <a:gd name="connsiteY23" fmla="*/ 4053078 h 5150263"/>
              <a:gd name="connsiteX24" fmla="*/ 1439380 w 7187261"/>
              <a:gd name="connsiteY24" fmla="*/ 5147405 h 5150263"/>
              <a:gd name="connsiteX25" fmla="*/ 5710010 w 7187261"/>
              <a:gd name="connsiteY25" fmla="*/ 5150263 h 5150263"/>
              <a:gd name="connsiteX26" fmla="*/ 5999665 w 7187261"/>
              <a:gd name="connsiteY26" fmla="*/ 4910900 h 5150263"/>
              <a:gd name="connsiteX27" fmla="*/ 6954165 w 7187261"/>
              <a:gd name="connsiteY27" fmla="*/ 3545777 h 5150263"/>
              <a:gd name="connsiteX28" fmla="*/ 7137712 w 7187261"/>
              <a:gd name="connsiteY28" fmla="*/ 2799207 h 5150263"/>
              <a:gd name="connsiteX29" fmla="*/ 7142951 w 7187261"/>
              <a:gd name="connsiteY29" fmla="*/ 2754535 h 5150263"/>
              <a:gd name="connsiteX30" fmla="*/ 7149428 w 7187261"/>
              <a:gd name="connsiteY30" fmla="*/ 2774823 h 5150263"/>
              <a:gd name="connsiteX31" fmla="*/ 7066465 w 7187261"/>
              <a:gd name="connsiteY31" fmla="*/ 3465672 h 5150263"/>
              <a:gd name="connsiteX32" fmla="*/ 6452578 w 7187261"/>
              <a:gd name="connsiteY32" fmla="*/ 4552760 h 5150263"/>
              <a:gd name="connsiteX33" fmla="*/ 5752110 w 7187261"/>
              <a:gd name="connsiteY33" fmla="*/ 5150263 h 5150263"/>
              <a:gd name="connsiteX34" fmla="*/ 5827643 w 7187261"/>
              <a:gd name="connsiteY34" fmla="*/ 5150263 h 5150263"/>
              <a:gd name="connsiteX35" fmla="*/ 6642793 w 7187261"/>
              <a:gd name="connsiteY35" fmla="*/ 4389406 h 5150263"/>
              <a:gd name="connsiteX36" fmla="*/ 7102469 w 7187261"/>
              <a:gd name="connsiteY36" fmla="*/ 3490817 h 5150263"/>
              <a:gd name="connsiteX37" fmla="*/ 7187242 w 7187261"/>
              <a:gd name="connsiteY37" fmla="*/ 2990183 h 5150263"/>
              <a:gd name="connsiteX38" fmla="*/ 7178288 w 7187261"/>
              <a:gd name="connsiteY38" fmla="*/ 2604802 h 5150263"/>
              <a:gd name="connsiteX39" fmla="*/ 6342565 w 7187261"/>
              <a:gd name="connsiteY39" fmla="*/ 441389 h 5150263"/>
              <a:gd name="connsiteX40" fmla="*/ 7126567 w 7187261"/>
              <a:gd name="connsiteY40" fmla="*/ 2355056 h 5150263"/>
              <a:gd name="connsiteX41" fmla="*/ 6342565 w 7187261"/>
              <a:gd name="connsiteY41" fmla="*/ 441389 h 5150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187261" h="5150263">
                <a:moveTo>
                  <a:pt x="7178288" y="2604802"/>
                </a:moveTo>
                <a:cubicBezTo>
                  <a:pt x="7168763" y="2513076"/>
                  <a:pt x="7174478" y="2420684"/>
                  <a:pt x="7169335" y="2328577"/>
                </a:cubicBezTo>
                <a:cubicBezTo>
                  <a:pt x="7156952" y="2102882"/>
                  <a:pt x="7120586" y="1879149"/>
                  <a:pt x="7060845" y="1661160"/>
                </a:cubicBezTo>
                <a:cubicBezTo>
                  <a:pt x="6910588" y="1121007"/>
                  <a:pt x="6617428" y="631374"/>
                  <a:pt x="6212263" y="243840"/>
                </a:cubicBezTo>
                <a:cubicBezTo>
                  <a:pt x="6126538" y="162496"/>
                  <a:pt x="6040813" y="80201"/>
                  <a:pt x="5953564" y="0"/>
                </a:cubicBezTo>
                <a:lnTo>
                  <a:pt x="1408615" y="0"/>
                </a:lnTo>
                <a:cubicBezTo>
                  <a:pt x="1180967" y="200316"/>
                  <a:pt x="978332" y="427387"/>
                  <a:pt x="805111" y="676275"/>
                </a:cubicBezTo>
                <a:cubicBezTo>
                  <a:pt x="481261" y="1136523"/>
                  <a:pt x="252089" y="1640872"/>
                  <a:pt x="104928" y="2183035"/>
                </a:cubicBezTo>
                <a:cubicBezTo>
                  <a:pt x="85878" y="2254853"/>
                  <a:pt x="69495" y="2327720"/>
                  <a:pt x="51588" y="2400014"/>
                </a:cubicBezTo>
                <a:cubicBezTo>
                  <a:pt x="49683" y="2407634"/>
                  <a:pt x="51588" y="2416969"/>
                  <a:pt x="41301" y="2424208"/>
                </a:cubicBezTo>
                <a:cubicBezTo>
                  <a:pt x="45900" y="2225469"/>
                  <a:pt x="72186" y="2027834"/>
                  <a:pt x="119692" y="1834801"/>
                </a:cubicBezTo>
                <a:cubicBezTo>
                  <a:pt x="247993" y="1310926"/>
                  <a:pt x="506121" y="857726"/>
                  <a:pt x="870071" y="462248"/>
                </a:cubicBezTo>
                <a:cubicBezTo>
                  <a:pt x="1027729" y="291823"/>
                  <a:pt x="1201617" y="137169"/>
                  <a:pt x="1389279" y="476"/>
                </a:cubicBezTo>
                <a:lnTo>
                  <a:pt x="1320223" y="476"/>
                </a:lnTo>
                <a:cubicBezTo>
                  <a:pt x="960844" y="274320"/>
                  <a:pt x="656330" y="599123"/>
                  <a:pt x="423158" y="989743"/>
                </a:cubicBezTo>
                <a:cubicBezTo>
                  <a:pt x="215608" y="1337596"/>
                  <a:pt x="80258" y="1711357"/>
                  <a:pt x="25585" y="2113693"/>
                </a:cubicBezTo>
                <a:cubicBezTo>
                  <a:pt x="-2705" y="2316480"/>
                  <a:pt x="-2228" y="2521077"/>
                  <a:pt x="2344" y="2725865"/>
                </a:cubicBezTo>
                <a:cubicBezTo>
                  <a:pt x="14155" y="3261932"/>
                  <a:pt x="170650" y="3754565"/>
                  <a:pt x="447256" y="4210717"/>
                </a:cubicBezTo>
                <a:cubicBezTo>
                  <a:pt x="629851" y="4511612"/>
                  <a:pt x="866356" y="4767167"/>
                  <a:pt x="1138962" y="4988910"/>
                </a:cubicBezTo>
                <a:cubicBezTo>
                  <a:pt x="1207161" y="5044345"/>
                  <a:pt x="1277008" y="5096990"/>
                  <a:pt x="1348512" y="5146834"/>
                </a:cubicBezTo>
                <a:lnTo>
                  <a:pt x="1422712" y="5146834"/>
                </a:lnTo>
                <a:cubicBezTo>
                  <a:pt x="1043426" y="4892802"/>
                  <a:pt x="724720" y="4577334"/>
                  <a:pt x="480594" y="4187952"/>
                </a:cubicBezTo>
                <a:cubicBezTo>
                  <a:pt x="452019" y="4141851"/>
                  <a:pt x="423444" y="4095179"/>
                  <a:pt x="398679" y="4046125"/>
                </a:cubicBezTo>
                <a:cubicBezTo>
                  <a:pt x="407442" y="4043267"/>
                  <a:pt x="409156" y="4048982"/>
                  <a:pt x="411823" y="4053078"/>
                </a:cubicBezTo>
                <a:cubicBezTo>
                  <a:pt x="683572" y="4484656"/>
                  <a:pt x="1033139" y="4842701"/>
                  <a:pt x="1439380" y="5147405"/>
                </a:cubicBezTo>
                <a:lnTo>
                  <a:pt x="5710010" y="5150263"/>
                </a:lnTo>
                <a:cubicBezTo>
                  <a:pt x="5810594" y="5075482"/>
                  <a:pt x="5907272" y="4995587"/>
                  <a:pt x="5999665" y="4910900"/>
                </a:cubicBezTo>
                <a:cubicBezTo>
                  <a:pt x="6418765" y="4526661"/>
                  <a:pt x="6746901" y="4078129"/>
                  <a:pt x="6954165" y="3545777"/>
                </a:cubicBezTo>
                <a:cubicBezTo>
                  <a:pt x="7048234" y="3306175"/>
                  <a:pt x="7109956" y="3055115"/>
                  <a:pt x="7137712" y="2799207"/>
                </a:cubicBezTo>
                <a:cubicBezTo>
                  <a:pt x="7139236" y="2784920"/>
                  <a:pt x="7141046" y="2770632"/>
                  <a:pt x="7142951" y="2754535"/>
                </a:cubicBezTo>
                <a:cubicBezTo>
                  <a:pt x="7151714" y="2760440"/>
                  <a:pt x="7149237" y="2768441"/>
                  <a:pt x="7149428" y="2774823"/>
                </a:cubicBezTo>
                <a:cubicBezTo>
                  <a:pt x="7156743" y="3007967"/>
                  <a:pt x="7128777" y="3240881"/>
                  <a:pt x="7066465" y="3465672"/>
                </a:cubicBezTo>
                <a:cubicBezTo>
                  <a:pt x="6952165" y="3878580"/>
                  <a:pt x="6737948" y="4235863"/>
                  <a:pt x="6452578" y="4552760"/>
                </a:cubicBezTo>
                <a:cubicBezTo>
                  <a:pt x="6244553" y="4783836"/>
                  <a:pt x="6008809" y="4980242"/>
                  <a:pt x="5752110" y="5150263"/>
                </a:cubicBezTo>
                <a:lnTo>
                  <a:pt x="5827643" y="5150263"/>
                </a:lnTo>
                <a:cubicBezTo>
                  <a:pt x="6136539" y="4938904"/>
                  <a:pt x="6412192" y="4689348"/>
                  <a:pt x="6642793" y="4389406"/>
                </a:cubicBezTo>
                <a:cubicBezTo>
                  <a:pt x="6851295" y="4118324"/>
                  <a:pt x="7009125" y="3820859"/>
                  <a:pt x="7102469" y="3490817"/>
                </a:cubicBezTo>
                <a:cubicBezTo>
                  <a:pt x="7148646" y="3327473"/>
                  <a:pt x="7177069" y="3159624"/>
                  <a:pt x="7187242" y="2990183"/>
                </a:cubicBezTo>
                <a:cubicBezTo>
                  <a:pt x="7187623" y="2984087"/>
                  <a:pt x="7182384" y="2642330"/>
                  <a:pt x="7178288" y="2604802"/>
                </a:cubicBezTo>
                <a:close/>
                <a:moveTo>
                  <a:pt x="6342565" y="441389"/>
                </a:moveTo>
                <a:cubicBezTo>
                  <a:pt x="6829797" y="986533"/>
                  <a:pt x="7091135" y="1624422"/>
                  <a:pt x="7126567" y="2355056"/>
                </a:cubicBezTo>
                <a:cubicBezTo>
                  <a:pt x="7001123" y="1661827"/>
                  <a:pt x="6756426" y="1017365"/>
                  <a:pt x="6342565" y="441389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C034B9-FF53-C1F9-E501-3F64114258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58716" y="955309"/>
            <a:ext cx="7074568" cy="2898975"/>
          </a:xfrm>
        </p:spPr>
        <p:txBody>
          <a:bodyPr>
            <a:normAutofit/>
          </a:bodyPr>
          <a:lstStyle/>
          <a:p>
            <a:r>
              <a:rPr lang="en-US" sz="6600" dirty="0">
                <a:solidFill>
                  <a:srgbClr val="FFFFFF"/>
                </a:solidFill>
              </a:rPr>
              <a:t>Emergent Multilingual Learners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D5E20A-8752-7038-B0E6-6F1C330E60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34916" y="4533813"/>
            <a:ext cx="6930189" cy="9384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Fall 2025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41F77738-2AF0-4750-A0C7-F97C2C175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17349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69321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0150DCD-14FB-7D4D-BA66-95636531D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9200" y="317500"/>
            <a:ext cx="8178800" cy="613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3831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4" descr="A white sheet with black text&#10;&#10;Description automatically generated">
            <a:extLst>
              <a:ext uri="{FF2B5EF4-FFF2-40B4-BE49-F238E27FC236}">
                <a16:creationId xmlns:a16="http://schemas.microsoft.com/office/drawing/2014/main" id="{5D126114-6A44-A837-19B7-EC20FB6CE4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020" y="673411"/>
            <a:ext cx="6437818" cy="5511178"/>
          </a:xfrm>
          <a:prstGeom prst="rect">
            <a:avLst/>
          </a:prstGeom>
        </p:spPr>
      </p:pic>
      <p:pic>
        <p:nvPicPr>
          <p:cNvPr id="5" name="Content Placeholder 4" descr="A close-up of a graphic support chart&#10;&#10;Description automatically generated">
            <a:extLst>
              <a:ext uri="{FF2B5EF4-FFF2-40B4-BE49-F238E27FC236}">
                <a16:creationId xmlns:a16="http://schemas.microsoft.com/office/drawing/2014/main" id="{A422DD00-68C9-F022-5156-A335AB98C379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6096000" y="1588196"/>
            <a:ext cx="6096000" cy="3681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7601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D16832-C9B1-56BE-704C-3A80C5DA0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Class Context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C4E63C-E785-801B-8561-B84B2875B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 sz="1800" dirty="0">
                <a:solidFill>
                  <a:srgbClr val="6A737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6th grade food and nutrition class at Sí Se Puede Middle School. </a:t>
            </a:r>
          </a:p>
          <a:p>
            <a:r>
              <a:rPr lang="en-US" sz="1800" dirty="0">
                <a:solidFill>
                  <a:srgbClr val="6A737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This school serves 300 students in 6-8 grade, of whom 58% self-identify as Hispanic/Latinx, 30%  Black/African-American, 5% white, and 4% Asian. </a:t>
            </a:r>
          </a:p>
          <a:p>
            <a:r>
              <a:rPr lang="en-US" sz="1800" dirty="0">
                <a:solidFill>
                  <a:srgbClr val="6A737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99% are “economically disadvantaged” based on eligibility for free or reduced-price lunch. </a:t>
            </a:r>
          </a:p>
          <a:p>
            <a:r>
              <a:rPr lang="en-US" sz="1800" dirty="0">
                <a:solidFill>
                  <a:srgbClr val="6A737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The school is a traditional (publicly-funded and -run) neighborhood school.</a:t>
            </a:r>
          </a:p>
          <a:p>
            <a:r>
              <a:rPr lang="en-US" sz="1800" dirty="0">
                <a:solidFill>
                  <a:srgbClr val="6A737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 There are 22 students your class, with one lead teacher, two part-time dedicated aides, and a rotating cast of specialists who pull students in small groups for extra academic support and occasionally push-in to the classroom to provide individual social-emotional and behavioral support. </a:t>
            </a:r>
          </a:p>
          <a:p>
            <a:r>
              <a:rPr lang="en-US" sz="1800" dirty="0">
                <a:solidFill>
                  <a:srgbClr val="6A737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Four students in the class are early emergent multilingual learners (English Language Proficiency Level 2).</a:t>
            </a:r>
          </a:p>
          <a:p>
            <a:r>
              <a:rPr lang="en-US" sz="1800" dirty="0">
                <a:solidFill>
                  <a:srgbClr val="6A737B"/>
                </a:solidFill>
                <a:latin typeface="Segoe UI" panose="020B0502040204020203" pitchFamily="34" charset="0"/>
                <a:ea typeface="Times New Roman" panose="02020603050405020304" pitchFamily="18" charset="0"/>
              </a:rPr>
              <a:t>A</a:t>
            </a:r>
            <a:r>
              <a:rPr lang="en-US" sz="1800" dirty="0">
                <a:solidFill>
                  <a:srgbClr val="6A737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t least half of the class is multilingual. Languages spoken include English, Spanish, Haitian Creole, Hindi, and several other Indian languages.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94171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16CC4D-8883-7495-69E1-86B52B25F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SWBAT evaluate the nutritional value of a given meal.</a:t>
            </a:r>
          </a:p>
          <a:p>
            <a:pPr marL="0" indent="0">
              <a:buNone/>
            </a:pPr>
            <a:r>
              <a:rPr lang="en-US" dirty="0"/>
              <a:t>SWBAT interpret nutritional information on food packaging.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*** How can you make this culturally relevant?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2E64FDD-83E9-4AD6-AEC8-D55F4FE20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GRASPS Me!</a:t>
            </a:r>
          </a:p>
        </p:txBody>
      </p:sp>
    </p:spTree>
    <p:extLst>
      <p:ext uri="{BB962C8B-B14F-4D97-AF65-F5344CB8AC3E}">
        <p14:creationId xmlns:p14="http://schemas.microsoft.com/office/powerpoint/2010/main" val="3348685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black and white image of a teddy bear and blocks&#10;&#10;Description automatically generated">
            <a:extLst>
              <a:ext uri="{FF2B5EF4-FFF2-40B4-BE49-F238E27FC236}">
                <a16:creationId xmlns:a16="http://schemas.microsoft.com/office/drawing/2014/main" id="{98AD59CF-74AC-A4FE-E8DE-2E23D714C9C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19526" b="16004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A1B97E-1369-31D5-A3D4-A4970BF78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dirty="0">
                <a:solidFill>
                  <a:srgbClr val="FFFFFF"/>
                </a:solidFill>
              </a:rPr>
              <a:t>Checking In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C198649-BC96-B73B-E7ED-391CA52F4A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4159404"/>
            <a:ext cx="9144000" cy="109839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3600" dirty="0">
                <a:solidFill>
                  <a:srgbClr val="FFFFFF"/>
                </a:solidFill>
              </a:rPr>
              <a:t>What was a favorite game or toy from your childhood?</a:t>
            </a:r>
          </a:p>
        </p:txBody>
      </p:sp>
    </p:spTree>
    <p:extLst>
      <p:ext uri="{BB962C8B-B14F-4D97-AF65-F5344CB8AC3E}">
        <p14:creationId xmlns:p14="http://schemas.microsoft.com/office/powerpoint/2010/main" val="1842704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4A5F4F-852B-6CC3-745D-663395B2E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US" sz="5400" dirty="0"/>
              <a:t>For Today</a:t>
            </a:r>
          </a:p>
        </p:txBody>
      </p:sp>
      <p:pic>
        <p:nvPicPr>
          <p:cNvPr id="5" name="Picture 4" descr="Calendar">
            <a:extLst>
              <a:ext uri="{FF2B5EF4-FFF2-40B4-BE49-F238E27FC236}">
                <a16:creationId xmlns:a16="http://schemas.microsoft.com/office/drawing/2014/main" id="{E3F46B7B-D374-F7CC-0A6A-DE4929C79B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041" r="25628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8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96890B-92A0-B2A2-25CA-8D703AA5B3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r>
              <a:rPr lang="en-US" sz="2200" dirty="0"/>
              <a:t>Checking In</a:t>
            </a:r>
          </a:p>
          <a:p>
            <a:r>
              <a:rPr lang="en-US" sz="2200" dirty="0"/>
              <a:t>For Next Session</a:t>
            </a:r>
          </a:p>
          <a:p>
            <a:r>
              <a:rPr lang="en-US" sz="2200" dirty="0"/>
              <a:t>Today’s Invitation</a:t>
            </a:r>
          </a:p>
          <a:p>
            <a:r>
              <a:rPr lang="en-US" sz="2200" dirty="0"/>
              <a:t>Assessment Validity</a:t>
            </a:r>
          </a:p>
          <a:p>
            <a:r>
              <a:rPr lang="en-US" sz="2200" dirty="0"/>
              <a:t>Performance Tasks</a:t>
            </a:r>
          </a:p>
          <a:p>
            <a:r>
              <a:rPr lang="en-US" sz="2200" dirty="0"/>
              <a:t>GRASPS in Action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55634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6AD7F-0BA3-00FF-8C48-F788CEB8E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US" sz="5400" dirty="0"/>
              <a:t>For Next Session</a:t>
            </a:r>
          </a:p>
        </p:txBody>
      </p:sp>
      <p:pic>
        <p:nvPicPr>
          <p:cNvPr id="5" name="Picture 4" descr="Glasses on top of a book">
            <a:extLst>
              <a:ext uri="{FF2B5EF4-FFF2-40B4-BE49-F238E27FC236}">
                <a16:creationId xmlns:a16="http://schemas.microsoft.com/office/drawing/2014/main" id="{BBDECFD8-309E-01E9-E813-C093D8A247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838" r="40170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2B119D-82D1-4212-6F45-FE8312B34A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960368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400" dirty="0"/>
              <a:t>Individual Inquiry Project Workshop Day! </a:t>
            </a:r>
          </a:p>
          <a:p>
            <a:pPr marL="0" indent="0" algn="l" rtl="0">
              <a:buNone/>
            </a:pPr>
            <a:endParaRPr lang="en-US" sz="2400" dirty="0"/>
          </a:p>
          <a:p>
            <a:pPr marL="0" indent="0" algn="l" rtl="0">
              <a:buNone/>
            </a:pPr>
            <a:endParaRPr lang="en-US" sz="2400" dirty="0"/>
          </a:p>
          <a:p>
            <a:pPr marL="0" indent="0" algn="l" rtl="0">
              <a:buNone/>
            </a:pPr>
            <a:endParaRPr lang="en-US" sz="2400" dirty="0"/>
          </a:p>
          <a:p>
            <a:pPr marL="0" indent="0" algn="l" rtl="0">
              <a:buNone/>
            </a:pPr>
            <a:endParaRPr lang="en-US" sz="2400" dirty="0"/>
          </a:p>
          <a:p>
            <a:pPr marL="0" indent="0" algn="l" rtl="0">
              <a:buNone/>
            </a:pPr>
            <a:r>
              <a:rPr lang="en-US" sz="2400" dirty="0"/>
              <a:t>Praxis #3 Due Sunday </a:t>
            </a:r>
            <a:r>
              <a:rPr lang="en-US" sz="2400"/>
              <a:t>by Midnight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26163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6A7BE2-A15B-60E0-AA7F-5E52DEB0E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US" sz="5400" dirty="0"/>
              <a:t>Today’s Invitation</a:t>
            </a:r>
          </a:p>
        </p:txBody>
      </p:sp>
      <p:sp>
        <p:nvSpPr>
          <p:cNvPr id="16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456DB8-C908-2D36-C790-529E8AE5E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1700" dirty="0"/>
              <a:t>Imagine a first-grade teacher assessing all of her students’ understanding of word-ending sounds. Ms. Aponte shows her student, Gao-Jer, a Hmong speaker at a beginning level of English language proficiency, the picture seen here. </a:t>
            </a:r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r>
              <a:rPr lang="en-US" sz="1700" dirty="0"/>
              <a:t>Ms. Aponte asks Gao-Jer to identify what other word has the same ending sound: </a:t>
            </a:r>
            <a:r>
              <a:rPr lang="en-US" sz="1700" i="1" dirty="0"/>
              <a:t>wish, hat, hop</a:t>
            </a:r>
            <a:r>
              <a:rPr lang="en-US" sz="1700" dirty="0"/>
              <a:t>, or </a:t>
            </a:r>
            <a:r>
              <a:rPr lang="en-US" sz="1700" i="1" dirty="0"/>
              <a:t>pan</a:t>
            </a:r>
            <a:r>
              <a:rPr lang="en-US" sz="1700" dirty="0"/>
              <a:t>. </a:t>
            </a:r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r>
              <a:rPr lang="en-US" sz="1700" b="1" dirty="0"/>
              <a:t>What may be standing in the way of this student demonstrating what she knows on this question?</a:t>
            </a:r>
          </a:p>
          <a:p>
            <a:pPr marL="0" indent="0">
              <a:buNone/>
            </a:pPr>
            <a:endParaRPr lang="en-US" sz="1700" b="1" dirty="0"/>
          </a:p>
          <a:p>
            <a:pPr marL="0" indent="0">
              <a:buNone/>
            </a:pPr>
            <a:r>
              <a:rPr lang="en-US" sz="1700" b="1" dirty="0"/>
              <a:t>What could the teacher do to make this assessment more valid for this student?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D34D65-99FB-19B6-B934-41D430A9F7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94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31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301F447-EEF7-48F5-AF73-7566EE7F64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AC402A-8727-9E22-F718-0F569D092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34644"/>
            <a:ext cx="10509504" cy="1076914"/>
          </a:xfrm>
        </p:spPr>
        <p:txBody>
          <a:bodyPr anchor="ctr">
            <a:normAutofit/>
          </a:bodyPr>
          <a:lstStyle/>
          <a:p>
            <a:r>
              <a:rPr lang="en-US" sz="4000" dirty="0"/>
              <a:t>Assessment Validity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7117410-A2A4-4085-9ADC-46744551DB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2772" y="0"/>
            <a:ext cx="10506456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9F74EB5-E547-4FB4-95F5-BCC788F3C4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1512994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C4B050F-C80A-AE07-519E-1257182B4C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6379748"/>
              </p:ext>
            </p:extLst>
          </p:nvPr>
        </p:nvGraphicFramePr>
        <p:xfrm>
          <a:off x="1009234" y="1737360"/>
          <a:ext cx="10164389" cy="45354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4567">
                  <a:extLst>
                    <a:ext uri="{9D8B030D-6E8A-4147-A177-3AD203B41FA5}">
                      <a16:colId xmlns:a16="http://schemas.microsoft.com/office/drawing/2014/main" val="210544478"/>
                    </a:ext>
                  </a:extLst>
                </a:gridCol>
                <a:gridCol w="3972753">
                  <a:extLst>
                    <a:ext uri="{9D8B030D-6E8A-4147-A177-3AD203B41FA5}">
                      <a16:colId xmlns:a16="http://schemas.microsoft.com/office/drawing/2014/main" val="1660461603"/>
                    </a:ext>
                  </a:extLst>
                </a:gridCol>
                <a:gridCol w="4127069">
                  <a:extLst>
                    <a:ext uri="{9D8B030D-6E8A-4147-A177-3AD203B41FA5}">
                      <a16:colId xmlns:a16="http://schemas.microsoft.com/office/drawing/2014/main" val="2638792828"/>
                    </a:ext>
                  </a:extLst>
                </a:gridCol>
              </a:tblGrid>
              <a:tr h="395511">
                <a:tc>
                  <a:txBody>
                    <a:bodyPr/>
                    <a:lstStyle/>
                    <a:p>
                      <a:r>
                        <a:rPr lang="en-US" sz="1800" dirty="0"/>
                        <a:t>Type of Validity</a:t>
                      </a:r>
                    </a:p>
                  </a:txBody>
                  <a:tcPr marL="89118" marR="89118" marT="44559" marB="44559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Definition</a:t>
                      </a:r>
                    </a:p>
                  </a:txBody>
                  <a:tcPr marL="89118" marR="89118" marT="44559" marB="44559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Example for MLs</a:t>
                      </a:r>
                    </a:p>
                  </a:txBody>
                  <a:tcPr marL="89118" marR="89118" marT="44559" marB="44559"/>
                </a:tc>
                <a:extLst>
                  <a:ext uri="{0D108BD9-81ED-4DB2-BD59-A6C34878D82A}">
                    <a16:rowId xmlns:a16="http://schemas.microsoft.com/office/drawing/2014/main" val="742887499"/>
                  </a:ext>
                </a:extLst>
              </a:tr>
              <a:tr h="1469468">
                <a:tc>
                  <a:txBody>
                    <a:bodyPr/>
                    <a:lstStyle/>
                    <a:p>
                      <a:r>
                        <a:rPr lang="en-US" sz="1800" dirty="0"/>
                        <a:t>Construct Validity</a:t>
                      </a:r>
                    </a:p>
                  </a:txBody>
                  <a:tcPr marL="89118" marR="89118" marT="44559" marB="44559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The degree to which a test measures what it claims, or purports, to be measuring</a:t>
                      </a:r>
                    </a:p>
                  </a:txBody>
                  <a:tcPr marL="89118" marR="89118" marT="44559" marB="44559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A math test in which a teacher has reduced the linguistic load of word problems to ensure it is assessing mathematical knowledge rather than language proficiency</a:t>
                      </a:r>
                    </a:p>
                  </a:txBody>
                  <a:tcPr marL="89118" marR="89118" marT="44559" marB="44559"/>
                </a:tc>
                <a:extLst>
                  <a:ext uri="{0D108BD9-81ED-4DB2-BD59-A6C34878D82A}">
                    <a16:rowId xmlns:a16="http://schemas.microsoft.com/office/drawing/2014/main" val="2147143585"/>
                  </a:ext>
                </a:extLst>
              </a:tr>
              <a:tr h="1200979">
                <a:tc>
                  <a:txBody>
                    <a:bodyPr/>
                    <a:lstStyle/>
                    <a:p>
                      <a:r>
                        <a:rPr lang="en-US" sz="1800" dirty="0"/>
                        <a:t>Content Validity</a:t>
                      </a:r>
                    </a:p>
                  </a:txBody>
                  <a:tcPr marL="89118" marR="89118" marT="44559" marB="44559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The extent to which an assessment represents all facets of tasks within the domain being assessed</a:t>
                      </a:r>
                    </a:p>
                  </a:txBody>
                  <a:tcPr marL="89118" marR="89118" marT="44559" marB="44559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A vocabulary quiz that is designed to measure not only MLs understanding of meaning but also their ability to use the words in context</a:t>
                      </a:r>
                    </a:p>
                  </a:txBody>
                  <a:tcPr marL="89118" marR="89118" marT="44559" marB="44559"/>
                </a:tc>
                <a:extLst>
                  <a:ext uri="{0D108BD9-81ED-4DB2-BD59-A6C34878D82A}">
                    <a16:rowId xmlns:a16="http://schemas.microsoft.com/office/drawing/2014/main" val="2721202643"/>
                  </a:ext>
                </a:extLst>
              </a:tr>
              <a:tr h="1469468">
                <a:tc>
                  <a:txBody>
                    <a:bodyPr/>
                    <a:lstStyle/>
                    <a:p>
                      <a:r>
                        <a:rPr lang="en-US" sz="1800" dirty="0"/>
                        <a:t>Predictive Validity</a:t>
                      </a:r>
                    </a:p>
                  </a:txBody>
                  <a:tcPr marL="89118" marR="89118" marT="44559" marB="44559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The extent to which a score on an assessment predicts future performance</a:t>
                      </a:r>
                    </a:p>
                  </a:txBody>
                  <a:tcPr marL="89118" marR="89118" marT="44559" marB="44559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How well an emergent ML’s score on the annual state English language proficiency assessment predicts their performance on the state English language arts assessment. </a:t>
                      </a:r>
                    </a:p>
                  </a:txBody>
                  <a:tcPr marL="89118" marR="89118" marT="44559" marB="44559"/>
                </a:tc>
                <a:extLst>
                  <a:ext uri="{0D108BD9-81ED-4DB2-BD59-A6C34878D82A}">
                    <a16:rowId xmlns:a16="http://schemas.microsoft.com/office/drawing/2014/main" val="10567861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5748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9EA8DC-F58C-B810-BB04-2EB120F37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/>
          </a:bodyPr>
          <a:lstStyle/>
          <a:p>
            <a:pPr algn="ctr"/>
            <a:r>
              <a:rPr lang="en-US" sz="5200" dirty="0"/>
              <a:t>Consider…</a:t>
            </a:r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3C497BE5-BE9D-40E5-1AA6-362612611E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3579266"/>
              </p:ext>
            </p:extLst>
          </p:nvPr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37771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Content Placeholder 5" descr="A diagram of assessment&#10;&#10;Description automatically generated">
            <a:extLst>
              <a:ext uri="{FF2B5EF4-FFF2-40B4-BE49-F238E27FC236}">
                <a16:creationId xmlns:a16="http://schemas.microsoft.com/office/drawing/2014/main" id="{BDD9DCFF-6A40-4FF6-2D2C-397E0D9EFC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084412"/>
            <a:ext cx="10905066" cy="468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08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4F6FF-67D6-F34E-8799-621C5DE36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assessments (Gottlieb, 2017)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14C0A4-8CE1-4646-8627-93235D9B9A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dirty="0"/>
              <a:t>Represent students’ identities, languages, and cultures</a:t>
            </a:r>
          </a:p>
          <a:p>
            <a:r>
              <a:rPr lang="en-US" sz="2800" dirty="0"/>
              <a:t>Consists of authentic tasks with real-life application, ideally that take on social action</a:t>
            </a:r>
          </a:p>
          <a:p>
            <a:r>
              <a:rPr lang="en-US" sz="2800" dirty="0"/>
              <a:t>Requires hands-on student engagement, preferably in collaboration with peers</a:t>
            </a:r>
          </a:p>
          <a:p>
            <a:r>
              <a:rPr lang="en-US" sz="2800" dirty="0"/>
              <a:t>Exemplifies original student work that includes multiple modalities</a:t>
            </a:r>
          </a:p>
          <a:p>
            <a:r>
              <a:rPr lang="en-US" sz="2800" dirty="0"/>
              <a:t>Is built from features of universal design for learning</a:t>
            </a:r>
          </a:p>
          <a:p>
            <a:r>
              <a:rPr lang="en-US" sz="2800" dirty="0"/>
              <a:t>Connects to students’ lives, interests, and experiences</a:t>
            </a:r>
          </a:p>
          <a:p>
            <a:r>
              <a:rPr lang="en-US" sz="2800" dirty="0"/>
              <a:t>Offers evidence for learning-based on standards-referenced criteria for success</a:t>
            </a:r>
          </a:p>
        </p:txBody>
      </p:sp>
    </p:spTree>
    <p:extLst>
      <p:ext uri="{BB962C8B-B14F-4D97-AF65-F5344CB8AC3E}">
        <p14:creationId xmlns:p14="http://schemas.microsoft.com/office/powerpoint/2010/main" val="34878864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5305</TotalTime>
  <Words>683</Words>
  <Application>Microsoft Macintosh PowerPoint</Application>
  <PresentationFormat>Widescreen</PresentationFormat>
  <Paragraphs>75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Segoe UI</vt:lpstr>
      <vt:lpstr>Times New Roman</vt:lpstr>
      <vt:lpstr>Office Theme</vt:lpstr>
      <vt:lpstr>Emergent Multilingual Learners</vt:lpstr>
      <vt:lpstr>Checking In</vt:lpstr>
      <vt:lpstr>For Today</vt:lpstr>
      <vt:lpstr>For Next Session</vt:lpstr>
      <vt:lpstr>Today’s Invitation</vt:lpstr>
      <vt:lpstr>Assessment Validity</vt:lpstr>
      <vt:lpstr>Consider…</vt:lpstr>
      <vt:lpstr>PowerPoint Presentation</vt:lpstr>
      <vt:lpstr>Performance assessments (Gottlieb, 2017)</vt:lpstr>
      <vt:lpstr>PowerPoint Presentation</vt:lpstr>
      <vt:lpstr>PowerPoint Presentation</vt:lpstr>
      <vt:lpstr>Class Context</vt:lpstr>
      <vt:lpstr>GRASPS Me!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Emergent Multilingual Learners</dc:title>
  <dc:creator>Kelly G Zuckerman</dc:creator>
  <cp:lastModifiedBy>Kelly G Zuckerman</cp:lastModifiedBy>
  <cp:revision>25</cp:revision>
  <cp:lastPrinted>2023-11-20T14:20:01Z</cp:lastPrinted>
  <dcterms:created xsi:type="dcterms:W3CDTF">2023-11-01T23:42:07Z</dcterms:created>
  <dcterms:modified xsi:type="dcterms:W3CDTF">2025-11-16T13:48:05Z</dcterms:modified>
</cp:coreProperties>
</file>