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embeddedFontLst>
    <p:embeddedFont>
      <p:font typeface="Playfair Display"/>
      <p:regular r:id="rId28"/>
      <p:bold r:id="rId29"/>
      <p:italic r:id="rId30"/>
      <p:boldItalic r:id="rId31"/>
    </p:embeddedFont>
    <p:embeddedFont>
      <p:font typeface="Montserrat"/>
      <p:regular r:id="rId32"/>
      <p:bold r:id="rId33"/>
      <p:italic r:id="rId34"/>
      <p:boldItalic r:id="rId35"/>
    </p:embeddedFont>
    <p:embeddedFont>
      <p:font typeface="Oswald"/>
      <p:regular r:id="rId36"/>
      <p:bold r:id="rId37"/>
    </p:embeddedFont>
    <p:embeddedFont>
      <p:font typeface="Comfortaa"/>
      <p:regular r:id="rId38"/>
      <p:bold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layfairDisplay-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layfairDisplay-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layfairDisplay-boldItalic.fntdata"/><Relationship Id="rId30" Type="http://schemas.openxmlformats.org/officeDocument/2006/relationships/font" Target="fonts/PlayfairDisplay-italic.fntdata"/><Relationship Id="rId11" Type="http://schemas.openxmlformats.org/officeDocument/2006/relationships/slide" Target="slides/slide6.xml"/><Relationship Id="rId33" Type="http://schemas.openxmlformats.org/officeDocument/2006/relationships/font" Target="fonts/Montserrat-bold.fntdata"/><Relationship Id="rId10" Type="http://schemas.openxmlformats.org/officeDocument/2006/relationships/slide" Target="slides/slide5.xml"/><Relationship Id="rId32" Type="http://schemas.openxmlformats.org/officeDocument/2006/relationships/font" Target="fonts/Montserrat-regular.fntdata"/><Relationship Id="rId13" Type="http://schemas.openxmlformats.org/officeDocument/2006/relationships/slide" Target="slides/slide8.xml"/><Relationship Id="rId35" Type="http://schemas.openxmlformats.org/officeDocument/2006/relationships/font" Target="fonts/Montserrat-boldItalic.fntdata"/><Relationship Id="rId12" Type="http://schemas.openxmlformats.org/officeDocument/2006/relationships/slide" Target="slides/slide7.xml"/><Relationship Id="rId34" Type="http://schemas.openxmlformats.org/officeDocument/2006/relationships/font" Target="fonts/Montserrat-italic.fntdata"/><Relationship Id="rId15" Type="http://schemas.openxmlformats.org/officeDocument/2006/relationships/slide" Target="slides/slide10.xml"/><Relationship Id="rId37" Type="http://schemas.openxmlformats.org/officeDocument/2006/relationships/font" Target="fonts/Oswald-bold.fntdata"/><Relationship Id="rId14" Type="http://schemas.openxmlformats.org/officeDocument/2006/relationships/slide" Target="slides/slide9.xml"/><Relationship Id="rId36" Type="http://schemas.openxmlformats.org/officeDocument/2006/relationships/font" Target="fonts/Oswald-regular.fntdata"/><Relationship Id="rId17" Type="http://schemas.openxmlformats.org/officeDocument/2006/relationships/slide" Target="slides/slide12.xml"/><Relationship Id="rId39" Type="http://schemas.openxmlformats.org/officeDocument/2006/relationships/font" Target="fonts/Comfortaa-bold.fntdata"/><Relationship Id="rId16" Type="http://schemas.openxmlformats.org/officeDocument/2006/relationships/slide" Target="slides/slide11.xml"/><Relationship Id="rId38" Type="http://schemas.openxmlformats.org/officeDocument/2006/relationships/font" Target="fonts/Comfortaa-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6bf5fcaa8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6bf5fcaa8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6b5fa06344_1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6b5fa06344_1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Steph</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6b5fa06344_1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6b5fa06344_1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Steph</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6b5fa06344_1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6b5fa06344_1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70cd483e3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70cd483e3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ac7e4c95b619f4e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ac7e4c95b619f4e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6b7999adc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6b7999adc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70cd483e3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70cd483e3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70cd483e3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70cd483e3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6b67623ea8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6b67623ea8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6b724dfb15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6b724dfb15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6b5fa06344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6b5fa06344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6b724dfb15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6b724dfb15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6b724dfb15_2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6b724dfb15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6bab7c3d5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6bab7c3d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75bfa19d32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75bfa19d32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6b724dfb1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6b724dfb1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6b67623ea8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6b67623ea8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6b67623ea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6b67623ea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6b67623ea8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6b67623ea8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6b67623ea8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6b67623ea8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Tamara</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6b5fa06344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6b5fa06344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Tamara</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4358475" y="0"/>
            <a:ext cx="3853200" cy="51435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44250" y="1403850"/>
            <a:ext cx="8455500" cy="2146800"/>
          </a:xfrm>
          <a:prstGeom prst="rect">
            <a:avLst/>
          </a:prstGeom>
          <a:solidFill>
            <a:srgbClr val="FFFFFF"/>
          </a:solidFill>
        </p:spPr>
        <p:txBody>
          <a:bodyPr anchorCtr="0" anchor="ctr" bIns="91425" lIns="91425" spcFirstLastPara="1" rIns="91425" wrap="square" tIns="91425">
            <a:noAutofit/>
          </a:bodyPr>
          <a:lstStyle>
            <a:lvl1pPr lvl="0" algn="ctr">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344250" y="3550650"/>
            <a:ext cx="4910100" cy="577800"/>
          </a:xfrm>
          <a:prstGeom prst="rect">
            <a:avLst/>
          </a:prstGeom>
          <a:solidFill>
            <a:schemeClr val="dk2"/>
          </a:solidFill>
        </p:spPr>
        <p:txBody>
          <a:bodyPr anchorCtr="0" anchor="ctr" bIns="91425" lIns="91425" spcFirstLastPara="1" rIns="91425" wrap="square" tIns="91425">
            <a:noAutofit/>
          </a:bodyPr>
          <a:lstStyle>
            <a:lvl1pPr lv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999925"/>
            <a:ext cx="8520600" cy="2146200"/>
          </a:xfrm>
          <a:prstGeom prst="rect">
            <a:avLst/>
          </a:prstGeom>
        </p:spPr>
        <p:txBody>
          <a:bodyPr anchorCtr="0" anchor="b" bIns="91425" lIns="91425" spcFirstLastPara="1" rIns="91425" wrap="square" tIns="91425">
            <a:noAutofit/>
          </a:bodyPr>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highlight>
                  <a:schemeClr val="dk1"/>
                </a:highlight>
              </a:defRPr>
            </a:lvl1pPr>
            <a:lvl2pPr indent="-317500" lvl="1" marL="914400" algn="ctr">
              <a:spcBef>
                <a:spcPts val="1600"/>
              </a:spcBef>
              <a:spcAft>
                <a:spcPts val="0"/>
              </a:spcAft>
              <a:buSzPts val="1400"/>
              <a:buChar char="○"/>
              <a:defRPr>
                <a:highlight>
                  <a:schemeClr val="dk1"/>
                </a:highlight>
              </a:defRPr>
            </a:lvl2pPr>
            <a:lvl3pPr indent="-317500" lvl="2" marL="1371600" algn="ctr">
              <a:spcBef>
                <a:spcPts val="1600"/>
              </a:spcBef>
              <a:spcAft>
                <a:spcPts val="0"/>
              </a:spcAft>
              <a:buSzPts val="1400"/>
              <a:buChar char="■"/>
              <a:defRPr>
                <a:highlight>
                  <a:schemeClr val="dk1"/>
                </a:highlight>
              </a:defRPr>
            </a:lvl3pPr>
            <a:lvl4pPr indent="-317500" lvl="3" marL="1828800" algn="ctr">
              <a:spcBef>
                <a:spcPts val="1600"/>
              </a:spcBef>
              <a:spcAft>
                <a:spcPts val="0"/>
              </a:spcAft>
              <a:buSzPts val="1400"/>
              <a:buChar char="●"/>
              <a:defRPr>
                <a:highlight>
                  <a:schemeClr val="dk1"/>
                </a:highlight>
              </a:defRPr>
            </a:lvl4pPr>
            <a:lvl5pPr indent="-317500" lvl="4" marL="2286000" algn="ctr">
              <a:spcBef>
                <a:spcPts val="1600"/>
              </a:spcBef>
              <a:spcAft>
                <a:spcPts val="0"/>
              </a:spcAft>
              <a:buSzPts val="1400"/>
              <a:buChar char="○"/>
              <a:defRPr>
                <a:highlight>
                  <a:schemeClr val="dk1"/>
                </a:highlight>
              </a:defRPr>
            </a:lvl5pPr>
            <a:lvl6pPr indent="-317500" lvl="5" marL="2743200" algn="ctr">
              <a:spcBef>
                <a:spcPts val="1600"/>
              </a:spcBef>
              <a:spcAft>
                <a:spcPts val="0"/>
              </a:spcAft>
              <a:buSzPts val="1400"/>
              <a:buChar char="■"/>
              <a:defRPr>
                <a:highlight>
                  <a:schemeClr val="dk1"/>
                </a:highlight>
              </a:defRPr>
            </a:lvl6pPr>
            <a:lvl7pPr indent="-317500" lvl="6" marL="3200400" algn="ctr">
              <a:spcBef>
                <a:spcPts val="1600"/>
              </a:spcBef>
              <a:spcAft>
                <a:spcPts val="0"/>
              </a:spcAft>
              <a:buSzPts val="1400"/>
              <a:buChar char="●"/>
              <a:defRPr>
                <a:highlight>
                  <a:schemeClr val="dk1"/>
                </a:highlight>
              </a:defRPr>
            </a:lvl7pPr>
            <a:lvl8pPr indent="-317500" lvl="7" marL="3657600" algn="ctr">
              <a:spcBef>
                <a:spcPts val="1600"/>
              </a:spcBef>
              <a:spcAft>
                <a:spcPts val="0"/>
              </a:spcAft>
              <a:buSzPts val="1400"/>
              <a:buChar char="○"/>
              <a:defRPr>
                <a:highlight>
                  <a:schemeClr val="dk1"/>
                </a:highlight>
              </a:defRPr>
            </a:lvl8pPr>
            <a:lvl9pPr indent="-317500" lvl="8" marL="4114800" algn="ctr">
              <a:spcBef>
                <a:spcPts val="1600"/>
              </a:spcBef>
              <a:spcAft>
                <a:spcPts val="1600"/>
              </a:spcAft>
              <a:buSzPts val="1400"/>
              <a:buChar char="■"/>
              <a:defRPr>
                <a:highlight>
                  <a:schemeClr val="dk1"/>
                </a:highlight>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5"/>
        </a:solidFill>
      </p:bgPr>
    </p:bg>
    <p:spTree>
      <p:nvGrpSpPr>
        <p:cNvPr id="15"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4250" y="1403850"/>
            <a:ext cx="8455500" cy="2146800"/>
          </a:xfrm>
          <a:prstGeom prst="rect">
            <a:avLst/>
          </a:prstGeom>
          <a:solidFill>
            <a:srgbClr val="FFFFFF"/>
          </a:solidFill>
        </p:spPr>
        <p:txBody>
          <a:bodyPr anchorCtr="0" anchor="ctr" bIns="91425" lIns="91425" spcFirstLastPara="1" rIns="91425" wrap="square" tIns="91425">
            <a:noAutofit/>
          </a:bodyPr>
          <a:lstStyle>
            <a:lvl1pPr lvl="0" algn="ctr">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1" name="Google Shape;21;p4"/>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Google Shape;22;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5"/>
          <p:cNvSpPr txBox="1"/>
          <p:nvPr>
            <p:ph idx="1" type="body"/>
          </p:nvPr>
        </p:nvSpPr>
        <p:spPr>
          <a:xfrm>
            <a:off x="311700" y="1234050"/>
            <a:ext cx="3999900" cy="33348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832400" y="1234050"/>
            <a:ext cx="3999900" cy="33348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0" name="Google Shape;30;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265500" y="1081675"/>
            <a:ext cx="4045200" cy="17862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9214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highlight>
                  <a:schemeClr val="lt1"/>
                </a:highlight>
              </a:defRPr>
            </a:lvl1pPr>
            <a:lvl2pPr indent="-317500" lvl="1" marL="914400">
              <a:spcBef>
                <a:spcPts val="1600"/>
              </a:spcBef>
              <a:spcAft>
                <a:spcPts val="0"/>
              </a:spcAft>
              <a:buSzPts val="1400"/>
              <a:buChar char="○"/>
              <a:defRPr>
                <a:highlight>
                  <a:schemeClr val="lt1"/>
                </a:highlight>
              </a:defRPr>
            </a:lvl2pPr>
            <a:lvl3pPr indent="-317500" lvl="2" marL="1371600">
              <a:spcBef>
                <a:spcPts val="1600"/>
              </a:spcBef>
              <a:spcAft>
                <a:spcPts val="0"/>
              </a:spcAft>
              <a:buSzPts val="1400"/>
              <a:buChar char="■"/>
              <a:defRPr>
                <a:highlight>
                  <a:schemeClr val="lt1"/>
                </a:highlight>
              </a:defRPr>
            </a:lvl3pPr>
            <a:lvl4pPr indent="-317500" lvl="3" marL="1828800">
              <a:spcBef>
                <a:spcPts val="1600"/>
              </a:spcBef>
              <a:spcAft>
                <a:spcPts val="0"/>
              </a:spcAft>
              <a:buSzPts val="1400"/>
              <a:buChar char="●"/>
              <a:defRPr>
                <a:highlight>
                  <a:schemeClr val="lt1"/>
                </a:highlight>
              </a:defRPr>
            </a:lvl4pPr>
            <a:lvl5pPr indent="-317500" lvl="4" marL="2286000">
              <a:spcBef>
                <a:spcPts val="1600"/>
              </a:spcBef>
              <a:spcAft>
                <a:spcPts val="0"/>
              </a:spcAft>
              <a:buSzPts val="1400"/>
              <a:buChar char="○"/>
              <a:defRPr>
                <a:highlight>
                  <a:schemeClr val="lt1"/>
                </a:highlight>
              </a:defRPr>
            </a:lvl5pPr>
            <a:lvl6pPr indent="-317500" lvl="5" marL="2743200">
              <a:spcBef>
                <a:spcPts val="1600"/>
              </a:spcBef>
              <a:spcAft>
                <a:spcPts val="0"/>
              </a:spcAft>
              <a:buSzPts val="1400"/>
              <a:buChar char="■"/>
              <a:defRPr>
                <a:highlight>
                  <a:schemeClr val="lt1"/>
                </a:highlight>
              </a:defRPr>
            </a:lvl6pPr>
            <a:lvl7pPr indent="-317500" lvl="6" marL="3200400">
              <a:spcBef>
                <a:spcPts val="1600"/>
              </a:spcBef>
              <a:spcAft>
                <a:spcPts val="0"/>
              </a:spcAft>
              <a:buSzPts val="1400"/>
              <a:buChar char="●"/>
              <a:defRPr>
                <a:highlight>
                  <a:schemeClr val="lt1"/>
                </a:highlight>
              </a:defRPr>
            </a:lvl7pPr>
            <a:lvl8pPr indent="-317500" lvl="7" marL="3657600">
              <a:spcBef>
                <a:spcPts val="1600"/>
              </a:spcBef>
              <a:spcAft>
                <a:spcPts val="0"/>
              </a:spcAft>
              <a:buSzPts val="1400"/>
              <a:buChar char="○"/>
              <a:defRPr>
                <a:highlight>
                  <a:schemeClr val="lt1"/>
                </a:highlight>
              </a:defRPr>
            </a:lvl8pPr>
            <a:lvl9pPr indent="-317500" lvl="8" marL="4114800">
              <a:spcBef>
                <a:spcPts val="1600"/>
              </a:spcBef>
              <a:spcAft>
                <a:spcPts val="1600"/>
              </a:spcAft>
              <a:buSzPts val="1400"/>
              <a:buChar char="■"/>
              <a:defRPr>
                <a:highlight>
                  <a:schemeClr val="lt1"/>
                </a:highlight>
              </a:defRPr>
            </a:lvl9pPr>
          </a:lstStyle>
          <a:p/>
        </p:txBody>
      </p:sp>
      <p:sp>
        <p:nvSpPr>
          <p:cNvPr id="44" name="Google Shape;4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highlight>
                  <a:schemeClr val="dk1"/>
                </a:highlight>
              </a:defRPr>
            </a:lvl1pPr>
          </a:lstStyle>
          <a:p/>
        </p:txBody>
      </p:sp>
      <p:sp>
        <p:nvSpPr>
          <p:cNvPr id="47" name="Google Shape;47;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indent="-317500" lvl="1" marL="9144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indent="-317500" lvl="2" marL="13716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indent="-317500" lvl="3" marL="18288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indent="-317500" lvl="4" marL="22860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indent="-317500" lvl="5" marL="27432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indent="-317500" lvl="6" marL="32004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indent="-317500" lvl="7" marL="36576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indent="-317500" lvl="8" marL="4114800">
              <a:lnSpc>
                <a:spcPct val="115000"/>
              </a:lnSpc>
              <a:spcBef>
                <a:spcPts val="1600"/>
              </a:spcBef>
              <a:spcAft>
                <a:spcPts val="160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writingcenter.fas.harvard.edu/pages/ending-essay-conclusions" TargetMode="External"/><Relationship Id="rId4" Type="http://schemas.openxmlformats.org/officeDocument/2006/relationships/hyperlink" Target="https://writingcenter.unc.edu/tips-and-tools/conclusio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344250" y="1403850"/>
            <a:ext cx="8455500" cy="2146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600"/>
              <a:t>Paragraph Development Workshop</a:t>
            </a:r>
            <a:endParaRPr sz="3600"/>
          </a:p>
        </p:txBody>
      </p:sp>
      <p:sp>
        <p:nvSpPr>
          <p:cNvPr id="59" name="Google Shape;59;p13"/>
          <p:cNvSpPr txBox="1"/>
          <p:nvPr>
            <p:ph idx="1" type="subTitle"/>
          </p:nvPr>
        </p:nvSpPr>
        <p:spPr>
          <a:xfrm>
            <a:off x="344250" y="3550650"/>
            <a:ext cx="6240600" cy="878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Presented by The Lincoln Center Writing Center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900"/>
        </a:solidFill>
      </p:bgPr>
    </p:bg>
    <p:spTree>
      <p:nvGrpSpPr>
        <p:cNvPr id="112" name="Shape 112"/>
        <p:cNvGrpSpPr/>
        <p:nvPr/>
      </p:nvGrpSpPr>
      <p:grpSpPr>
        <a:xfrm>
          <a:off x="0" y="0"/>
          <a:ext cx="0" cy="0"/>
          <a:chOff x="0" y="0"/>
          <a:chExt cx="0" cy="0"/>
        </a:xfrm>
      </p:grpSpPr>
      <p:sp>
        <p:nvSpPr>
          <p:cNvPr id="113" name="Google Shape;11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a:solidFill>
                  <a:srgbClr val="000000"/>
                </a:solidFill>
                <a:latin typeface="Times New Roman"/>
                <a:ea typeface="Times New Roman"/>
                <a:cs typeface="Times New Roman"/>
                <a:sym typeface="Times New Roman"/>
              </a:rPr>
              <a:t>Using Quotations</a:t>
            </a:r>
            <a:endParaRPr>
              <a:solidFill>
                <a:srgbClr val="000000"/>
              </a:solidFill>
              <a:latin typeface="Times New Roman"/>
              <a:ea typeface="Times New Roman"/>
              <a:cs typeface="Times New Roman"/>
              <a:sym typeface="Times New Roman"/>
            </a:endParaRPr>
          </a:p>
        </p:txBody>
      </p:sp>
      <p:sp>
        <p:nvSpPr>
          <p:cNvPr id="114" name="Google Shape;114;p22"/>
          <p:cNvSpPr txBox="1"/>
          <p:nvPr>
            <p:ph idx="1" type="body"/>
          </p:nvPr>
        </p:nvSpPr>
        <p:spPr>
          <a:xfrm>
            <a:off x="311700" y="1071000"/>
            <a:ext cx="8520600" cy="304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Your claims require evidence to support them, and you can think of quotations as the raw material upon which your arguments are based. You should always ask yourself two questions when selecting a quotation to use as evidence:</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 How relevant is the quotation to the point I am trying to make?</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 What parts of it are most essential and speak most directly to my point?</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Asking yourself these questions will help you to identify the statements that are most central to your argument and select quotations that deal most directly with those points. Quotations should be relevant to your argument and  the topic of the paragraph.</a:t>
            </a:r>
            <a:endParaRPr sz="1400">
              <a:latin typeface="Times New Roman"/>
              <a:ea typeface="Times New Roman"/>
              <a:cs typeface="Times New Roman"/>
              <a:sym typeface="Times New Roman"/>
            </a:endParaRPr>
          </a:p>
          <a:p>
            <a:pPr indent="0" lvl="0" marL="0" rtl="0" algn="l">
              <a:spcBef>
                <a:spcPts val="0"/>
              </a:spcBef>
              <a:spcAft>
                <a:spcPts val="1600"/>
              </a:spcAft>
              <a:buNone/>
            </a:pPr>
            <a:r>
              <a:t/>
            </a:r>
            <a:endParaRPr/>
          </a:p>
        </p:txBody>
      </p:sp>
      <p:pic>
        <p:nvPicPr>
          <p:cNvPr id="115" name="Google Shape;115;p22"/>
          <p:cNvPicPr preferRelativeResize="0"/>
          <p:nvPr/>
        </p:nvPicPr>
        <p:blipFill>
          <a:blip r:embed="rId3">
            <a:alphaModFix/>
          </a:blip>
          <a:stretch>
            <a:fillRect/>
          </a:stretch>
        </p:blipFill>
        <p:spPr>
          <a:xfrm>
            <a:off x="6518150" y="3666550"/>
            <a:ext cx="2151325" cy="14769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FF"/>
        </a:solidFill>
      </p:bgPr>
    </p:bg>
    <p:spTree>
      <p:nvGrpSpPr>
        <p:cNvPr id="119" name="Shape 119"/>
        <p:cNvGrpSpPr/>
        <p:nvPr/>
      </p:nvGrpSpPr>
      <p:grpSpPr>
        <a:xfrm>
          <a:off x="0" y="0"/>
          <a:ext cx="0" cy="0"/>
          <a:chOff x="0" y="0"/>
          <a:chExt cx="0" cy="0"/>
        </a:xfrm>
      </p:grpSpPr>
      <p:sp>
        <p:nvSpPr>
          <p:cNvPr id="120" name="Google Shape;120;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The Quotation Sandwich</a:t>
            </a:r>
            <a:endParaRPr>
              <a:latin typeface="Times New Roman"/>
              <a:ea typeface="Times New Roman"/>
              <a:cs typeface="Times New Roman"/>
              <a:sym typeface="Times New Roman"/>
            </a:endParaRPr>
          </a:p>
        </p:txBody>
      </p:sp>
      <p:sp>
        <p:nvSpPr>
          <p:cNvPr id="121" name="Google Shape;121;p23"/>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When using a quotation (or any kind) of evidence, there are three basic steps that should be considered:</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1. Give context for the quotation (Who is speaking?, What is the context in which it is being said?).</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2. Your own words + quotations must flow as a complete, coherent sentence. You can test the sentence’s coherence by (temporarily) removing the quotation marks and then reading it out loud. You can also edit with brackets.</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3. After inserting the quotation, you must provide an interpretation. Explicitly state how the quotation supports your point. </a:t>
            </a:r>
            <a:endParaRPr sz="1400">
              <a:latin typeface="Times New Roman"/>
              <a:ea typeface="Times New Roman"/>
              <a:cs typeface="Times New Roman"/>
              <a:sym typeface="Times New Roman"/>
            </a:endParaRPr>
          </a:p>
          <a:p>
            <a:pPr indent="0" lvl="0" marL="0" rtl="0" algn="l">
              <a:spcBef>
                <a:spcPts val="0"/>
              </a:spcBef>
              <a:spcAft>
                <a:spcPts val="1600"/>
              </a:spcAft>
              <a:buNone/>
            </a:pPr>
            <a:r>
              <a:t/>
            </a:r>
            <a:endParaRPr/>
          </a:p>
        </p:txBody>
      </p:sp>
      <p:pic>
        <p:nvPicPr>
          <p:cNvPr id="122" name="Google Shape;122;p23"/>
          <p:cNvPicPr preferRelativeResize="0"/>
          <p:nvPr/>
        </p:nvPicPr>
        <p:blipFill>
          <a:blip r:embed="rId3">
            <a:alphaModFix/>
          </a:blip>
          <a:stretch>
            <a:fillRect/>
          </a:stretch>
        </p:blipFill>
        <p:spPr>
          <a:xfrm>
            <a:off x="7322750" y="3593500"/>
            <a:ext cx="1466625" cy="1409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FFFF"/>
        </a:solidFill>
      </p:bgPr>
    </p:bg>
    <p:spTree>
      <p:nvGrpSpPr>
        <p:cNvPr id="126" name="Shape 126"/>
        <p:cNvGrpSpPr/>
        <p:nvPr/>
      </p:nvGrpSpPr>
      <p:grpSpPr>
        <a:xfrm>
          <a:off x="0" y="0"/>
          <a:ext cx="0" cy="0"/>
          <a:chOff x="0" y="0"/>
          <a:chExt cx="0" cy="0"/>
        </a:xfrm>
      </p:grpSpPr>
      <p:sp>
        <p:nvSpPr>
          <p:cNvPr id="127" name="Google Shape;127;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Sample Student Text </a:t>
            </a:r>
            <a:endParaRPr>
              <a:latin typeface="Times New Roman"/>
              <a:ea typeface="Times New Roman"/>
              <a:cs typeface="Times New Roman"/>
              <a:sym typeface="Times New Roman"/>
            </a:endParaRPr>
          </a:p>
        </p:txBody>
      </p:sp>
      <p:sp>
        <p:nvSpPr>
          <p:cNvPr id="128" name="Google Shape;128;p24"/>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In his article “Narrating Pain: The Power of Catharsis,” Richard Kearney asserts that remembering and retelling trauma is a method for cathartic release. Kearney writes, “The recounting of experience through the formal medium of plot, fiction or spectacle permits us to repeat the past forward” (51). Kearney argues that the very act of repeating a narrative allows an emotional release, or catharsis, for the audience. He also writes that “in the play of narrative re-creation we are invited to revisit our lives--through the actions and personas of others--so as to live them otherwise” (51). In this way, films that create a new ending for a mirror narrative allow their audiences to undergo catharsis. </a:t>
            </a:r>
            <a:endParaRPr sz="1400">
              <a:latin typeface="Times New Roman"/>
              <a:ea typeface="Times New Roman"/>
              <a:cs typeface="Times New Roman"/>
              <a:sym typeface="Times New Roman"/>
            </a:endParaRPr>
          </a:p>
          <a:p>
            <a:pPr indent="0" lvl="0" marL="0" rtl="0" algn="l">
              <a:spcBef>
                <a:spcPts val="0"/>
              </a:spcBef>
              <a:spcAft>
                <a:spcPts val="16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5"/>
          <p:cNvSpPr txBox="1"/>
          <p:nvPr>
            <p:ph type="title"/>
          </p:nvPr>
        </p:nvSpPr>
        <p:spPr>
          <a:xfrm>
            <a:off x="559950" y="460725"/>
            <a:ext cx="3291300" cy="561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800">
                <a:latin typeface="Times New Roman"/>
                <a:ea typeface="Times New Roman"/>
                <a:cs typeface="Times New Roman"/>
                <a:sym typeface="Times New Roman"/>
              </a:rPr>
              <a:t>Transitions!</a:t>
            </a:r>
            <a:r>
              <a:rPr lang="en" sz="3600">
                <a:latin typeface="Comfortaa"/>
                <a:ea typeface="Comfortaa"/>
                <a:cs typeface="Comfortaa"/>
                <a:sym typeface="Comfortaa"/>
              </a:rPr>
              <a:t> </a:t>
            </a:r>
            <a:endParaRPr sz="3600">
              <a:latin typeface="Comfortaa"/>
              <a:ea typeface="Comfortaa"/>
              <a:cs typeface="Comfortaa"/>
              <a:sym typeface="Comfortaa"/>
            </a:endParaRPr>
          </a:p>
        </p:txBody>
      </p:sp>
      <p:sp>
        <p:nvSpPr>
          <p:cNvPr id="134" name="Google Shape;134;p25"/>
          <p:cNvSpPr txBox="1"/>
          <p:nvPr>
            <p:ph idx="4294967295" type="body"/>
          </p:nvPr>
        </p:nvSpPr>
        <p:spPr>
          <a:xfrm>
            <a:off x="490250" y="1164400"/>
            <a:ext cx="63510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rgbClr val="FFFFFF"/>
                </a:solidFill>
                <a:latin typeface="Times New Roman"/>
                <a:ea typeface="Times New Roman"/>
                <a:cs typeface="Times New Roman"/>
                <a:sym typeface="Times New Roman"/>
              </a:rPr>
              <a:t>Reasons to Transition </a:t>
            </a:r>
            <a:endParaRPr b="1">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b="1" lang="en">
                <a:solidFill>
                  <a:srgbClr val="FFFFFF"/>
                </a:solidFill>
                <a:latin typeface="Times New Roman"/>
                <a:ea typeface="Times New Roman"/>
                <a:cs typeface="Times New Roman"/>
                <a:sym typeface="Times New Roman"/>
              </a:rPr>
              <a:t>(to a new sentence OR new paragraph)</a:t>
            </a:r>
            <a:endParaRPr b="1">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b="1" lang="en">
                <a:solidFill>
                  <a:srgbClr val="FFFFFF"/>
                </a:solidFill>
                <a:latin typeface="Times New Roman"/>
                <a:ea typeface="Times New Roman"/>
                <a:cs typeface="Times New Roman"/>
                <a:sym typeface="Times New Roman"/>
              </a:rPr>
              <a:t> </a:t>
            </a:r>
            <a:endParaRPr b="1">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b="1" lang="en">
                <a:solidFill>
                  <a:srgbClr val="FFFFFF"/>
                </a:solidFill>
                <a:latin typeface="Times New Roman"/>
                <a:ea typeface="Times New Roman"/>
                <a:cs typeface="Times New Roman"/>
                <a:sym typeface="Times New Roman"/>
              </a:rPr>
              <a:t>WHERE/WHEN do we transition?</a:t>
            </a:r>
            <a:endParaRPr b="1">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b="1" lang="en">
                <a:solidFill>
                  <a:srgbClr val="FFFFFF"/>
                </a:solidFill>
                <a:latin typeface="Times New Roman"/>
                <a:ea typeface="Times New Roman"/>
                <a:cs typeface="Times New Roman"/>
                <a:sym typeface="Times New Roman"/>
              </a:rPr>
              <a:t>HOW? WHAT do we say to transition?</a:t>
            </a:r>
            <a:endParaRPr b="1">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b="1">
              <a:solidFill>
                <a:srgbClr val="FFFFFF"/>
              </a:solidFill>
              <a:latin typeface="Times New Roman"/>
              <a:ea typeface="Times New Roman"/>
              <a:cs typeface="Times New Roman"/>
              <a:sym typeface="Times New Roman"/>
            </a:endParaRPr>
          </a:p>
        </p:txBody>
      </p:sp>
      <p:pic>
        <p:nvPicPr>
          <p:cNvPr id="135" name="Google Shape;135;p25"/>
          <p:cNvPicPr preferRelativeResize="0"/>
          <p:nvPr/>
        </p:nvPicPr>
        <p:blipFill>
          <a:blip r:embed="rId3">
            <a:alphaModFix/>
          </a:blip>
          <a:stretch>
            <a:fillRect/>
          </a:stretch>
        </p:blipFill>
        <p:spPr>
          <a:xfrm>
            <a:off x="4905332" y="753457"/>
            <a:ext cx="3291450" cy="3291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139" name="Shape 139"/>
        <p:cNvGrpSpPr/>
        <p:nvPr/>
      </p:nvGrpSpPr>
      <p:grpSpPr>
        <a:xfrm>
          <a:off x="0" y="0"/>
          <a:ext cx="0" cy="0"/>
          <a:chOff x="0" y="0"/>
          <a:chExt cx="0" cy="0"/>
        </a:xfrm>
      </p:grpSpPr>
      <p:sp>
        <p:nvSpPr>
          <p:cNvPr id="140" name="Google Shape;140;p26"/>
          <p:cNvSpPr txBox="1"/>
          <p:nvPr>
            <p:ph type="title"/>
          </p:nvPr>
        </p:nvSpPr>
        <p:spPr>
          <a:xfrm>
            <a:off x="109200" y="193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highlight>
                  <a:srgbClr val="FFFFFF"/>
                </a:highlight>
                <a:latin typeface="Times New Roman"/>
                <a:ea typeface="Times New Roman"/>
                <a:cs typeface="Times New Roman"/>
                <a:sym typeface="Times New Roman"/>
              </a:rPr>
              <a:t>Transition Words/Phrases</a:t>
            </a:r>
            <a:endParaRPr b="1">
              <a:highlight>
                <a:srgbClr val="FFFFFF"/>
              </a:highlight>
              <a:latin typeface="Times New Roman"/>
              <a:ea typeface="Times New Roman"/>
              <a:cs typeface="Times New Roman"/>
              <a:sym typeface="Times New Roman"/>
            </a:endParaRPr>
          </a:p>
        </p:txBody>
      </p:sp>
      <p:sp>
        <p:nvSpPr>
          <p:cNvPr id="141" name="Google Shape;141;p26"/>
          <p:cNvSpPr txBox="1"/>
          <p:nvPr>
            <p:ph idx="1" type="body"/>
          </p:nvPr>
        </p:nvSpPr>
        <p:spPr>
          <a:xfrm>
            <a:off x="311700" y="1242175"/>
            <a:ext cx="35847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highlight>
                  <a:srgbClr val="FFFF00"/>
                </a:highlight>
                <a:latin typeface="Times New Roman"/>
                <a:ea typeface="Times New Roman"/>
                <a:cs typeface="Times New Roman"/>
                <a:sym typeface="Times New Roman"/>
              </a:rPr>
              <a:t>Function</a:t>
            </a:r>
            <a:r>
              <a:rPr lang="en" sz="2200">
                <a:highlight>
                  <a:srgbClr val="FFFF00"/>
                </a:highlight>
                <a:latin typeface="Oswald"/>
                <a:ea typeface="Oswald"/>
                <a:cs typeface="Oswald"/>
                <a:sym typeface="Oswald"/>
              </a:rPr>
              <a:t>: </a:t>
            </a:r>
            <a:endParaRPr sz="2200">
              <a:highlight>
                <a:srgbClr val="FFFF00"/>
              </a:highlight>
              <a:latin typeface="Oswald"/>
              <a:ea typeface="Oswald"/>
              <a:cs typeface="Oswald"/>
              <a:sym typeface="Oswald"/>
            </a:endParaRPr>
          </a:p>
          <a:p>
            <a:pPr indent="0" lvl="0" marL="0" rtl="0" algn="l">
              <a:spcBef>
                <a:spcPts val="1600"/>
              </a:spcBef>
              <a:spcAft>
                <a:spcPts val="0"/>
              </a:spcAft>
              <a:buNone/>
            </a:pPr>
            <a:r>
              <a:rPr b="1" lang="en"/>
              <a:t>	To link/connect ideas</a:t>
            </a:r>
            <a:endParaRPr b="1"/>
          </a:p>
          <a:p>
            <a:pPr indent="0" lvl="0" marL="0" rtl="0" algn="l">
              <a:spcBef>
                <a:spcPts val="1600"/>
              </a:spcBef>
              <a:spcAft>
                <a:spcPts val="0"/>
              </a:spcAft>
              <a:buNone/>
            </a:pPr>
            <a:r>
              <a:t/>
            </a:r>
            <a:endParaRPr/>
          </a:p>
          <a:p>
            <a:pPr indent="0" lvl="0" marL="0" rtl="0" algn="l">
              <a:spcBef>
                <a:spcPts val="1600"/>
              </a:spcBef>
              <a:spcAft>
                <a:spcPts val="0"/>
              </a:spcAft>
              <a:buNone/>
            </a:pPr>
            <a:r>
              <a:rPr lang="en" sz="2200">
                <a:highlight>
                  <a:srgbClr val="FFFF00"/>
                </a:highlight>
                <a:latin typeface="Times New Roman"/>
                <a:ea typeface="Times New Roman"/>
                <a:cs typeface="Times New Roman"/>
                <a:sym typeface="Times New Roman"/>
              </a:rPr>
              <a:t>Guiding Question</a:t>
            </a:r>
            <a:r>
              <a:rPr lang="en" sz="2200">
                <a:highlight>
                  <a:srgbClr val="FFFF00"/>
                </a:highlight>
                <a:latin typeface="Oswald"/>
                <a:ea typeface="Oswald"/>
                <a:cs typeface="Oswald"/>
                <a:sym typeface="Oswald"/>
              </a:rPr>
              <a:t>:</a:t>
            </a:r>
            <a:endParaRPr sz="2200">
              <a:highlight>
                <a:srgbClr val="FFFF00"/>
              </a:highlight>
              <a:latin typeface="Oswald"/>
              <a:ea typeface="Oswald"/>
              <a:cs typeface="Oswald"/>
              <a:sym typeface="Oswald"/>
            </a:endParaRPr>
          </a:p>
          <a:p>
            <a:pPr indent="0" lvl="0" marL="457200" rtl="0" algn="l">
              <a:spcBef>
                <a:spcPts val="1600"/>
              </a:spcBef>
              <a:spcAft>
                <a:spcPts val="0"/>
              </a:spcAft>
              <a:buNone/>
            </a:pPr>
            <a:r>
              <a:rPr b="1" lang="en"/>
              <a:t>What is the relationship between my ideas?</a:t>
            </a:r>
            <a:endParaRPr b="1"/>
          </a:p>
          <a:p>
            <a:pPr indent="0" lvl="0" marL="0" rtl="0" algn="l">
              <a:spcBef>
                <a:spcPts val="1600"/>
              </a:spcBef>
              <a:spcAft>
                <a:spcPts val="1600"/>
              </a:spcAft>
              <a:buNone/>
            </a:pPr>
            <a:r>
              <a:rPr lang="en"/>
              <a:t>	</a:t>
            </a:r>
            <a:endParaRPr/>
          </a:p>
        </p:txBody>
      </p:sp>
      <p:pic>
        <p:nvPicPr>
          <p:cNvPr id="142" name="Google Shape;142;p26"/>
          <p:cNvPicPr preferRelativeResize="0"/>
          <p:nvPr/>
        </p:nvPicPr>
        <p:blipFill>
          <a:blip r:embed="rId3">
            <a:alphaModFix/>
          </a:blip>
          <a:stretch>
            <a:fillRect/>
          </a:stretch>
        </p:blipFill>
        <p:spPr>
          <a:xfrm>
            <a:off x="4815000" y="134499"/>
            <a:ext cx="3899626" cy="48745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7"/>
          <p:cNvSpPr txBox="1"/>
          <p:nvPr>
            <p:ph type="title"/>
          </p:nvPr>
        </p:nvSpPr>
        <p:spPr>
          <a:xfrm>
            <a:off x="269025" y="40400"/>
            <a:ext cx="8455500" cy="58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Basic vs. Advanced</a:t>
            </a:r>
            <a:r>
              <a:rPr lang="en" sz="4800">
                <a:latin typeface="Times New Roman"/>
                <a:ea typeface="Times New Roman"/>
                <a:cs typeface="Times New Roman"/>
                <a:sym typeface="Times New Roman"/>
              </a:rPr>
              <a:t> Transitions </a:t>
            </a:r>
            <a:endParaRPr sz="4800">
              <a:latin typeface="Times New Roman"/>
              <a:ea typeface="Times New Roman"/>
              <a:cs typeface="Times New Roman"/>
              <a:sym typeface="Times New Roman"/>
            </a:endParaRPr>
          </a:p>
        </p:txBody>
      </p:sp>
      <p:sp>
        <p:nvSpPr>
          <p:cNvPr id="148" name="Google Shape;148;p27"/>
          <p:cNvSpPr txBox="1"/>
          <p:nvPr>
            <p:ph idx="4294967295" type="body"/>
          </p:nvPr>
        </p:nvSpPr>
        <p:spPr>
          <a:xfrm>
            <a:off x="431025" y="858800"/>
            <a:ext cx="3900900" cy="40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rgbClr val="FFFFFF"/>
                </a:solidFill>
                <a:latin typeface="Times New Roman"/>
                <a:ea typeface="Times New Roman"/>
                <a:cs typeface="Times New Roman"/>
                <a:sym typeface="Times New Roman"/>
              </a:rPr>
              <a:t>BASIC:</a:t>
            </a:r>
            <a:endParaRPr sz="1400">
              <a:solidFill>
                <a:srgbClr val="FFFFFF"/>
              </a:solidFill>
              <a:latin typeface="Times New Roman"/>
              <a:ea typeface="Times New Roman"/>
              <a:cs typeface="Times New Roman"/>
              <a:sym typeface="Times New Roman"/>
            </a:endParaRPr>
          </a:p>
          <a:p>
            <a:pPr indent="457200" lvl="0" marL="0" rtl="0" algn="l">
              <a:spcBef>
                <a:spcPts val="0"/>
              </a:spcBef>
              <a:spcAft>
                <a:spcPts val="0"/>
              </a:spcAft>
              <a:buClr>
                <a:schemeClr val="dk1"/>
              </a:buClr>
              <a:buSzPts val="1100"/>
              <a:buFont typeface="Arial"/>
              <a:buNone/>
            </a:pPr>
            <a:r>
              <a:rPr b="1" lang="en" sz="2000">
                <a:solidFill>
                  <a:srgbClr val="000000"/>
                </a:solidFill>
                <a:latin typeface="Times New Roman"/>
                <a:ea typeface="Times New Roman"/>
                <a:cs typeface="Times New Roman"/>
                <a:sym typeface="Times New Roman"/>
              </a:rPr>
              <a:t>Explicit Connectors</a:t>
            </a:r>
            <a:r>
              <a:rPr b="1" lang="en" sz="1000">
                <a:solidFill>
                  <a:srgbClr val="000000"/>
                </a:solidFill>
                <a:latin typeface="Times New Roman"/>
                <a:ea typeface="Times New Roman"/>
                <a:cs typeface="Times New Roman"/>
                <a:sym typeface="Times New Roman"/>
              </a:rPr>
              <a:t> </a:t>
            </a:r>
            <a:endParaRPr b="1" sz="1000">
              <a:solidFill>
                <a:srgbClr val="000000"/>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000">
              <a:solidFill>
                <a:srgbClr val="FFFFFF"/>
              </a:solidFill>
              <a:latin typeface="Times New Roman"/>
              <a:ea typeface="Times New Roman"/>
              <a:cs typeface="Times New Roman"/>
              <a:sym typeface="Times New Roman"/>
            </a:endParaRPr>
          </a:p>
          <a:p>
            <a:pPr indent="-317500" lvl="0" marL="457200" rtl="0" algn="l">
              <a:spcBef>
                <a:spcPts val="0"/>
              </a:spcBef>
              <a:spcAft>
                <a:spcPts val="0"/>
              </a:spcAft>
              <a:buClr>
                <a:srgbClr val="FFFFFF"/>
              </a:buClr>
              <a:buSzPts val="1400"/>
              <a:buFont typeface="Times New Roman"/>
              <a:buChar char="●"/>
            </a:pPr>
            <a:r>
              <a:rPr lang="en" sz="1400">
                <a:solidFill>
                  <a:srgbClr val="FFFFFF"/>
                </a:solidFill>
                <a:latin typeface="Times New Roman"/>
                <a:ea typeface="Times New Roman"/>
                <a:cs typeface="Times New Roman"/>
                <a:sym typeface="Times New Roman"/>
              </a:rPr>
              <a:t>Best used sparingly </a:t>
            </a:r>
            <a:endParaRPr sz="1400">
              <a:solidFill>
                <a:srgbClr val="FFFFFF"/>
              </a:solidFill>
              <a:latin typeface="Times New Roman"/>
              <a:ea typeface="Times New Roman"/>
              <a:cs typeface="Times New Roman"/>
              <a:sym typeface="Times New Roman"/>
            </a:endParaRPr>
          </a:p>
          <a:p>
            <a:pPr indent="-317500" lvl="0" marL="457200" rtl="0" algn="l">
              <a:spcBef>
                <a:spcPts val="0"/>
              </a:spcBef>
              <a:spcAft>
                <a:spcPts val="0"/>
              </a:spcAft>
              <a:buClr>
                <a:srgbClr val="FFFFFF"/>
              </a:buClr>
              <a:buSzPts val="1400"/>
              <a:buFont typeface="Times New Roman"/>
              <a:buChar char="●"/>
            </a:pPr>
            <a:r>
              <a:rPr lang="en" sz="1400">
                <a:solidFill>
                  <a:srgbClr val="FFFFFF"/>
                </a:solidFill>
                <a:latin typeface="Times New Roman"/>
                <a:ea typeface="Times New Roman"/>
                <a:cs typeface="Times New Roman"/>
                <a:sym typeface="Times New Roman"/>
              </a:rPr>
              <a:t>Good to insert if shift in ideas is abrupt</a:t>
            </a:r>
            <a:endParaRPr sz="1400">
              <a:solidFill>
                <a:srgbClr val="FFFFFF"/>
              </a:solidFill>
              <a:latin typeface="Times New Roman"/>
              <a:ea typeface="Times New Roman"/>
              <a:cs typeface="Times New Roman"/>
              <a:sym typeface="Times New Roman"/>
            </a:endParaRPr>
          </a:p>
          <a:p>
            <a:pPr indent="0" lvl="0" marL="457200" rtl="0" algn="l">
              <a:spcBef>
                <a:spcPts val="0"/>
              </a:spcBef>
              <a:spcAft>
                <a:spcPts val="0"/>
              </a:spcAft>
              <a:buNone/>
            </a:pPr>
            <a:r>
              <a:t/>
            </a:r>
            <a:endParaRPr sz="1400">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400">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400">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b="1" sz="1400">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b="1" sz="1400">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b="1" lang="en" sz="1700">
                <a:solidFill>
                  <a:srgbClr val="000000"/>
                </a:solidFill>
                <a:latin typeface="Times New Roman"/>
                <a:ea typeface="Times New Roman"/>
                <a:cs typeface="Times New Roman"/>
                <a:sym typeface="Times New Roman"/>
              </a:rPr>
              <a:t>A word of caution</a:t>
            </a:r>
            <a:endParaRPr b="1" sz="1700">
              <a:solidFill>
                <a:srgbClr val="000000"/>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400">
              <a:solidFill>
                <a:srgbClr val="FFFFFF"/>
              </a:solidFill>
              <a:latin typeface="Times New Roman"/>
              <a:ea typeface="Times New Roman"/>
              <a:cs typeface="Times New Roman"/>
              <a:sym typeface="Times New Roman"/>
            </a:endParaRPr>
          </a:p>
          <a:p>
            <a:pPr indent="-317500" lvl="0" marL="457200" rtl="0" algn="l">
              <a:spcBef>
                <a:spcPts val="0"/>
              </a:spcBef>
              <a:spcAft>
                <a:spcPts val="0"/>
              </a:spcAft>
              <a:buClr>
                <a:srgbClr val="FFFFFF"/>
              </a:buClr>
              <a:buSzPts val="1400"/>
              <a:buFont typeface="Times New Roman"/>
              <a:buChar char="●"/>
            </a:pPr>
            <a:r>
              <a:rPr lang="en" sz="1400">
                <a:solidFill>
                  <a:srgbClr val="FFFFFF"/>
                </a:solidFill>
                <a:latin typeface="Times New Roman"/>
                <a:ea typeface="Times New Roman"/>
                <a:cs typeface="Times New Roman"/>
                <a:sym typeface="Times New Roman"/>
              </a:rPr>
              <a:t> Not all transition words/phrases within a category can be used interchangeably.</a:t>
            </a:r>
            <a:endParaRPr sz="1400">
              <a:solidFill>
                <a:srgbClr val="FFFFFF"/>
              </a:solidFill>
              <a:latin typeface="Times New Roman"/>
              <a:ea typeface="Times New Roman"/>
              <a:cs typeface="Times New Roman"/>
              <a:sym typeface="Times New Roman"/>
            </a:endParaRPr>
          </a:p>
          <a:p>
            <a:pPr indent="-317500" lvl="0" marL="457200" rtl="0" algn="l">
              <a:spcBef>
                <a:spcPts val="0"/>
              </a:spcBef>
              <a:spcAft>
                <a:spcPts val="0"/>
              </a:spcAft>
              <a:buClr>
                <a:srgbClr val="FFFFFF"/>
              </a:buClr>
              <a:buSzPts val="1400"/>
              <a:buFont typeface="Times New Roman"/>
              <a:buChar char="●"/>
            </a:pPr>
            <a:r>
              <a:rPr lang="en" sz="1400">
                <a:solidFill>
                  <a:srgbClr val="FFFFFF"/>
                </a:solidFill>
                <a:latin typeface="Times New Roman"/>
                <a:ea typeface="Times New Roman"/>
                <a:cs typeface="Times New Roman"/>
                <a:sym typeface="Times New Roman"/>
              </a:rPr>
              <a:t>Some words, such as “moreover” and “in addition” have subtle differences.</a:t>
            </a:r>
            <a:endParaRPr sz="1400">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400">
              <a:solidFill>
                <a:srgbClr val="FFFFFF"/>
              </a:solidFill>
              <a:latin typeface="Times New Roman"/>
              <a:ea typeface="Times New Roman"/>
              <a:cs typeface="Times New Roman"/>
              <a:sym typeface="Times New Roman"/>
            </a:endParaRPr>
          </a:p>
        </p:txBody>
      </p:sp>
      <p:sp>
        <p:nvSpPr>
          <p:cNvPr id="149" name="Google Shape;149;p27"/>
          <p:cNvSpPr txBox="1"/>
          <p:nvPr>
            <p:ph idx="4294967295" type="body"/>
          </p:nvPr>
        </p:nvSpPr>
        <p:spPr>
          <a:xfrm>
            <a:off x="4234725" y="858800"/>
            <a:ext cx="4327200" cy="40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FFFFFF"/>
                </a:solidFill>
                <a:latin typeface="Times New Roman"/>
                <a:ea typeface="Times New Roman"/>
                <a:cs typeface="Times New Roman"/>
                <a:sym typeface="Times New Roman"/>
              </a:rPr>
              <a:t>ADVANCED: </a:t>
            </a:r>
            <a:endParaRPr sz="1400">
              <a:solidFill>
                <a:srgbClr val="FFFFFF"/>
              </a:solidFill>
              <a:latin typeface="Times New Roman"/>
              <a:ea typeface="Times New Roman"/>
              <a:cs typeface="Times New Roman"/>
              <a:sym typeface="Times New Roman"/>
            </a:endParaRPr>
          </a:p>
          <a:p>
            <a:pPr indent="457200" lvl="0" marL="0" rtl="0" algn="l">
              <a:spcBef>
                <a:spcPts val="0"/>
              </a:spcBef>
              <a:spcAft>
                <a:spcPts val="0"/>
              </a:spcAft>
              <a:buNone/>
            </a:pPr>
            <a:r>
              <a:rPr b="1" lang="en" sz="2000">
                <a:solidFill>
                  <a:srgbClr val="000000"/>
                </a:solidFill>
                <a:latin typeface="Times New Roman"/>
                <a:ea typeface="Times New Roman"/>
                <a:cs typeface="Times New Roman"/>
                <a:sym typeface="Times New Roman"/>
              </a:rPr>
              <a:t>Content-Based Links</a:t>
            </a:r>
            <a:endParaRPr b="1" sz="10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t/>
            </a:r>
            <a:endParaRPr sz="1000">
              <a:solidFill>
                <a:srgbClr val="FFFFFF"/>
              </a:solidFill>
              <a:latin typeface="Times New Roman"/>
              <a:ea typeface="Times New Roman"/>
              <a:cs typeface="Times New Roman"/>
              <a:sym typeface="Times New Roman"/>
            </a:endParaRPr>
          </a:p>
          <a:p>
            <a:pPr indent="-317500" lvl="0" marL="457200" rtl="0" algn="l">
              <a:spcBef>
                <a:spcPts val="0"/>
              </a:spcBef>
              <a:spcAft>
                <a:spcPts val="0"/>
              </a:spcAft>
              <a:buClr>
                <a:srgbClr val="FFFFFF"/>
              </a:buClr>
              <a:buSzPts val="1400"/>
              <a:buFont typeface="Times New Roman"/>
              <a:buChar char="●"/>
            </a:pPr>
            <a:r>
              <a:rPr lang="en" sz="1400">
                <a:solidFill>
                  <a:srgbClr val="FFFFFF"/>
                </a:solidFill>
                <a:latin typeface="Times New Roman"/>
                <a:ea typeface="Times New Roman"/>
                <a:cs typeface="Times New Roman"/>
                <a:sym typeface="Times New Roman"/>
              </a:rPr>
              <a:t>Key words repeated from preceding text.</a:t>
            </a:r>
            <a:endParaRPr sz="1400">
              <a:solidFill>
                <a:srgbClr val="FFFFFF"/>
              </a:solidFill>
              <a:latin typeface="Times New Roman"/>
              <a:ea typeface="Times New Roman"/>
              <a:cs typeface="Times New Roman"/>
              <a:sym typeface="Times New Roman"/>
            </a:endParaRPr>
          </a:p>
          <a:p>
            <a:pPr indent="-317500" lvl="0" marL="457200" rtl="0" algn="l">
              <a:spcBef>
                <a:spcPts val="0"/>
              </a:spcBef>
              <a:spcAft>
                <a:spcPts val="0"/>
              </a:spcAft>
              <a:buClr>
                <a:srgbClr val="FFFFFF"/>
              </a:buClr>
              <a:buSzPts val="1400"/>
              <a:buFont typeface="Times New Roman"/>
              <a:buChar char="●"/>
            </a:pPr>
            <a:r>
              <a:rPr lang="en" sz="1400">
                <a:solidFill>
                  <a:srgbClr val="FFFFFF"/>
                </a:solidFill>
                <a:latin typeface="Times New Roman"/>
                <a:ea typeface="Times New Roman"/>
                <a:cs typeface="Times New Roman"/>
                <a:sym typeface="Times New Roman"/>
              </a:rPr>
              <a:t>More nuanced link between ideas</a:t>
            </a:r>
            <a:endParaRPr sz="1400">
              <a:solidFill>
                <a:srgbClr val="FFFFFF"/>
              </a:solidFill>
              <a:latin typeface="Times New Roman"/>
              <a:ea typeface="Times New Roman"/>
              <a:cs typeface="Times New Roman"/>
              <a:sym typeface="Times New Roman"/>
            </a:endParaRPr>
          </a:p>
          <a:p>
            <a:pPr indent="0" lvl="0" marL="457200" rtl="0" algn="l">
              <a:spcBef>
                <a:spcPts val="0"/>
              </a:spcBef>
              <a:spcAft>
                <a:spcPts val="0"/>
              </a:spcAft>
              <a:buNone/>
            </a:pPr>
            <a:r>
              <a:t/>
            </a:r>
            <a:endParaRPr sz="14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14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14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14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14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b="1" lang="en" sz="1700">
                <a:solidFill>
                  <a:srgbClr val="000000"/>
                </a:solidFill>
                <a:latin typeface="Times New Roman"/>
                <a:ea typeface="Times New Roman"/>
                <a:cs typeface="Times New Roman"/>
                <a:sym typeface="Times New Roman"/>
              </a:rPr>
              <a:t>A continuum of strength</a:t>
            </a:r>
            <a:endParaRPr b="1" sz="17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t/>
            </a:r>
            <a:endParaRPr sz="1400">
              <a:solidFill>
                <a:srgbClr val="FFFFFF"/>
              </a:solidFill>
              <a:latin typeface="Times New Roman"/>
              <a:ea typeface="Times New Roman"/>
              <a:cs typeface="Times New Roman"/>
              <a:sym typeface="Times New Roman"/>
            </a:endParaRPr>
          </a:p>
          <a:p>
            <a:pPr indent="-317500" lvl="0" marL="457200" rtl="0" algn="l">
              <a:spcBef>
                <a:spcPts val="0"/>
              </a:spcBef>
              <a:spcAft>
                <a:spcPts val="0"/>
              </a:spcAft>
              <a:buClr>
                <a:srgbClr val="FFFFFF"/>
              </a:buClr>
              <a:buSzPts val="1400"/>
              <a:buFont typeface="Times New Roman"/>
              <a:buChar char="●"/>
            </a:pPr>
            <a:r>
              <a:rPr lang="en" sz="1400">
                <a:solidFill>
                  <a:srgbClr val="FFFFFF"/>
                </a:solidFill>
                <a:latin typeface="Times New Roman"/>
                <a:ea typeface="Times New Roman"/>
                <a:cs typeface="Times New Roman"/>
                <a:sym typeface="Times New Roman"/>
              </a:rPr>
              <a:t>Repeating words or phrases from previous sentence</a:t>
            </a:r>
            <a:endParaRPr sz="1400">
              <a:solidFill>
                <a:srgbClr val="FFFFFF"/>
              </a:solidFill>
              <a:latin typeface="Times New Roman"/>
              <a:ea typeface="Times New Roman"/>
              <a:cs typeface="Times New Roman"/>
              <a:sym typeface="Times New Roman"/>
            </a:endParaRPr>
          </a:p>
          <a:p>
            <a:pPr indent="0" lvl="0" marL="457200" rtl="0" algn="l">
              <a:spcBef>
                <a:spcPts val="0"/>
              </a:spcBef>
              <a:spcAft>
                <a:spcPts val="0"/>
              </a:spcAft>
              <a:buNone/>
            </a:pPr>
            <a:r>
              <a:t/>
            </a:r>
            <a:endParaRPr sz="1400">
              <a:solidFill>
                <a:srgbClr val="FFFFFF"/>
              </a:solidFill>
              <a:latin typeface="Times New Roman"/>
              <a:ea typeface="Times New Roman"/>
              <a:cs typeface="Times New Roman"/>
              <a:sym typeface="Times New Roman"/>
            </a:endParaRPr>
          </a:p>
          <a:p>
            <a:pPr indent="0" lvl="0" marL="457200" rtl="0" algn="l">
              <a:spcBef>
                <a:spcPts val="0"/>
              </a:spcBef>
              <a:spcAft>
                <a:spcPts val="0"/>
              </a:spcAft>
              <a:buNone/>
            </a:pPr>
            <a:r>
              <a:rPr lang="en" sz="1400">
                <a:solidFill>
                  <a:srgbClr val="FFFFFF"/>
                </a:solidFill>
                <a:latin typeface="Times New Roman"/>
                <a:ea typeface="Times New Roman"/>
                <a:cs typeface="Times New Roman"/>
                <a:sym typeface="Times New Roman"/>
              </a:rPr>
              <a:t> </a:t>
            </a:r>
            <a:endParaRPr sz="1400">
              <a:solidFill>
                <a:srgbClr val="FFFFFF"/>
              </a:solidFill>
              <a:latin typeface="Times New Roman"/>
              <a:ea typeface="Times New Roman"/>
              <a:cs typeface="Times New Roman"/>
              <a:sym typeface="Times New Roman"/>
            </a:endParaRPr>
          </a:p>
          <a:p>
            <a:pPr indent="-317500" lvl="0" marL="457200" rtl="0" algn="l">
              <a:spcBef>
                <a:spcPts val="0"/>
              </a:spcBef>
              <a:spcAft>
                <a:spcPts val="0"/>
              </a:spcAft>
              <a:buClr>
                <a:srgbClr val="FFFFFF"/>
              </a:buClr>
              <a:buSzPts val="1400"/>
              <a:buFont typeface="Times New Roman"/>
              <a:buChar char="●"/>
            </a:pPr>
            <a:r>
              <a:rPr lang="en" sz="1400">
                <a:solidFill>
                  <a:srgbClr val="FFFFFF"/>
                </a:solidFill>
                <a:latin typeface="Times New Roman"/>
                <a:ea typeface="Times New Roman"/>
                <a:cs typeface="Times New Roman"/>
                <a:sym typeface="Times New Roman"/>
              </a:rPr>
              <a:t>Connecting an idea from a previous paragraph </a:t>
            </a:r>
            <a:endParaRPr sz="1400">
              <a:solidFill>
                <a:srgbClr val="FFFFFF"/>
              </a:solidFill>
              <a:latin typeface="Times New Roman"/>
              <a:ea typeface="Times New Roman"/>
              <a:cs typeface="Times New Roman"/>
              <a:sym typeface="Times New Roman"/>
            </a:endParaRPr>
          </a:p>
        </p:txBody>
      </p:sp>
      <p:pic>
        <p:nvPicPr>
          <p:cNvPr id="150" name="Google Shape;150;p27"/>
          <p:cNvPicPr preferRelativeResize="0"/>
          <p:nvPr/>
        </p:nvPicPr>
        <p:blipFill>
          <a:blip r:embed="rId3">
            <a:alphaModFix/>
          </a:blip>
          <a:stretch>
            <a:fillRect/>
          </a:stretch>
        </p:blipFill>
        <p:spPr>
          <a:xfrm>
            <a:off x="602775" y="2375813"/>
            <a:ext cx="1009375" cy="1009400"/>
          </a:xfrm>
          <a:prstGeom prst="rect">
            <a:avLst/>
          </a:prstGeom>
          <a:noFill/>
          <a:ln>
            <a:noFill/>
          </a:ln>
        </p:spPr>
      </p:pic>
      <p:pic>
        <p:nvPicPr>
          <p:cNvPr id="151" name="Google Shape;151;p27"/>
          <p:cNvPicPr preferRelativeResize="0"/>
          <p:nvPr/>
        </p:nvPicPr>
        <p:blipFill>
          <a:blip r:embed="rId4">
            <a:alphaModFix/>
          </a:blip>
          <a:stretch>
            <a:fillRect/>
          </a:stretch>
        </p:blipFill>
        <p:spPr>
          <a:xfrm>
            <a:off x="4778550" y="2396758"/>
            <a:ext cx="1208163" cy="967455"/>
          </a:xfrm>
          <a:prstGeom prst="rect">
            <a:avLst/>
          </a:prstGeom>
          <a:noFill/>
          <a:ln>
            <a:noFill/>
          </a:ln>
        </p:spPr>
      </p:pic>
      <p:pic>
        <p:nvPicPr>
          <p:cNvPr id="152" name="Google Shape;152;p27"/>
          <p:cNvPicPr preferRelativeResize="0"/>
          <p:nvPr/>
        </p:nvPicPr>
        <p:blipFill>
          <a:blip r:embed="rId5">
            <a:alphaModFix/>
          </a:blip>
          <a:stretch>
            <a:fillRect/>
          </a:stretch>
        </p:blipFill>
        <p:spPr>
          <a:xfrm>
            <a:off x="6271809" y="2396750"/>
            <a:ext cx="2579943" cy="967475"/>
          </a:xfrm>
          <a:prstGeom prst="rect">
            <a:avLst/>
          </a:prstGeom>
          <a:noFill/>
          <a:ln>
            <a:noFill/>
          </a:ln>
        </p:spPr>
      </p:pic>
      <p:pic>
        <p:nvPicPr>
          <p:cNvPr id="153" name="Google Shape;153;p27"/>
          <p:cNvPicPr preferRelativeResize="0"/>
          <p:nvPr/>
        </p:nvPicPr>
        <p:blipFill>
          <a:blip r:embed="rId3">
            <a:alphaModFix/>
          </a:blip>
          <a:stretch>
            <a:fillRect/>
          </a:stretch>
        </p:blipFill>
        <p:spPr>
          <a:xfrm>
            <a:off x="1921575" y="2328438"/>
            <a:ext cx="1009375" cy="1009400"/>
          </a:xfrm>
          <a:prstGeom prst="rect">
            <a:avLst/>
          </a:prstGeom>
          <a:noFill/>
          <a:ln>
            <a:noFill/>
          </a:ln>
        </p:spPr>
      </p:pic>
      <p:sp>
        <p:nvSpPr>
          <p:cNvPr id="154" name="Google Shape;154;p27"/>
          <p:cNvSpPr/>
          <p:nvPr/>
        </p:nvSpPr>
        <p:spPr>
          <a:xfrm>
            <a:off x="5581150" y="4272150"/>
            <a:ext cx="453600" cy="4212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7"/>
          <p:cNvSpPr/>
          <p:nvPr/>
        </p:nvSpPr>
        <p:spPr>
          <a:xfrm>
            <a:off x="6371813" y="4272150"/>
            <a:ext cx="453600" cy="4212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27"/>
          <p:cNvSpPr/>
          <p:nvPr/>
        </p:nvSpPr>
        <p:spPr>
          <a:xfrm>
            <a:off x="7097675" y="4272150"/>
            <a:ext cx="453600" cy="4212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8"/>
          <p:cNvSpPr txBox="1"/>
          <p:nvPr>
            <p:ph type="title"/>
          </p:nvPr>
        </p:nvSpPr>
        <p:spPr>
          <a:xfrm>
            <a:off x="344250" y="205075"/>
            <a:ext cx="8455500" cy="653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Internal Transitions</a:t>
            </a:r>
            <a:endParaRPr>
              <a:latin typeface="Times New Roman"/>
              <a:ea typeface="Times New Roman"/>
              <a:cs typeface="Times New Roman"/>
              <a:sym typeface="Times New Roman"/>
            </a:endParaRPr>
          </a:p>
        </p:txBody>
      </p:sp>
      <p:sp>
        <p:nvSpPr>
          <p:cNvPr id="162" name="Google Shape;162;p28"/>
          <p:cNvSpPr txBox="1"/>
          <p:nvPr>
            <p:ph idx="4294967295" type="body"/>
          </p:nvPr>
        </p:nvSpPr>
        <p:spPr>
          <a:xfrm>
            <a:off x="125450" y="955700"/>
            <a:ext cx="9018600" cy="379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rgbClr val="FFFFFF"/>
                </a:solidFill>
                <a:latin typeface="Times New Roman"/>
                <a:ea typeface="Times New Roman"/>
                <a:cs typeface="Times New Roman"/>
                <a:sym typeface="Times New Roman"/>
              </a:rPr>
              <a:t>Internal Transitions </a:t>
            </a:r>
            <a:r>
              <a:rPr lang="en">
                <a:solidFill>
                  <a:srgbClr val="FFFFFF"/>
                </a:solidFill>
                <a:latin typeface="Times New Roman"/>
                <a:ea typeface="Times New Roman"/>
                <a:cs typeface="Times New Roman"/>
                <a:sym typeface="Times New Roman"/>
              </a:rPr>
              <a:t>demonstrate relationships between ideas, phrases, and sentences. They can help to develop your argument within a paragraph and to connect ideas.</a:t>
            </a:r>
            <a:endParaRPr>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600">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
                <a:solidFill>
                  <a:srgbClr val="FFFFFF"/>
                </a:solidFill>
                <a:latin typeface="Times New Roman"/>
                <a:ea typeface="Times New Roman"/>
                <a:cs typeface="Times New Roman"/>
                <a:sym typeface="Times New Roman"/>
              </a:rPr>
              <a:t>BASIC: signal words (then, next, after, furthermore, therefore)</a:t>
            </a:r>
            <a:endParaRPr>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a:solidFill>
                  <a:srgbClr val="FFFFFF"/>
                </a:solidFill>
                <a:latin typeface="Times New Roman"/>
                <a:ea typeface="Times New Roman"/>
                <a:cs typeface="Times New Roman"/>
                <a:sym typeface="Times New Roman"/>
              </a:rPr>
              <a:t>ADVANCED: connecting by logical development </a:t>
            </a:r>
            <a:endParaRPr>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a:solidFill>
                  <a:srgbClr val="FFFFFF"/>
                </a:solidFill>
                <a:latin typeface="Times New Roman"/>
                <a:ea typeface="Times New Roman"/>
                <a:cs typeface="Times New Roman"/>
                <a:sym typeface="Times New Roman"/>
              </a:rPr>
              <a:t>Examples: </a:t>
            </a:r>
            <a:endParaRPr>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a:solidFill>
                  <a:srgbClr val="FFFFFF"/>
                </a:solidFill>
                <a:latin typeface="Times New Roman"/>
                <a:ea typeface="Times New Roman"/>
                <a:cs typeface="Times New Roman"/>
                <a:sym typeface="Times New Roman"/>
              </a:rPr>
              <a:t>“Add to this…” (15)</a:t>
            </a:r>
            <a:endParaRPr>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a:solidFill>
                  <a:srgbClr val="FFFFFF"/>
                </a:solidFill>
                <a:latin typeface="Times New Roman"/>
                <a:ea typeface="Times New Roman"/>
                <a:cs typeface="Times New Roman"/>
                <a:sym typeface="Times New Roman"/>
              </a:rPr>
              <a:t>“ In particular…” (15)</a:t>
            </a:r>
            <a:endParaRPr>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a:solidFill>
                  <a:srgbClr val="FFFFFF"/>
                </a:solidFill>
                <a:latin typeface="Times New Roman"/>
                <a:ea typeface="Times New Roman"/>
                <a:cs typeface="Times New Roman"/>
                <a:sym typeface="Times New Roman"/>
              </a:rPr>
              <a:t>“Another definition of the word ‘big’ is ‘popular.’ Using this definition, Swift’s…” (20)</a:t>
            </a:r>
            <a:endParaRPr>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a:solidFill>
                  <a:srgbClr val="FFFFFF"/>
                </a:solidFill>
                <a:latin typeface="Times New Roman"/>
                <a:ea typeface="Times New Roman"/>
                <a:cs typeface="Times New Roman"/>
                <a:sym typeface="Times New Roman"/>
              </a:rPr>
              <a:t>“At the same time, however…” (29) </a:t>
            </a:r>
            <a:endParaRPr>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a:solidFill>
                  <a:srgbClr val="FFFFFF"/>
                </a:solidFill>
                <a:latin typeface="Times New Roman"/>
                <a:ea typeface="Times New Roman"/>
                <a:cs typeface="Times New Roman"/>
                <a:sym typeface="Times New Roman"/>
              </a:rPr>
              <a:t>“However, subsequent comparisons directly contradict this position image.” (30)</a:t>
            </a:r>
            <a:endParaRPr>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200">
              <a:solidFill>
                <a:schemeClr val="dk1"/>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9"/>
          <p:cNvSpPr txBox="1"/>
          <p:nvPr>
            <p:ph type="title"/>
          </p:nvPr>
        </p:nvSpPr>
        <p:spPr>
          <a:xfrm>
            <a:off x="269025" y="40400"/>
            <a:ext cx="8455500" cy="58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latin typeface="Times New Roman"/>
                <a:ea typeface="Times New Roman"/>
                <a:cs typeface="Times New Roman"/>
                <a:sym typeface="Times New Roman"/>
              </a:rPr>
              <a:t>Paragraph Transitions </a:t>
            </a:r>
            <a:endParaRPr sz="4800">
              <a:latin typeface="Times New Roman"/>
              <a:ea typeface="Times New Roman"/>
              <a:cs typeface="Times New Roman"/>
              <a:sym typeface="Times New Roman"/>
            </a:endParaRPr>
          </a:p>
        </p:txBody>
      </p:sp>
      <p:sp>
        <p:nvSpPr>
          <p:cNvPr id="168" name="Google Shape;168;p29"/>
          <p:cNvSpPr txBox="1"/>
          <p:nvPr>
            <p:ph idx="4294967295" type="body"/>
          </p:nvPr>
        </p:nvSpPr>
        <p:spPr>
          <a:xfrm>
            <a:off x="236475" y="785750"/>
            <a:ext cx="8520600" cy="425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sz="1600">
                <a:solidFill>
                  <a:srgbClr val="FFFFFF"/>
                </a:solidFill>
                <a:latin typeface="Times New Roman"/>
                <a:ea typeface="Times New Roman"/>
                <a:cs typeface="Times New Roman"/>
                <a:sym typeface="Times New Roman"/>
              </a:rPr>
              <a:t>Paragraph Transitions</a:t>
            </a:r>
            <a:r>
              <a:rPr lang="en" sz="1600">
                <a:solidFill>
                  <a:srgbClr val="FFFFFF"/>
                </a:solidFill>
                <a:latin typeface="Times New Roman"/>
                <a:ea typeface="Times New Roman"/>
                <a:cs typeface="Times New Roman"/>
                <a:sym typeface="Times New Roman"/>
              </a:rPr>
              <a:t> demonstrate relationships between ideas and paragraphs, and they can highlight a paragraph’s shape and intent.</a:t>
            </a:r>
            <a:endParaRPr sz="1600">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600">
              <a:solidFill>
                <a:srgbClr val="FFFFFF"/>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 sz="1600">
                <a:solidFill>
                  <a:srgbClr val="FFFFFF"/>
                </a:solidFill>
                <a:latin typeface="Times New Roman"/>
                <a:ea typeface="Times New Roman"/>
                <a:cs typeface="Times New Roman"/>
                <a:sym typeface="Times New Roman"/>
              </a:rPr>
              <a:t>BASIC: repeating a word or clause from the previous paragraph</a:t>
            </a:r>
            <a:endParaRPr sz="1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sz="1600">
                <a:solidFill>
                  <a:srgbClr val="FFFFFF"/>
                </a:solidFill>
                <a:latin typeface="Times New Roman"/>
                <a:ea typeface="Times New Roman"/>
                <a:cs typeface="Times New Roman"/>
                <a:sym typeface="Times New Roman"/>
              </a:rPr>
              <a:t>ADVANCED: connecting an idea from the previous paragraph</a:t>
            </a:r>
            <a:endParaRPr sz="1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sz="1600">
                <a:solidFill>
                  <a:srgbClr val="FFFFFF"/>
                </a:solidFill>
                <a:latin typeface="Times New Roman"/>
                <a:ea typeface="Times New Roman"/>
                <a:cs typeface="Times New Roman"/>
                <a:sym typeface="Times New Roman"/>
              </a:rPr>
              <a:t>“...she saw the city as ‘a place of endless potential and possibilities,’ and moved there with wide-eyed optimism.”</a:t>
            </a:r>
            <a:endParaRPr sz="1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sz="1600">
                <a:solidFill>
                  <a:srgbClr val="FFFFFF"/>
                </a:solidFill>
                <a:latin typeface="Times New Roman"/>
                <a:ea typeface="Times New Roman"/>
                <a:cs typeface="Times New Roman"/>
                <a:sym typeface="Times New Roman"/>
              </a:rPr>
              <a:t>Swift’s ‘wide-eyed optimism’ about urban life…” (20)</a:t>
            </a:r>
            <a:endParaRPr sz="1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sz="1600">
                <a:solidFill>
                  <a:srgbClr val="FFFFFF"/>
                </a:solidFill>
                <a:latin typeface="Times New Roman"/>
                <a:ea typeface="Times New Roman"/>
                <a:cs typeface="Times New Roman"/>
                <a:sym typeface="Times New Roman"/>
              </a:rPr>
              <a:t>“Swift continues the ideas…” (20)</a:t>
            </a:r>
            <a:endParaRPr sz="1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1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lang="en" sz="1600">
                <a:solidFill>
                  <a:srgbClr val="FFFFFF"/>
                </a:solidFill>
                <a:latin typeface="Times New Roman"/>
                <a:ea typeface="Times New Roman"/>
                <a:cs typeface="Times New Roman"/>
                <a:sym typeface="Times New Roman"/>
              </a:rPr>
              <a:t>“Thus, American death is characterized by the enormous bliss of a willed ignorance absorbed from television. </a:t>
            </a:r>
            <a:endParaRPr sz="1600">
              <a:solidFill>
                <a:srgbClr val="FFFFFF"/>
              </a:solidFill>
              <a:latin typeface="Times New Roman"/>
              <a:ea typeface="Times New Roman"/>
              <a:cs typeface="Times New Roman"/>
              <a:sym typeface="Times New Roman"/>
            </a:endParaRPr>
          </a:p>
          <a:p>
            <a:pPr indent="457200" lvl="0" marL="0" rtl="0" algn="l">
              <a:spcBef>
                <a:spcPts val="0"/>
              </a:spcBef>
              <a:spcAft>
                <a:spcPts val="0"/>
              </a:spcAft>
              <a:buNone/>
            </a:pPr>
            <a:r>
              <a:rPr lang="en" sz="1600">
                <a:solidFill>
                  <a:srgbClr val="FFFFFF"/>
                </a:solidFill>
                <a:latin typeface="Times New Roman"/>
                <a:ea typeface="Times New Roman"/>
                <a:cs typeface="Times New Roman"/>
                <a:sym typeface="Times New Roman"/>
              </a:rPr>
              <a:t>The excesses of consumerism provide another source of artificiality.” </a:t>
            </a:r>
            <a:endParaRPr sz="16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t/>
            </a:r>
            <a:endParaRPr sz="1200">
              <a:solidFill>
                <a:schemeClr val="dk1"/>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200">
              <a:solidFill>
                <a:schemeClr val="dk1"/>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900"/>
        </a:solidFill>
      </p:bgPr>
    </p:bg>
    <p:spTree>
      <p:nvGrpSpPr>
        <p:cNvPr id="172" name="Shape 172"/>
        <p:cNvGrpSpPr/>
        <p:nvPr/>
      </p:nvGrpSpPr>
      <p:grpSpPr>
        <a:xfrm>
          <a:off x="0" y="0"/>
          <a:ext cx="0" cy="0"/>
          <a:chOff x="0" y="0"/>
          <a:chExt cx="0" cy="0"/>
        </a:xfrm>
      </p:grpSpPr>
      <p:sp>
        <p:nvSpPr>
          <p:cNvPr id="173" name="Google Shape;173;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Conclusion Paragraph</a:t>
            </a:r>
            <a:endParaRPr>
              <a:latin typeface="Times New Roman"/>
              <a:ea typeface="Times New Roman"/>
              <a:cs typeface="Times New Roman"/>
              <a:sym typeface="Times New Roman"/>
            </a:endParaRPr>
          </a:p>
        </p:txBody>
      </p:sp>
      <p:sp>
        <p:nvSpPr>
          <p:cNvPr id="174" name="Google Shape;174;p30"/>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333333"/>
                </a:solidFill>
                <a:highlight>
                  <a:srgbClr val="FFFFFF"/>
                </a:highlight>
                <a:latin typeface="Times New Roman"/>
                <a:ea typeface="Times New Roman"/>
                <a:cs typeface="Times New Roman"/>
                <a:sym typeface="Times New Roman"/>
              </a:rPr>
              <a:t>Generally, a conclusion should:</a:t>
            </a:r>
            <a:endParaRPr sz="1400">
              <a:solidFill>
                <a:srgbClr val="333333"/>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400">
              <a:solidFill>
                <a:srgbClr val="333333"/>
              </a:solidFill>
              <a:highlight>
                <a:srgbClr val="FFFFFF"/>
              </a:highlight>
              <a:latin typeface="Times New Roman"/>
              <a:ea typeface="Times New Roman"/>
              <a:cs typeface="Times New Roman"/>
              <a:sym typeface="Times New Roman"/>
            </a:endParaRPr>
          </a:p>
          <a:p>
            <a:pPr indent="-317500" lvl="0" marL="457200" rtl="0" algn="l">
              <a:spcBef>
                <a:spcPts val="0"/>
              </a:spcBef>
              <a:spcAft>
                <a:spcPts val="0"/>
              </a:spcAft>
              <a:buClr>
                <a:srgbClr val="333333"/>
              </a:buClr>
              <a:buSzPts val="1400"/>
              <a:buFont typeface="Times New Roman"/>
              <a:buChar char="●"/>
            </a:pPr>
            <a:r>
              <a:rPr lang="en" sz="1400">
                <a:solidFill>
                  <a:srgbClr val="333333"/>
                </a:solidFill>
                <a:highlight>
                  <a:srgbClr val="FFFFFF"/>
                </a:highlight>
                <a:latin typeface="Times New Roman"/>
                <a:ea typeface="Times New Roman"/>
                <a:cs typeface="Times New Roman"/>
                <a:sym typeface="Times New Roman"/>
              </a:rPr>
              <a:t>Restate your topic and why it is important </a:t>
            </a:r>
            <a:endParaRPr sz="1400">
              <a:solidFill>
                <a:srgbClr val="333333"/>
              </a:solidFill>
              <a:highlight>
                <a:srgbClr val="FFFFFF"/>
              </a:highlight>
              <a:latin typeface="Times New Roman"/>
              <a:ea typeface="Times New Roman"/>
              <a:cs typeface="Times New Roman"/>
              <a:sym typeface="Times New Roman"/>
            </a:endParaRPr>
          </a:p>
          <a:p>
            <a:pPr indent="-317500" lvl="0" marL="457200" rtl="0" algn="l">
              <a:spcBef>
                <a:spcPts val="0"/>
              </a:spcBef>
              <a:spcAft>
                <a:spcPts val="0"/>
              </a:spcAft>
              <a:buClr>
                <a:srgbClr val="333333"/>
              </a:buClr>
              <a:buSzPts val="1400"/>
              <a:buFont typeface="Times New Roman"/>
              <a:buChar char="●"/>
            </a:pPr>
            <a:r>
              <a:rPr lang="en" sz="1400">
                <a:solidFill>
                  <a:srgbClr val="333333"/>
                </a:solidFill>
                <a:highlight>
                  <a:srgbClr val="FFFFFF"/>
                </a:highlight>
                <a:latin typeface="Times New Roman"/>
                <a:ea typeface="Times New Roman"/>
                <a:cs typeface="Times New Roman"/>
                <a:sym typeface="Times New Roman"/>
              </a:rPr>
              <a:t>Restate your thesis/claim</a:t>
            </a:r>
            <a:endParaRPr sz="1400">
              <a:solidFill>
                <a:srgbClr val="333333"/>
              </a:solidFill>
              <a:highlight>
                <a:srgbClr val="FFFFFF"/>
              </a:highlight>
              <a:latin typeface="Times New Roman"/>
              <a:ea typeface="Times New Roman"/>
              <a:cs typeface="Times New Roman"/>
              <a:sym typeface="Times New Roman"/>
            </a:endParaRPr>
          </a:p>
          <a:p>
            <a:pPr indent="-317500" lvl="0" marL="457200" rtl="0" algn="l">
              <a:spcBef>
                <a:spcPts val="0"/>
              </a:spcBef>
              <a:spcAft>
                <a:spcPts val="0"/>
              </a:spcAft>
              <a:buClr>
                <a:srgbClr val="333333"/>
              </a:buClr>
              <a:buSzPts val="1400"/>
              <a:buFont typeface="Times New Roman"/>
              <a:buChar char="●"/>
            </a:pPr>
            <a:r>
              <a:rPr lang="en" sz="1400">
                <a:solidFill>
                  <a:srgbClr val="333333"/>
                </a:solidFill>
                <a:highlight>
                  <a:srgbClr val="FFFFFF"/>
                </a:highlight>
                <a:latin typeface="Times New Roman"/>
                <a:ea typeface="Times New Roman"/>
                <a:cs typeface="Times New Roman"/>
                <a:sym typeface="Times New Roman"/>
              </a:rPr>
              <a:t>Address opposing viewpoints and explain why readers should align with your position</a:t>
            </a:r>
            <a:endParaRPr sz="1400">
              <a:solidFill>
                <a:srgbClr val="333333"/>
              </a:solidFill>
              <a:highlight>
                <a:srgbClr val="FFFFFF"/>
              </a:highlight>
              <a:latin typeface="Times New Roman"/>
              <a:ea typeface="Times New Roman"/>
              <a:cs typeface="Times New Roman"/>
              <a:sym typeface="Times New Roman"/>
            </a:endParaRPr>
          </a:p>
          <a:p>
            <a:pPr indent="-317500" lvl="0" marL="457200" rtl="0" algn="l">
              <a:spcBef>
                <a:spcPts val="0"/>
              </a:spcBef>
              <a:spcAft>
                <a:spcPts val="0"/>
              </a:spcAft>
              <a:buClr>
                <a:srgbClr val="333333"/>
              </a:buClr>
              <a:buSzPts val="1400"/>
              <a:buFont typeface="Times New Roman"/>
              <a:buChar char="●"/>
            </a:pPr>
            <a:r>
              <a:rPr lang="en" sz="1400">
                <a:solidFill>
                  <a:srgbClr val="333333"/>
                </a:solidFill>
                <a:highlight>
                  <a:srgbClr val="FFFFFF"/>
                </a:highlight>
                <a:latin typeface="Times New Roman"/>
                <a:ea typeface="Times New Roman"/>
                <a:cs typeface="Times New Roman"/>
                <a:sym typeface="Times New Roman"/>
              </a:rPr>
              <a:t>Call for action or overview future research possibilities</a:t>
            </a:r>
            <a:endParaRPr sz="1400">
              <a:solidFill>
                <a:srgbClr val="333333"/>
              </a:solidFill>
              <a:highlight>
                <a:srgbClr val="FFFFFF"/>
              </a:highlight>
              <a:latin typeface="Times New Roman"/>
              <a:ea typeface="Times New Roman"/>
              <a:cs typeface="Times New Roman"/>
              <a:sym typeface="Times New Roman"/>
            </a:endParaRPr>
          </a:p>
          <a:p>
            <a:pPr indent="0" lvl="0" marL="0" rtl="0" algn="l">
              <a:spcBef>
                <a:spcPts val="800"/>
              </a:spcBef>
              <a:spcAft>
                <a:spcPts val="0"/>
              </a:spcAft>
              <a:buNone/>
            </a:pPr>
            <a:r>
              <a:t/>
            </a:r>
            <a:endParaRPr sz="1400">
              <a:solidFill>
                <a:srgbClr val="333333"/>
              </a:solidFill>
              <a:highlight>
                <a:srgbClr val="FFFFFF"/>
              </a:highlight>
              <a:latin typeface="Times New Roman"/>
              <a:ea typeface="Times New Roman"/>
              <a:cs typeface="Times New Roman"/>
              <a:sym typeface="Times New Roman"/>
            </a:endParaRPr>
          </a:p>
          <a:p>
            <a:pPr indent="0" lvl="0" marL="0" rtl="0" algn="l">
              <a:spcBef>
                <a:spcPts val="800"/>
              </a:spcBef>
              <a:spcAft>
                <a:spcPts val="0"/>
              </a:spcAft>
              <a:buNone/>
            </a:pPr>
            <a:r>
              <a:rPr lang="en" sz="1400" u="sng">
                <a:solidFill>
                  <a:srgbClr val="333333"/>
                </a:solidFill>
                <a:highlight>
                  <a:srgbClr val="FFFFFF"/>
                </a:highlight>
                <a:latin typeface="Times New Roman"/>
                <a:ea typeface="Times New Roman"/>
                <a:cs typeface="Times New Roman"/>
                <a:sym typeface="Times New Roman"/>
              </a:rPr>
              <a:t>												-Purdue Online Writing Lab</a:t>
            </a:r>
            <a:endParaRPr sz="1400" u="sng">
              <a:solidFill>
                <a:srgbClr val="333333"/>
              </a:solidFill>
              <a:highlight>
                <a:srgbClr val="FFFFFF"/>
              </a:highlight>
              <a:latin typeface="Times New Roman"/>
              <a:ea typeface="Times New Roman"/>
              <a:cs typeface="Times New Roman"/>
              <a:sym typeface="Times New Roman"/>
            </a:endParaRPr>
          </a:p>
          <a:p>
            <a:pPr indent="0" lvl="0" marL="0" rtl="0" algn="l">
              <a:spcBef>
                <a:spcPts val="800"/>
              </a:spcBef>
              <a:spcAft>
                <a:spcPts val="0"/>
              </a:spcAft>
              <a:buNone/>
            </a:pPr>
            <a:r>
              <a:t/>
            </a:r>
            <a:endParaRPr>
              <a:latin typeface="Times New Roman"/>
              <a:ea typeface="Times New Roman"/>
              <a:cs typeface="Times New Roman"/>
              <a:sym typeface="Times New Roman"/>
            </a:endParaRPr>
          </a:p>
          <a:p>
            <a:pPr indent="0" lvl="0" marL="0" rtl="0" algn="l">
              <a:spcBef>
                <a:spcPts val="1600"/>
              </a:spcBef>
              <a:spcAft>
                <a:spcPts val="0"/>
              </a:spcAft>
              <a:buNone/>
            </a:pPr>
            <a:r>
              <a:t/>
            </a:r>
            <a:endParaRPr sz="2600">
              <a:latin typeface="Times New Roman"/>
              <a:ea typeface="Times New Roman"/>
              <a:cs typeface="Times New Roman"/>
              <a:sym typeface="Times New Roman"/>
            </a:endParaRPr>
          </a:p>
          <a:p>
            <a:pPr indent="0" lvl="0" marL="0" rtl="0" algn="l">
              <a:lnSpc>
                <a:spcPct val="135000"/>
              </a:lnSpc>
              <a:spcBef>
                <a:spcPts val="1600"/>
              </a:spcBef>
              <a:spcAft>
                <a:spcPts val="1100"/>
              </a:spcAft>
              <a:buNone/>
            </a:pPr>
            <a:r>
              <a:t/>
            </a:r>
            <a:endParaRPr sz="14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00FF"/>
        </a:solidFill>
      </p:bgPr>
    </p:bg>
    <p:spTree>
      <p:nvGrpSpPr>
        <p:cNvPr id="178" name="Shape 178"/>
        <p:cNvGrpSpPr/>
        <p:nvPr/>
      </p:nvGrpSpPr>
      <p:grpSpPr>
        <a:xfrm>
          <a:off x="0" y="0"/>
          <a:ext cx="0" cy="0"/>
          <a:chOff x="0" y="0"/>
          <a:chExt cx="0" cy="0"/>
        </a:xfrm>
      </p:grpSpPr>
      <p:sp>
        <p:nvSpPr>
          <p:cNvPr id="179" name="Google Shape;179;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What is a Conclusion in an Essay?</a:t>
            </a:r>
            <a:endParaRPr>
              <a:latin typeface="Times New Roman"/>
              <a:ea typeface="Times New Roman"/>
              <a:cs typeface="Times New Roman"/>
              <a:sym typeface="Times New Roman"/>
            </a:endParaRPr>
          </a:p>
        </p:txBody>
      </p:sp>
      <p:sp>
        <p:nvSpPr>
          <p:cNvPr id="180" name="Google Shape;180;p31"/>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highlight>
                  <a:schemeClr val="lt1"/>
                </a:highlight>
                <a:latin typeface="Times New Roman"/>
                <a:ea typeface="Times New Roman"/>
                <a:cs typeface="Times New Roman"/>
                <a:sym typeface="Times New Roman"/>
              </a:rPr>
              <a:t>“The end of an essay should therefore convey a sense of completeness and closure as well as a sense of the lingering possibilities of the topic, its larger meaning, its implications: the final paragraph should close the discussion without closing it off.”</a:t>
            </a:r>
            <a:endParaRPr sz="1400">
              <a:highlight>
                <a:schemeClr val="lt1"/>
              </a:highlight>
              <a:latin typeface="Times New Roman"/>
              <a:ea typeface="Times New Roman"/>
              <a:cs typeface="Times New Roman"/>
              <a:sym typeface="Times New Roman"/>
            </a:endParaRPr>
          </a:p>
          <a:p>
            <a:pPr indent="0" lvl="0" marL="3200400" rtl="0" algn="l">
              <a:spcBef>
                <a:spcPts val="1600"/>
              </a:spcBef>
              <a:spcAft>
                <a:spcPts val="0"/>
              </a:spcAft>
              <a:buClr>
                <a:schemeClr val="dk2"/>
              </a:buClr>
              <a:buSzPts val="1100"/>
              <a:buFont typeface="Arial"/>
              <a:buNone/>
            </a:pPr>
            <a:r>
              <a:rPr lang="en" sz="1400">
                <a:highlight>
                  <a:schemeClr val="lt1"/>
                </a:highlight>
                <a:latin typeface="Times New Roman"/>
                <a:ea typeface="Times New Roman"/>
                <a:cs typeface="Times New Roman"/>
                <a:sym typeface="Times New Roman"/>
              </a:rPr>
              <a:t>				-</a:t>
            </a:r>
            <a:r>
              <a:rPr lang="en" sz="1400" u="sng">
                <a:highlight>
                  <a:schemeClr val="lt1"/>
                </a:highlight>
                <a:latin typeface="Times New Roman"/>
                <a:ea typeface="Times New Roman"/>
                <a:cs typeface="Times New Roman"/>
                <a:sym typeface="Times New Roman"/>
                <a:hlinkClick r:id="rId3"/>
              </a:rPr>
              <a:t>Harvard Writing Center</a:t>
            </a:r>
            <a:endParaRPr sz="1400">
              <a:highlight>
                <a:schemeClr val="lt1"/>
              </a:highlight>
              <a:latin typeface="Times New Roman"/>
              <a:ea typeface="Times New Roman"/>
              <a:cs typeface="Times New Roman"/>
              <a:sym typeface="Times New Roman"/>
            </a:endParaRPr>
          </a:p>
          <a:p>
            <a:pPr indent="0" lvl="0" marL="0" rtl="0" algn="l">
              <a:spcBef>
                <a:spcPts val="1600"/>
              </a:spcBef>
              <a:spcAft>
                <a:spcPts val="0"/>
              </a:spcAft>
              <a:buClr>
                <a:schemeClr val="dk2"/>
              </a:buClr>
              <a:buSzPts val="1100"/>
              <a:buFont typeface="Arial"/>
              <a:buNone/>
            </a:pPr>
            <a:r>
              <a:rPr lang="en" sz="1400">
                <a:highlight>
                  <a:schemeClr val="lt1"/>
                </a:highlight>
                <a:latin typeface="Times New Roman"/>
                <a:ea typeface="Times New Roman"/>
                <a:cs typeface="Times New Roman"/>
                <a:sym typeface="Times New Roman"/>
              </a:rPr>
              <a:t>“Your conclusion is your chance to have the last word on the subject. The conclusion allows you to have the final say on the issues you have raised in your paper, to synthesize your thoughts, to demonstrate the importance of your ideas, and to propel your reader to a new view of the subject. It is also your opportunity to make a good final impression and to end on a positive note.”</a:t>
            </a:r>
            <a:endParaRPr sz="1400">
              <a:highlight>
                <a:schemeClr val="lt1"/>
              </a:highlight>
              <a:latin typeface="Times New Roman"/>
              <a:ea typeface="Times New Roman"/>
              <a:cs typeface="Times New Roman"/>
              <a:sym typeface="Times New Roman"/>
            </a:endParaRPr>
          </a:p>
          <a:p>
            <a:pPr indent="0" lvl="0" marL="0" rtl="0" algn="l">
              <a:spcBef>
                <a:spcPts val="1600"/>
              </a:spcBef>
              <a:spcAft>
                <a:spcPts val="0"/>
              </a:spcAft>
              <a:buClr>
                <a:schemeClr val="dk2"/>
              </a:buClr>
              <a:buSzPts val="1100"/>
              <a:buFont typeface="Arial"/>
              <a:buNone/>
            </a:pPr>
            <a:r>
              <a:rPr lang="en" sz="1400">
                <a:highlight>
                  <a:schemeClr val="lt1"/>
                </a:highlight>
                <a:latin typeface="Times New Roman"/>
                <a:ea typeface="Times New Roman"/>
                <a:cs typeface="Times New Roman"/>
                <a:sym typeface="Times New Roman"/>
              </a:rPr>
              <a:t>											-</a:t>
            </a:r>
            <a:r>
              <a:rPr lang="en" sz="1400" u="sng">
                <a:highlight>
                  <a:schemeClr val="lt1"/>
                </a:highlight>
                <a:latin typeface="Times New Roman"/>
                <a:ea typeface="Times New Roman"/>
                <a:cs typeface="Times New Roman"/>
                <a:sym typeface="Times New Roman"/>
                <a:hlinkClick r:id="rId4"/>
              </a:rPr>
              <a:t>UNC-Chapel Hill Writing Center</a:t>
            </a:r>
            <a:endParaRPr sz="1400">
              <a:highlight>
                <a:schemeClr val="lt1"/>
              </a:highlight>
              <a:latin typeface="Times New Roman"/>
              <a:ea typeface="Times New Roman"/>
              <a:cs typeface="Times New Roman"/>
              <a:sym typeface="Times New Roman"/>
            </a:endParaRPr>
          </a:p>
          <a:p>
            <a:pPr indent="0" lvl="0" marL="0" rtl="0" algn="l">
              <a:spcBef>
                <a:spcPts val="1600"/>
              </a:spcBef>
              <a:spcAft>
                <a:spcPts val="1600"/>
              </a:spcAft>
              <a:buNone/>
            </a:pPr>
            <a:r>
              <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63" name="Shape 63"/>
        <p:cNvGrpSpPr/>
        <p:nvPr/>
      </p:nvGrpSpPr>
      <p:grpSpPr>
        <a:xfrm>
          <a:off x="0" y="0"/>
          <a:ext cx="0" cy="0"/>
          <a:chOff x="0" y="0"/>
          <a:chExt cx="0" cy="0"/>
        </a:xfrm>
      </p:grpSpPr>
      <p:sp>
        <p:nvSpPr>
          <p:cNvPr id="64" name="Google Shape;64;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Introduction Paragraph</a:t>
            </a:r>
            <a:endParaRPr>
              <a:latin typeface="Times New Roman"/>
              <a:ea typeface="Times New Roman"/>
              <a:cs typeface="Times New Roman"/>
              <a:sym typeface="Times New Roman"/>
            </a:endParaRPr>
          </a:p>
        </p:txBody>
      </p:sp>
      <p:sp>
        <p:nvSpPr>
          <p:cNvPr id="65" name="Google Shape;65;p14"/>
          <p:cNvSpPr txBox="1"/>
          <p:nvPr>
            <p:ph idx="1" type="body"/>
          </p:nvPr>
        </p:nvSpPr>
        <p:spPr>
          <a:xfrm>
            <a:off x="311700" y="113212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000000"/>
                </a:solidFill>
                <a:latin typeface="Times New Roman"/>
                <a:ea typeface="Times New Roman"/>
                <a:cs typeface="Times New Roman"/>
                <a:sym typeface="Times New Roman"/>
              </a:rPr>
              <a:t>An introduction should generally contain </a:t>
            </a:r>
            <a:r>
              <a:rPr lang="en" sz="1400">
                <a:solidFill>
                  <a:srgbClr val="FFFFFF"/>
                </a:solidFill>
                <a:latin typeface="Times New Roman"/>
                <a:ea typeface="Times New Roman"/>
                <a:cs typeface="Times New Roman"/>
                <a:sym typeface="Times New Roman"/>
              </a:rPr>
              <a:t>(1) </a:t>
            </a:r>
            <a:r>
              <a:rPr lang="en" sz="1400">
                <a:solidFill>
                  <a:srgbClr val="000000"/>
                </a:solidFill>
                <a:latin typeface="Times New Roman"/>
                <a:ea typeface="Times New Roman"/>
                <a:cs typeface="Times New Roman"/>
                <a:sym typeface="Times New Roman"/>
              </a:rPr>
              <a:t>a hook, </a:t>
            </a:r>
            <a:r>
              <a:rPr lang="en" sz="1400">
                <a:solidFill>
                  <a:srgbClr val="FFFFFF"/>
                </a:solidFill>
                <a:latin typeface="Times New Roman"/>
                <a:ea typeface="Times New Roman"/>
                <a:cs typeface="Times New Roman"/>
                <a:sym typeface="Times New Roman"/>
              </a:rPr>
              <a:t>(2) </a:t>
            </a:r>
            <a:r>
              <a:rPr lang="en" sz="1400">
                <a:solidFill>
                  <a:srgbClr val="000000"/>
                </a:solidFill>
                <a:latin typeface="Times New Roman"/>
                <a:ea typeface="Times New Roman"/>
                <a:cs typeface="Times New Roman"/>
                <a:sym typeface="Times New Roman"/>
              </a:rPr>
              <a:t>background information, and </a:t>
            </a:r>
            <a:r>
              <a:rPr lang="en" sz="1400">
                <a:solidFill>
                  <a:srgbClr val="FFFFFF"/>
                </a:solidFill>
                <a:latin typeface="Times New Roman"/>
                <a:ea typeface="Times New Roman"/>
                <a:cs typeface="Times New Roman"/>
                <a:sym typeface="Times New Roman"/>
              </a:rPr>
              <a:t>(3)</a:t>
            </a:r>
            <a:r>
              <a:rPr lang="en" sz="1400">
                <a:solidFill>
                  <a:srgbClr val="000000"/>
                </a:solidFill>
                <a:latin typeface="Times New Roman"/>
                <a:ea typeface="Times New Roman"/>
                <a:cs typeface="Times New Roman"/>
                <a:sym typeface="Times New Roman"/>
              </a:rPr>
              <a:t> a thesis. </a:t>
            </a:r>
            <a:endParaRPr sz="1400">
              <a:solidFill>
                <a:srgbClr val="000000"/>
              </a:solidFill>
              <a:latin typeface="Times New Roman"/>
              <a:ea typeface="Times New Roman"/>
              <a:cs typeface="Times New Roman"/>
              <a:sym typeface="Times New Roman"/>
            </a:endParaRPr>
          </a:p>
          <a:p>
            <a:pPr indent="0" lvl="0" marL="0" rtl="0" algn="l">
              <a:spcBef>
                <a:spcPts val="1600"/>
              </a:spcBef>
              <a:spcAft>
                <a:spcPts val="0"/>
              </a:spcAft>
              <a:buNone/>
            </a:pPr>
            <a:r>
              <a:rPr lang="en" sz="1400">
                <a:solidFill>
                  <a:srgbClr val="FFFFFF"/>
                </a:solidFill>
                <a:latin typeface="Times New Roman"/>
                <a:ea typeface="Times New Roman"/>
                <a:cs typeface="Times New Roman"/>
                <a:sym typeface="Times New Roman"/>
              </a:rPr>
              <a:t>Hook:</a:t>
            </a:r>
            <a:r>
              <a:rPr lang="en" sz="1400">
                <a:solidFill>
                  <a:srgbClr val="000000"/>
                </a:solidFill>
                <a:latin typeface="Times New Roman"/>
                <a:ea typeface="Times New Roman"/>
                <a:cs typeface="Times New Roman"/>
                <a:sym typeface="Times New Roman"/>
              </a:rPr>
              <a:t> a way to grab your reader’s attention and introduce them to your topic.</a:t>
            </a:r>
            <a:endParaRPr sz="1400">
              <a:solidFill>
                <a:srgbClr val="000000"/>
              </a:solidFill>
              <a:latin typeface="Times New Roman"/>
              <a:ea typeface="Times New Roman"/>
              <a:cs typeface="Times New Roman"/>
              <a:sym typeface="Times New Roman"/>
            </a:endParaRPr>
          </a:p>
          <a:p>
            <a:pPr indent="0" lvl="0" marL="0" rtl="0" algn="l">
              <a:lnSpc>
                <a:spcPct val="100000"/>
              </a:lnSpc>
              <a:spcBef>
                <a:spcPts val="1600"/>
              </a:spcBef>
              <a:spcAft>
                <a:spcPts val="0"/>
              </a:spcAft>
              <a:buNone/>
            </a:pPr>
            <a:r>
              <a:rPr i="1" lang="en" sz="1200">
                <a:solidFill>
                  <a:srgbClr val="000000"/>
                </a:solidFill>
                <a:latin typeface="Times New Roman"/>
                <a:ea typeface="Times New Roman"/>
                <a:cs typeface="Times New Roman"/>
                <a:sym typeface="Times New Roman"/>
              </a:rPr>
              <a:t>Types of hooks to consider: a historical review, an anecdote, a surprising statement, a famous person, a declarative, or a thought-provoking question</a:t>
            </a:r>
            <a:endParaRPr i="1" sz="1200">
              <a:solidFill>
                <a:srgbClr val="00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i="1" sz="1200">
              <a:solidFill>
                <a:srgbClr val="00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i="1" lang="en" sz="1200">
                <a:solidFill>
                  <a:srgbClr val="000000"/>
                </a:solidFill>
                <a:latin typeface="Times New Roman"/>
                <a:ea typeface="Times New Roman"/>
                <a:cs typeface="Times New Roman"/>
                <a:sym typeface="Times New Roman"/>
              </a:rPr>
              <a:t>Types of hooks to avoid: the “Merriam Webster,” or “from the dawn of human history”</a:t>
            </a:r>
            <a:endParaRPr i="1" sz="1200">
              <a:solidFill>
                <a:srgbClr val="00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i="1" sz="14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rPr lang="en" sz="1400">
                <a:solidFill>
                  <a:srgbClr val="FFFFFF"/>
                </a:solidFill>
                <a:latin typeface="Times New Roman"/>
                <a:ea typeface="Times New Roman"/>
                <a:cs typeface="Times New Roman"/>
                <a:sym typeface="Times New Roman"/>
              </a:rPr>
              <a:t>Background Information: </a:t>
            </a:r>
            <a:r>
              <a:rPr lang="en" sz="1400">
                <a:solidFill>
                  <a:srgbClr val="000000"/>
                </a:solidFill>
                <a:latin typeface="Times New Roman"/>
                <a:ea typeface="Times New Roman"/>
                <a:cs typeface="Times New Roman"/>
                <a:sym typeface="Times New Roman"/>
              </a:rPr>
              <a:t>a space to provide relevant information on your topic and a more specific overview of what you will be covering. </a:t>
            </a:r>
            <a:endParaRPr sz="1400">
              <a:solidFill>
                <a:srgbClr val="000000"/>
              </a:solidFill>
              <a:latin typeface="Times New Roman"/>
              <a:ea typeface="Times New Roman"/>
              <a:cs typeface="Times New Roman"/>
              <a:sym typeface="Times New Roman"/>
            </a:endParaRPr>
          </a:p>
          <a:p>
            <a:pPr indent="0" lvl="0" marL="0" rtl="0" algn="l">
              <a:spcBef>
                <a:spcPts val="1600"/>
              </a:spcBef>
              <a:spcAft>
                <a:spcPts val="0"/>
              </a:spcAft>
              <a:buNone/>
            </a:pPr>
            <a:r>
              <a:rPr lang="en" sz="1400">
                <a:solidFill>
                  <a:srgbClr val="FFFFFF"/>
                </a:solidFill>
                <a:latin typeface="Times New Roman"/>
                <a:ea typeface="Times New Roman"/>
                <a:cs typeface="Times New Roman"/>
                <a:sym typeface="Times New Roman"/>
              </a:rPr>
              <a:t>Thesis:</a:t>
            </a:r>
            <a:r>
              <a:rPr lang="en" sz="1400">
                <a:solidFill>
                  <a:srgbClr val="000000"/>
                </a:solidFill>
                <a:latin typeface="Times New Roman"/>
                <a:ea typeface="Times New Roman"/>
                <a:cs typeface="Times New Roman"/>
                <a:sym typeface="Times New Roman"/>
              </a:rPr>
              <a:t> the main topic of the paper phrased as an arguable claim. </a:t>
            </a:r>
            <a:endParaRPr sz="1400">
              <a:solidFill>
                <a:srgbClr val="000000"/>
              </a:solidFill>
              <a:latin typeface="Times New Roman"/>
              <a:ea typeface="Times New Roman"/>
              <a:cs typeface="Times New Roman"/>
              <a:sym typeface="Times New Roman"/>
            </a:endParaRPr>
          </a:p>
          <a:p>
            <a:pPr indent="0" lvl="0" marL="0" rtl="0" algn="l">
              <a:spcBef>
                <a:spcPts val="1600"/>
              </a:spcBef>
              <a:spcAft>
                <a:spcPts val="0"/>
              </a:spcAft>
              <a:buNone/>
            </a:pPr>
            <a:r>
              <a:t/>
            </a:r>
            <a:endParaRPr sz="1200">
              <a:solidFill>
                <a:srgbClr val="000000"/>
              </a:solidFill>
            </a:endParaRPr>
          </a:p>
          <a:p>
            <a:pPr indent="0" lvl="0" marL="0" rtl="0" algn="l">
              <a:spcBef>
                <a:spcPts val="1600"/>
              </a:spcBef>
              <a:spcAft>
                <a:spcPts val="1600"/>
              </a:spcAft>
              <a:buNone/>
            </a:pPr>
            <a:r>
              <a:t/>
            </a:r>
            <a:endParaRPr sz="1200">
              <a:solidFill>
                <a:srgbClr val="000000"/>
              </a:solidFill>
            </a:endParaRPr>
          </a:p>
        </p:txBody>
      </p:sp>
      <p:pic>
        <p:nvPicPr>
          <p:cNvPr id="66" name="Google Shape;66;p14"/>
          <p:cNvPicPr preferRelativeResize="0"/>
          <p:nvPr/>
        </p:nvPicPr>
        <p:blipFill>
          <a:blip r:embed="rId3">
            <a:alphaModFix/>
          </a:blip>
          <a:stretch>
            <a:fillRect/>
          </a:stretch>
        </p:blipFill>
        <p:spPr>
          <a:xfrm>
            <a:off x="5050950" y="3464250"/>
            <a:ext cx="4093050" cy="15999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FF"/>
        </a:solidFill>
      </p:bgPr>
    </p:bg>
    <p:spTree>
      <p:nvGrpSpPr>
        <p:cNvPr id="184" name="Shape 184"/>
        <p:cNvGrpSpPr/>
        <p:nvPr/>
      </p:nvGrpSpPr>
      <p:grpSpPr>
        <a:xfrm>
          <a:off x="0" y="0"/>
          <a:ext cx="0" cy="0"/>
          <a:chOff x="0" y="0"/>
          <a:chExt cx="0" cy="0"/>
        </a:xfrm>
      </p:grpSpPr>
      <p:pic>
        <p:nvPicPr>
          <p:cNvPr id="185" name="Google Shape;185;p32"/>
          <p:cNvPicPr preferRelativeResize="0"/>
          <p:nvPr/>
        </p:nvPicPr>
        <p:blipFill>
          <a:blip r:embed="rId3">
            <a:alphaModFix/>
          </a:blip>
          <a:stretch>
            <a:fillRect/>
          </a:stretch>
        </p:blipFill>
        <p:spPr>
          <a:xfrm>
            <a:off x="553675" y="1452275"/>
            <a:ext cx="7908674" cy="2570051"/>
          </a:xfrm>
          <a:prstGeom prst="rect">
            <a:avLst/>
          </a:prstGeom>
          <a:noFill/>
          <a:ln>
            <a:noFill/>
          </a:ln>
        </p:spPr>
      </p:pic>
      <p:sp>
        <p:nvSpPr>
          <p:cNvPr id="186" name="Google Shape;186;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Conclusion Paragraph Structure</a:t>
            </a:r>
            <a:endParaRPr>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190" name="Shape 190"/>
        <p:cNvGrpSpPr/>
        <p:nvPr/>
      </p:nvGrpSpPr>
      <p:grpSpPr>
        <a:xfrm>
          <a:off x="0" y="0"/>
          <a:ext cx="0" cy="0"/>
          <a:chOff x="0" y="0"/>
          <a:chExt cx="0" cy="0"/>
        </a:xfrm>
      </p:grpSpPr>
      <p:sp>
        <p:nvSpPr>
          <p:cNvPr id="191" name="Google Shape;191;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Sample Conclusion</a:t>
            </a:r>
            <a:endParaRPr>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92" name="Google Shape;192;p33"/>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i="1" lang="en">
                <a:solidFill>
                  <a:srgbClr val="0000FF"/>
                </a:solidFill>
                <a:latin typeface="Times New Roman"/>
                <a:ea typeface="Times New Roman"/>
                <a:cs typeface="Times New Roman"/>
                <a:sym typeface="Times New Roman"/>
              </a:rPr>
              <a:t>A national service program, for the reasons presented, is an excellent way to add both economic and </a:t>
            </a:r>
            <a:r>
              <a:rPr i="1" lang="en">
                <a:solidFill>
                  <a:srgbClr val="0000FF"/>
                </a:solidFill>
                <a:latin typeface="Times New Roman"/>
                <a:ea typeface="Times New Roman"/>
                <a:cs typeface="Times New Roman"/>
                <a:sym typeface="Times New Roman"/>
              </a:rPr>
              <a:t>social</a:t>
            </a:r>
            <a:r>
              <a:rPr i="1" lang="en">
                <a:solidFill>
                  <a:srgbClr val="0000FF"/>
                </a:solidFill>
                <a:latin typeface="Times New Roman"/>
                <a:ea typeface="Times New Roman"/>
                <a:cs typeface="Times New Roman"/>
                <a:sym typeface="Times New Roman"/>
              </a:rPr>
              <a:t> value to United States citizen and the states in which they live. </a:t>
            </a:r>
            <a:r>
              <a:rPr i="1" lang="en">
                <a:latin typeface="Times New Roman"/>
                <a:ea typeface="Times New Roman"/>
                <a:cs typeface="Times New Roman"/>
                <a:sym typeface="Times New Roman"/>
              </a:rPr>
              <a:t>Above all else, we need a more accessible way to break down socioeconomic and cultural divides and work towards a common goal. It is a win-win solution that helps us fight the loss of community while adding economic value to the participants </a:t>
            </a:r>
            <a:r>
              <a:rPr i="1" lang="en">
                <a:latin typeface="Times New Roman"/>
                <a:ea typeface="Times New Roman"/>
                <a:cs typeface="Times New Roman"/>
                <a:sym typeface="Times New Roman"/>
              </a:rPr>
              <a:t>and</a:t>
            </a:r>
            <a:r>
              <a:rPr i="1" lang="en">
                <a:latin typeface="Times New Roman"/>
                <a:ea typeface="Times New Roman"/>
                <a:cs typeface="Times New Roman"/>
                <a:sym typeface="Times New Roman"/>
              </a:rPr>
              <a:t> the country. The cultural change that would come with a program like the ones discussed here cannot be underestimated. </a:t>
            </a:r>
            <a:r>
              <a:rPr i="1" lang="en">
                <a:solidFill>
                  <a:schemeClr val="accent4"/>
                </a:solidFill>
                <a:latin typeface="Times New Roman"/>
                <a:ea typeface="Times New Roman"/>
                <a:cs typeface="Times New Roman"/>
                <a:sym typeface="Times New Roman"/>
              </a:rPr>
              <a:t>Giving our time to a cause greater than ourselves </a:t>
            </a:r>
            <a:r>
              <a:rPr i="1" lang="en">
                <a:solidFill>
                  <a:schemeClr val="accent4"/>
                </a:solidFill>
                <a:latin typeface="Times New Roman"/>
                <a:ea typeface="Times New Roman"/>
                <a:cs typeface="Times New Roman"/>
                <a:sym typeface="Times New Roman"/>
              </a:rPr>
              <a:t>simply</a:t>
            </a:r>
            <a:r>
              <a:rPr i="1" lang="en">
                <a:solidFill>
                  <a:schemeClr val="accent4"/>
                </a:solidFill>
                <a:latin typeface="Times New Roman"/>
                <a:ea typeface="Times New Roman"/>
                <a:cs typeface="Times New Roman"/>
                <a:sym typeface="Times New Roman"/>
              </a:rPr>
              <a:t> makes us better people.</a:t>
            </a:r>
            <a:r>
              <a:rPr i="1" lang="en">
                <a:latin typeface="Times New Roman"/>
                <a:ea typeface="Times New Roman"/>
                <a:cs typeface="Times New Roman"/>
                <a:sym typeface="Times New Roman"/>
              </a:rPr>
              <a:t> </a:t>
            </a:r>
            <a:r>
              <a:rPr lang="en">
                <a:latin typeface="Times New Roman"/>
                <a:ea typeface="Times New Roman"/>
                <a:cs typeface="Times New Roman"/>
                <a:sym typeface="Times New Roman"/>
              </a:rPr>
              <a:t>(17)</a:t>
            </a:r>
            <a:endParaRPr>
              <a:latin typeface="Times New Roman"/>
              <a:ea typeface="Times New Roman"/>
              <a:cs typeface="Times New Roman"/>
              <a:sym typeface="Times New Roman"/>
            </a:endParaRPr>
          </a:p>
        </p:txBody>
      </p:sp>
      <p:sp>
        <p:nvSpPr>
          <p:cNvPr id="193" name="Google Shape;193;p33"/>
          <p:cNvSpPr txBox="1"/>
          <p:nvPr/>
        </p:nvSpPr>
        <p:spPr>
          <a:xfrm>
            <a:off x="4664950" y="594925"/>
            <a:ext cx="2252400" cy="461100"/>
          </a:xfrm>
          <a:prstGeom prst="rect">
            <a:avLst/>
          </a:prstGeom>
          <a:noFill/>
          <a:ln cap="flat" cmpd="sng" w="28575">
            <a:solidFill>
              <a:srgbClr val="0000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00FF"/>
                </a:solidFill>
                <a:latin typeface="Times New Roman"/>
                <a:ea typeface="Times New Roman"/>
                <a:cs typeface="Times New Roman"/>
                <a:sym typeface="Times New Roman"/>
              </a:rPr>
              <a:t>Restatement of Premise</a:t>
            </a:r>
            <a:endParaRPr>
              <a:solidFill>
                <a:srgbClr val="0000FF"/>
              </a:solidFill>
              <a:latin typeface="Times New Roman"/>
              <a:ea typeface="Times New Roman"/>
              <a:cs typeface="Times New Roman"/>
              <a:sym typeface="Times New Roman"/>
            </a:endParaRPr>
          </a:p>
        </p:txBody>
      </p:sp>
      <p:sp>
        <p:nvSpPr>
          <p:cNvPr id="194" name="Google Shape;194;p33"/>
          <p:cNvSpPr txBox="1"/>
          <p:nvPr/>
        </p:nvSpPr>
        <p:spPr>
          <a:xfrm>
            <a:off x="5934725" y="3744725"/>
            <a:ext cx="2252400" cy="461100"/>
          </a:xfrm>
          <a:prstGeom prst="rect">
            <a:avLst/>
          </a:prstGeom>
          <a:noFill/>
          <a:ln cap="flat" cmpd="sng" w="28575">
            <a:solidFill>
              <a:schemeClr val="accent4"/>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4"/>
                </a:solidFill>
                <a:latin typeface="Times New Roman"/>
                <a:ea typeface="Times New Roman"/>
                <a:cs typeface="Times New Roman"/>
                <a:sym typeface="Times New Roman"/>
              </a:rPr>
              <a:t>Broad Statement</a:t>
            </a:r>
            <a:endParaRPr>
              <a:solidFill>
                <a:schemeClr val="accent4"/>
              </a:solidFill>
              <a:latin typeface="Times New Roman"/>
              <a:ea typeface="Times New Roman"/>
              <a:cs typeface="Times New Roman"/>
              <a:sym typeface="Times New Roman"/>
            </a:endParaRPr>
          </a:p>
        </p:txBody>
      </p:sp>
      <p:sp>
        <p:nvSpPr>
          <p:cNvPr id="195" name="Google Shape;195;p33"/>
          <p:cNvSpPr txBox="1"/>
          <p:nvPr/>
        </p:nvSpPr>
        <p:spPr>
          <a:xfrm>
            <a:off x="544550" y="4154325"/>
            <a:ext cx="2252400" cy="4611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Times New Roman"/>
                <a:ea typeface="Times New Roman"/>
                <a:cs typeface="Times New Roman"/>
                <a:sym typeface="Times New Roman"/>
              </a:rPr>
              <a:t>Summary of Points</a:t>
            </a:r>
            <a:endParaRPr>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6"/>
        </a:solidFill>
      </p:bgPr>
    </p:bg>
    <p:spTree>
      <p:nvGrpSpPr>
        <p:cNvPr id="199" name="Shape 199"/>
        <p:cNvGrpSpPr/>
        <p:nvPr/>
      </p:nvGrpSpPr>
      <p:grpSpPr>
        <a:xfrm>
          <a:off x="0" y="0"/>
          <a:ext cx="0" cy="0"/>
          <a:chOff x="0" y="0"/>
          <a:chExt cx="0" cy="0"/>
        </a:xfrm>
      </p:grpSpPr>
      <p:pic>
        <p:nvPicPr>
          <p:cNvPr id="200" name="Google Shape;200;p34"/>
          <p:cNvPicPr preferRelativeResize="0"/>
          <p:nvPr/>
        </p:nvPicPr>
        <p:blipFill>
          <a:blip r:embed="rId3">
            <a:alphaModFix/>
          </a:blip>
          <a:stretch>
            <a:fillRect/>
          </a:stretch>
        </p:blipFill>
        <p:spPr>
          <a:xfrm>
            <a:off x="2598225" y="296500"/>
            <a:ext cx="4095750" cy="3810000"/>
          </a:xfrm>
          <a:prstGeom prst="rect">
            <a:avLst/>
          </a:prstGeom>
          <a:noFill/>
          <a:ln>
            <a:noFill/>
          </a:ln>
        </p:spPr>
      </p:pic>
      <p:sp>
        <p:nvSpPr>
          <p:cNvPr id="201" name="Google Shape;201;p34"/>
          <p:cNvSpPr txBox="1"/>
          <p:nvPr/>
        </p:nvSpPr>
        <p:spPr>
          <a:xfrm>
            <a:off x="105775" y="4244375"/>
            <a:ext cx="8938200" cy="842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lt1"/>
                </a:solidFill>
                <a:latin typeface="Playfair Display"/>
                <a:ea typeface="Playfair Display"/>
                <a:cs typeface="Playfair Display"/>
                <a:sym typeface="Playfair Display"/>
              </a:rPr>
              <a:t>To schedule an appointment with a Writing Center tutor please visit https://fordham.mywconline.com/</a:t>
            </a:r>
            <a:endParaRPr sz="2000">
              <a:solidFill>
                <a:schemeClr val="lt1"/>
              </a:solidFill>
              <a:latin typeface="Playfair Display"/>
              <a:ea typeface="Playfair Display"/>
              <a:cs typeface="Playfair Display"/>
              <a:sym typeface="Playfair Displ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5"/>
          <p:cNvPicPr preferRelativeResize="0"/>
          <p:nvPr/>
        </p:nvPicPr>
        <p:blipFill>
          <a:blip r:embed="rId3">
            <a:alphaModFix/>
          </a:blip>
          <a:stretch>
            <a:fillRect/>
          </a:stretch>
        </p:blipFill>
        <p:spPr>
          <a:xfrm>
            <a:off x="1472150" y="152400"/>
            <a:ext cx="6451601" cy="48387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Sample Student Introduction</a:t>
            </a:r>
            <a:endParaRPr>
              <a:latin typeface="Times New Roman"/>
              <a:ea typeface="Times New Roman"/>
              <a:cs typeface="Times New Roman"/>
              <a:sym typeface="Times New Roman"/>
            </a:endParaRPr>
          </a:p>
        </p:txBody>
      </p:sp>
      <p:sp>
        <p:nvSpPr>
          <p:cNvPr id="77" name="Google Shape;77;p16"/>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400">
                <a:solidFill>
                  <a:srgbClr val="FFFFFF"/>
                </a:solidFill>
                <a:latin typeface="Times New Roman"/>
                <a:ea typeface="Times New Roman"/>
                <a:cs typeface="Times New Roman"/>
                <a:sym typeface="Times New Roman"/>
              </a:rPr>
              <a:t>(1) </a:t>
            </a:r>
            <a:r>
              <a:rPr lang="en" sz="1400">
                <a:latin typeface="Times New Roman"/>
                <a:ea typeface="Times New Roman"/>
                <a:cs typeface="Times New Roman"/>
                <a:sym typeface="Times New Roman"/>
              </a:rPr>
              <a:t>Taylor Swift has changed lovers, hairstyles, and musical genres, but her love of New York City has remained constant. </a:t>
            </a:r>
            <a:r>
              <a:rPr lang="en" sz="1400">
                <a:solidFill>
                  <a:srgbClr val="FFFFFF"/>
                </a:solidFill>
                <a:latin typeface="Times New Roman"/>
                <a:ea typeface="Times New Roman"/>
                <a:cs typeface="Times New Roman"/>
                <a:sym typeface="Times New Roman"/>
              </a:rPr>
              <a:t>(2) </a:t>
            </a:r>
            <a:r>
              <a:rPr lang="en" sz="1400">
                <a:latin typeface="Times New Roman"/>
                <a:ea typeface="Times New Roman"/>
                <a:cs typeface="Times New Roman"/>
                <a:sym typeface="Times New Roman"/>
              </a:rPr>
              <a:t>Swift reveals the influence the city has had on her both in interviews and album materials, most clearly in the songs “Mean,” “Holy Ground,” “Come Back...Be Here,” “Welcome to New York,” and “Delicate.” In her music, from early in her career to the present, New York City is a beacon of escape, opportunity, and individual freedom, a place to which she is drawn and which she loves. </a:t>
            </a:r>
            <a:r>
              <a:rPr lang="en" sz="1400">
                <a:solidFill>
                  <a:srgbClr val="FFFFFF"/>
                </a:solidFill>
                <a:latin typeface="Times New Roman"/>
                <a:ea typeface="Times New Roman"/>
                <a:cs typeface="Times New Roman"/>
                <a:sym typeface="Times New Roman"/>
              </a:rPr>
              <a:t>(3)</a:t>
            </a:r>
            <a:r>
              <a:rPr lang="en" sz="1400">
                <a:latin typeface="Times New Roman"/>
                <a:ea typeface="Times New Roman"/>
                <a:cs typeface="Times New Roman"/>
                <a:sym typeface="Times New Roman"/>
              </a:rPr>
              <a:t> These songs’ consistent connection to love and passion work to build a meta-narrative where while Swift’s personal relationships change, her relationship to New York City will remain stable because of the liberation and opportunity she finds here. </a:t>
            </a:r>
            <a:endParaRPr sz="1400">
              <a:latin typeface="Times New Roman"/>
              <a:ea typeface="Times New Roman"/>
              <a:cs typeface="Times New Roman"/>
              <a:sym typeface="Times New Roman"/>
            </a:endParaRPr>
          </a:p>
          <a:p>
            <a:pPr indent="0" lvl="0" marL="0" rtl="0" algn="l">
              <a:spcBef>
                <a:spcPts val="1600"/>
              </a:spcBef>
              <a:spcAft>
                <a:spcPts val="1600"/>
              </a:spcAft>
              <a:buNone/>
            </a:pPr>
            <a:r>
              <a:t/>
            </a:r>
            <a:endParaRPr sz="1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6"/>
        </a:solidFill>
      </p:bgPr>
    </p:bg>
    <p:spTree>
      <p:nvGrpSpPr>
        <p:cNvPr id="81" name="Shape 81"/>
        <p:cNvGrpSpPr/>
        <p:nvPr/>
      </p:nvGrpSpPr>
      <p:grpSpPr>
        <a:xfrm>
          <a:off x="0" y="0"/>
          <a:ext cx="0" cy="0"/>
          <a:chOff x="0" y="0"/>
          <a:chExt cx="0" cy="0"/>
        </a:xfrm>
      </p:grpSpPr>
      <p:sp>
        <p:nvSpPr>
          <p:cNvPr id="82" name="Google Shape;82;p17"/>
          <p:cNvSpPr txBox="1"/>
          <p:nvPr>
            <p:ph type="title"/>
          </p:nvPr>
        </p:nvSpPr>
        <p:spPr>
          <a:xfrm>
            <a:off x="311700" y="4760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000000"/>
                </a:solidFill>
                <a:latin typeface="Times New Roman"/>
                <a:ea typeface="Times New Roman"/>
                <a:cs typeface="Times New Roman"/>
                <a:sym typeface="Times New Roman"/>
              </a:rPr>
              <a:t>Topic Sentences</a:t>
            </a:r>
            <a:endParaRPr b="1">
              <a:solidFill>
                <a:srgbClr val="000000"/>
              </a:solidFill>
              <a:latin typeface="Times New Roman"/>
              <a:ea typeface="Times New Roman"/>
              <a:cs typeface="Times New Roman"/>
              <a:sym typeface="Times New Roman"/>
            </a:endParaRPr>
          </a:p>
        </p:txBody>
      </p:sp>
      <p:sp>
        <p:nvSpPr>
          <p:cNvPr id="83" name="Google Shape;83;p17"/>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400">
                <a:solidFill>
                  <a:srgbClr val="000000"/>
                </a:solidFill>
                <a:latin typeface="Times New Roman"/>
                <a:ea typeface="Times New Roman"/>
                <a:cs typeface="Times New Roman"/>
                <a:sym typeface="Times New Roman"/>
              </a:rPr>
              <a:t>Much like your whole paper, a paragraph should be concerned with only a single topic. If it begins with one major point of discussion, it should not end with another. Like the thesis statement at the beginning of your paper, the topic of a paragraph should be introduced by a topic sentence. </a:t>
            </a:r>
            <a:endParaRPr sz="1400">
              <a:solidFill>
                <a:srgbClr val="000000"/>
              </a:solidFill>
              <a:latin typeface="Times New Roman"/>
              <a:ea typeface="Times New Roman"/>
              <a:cs typeface="Times New Roman"/>
              <a:sym typeface="Times New Roman"/>
            </a:endParaRPr>
          </a:p>
          <a:p>
            <a:pPr indent="0" lvl="0" marL="0" rtl="0" algn="l">
              <a:spcBef>
                <a:spcPts val="0"/>
              </a:spcBef>
              <a:spcAft>
                <a:spcPts val="1600"/>
              </a:spcAft>
              <a:buNone/>
            </a:pPr>
            <a:r>
              <a:t/>
            </a:r>
            <a:endParaRPr sz="1400">
              <a:solidFill>
                <a:srgbClr val="000000"/>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Topic Sentence at the Beginning</a:t>
            </a:r>
            <a:endParaRPr>
              <a:latin typeface="Times New Roman"/>
              <a:ea typeface="Times New Roman"/>
              <a:cs typeface="Times New Roman"/>
              <a:sym typeface="Times New Roman"/>
            </a:endParaRPr>
          </a:p>
        </p:txBody>
      </p:sp>
      <p:sp>
        <p:nvSpPr>
          <p:cNvPr id="89" name="Google Shape;89;p18"/>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The following paragraph, from an essay in which a professor of physiology compares Darwin and Freud, begins with a topic sentence.</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t/>
            </a:r>
            <a:endParaRPr b="1"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rPr b="1" lang="en" sz="1400">
                <a:latin typeface="Times New Roman"/>
                <a:ea typeface="Times New Roman"/>
                <a:cs typeface="Times New Roman"/>
                <a:sym typeface="Times New Roman"/>
              </a:rPr>
              <a:t>“To begin with, Darwin and Freud were both multifaceted geniuses with many talents in common. </a:t>
            </a:r>
            <a:r>
              <a:rPr lang="en" sz="1400">
                <a:latin typeface="Times New Roman"/>
                <a:ea typeface="Times New Roman"/>
                <a:cs typeface="Times New Roman"/>
                <a:sym typeface="Times New Roman"/>
              </a:rPr>
              <a:t>Both were great observers, attuned to perceiving in familiar phenomena a significance that had escaped almost everyone else. Searching with insatiable curiosity for underlying explanations, both did far more than discover new facts or solve circumscribed problems, such as the structure of DNA: they synthesized knowledge from a wide range of fields and created new conceptual frameworks, large parts of which are still accepted today. Both were prolific writers and forceful communicators who eventually converted many or most of their contemporaries to their positions.” </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t/>
            </a:r>
            <a:endParaRPr sz="1400">
              <a:latin typeface="Times New Roman"/>
              <a:ea typeface="Times New Roman"/>
              <a:cs typeface="Times New Roman"/>
              <a:sym typeface="Times New Roman"/>
            </a:endParaRPr>
          </a:p>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--Jared Diamond</a:t>
            </a:r>
            <a:endParaRPr sz="1400">
              <a:latin typeface="Times New Roman"/>
              <a:ea typeface="Times New Roman"/>
              <a:cs typeface="Times New Roman"/>
              <a:sym typeface="Times New Roman"/>
            </a:endParaRPr>
          </a:p>
          <a:p>
            <a:pPr indent="0" lvl="0" marL="0" rtl="0" algn="l">
              <a:spcBef>
                <a:spcPts val="0"/>
              </a:spcBef>
              <a:spcAft>
                <a:spcPts val="1600"/>
              </a:spcAft>
              <a:buNone/>
            </a:pPr>
            <a:r>
              <a:t/>
            </a:r>
            <a:endParaRPr b="1" sz="1400">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2"/>
                </a:solidFill>
                <a:latin typeface="Times New Roman"/>
                <a:ea typeface="Times New Roman"/>
                <a:cs typeface="Times New Roman"/>
                <a:sym typeface="Times New Roman"/>
              </a:rPr>
              <a:t>Explanation of Topic Sentence at the Beginning</a:t>
            </a:r>
            <a:r>
              <a:rPr lang="en">
                <a:latin typeface="Times New Roman"/>
                <a:ea typeface="Times New Roman"/>
                <a:cs typeface="Times New Roman"/>
                <a:sym typeface="Times New Roman"/>
              </a:rPr>
              <a:t> </a:t>
            </a:r>
            <a:endParaRPr>
              <a:latin typeface="Times New Roman"/>
              <a:ea typeface="Times New Roman"/>
              <a:cs typeface="Times New Roman"/>
              <a:sym typeface="Times New Roman"/>
            </a:endParaRPr>
          </a:p>
        </p:txBody>
      </p:sp>
      <p:sp>
        <p:nvSpPr>
          <p:cNvPr id="95" name="Google Shape;95;p19"/>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i="1" lang="en" sz="1400">
                <a:solidFill>
                  <a:srgbClr val="FFFFFF"/>
                </a:solidFill>
                <a:latin typeface="Times New Roman"/>
                <a:ea typeface="Times New Roman"/>
                <a:cs typeface="Times New Roman"/>
                <a:sym typeface="Times New Roman"/>
              </a:rPr>
              <a:t>The first sentence</a:t>
            </a:r>
            <a:r>
              <a:rPr lang="en" sz="1400">
                <a:solidFill>
                  <a:srgbClr val="FFFFFF"/>
                </a:solidFill>
                <a:latin typeface="Times New Roman"/>
                <a:ea typeface="Times New Roman"/>
                <a:cs typeface="Times New Roman"/>
                <a:sym typeface="Times New Roman"/>
              </a:rPr>
              <a:t> announces the topic the rest of the paragraph will develop--the talents Darwin and Freud had in common. Each sentence that follows this topic sentence develops or amplifies it by considering one of the talents the two men shared. </a:t>
            </a:r>
            <a:r>
              <a:rPr i="1" lang="en" sz="1400">
                <a:solidFill>
                  <a:srgbClr val="FFFFFF"/>
                </a:solidFill>
                <a:latin typeface="Times New Roman"/>
                <a:ea typeface="Times New Roman"/>
                <a:cs typeface="Times New Roman"/>
                <a:sym typeface="Times New Roman"/>
              </a:rPr>
              <a:t>The second sentence</a:t>
            </a:r>
            <a:r>
              <a:rPr lang="en" sz="1400">
                <a:solidFill>
                  <a:srgbClr val="FFFFFF"/>
                </a:solidFill>
                <a:latin typeface="Times New Roman"/>
                <a:ea typeface="Times New Roman"/>
                <a:cs typeface="Times New Roman"/>
                <a:sym typeface="Times New Roman"/>
              </a:rPr>
              <a:t> concerns their powers of observation. </a:t>
            </a:r>
            <a:r>
              <a:rPr i="1" lang="en" sz="1400">
                <a:solidFill>
                  <a:srgbClr val="FFFFFF"/>
                </a:solidFill>
                <a:latin typeface="Times New Roman"/>
                <a:ea typeface="Times New Roman"/>
                <a:cs typeface="Times New Roman"/>
                <a:sym typeface="Times New Roman"/>
              </a:rPr>
              <a:t>The third sentence</a:t>
            </a:r>
            <a:r>
              <a:rPr lang="en" sz="1400">
                <a:solidFill>
                  <a:srgbClr val="FFFFFF"/>
                </a:solidFill>
                <a:latin typeface="Times New Roman"/>
                <a:ea typeface="Times New Roman"/>
                <a:cs typeface="Times New Roman"/>
                <a:sym typeface="Times New Roman"/>
              </a:rPr>
              <a:t> concerns their curiosity and “underlying explanations” and their ability to create “new conceptual frameworks.” Note also the logical order of subtopics in the paragraph: The discussion moves from observation, to analysis, synthesis, and to communication. </a:t>
            </a:r>
            <a:endParaRPr sz="1400">
              <a:solidFill>
                <a:srgbClr val="FFFFFF"/>
              </a:solidFill>
              <a:latin typeface="Times New Roman"/>
              <a:ea typeface="Times New Roman"/>
              <a:cs typeface="Times New Roman"/>
              <a:sym typeface="Times New Roman"/>
            </a:endParaRPr>
          </a:p>
          <a:p>
            <a:pPr indent="0" lvl="0" marL="0" rtl="0" algn="l">
              <a:spcBef>
                <a:spcPts val="0"/>
              </a:spcBef>
              <a:spcAft>
                <a:spcPts val="16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99" name="Shape 99"/>
        <p:cNvGrpSpPr/>
        <p:nvPr/>
      </p:nvGrpSpPr>
      <p:grpSpPr>
        <a:xfrm>
          <a:off x="0" y="0"/>
          <a:ext cx="0" cy="0"/>
          <a:chOff x="0" y="0"/>
          <a:chExt cx="0" cy="0"/>
        </a:xfrm>
      </p:grpSpPr>
      <p:sp>
        <p:nvSpPr>
          <p:cNvPr id="100" name="Google Shape;100;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a:latin typeface="Times New Roman"/>
                <a:ea typeface="Times New Roman"/>
                <a:cs typeface="Times New Roman"/>
                <a:sym typeface="Times New Roman"/>
              </a:rPr>
              <a:t>Evidence</a:t>
            </a:r>
            <a:endParaRPr>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01" name="Google Shape;101;p20"/>
          <p:cNvSpPr txBox="1"/>
          <p:nvPr>
            <p:ph idx="1" type="body"/>
          </p:nvPr>
        </p:nvSpPr>
        <p:spPr>
          <a:xfrm>
            <a:off x="311700" y="1123900"/>
            <a:ext cx="8520600" cy="3444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400">
                <a:latin typeface="Times New Roman"/>
                <a:ea typeface="Times New Roman"/>
                <a:cs typeface="Times New Roman"/>
                <a:sym typeface="Times New Roman"/>
              </a:rPr>
              <a:t>The body of the paragraph should be a presentation of concrete evidence, whether in the form of examples, quotations, or facts. Make sure that your main points are clear and well supported with good evidence. </a:t>
            </a:r>
            <a:endParaRPr/>
          </a:p>
        </p:txBody>
      </p:sp>
      <p:pic>
        <p:nvPicPr>
          <p:cNvPr id="102" name="Google Shape;102;p20"/>
          <p:cNvPicPr preferRelativeResize="0"/>
          <p:nvPr/>
        </p:nvPicPr>
        <p:blipFill>
          <a:blip r:embed="rId3">
            <a:alphaModFix/>
          </a:blip>
          <a:stretch>
            <a:fillRect/>
          </a:stretch>
        </p:blipFill>
        <p:spPr>
          <a:xfrm>
            <a:off x="6482250" y="1965950"/>
            <a:ext cx="2350048" cy="35742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106" name="Shape 106"/>
        <p:cNvGrpSpPr/>
        <p:nvPr/>
      </p:nvGrpSpPr>
      <p:grpSpPr>
        <a:xfrm>
          <a:off x="0" y="0"/>
          <a:ext cx="0" cy="0"/>
          <a:chOff x="0" y="0"/>
          <a:chExt cx="0" cy="0"/>
        </a:xfrm>
      </p:grpSpPr>
      <p:sp>
        <p:nvSpPr>
          <p:cNvPr id="107" name="Google Shape;107;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Types of Evidence</a:t>
            </a:r>
            <a:endParaRPr>
              <a:latin typeface="Times New Roman"/>
              <a:ea typeface="Times New Roman"/>
              <a:cs typeface="Times New Roman"/>
              <a:sym typeface="Times New Roman"/>
            </a:endParaRPr>
          </a:p>
        </p:txBody>
      </p:sp>
      <p:sp>
        <p:nvSpPr>
          <p:cNvPr id="108" name="Google Shape;108;p21"/>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rgbClr val="000000"/>
                </a:solidFill>
                <a:latin typeface="Times New Roman"/>
                <a:ea typeface="Times New Roman"/>
                <a:cs typeface="Times New Roman"/>
                <a:sym typeface="Times New Roman"/>
              </a:rPr>
              <a:t>- examples (specific and brief or detailed and extended)</a:t>
            </a:r>
            <a:endParaRPr sz="1400">
              <a:solidFill>
                <a:srgbClr val="000000"/>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400">
              <a:solidFill>
                <a:srgbClr val="000000"/>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 sz="1400">
                <a:solidFill>
                  <a:srgbClr val="000000"/>
                </a:solidFill>
                <a:latin typeface="Times New Roman"/>
                <a:ea typeface="Times New Roman"/>
                <a:cs typeface="Times New Roman"/>
                <a:sym typeface="Times New Roman"/>
              </a:rPr>
              <a:t>- facts and statistics (precise, quantitative details from authorities in your field)</a:t>
            </a:r>
            <a:endParaRPr sz="1400">
              <a:solidFill>
                <a:srgbClr val="000000"/>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400">
              <a:solidFill>
                <a:srgbClr val="000000"/>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 sz="1400">
                <a:solidFill>
                  <a:srgbClr val="000000"/>
                </a:solidFill>
                <a:latin typeface="Times New Roman"/>
                <a:ea typeface="Times New Roman"/>
                <a:cs typeface="Times New Roman"/>
                <a:sym typeface="Times New Roman"/>
              </a:rPr>
              <a:t>- paraphrasing</a:t>
            </a:r>
            <a:endParaRPr sz="1400">
              <a:solidFill>
                <a:srgbClr val="000000"/>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400">
              <a:solidFill>
                <a:srgbClr val="000000"/>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 sz="1400">
                <a:solidFill>
                  <a:srgbClr val="000000"/>
                </a:solidFill>
                <a:latin typeface="Times New Roman"/>
                <a:ea typeface="Times New Roman"/>
                <a:cs typeface="Times New Roman"/>
                <a:sym typeface="Times New Roman"/>
              </a:rPr>
              <a:t>- quotations</a:t>
            </a:r>
            <a:endParaRPr>
              <a:solidFill>
                <a:srgbClr val="00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F9D58"/>
      </a:accent4>
      <a:accent5>
        <a:srgbClr val="01AFD1"/>
      </a:accent5>
      <a:accent6>
        <a:srgbClr val="9C27B0"/>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