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65" r:id="rId3"/>
    <p:sldId id="257" r:id="rId4"/>
    <p:sldId id="258" r:id="rId5"/>
    <p:sldId id="259" r:id="rId6"/>
    <p:sldId id="260" r:id="rId7"/>
    <p:sldId id="261" r:id="rId8"/>
    <p:sldId id="263" r:id="rId9"/>
    <p:sldId id="264" r:id="rId10"/>
    <p:sldId id="267" r:id="rId11"/>
    <p:sldId id="268" r:id="rId12"/>
    <p:sldId id="269"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697C1E-FC48-44CB-8C84-ADC298D92011}" v="2" dt="2026-08-30T18:50:06.5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6" autoAdjust="0"/>
    <p:restoredTop sz="94660"/>
  </p:normalViewPr>
  <p:slideViewPr>
    <p:cSldViewPr snapToGrid="0">
      <p:cViewPr>
        <p:scale>
          <a:sx n="115" d="100"/>
          <a:sy n="115" d="100"/>
        </p:scale>
        <p:origin x="72" y="3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Harper" userId="a6d75120-22cb-462b-a64b-6916a8d1306f" providerId="ADAL" clId="{D9CA4CD7-A4D6-4C2D-A349-7C6F92B50749}"/>
    <pc:docChg chg="custSel modSld">
      <pc:chgData name="Stephanie Harper" userId="a6d75120-22cb-462b-a64b-6916a8d1306f" providerId="ADAL" clId="{D9CA4CD7-A4D6-4C2D-A349-7C6F92B50749}" dt="2026-08-30T18:50:29.625" v="22" actId="5793"/>
      <pc:docMkLst>
        <pc:docMk/>
      </pc:docMkLst>
      <pc:sldChg chg="modSp mod">
        <pc:chgData name="Stephanie Harper" userId="a6d75120-22cb-462b-a64b-6916a8d1306f" providerId="ADAL" clId="{D9CA4CD7-A4D6-4C2D-A349-7C6F92B50749}" dt="2026-08-30T18:50:29.625" v="22" actId="5793"/>
        <pc:sldMkLst>
          <pc:docMk/>
          <pc:sldMk cId="2791948749" sldId="267"/>
        </pc:sldMkLst>
        <pc:spChg chg="mod">
          <ac:chgData name="Stephanie Harper" userId="a6d75120-22cb-462b-a64b-6916a8d1306f" providerId="ADAL" clId="{D9CA4CD7-A4D6-4C2D-A349-7C6F92B50749}" dt="2026-08-30T18:50:21.546" v="19" actId="255"/>
          <ac:spMkLst>
            <pc:docMk/>
            <pc:sldMk cId="2791948749" sldId="267"/>
            <ac:spMk id="2" creationId="{ADBD6277-5119-8C87-665B-6965972914DE}"/>
          </ac:spMkLst>
        </pc:spChg>
        <pc:spChg chg="mod">
          <ac:chgData name="Stephanie Harper" userId="a6d75120-22cb-462b-a64b-6916a8d1306f" providerId="ADAL" clId="{D9CA4CD7-A4D6-4C2D-A349-7C6F92B50749}" dt="2026-08-30T18:50:29.625" v="22" actId="5793"/>
          <ac:spMkLst>
            <pc:docMk/>
            <pc:sldMk cId="2791948749" sldId="267"/>
            <ac:spMk id="3" creationId="{D34BD2EB-7467-C5CF-FD6C-4C6DA95CC80E}"/>
          </ac:spMkLst>
        </pc:spChg>
      </pc:sldChg>
      <pc:sldChg chg="modSp mod">
        <pc:chgData name="Stephanie Harper" userId="a6d75120-22cb-462b-a64b-6916a8d1306f" providerId="ADAL" clId="{D9CA4CD7-A4D6-4C2D-A349-7C6F92B50749}" dt="2026-08-30T18:49:26.164" v="13" actId="20577"/>
        <pc:sldMkLst>
          <pc:docMk/>
          <pc:sldMk cId="2599729445" sldId="268"/>
        </pc:sldMkLst>
        <pc:spChg chg="mod">
          <ac:chgData name="Stephanie Harper" userId="a6d75120-22cb-462b-a64b-6916a8d1306f" providerId="ADAL" clId="{D9CA4CD7-A4D6-4C2D-A349-7C6F92B50749}" dt="2026-08-30T18:49:26.164" v="13" actId="20577"/>
          <ac:spMkLst>
            <pc:docMk/>
            <pc:sldMk cId="2599729445" sldId="268"/>
            <ac:spMk id="2" creationId="{A68F08EA-ED17-9BFD-0184-52454C59ABF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08367-661D-1ADB-A5E2-B62B0EE6A1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F6688C-A290-F8D1-8030-0CC2269CBD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4B5E5B-6AFD-162E-F499-0A2EF7B448C4}"/>
              </a:ext>
            </a:extLst>
          </p:cNvPr>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5" name="Footer Placeholder 4">
            <a:extLst>
              <a:ext uri="{FF2B5EF4-FFF2-40B4-BE49-F238E27FC236}">
                <a16:creationId xmlns:a16="http://schemas.microsoft.com/office/drawing/2014/main" id="{9C295ABC-0E9C-BD8D-0DC3-886CFF6C40F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DA35BEF-9D1F-9EEC-52E3-B11DAE156B4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3021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BE76C-7339-0340-3CDE-3B4D133B9CF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C263C15-5F97-C064-7531-2E573CC039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24E698-C1ED-9CEA-8983-75AE5ECA7860}"/>
              </a:ext>
            </a:extLst>
          </p:cNvPr>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5" name="Footer Placeholder 4">
            <a:extLst>
              <a:ext uri="{FF2B5EF4-FFF2-40B4-BE49-F238E27FC236}">
                <a16:creationId xmlns:a16="http://schemas.microsoft.com/office/drawing/2014/main" id="{E3F3AA89-2026-E248-C137-4FE65A07195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CA2DD55-57EA-F484-A335-A3B32DA0964F}"/>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84676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015E01-D166-5DB6-DB17-892ACF5BCE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ADF3A9-51C7-C474-DB02-5B12807154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21E7A-A049-6DE7-70D8-AB158E6E273B}"/>
              </a:ext>
            </a:extLst>
          </p:cNvPr>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5" name="Footer Placeholder 4">
            <a:extLst>
              <a:ext uri="{FF2B5EF4-FFF2-40B4-BE49-F238E27FC236}">
                <a16:creationId xmlns:a16="http://schemas.microsoft.com/office/drawing/2014/main" id="{DA1D76E7-CEE4-C261-82FB-2039FD3B40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A55FAD0-8117-D1A6-0609-DC037C6A588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460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53AA8-5973-6AE9-987C-F0B974C1DE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BDDC49-0B66-4BD1-E60F-FE1B06FE24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67CC5-E985-F4EB-D35F-0CFED0B7E9CD}"/>
              </a:ext>
            </a:extLst>
          </p:cNvPr>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5" name="Footer Placeholder 4">
            <a:extLst>
              <a:ext uri="{FF2B5EF4-FFF2-40B4-BE49-F238E27FC236}">
                <a16:creationId xmlns:a16="http://schemas.microsoft.com/office/drawing/2014/main" id="{3BD62477-B4FC-AFFA-FF98-288A90A2271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7617A56-0F97-0B54-D0E4-2C4D1094653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05919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B9B3B-A337-61CD-83C9-21BF0D3609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E1274A-07CC-AF57-0C80-07CD3DEE43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280EBF-0569-1056-1132-4FF1DC186B98}"/>
              </a:ext>
            </a:extLst>
          </p:cNvPr>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5" name="Footer Placeholder 4">
            <a:extLst>
              <a:ext uri="{FF2B5EF4-FFF2-40B4-BE49-F238E27FC236}">
                <a16:creationId xmlns:a16="http://schemas.microsoft.com/office/drawing/2014/main" id="{9FD49F1B-139D-CFEF-F0ED-3E5DC477F1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66C22E-74BE-93ED-34FE-BBD2277556FB}"/>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6959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F2927-FEDA-1DBD-3E97-6F4CC38746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21DCDF-9ECC-3783-6CD1-9A212E60BB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6CF71BE-70AF-DF0C-66F0-09574B78F8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DE4F89-3AC7-90B1-01C9-1D6FD13CA650}"/>
              </a:ext>
            </a:extLst>
          </p:cNvPr>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6" name="Footer Placeholder 5">
            <a:extLst>
              <a:ext uri="{FF2B5EF4-FFF2-40B4-BE49-F238E27FC236}">
                <a16:creationId xmlns:a16="http://schemas.microsoft.com/office/drawing/2014/main" id="{F3076B38-49C9-81B2-EB63-540311602D0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83ED3C8-2C38-9B77-0DE3-2FC358AF6E9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12789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EE882-5B0E-25A1-A2E4-1DD040740C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48358B-F86F-2B1E-8A7D-01AB79D5E0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1D81B0-B316-20FB-4359-216D694F69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085A6C-3E12-368D-C479-60731BD751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6DA303-28E8-6004-CB0C-D14FD94E32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2446F2-2040-8B1F-2B66-0A61E03783B1}"/>
              </a:ext>
            </a:extLst>
          </p:cNvPr>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8" name="Footer Placeholder 7">
            <a:extLst>
              <a:ext uri="{FF2B5EF4-FFF2-40B4-BE49-F238E27FC236}">
                <a16:creationId xmlns:a16="http://schemas.microsoft.com/office/drawing/2014/main" id="{51C92400-FEA1-6D84-B388-5CC7245EBC1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A3204B3-8BE8-3AD7-28C9-349D776E971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5282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EECE7-C176-3F69-1740-40B3F93DB5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00A6A2-CB3E-76B2-8716-99E131BEC684}"/>
              </a:ext>
            </a:extLst>
          </p:cNvPr>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4" name="Footer Placeholder 3">
            <a:extLst>
              <a:ext uri="{FF2B5EF4-FFF2-40B4-BE49-F238E27FC236}">
                <a16:creationId xmlns:a16="http://schemas.microsoft.com/office/drawing/2014/main" id="{15EB40B4-F951-6E94-2A3F-FA44780EC72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2E33B30-8748-4BE3-8FDB-2E68F5449A2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7993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C0C19D-85FB-24F1-4E5C-1C7819886549}"/>
              </a:ext>
            </a:extLst>
          </p:cNvPr>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3" name="Footer Placeholder 2">
            <a:extLst>
              <a:ext uri="{FF2B5EF4-FFF2-40B4-BE49-F238E27FC236}">
                <a16:creationId xmlns:a16="http://schemas.microsoft.com/office/drawing/2014/main" id="{EBF908A2-6945-856F-F35A-B0E7A1AA7FE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47C8072-93E2-D92D-5D3C-4EB43D40FCBB}"/>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118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C2B64-11DB-C22F-F585-FBEC2FACB8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8CA5A0-838C-1583-B1D0-417EBD45AE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01EB86-B92D-7BF3-06B8-8D7C78DA08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F15667-CF17-7DC4-987E-9AA4DA4A611A}"/>
              </a:ext>
            </a:extLst>
          </p:cNvPr>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6" name="Footer Placeholder 5">
            <a:extLst>
              <a:ext uri="{FF2B5EF4-FFF2-40B4-BE49-F238E27FC236}">
                <a16:creationId xmlns:a16="http://schemas.microsoft.com/office/drawing/2014/main" id="{66A20D70-D617-14D3-40DC-81AED4E108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020784-B31A-2EA9-D87E-D1353341738E}"/>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55444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EA2B-9B68-4D9C-96A3-A5B75A36EE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550D81-DDDB-7E41-1789-26F02A1288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E2A586-C090-9859-53DF-D802E38159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27E225-0A9C-C21B-347D-FF4291926963}"/>
              </a:ext>
            </a:extLst>
          </p:cNvPr>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6" name="Footer Placeholder 5">
            <a:extLst>
              <a:ext uri="{FF2B5EF4-FFF2-40B4-BE49-F238E27FC236}">
                <a16:creationId xmlns:a16="http://schemas.microsoft.com/office/drawing/2014/main" id="{3A860945-1448-1E13-9D8F-F84BDE31DEA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BCCCCF5-1E64-946A-A30F-D63EF5492FB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58724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5A6352-EFD8-5B71-0982-88487B16C4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8A0EA5-7340-A0C6-27A4-E96C6AE68E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714BB-0970-38D8-9815-C1A305D2E7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8/30/2026</a:t>
            </a:fld>
            <a:endParaRPr lang="en-US" dirty="0"/>
          </a:p>
        </p:txBody>
      </p:sp>
      <p:sp>
        <p:nvSpPr>
          <p:cNvPr id="5" name="Footer Placeholder 4">
            <a:extLst>
              <a:ext uri="{FF2B5EF4-FFF2-40B4-BE49-F238E27FC236}">
                <a16:creationId xmlns:a16="http://schemas.microsoft.com/office/drawing/2014/main" id="{C70058B9-21D3-34E8-E042-56FA11616B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17CAE6F-3E4F-F679-2EB4-B46452C614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2670723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user/OWLPurdue" TargetMode="External"/><Relationship Id="rId2" Type="http://schemas.openxmlformats.org/officeDocument/2006/relationships/hyperlink" Target="https://owl.english.purdue.edu/ow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C73BBEEF-B456-4A39-B44B-5A53E698A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5" name="Picture 4">
            <a:extLst>
              <a:ext uri="{FF2B5EF4-FFF2-40B4-BE49-F238E27FC236}">
                <a16:creationId xmlns:a16="http://schemas.microsoft.com/office/drawing/2014/main" id="{F90E85E3-AE21-7C90-F195-C9ECEB712A1A}"/>
              </a:ext>
            </a:extLst>
          </p:cNvPr>
          <p:cNvPicPr>
            <a:picLocks noChangeAspect="1"/>
          </p:cNvPicPr>
          <p:nvPr/>
        </p:nvPicPr>
        <p:blipFill rotWithShape="1">
          <a:blip r:embed="rId2"/>
          <a:srcRect l="33333"/>
          <a:stretch/>
        </p:blipFill>
        <p:spPr>
          <a:xfrm>
            <a:off x="1" y="10"/>
            <a:ext cx="6096000" cy="6857990"/>
          </a:xfrm>
          <a:prstGeom prst="rect">
            <a:avLst/>
          </a:prstGeom>
        </p:spPr>
      </p:pic>
      <p:sp useBgFill="1">
        <p:nvSpPr>
          <p:cNvPr id="16" name="Rectangle 10">
            <a:extLst>
              <a:ext uri="{FF2B5EF4-FFF2-40B4-BE49-F238E27FC236}">
                <a16:creationId xmlns:a16="http://schemas.microsoft.com/office/drawing/2014/main" id="{13A48C6C-3CC4-4EE5-A773-EC1EB7F59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ln>
            <a:noFill/>
          </a:ln>
          <a:effectLst>
            <a:outerShdw blurRad="596900" dist="330200" dir="8820000" sx="87000" sy="87000" algn="t" rotWithShape="0">
              <a:srgbClr val="000000">
                <a:alpha val="2666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07575" y="771099"/>
            <a:ext cx="4658109" cy="3630304"/>
          </a:xfrm>
        </p:spPr>
        <p:txBody>
          <a:bodyPr anchor="t">
            <a:normAutofit/>
          </a:bodyPr>
          <a:lstStyle/>
          <a:p>
            <a:pPr algn="l"/>
            <a:r>
              <a:rPr lang="en-US" sz="4800"/>
              <a:t>Plagiarism</a:t>
            </a:r>
          </a:p>
        </p:txBody>
      </p:sp>
      <p:sp useBgFill="1">
        <p:nvSpPr>
          <p:cNvPr id="13" name="Rectangle 12">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5143500"/>
            <a:ext cx="6096000" cy="1714500"/>
          </a:xfrm>
          <a:prstGeom prst="rect">
            <a:avLst/>
          </a:prstGeom>
          <a:ln>
            <a:noFill/>
          </a:ln>
          <a:effectLst>
            <a:outerShdw blurRad="342900" dist="127000" dir="2400000" sx="90000" sy="90000" algn="t"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807575" y="5410485"/>
            <a:ext cx="4658109" cy="1180531"/>
          </a:xfrm>
        </p:spPr>
        <p:txBody>
          <a:bodyPr anchor="ctr">
            <a:normAutofit/>
          </a:bodyPr>
          <a:lstStyle/>
          <a:p>
            <a:pPr algn="l"/>
            <a:r>
              <a:rPr lang="en-US"/>
              <a:t>To present someone else’s work or ideas as one’s own.</a:t>
            </a:r>
          </a:p>
        </p:txBody>
      </p:sp>
    </p:spTree>
    <p:extLst>
      <p:ext uri="{BB962C8B-B14F-4D97-AF65-F5344CB8AC3E}">
        <p14:creationId xmlns:p14="http://schemas.microsoft.com/office/powerpoint/2010/main" val="1624621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BD6277-5119-8C87-665B-6965972914DE}"/>
              </a:ext>
            </a:extLst>
          </p:cNvPr>
          <p:cNvSpPr>
            <a:spLocks noGrp="1"/>
          </p:cNvSpPr>
          <p:nvPr>
            <p:ph type="title"/>
          </p:nvPr>
        </p:nvSpPr>
        <p:spPr>
          <a:xfrm>
            <a:off x="710388" y="891540"/>
            <a:ext cx="5224523" cy="1578308"/>
          </a:xfrm>
        </p:spPr>
        <p:txBody>
          <a:bodyPr>
            <a:normAutofit/>
          </a:bodyPr>
          <a:lstStyle/>
          <a:p>
            <a:r>
              <a:rPr lang="en-US" sz="3200" b="1" dirty="0"/>
              <a:t>AI Rules Specific to this Class</a:t>
            </a:r>
          </a:p>
        </p:txBody>
      </p:sp>
      <p:sp>
        <p:nvSpPr>
          <p:cNvPr id="3" name="Content Placeholder 2">
            <a:extLst>
              <a:ext uri="{FF2B5EF4-FFF2-40B4-BE49-F238E27FC236}">
                <a16:creationId xmlns:a16="http://schemas.microsoft.com/office/drawing/2014/main" id="{D34BD2EB-7467-C5CF-FD6C-4C6DA95CC80E}"/>
              </a:ext>
            </a:extLst>
          </p:cNvPr>
          <p:cNvSpPr>
            <a:spLocks noGrp="1"/>
          </p:cNvSpPr>
          <p:nvPr>
            <p:ph idx="1"/>
          </p:nvPr>
        </p:nvSpPr>
        <p:spPr>
          <a:xfrm>
            <a:off x="710390" y="2630161"/>
            <a:ext cx="5224521" cy="3332489"/>
          </a:xfrm>
        </p:spPr>
        <p:txBody>
          <a:bodyPr>
            <a:normAutofit fontScale="40000" lnSpcReduction="20000"/>
          </a:bodyPr>
          <a:lstStyle/>
          <a:p>
            <a:pPr marL="0" indent="0">
              <a:buNone/>
            </a:pPr>
            <a:r>
              <a:rPr lang="en-US" b="1" i="1" dirty="0"/>
              <a:t>Response paragraphs</a:t>
            </a:r>
          </a:p>
          <a:p>
            <a:pPr marL="0" indent="0">
              <a:buNone/>
            </a:pPr>
            <a:r>
              <a:rPr lang="en-US" dirty="0"/>
              <a:t>AI cannot be used in weekly paragraphs at all. These must be handwritten, and I am far less concerned with minor errors in grammar and spelling than I am with critical thought, organizational structure, and MLA Citation. The goal is for you to develop the skills without assistance in small weekly low-stakes assignments. And for you to have enough experience to reflect on the cognitive difference that occurs when you handwrite versus when you type.</a:t>
            </a:r>
          </a:p>
          <a:p>
            <a:pPr marL="0" indent="0">
              <a:buNone/>
            </a:pPr>
            <a:r>
              <a:rPr lang="en-US" b="1" i="1" dirty="0"/>
              <a:t>In Essays &amp; Group Projects:</a:t>
            </a:r>
          </a:p>
          <a:p>
            <a:pPr lvl="0"/>
            <a:r>
              <a:rPr lang="en-US" dirty="0"/>
              <a:t>Use of Generative AI will be considered a violation of the Honor Code.</a:t>
            </a:r>
          </a:p>
          <a:p>
            <a:pPr lvl="0"/>
            <a:r>
              <a:rPr lang="en-US" dirty="0"/>
              <a:t>AI can only be used in an assistive manner-checking for grammar and spelling errors. But, be careful, many “assistive” AI resources like Grammarly have started to function in more generative ways that homogenize your voice and blur the line between Assistive and Generative.</a:t>
            </a:r>
          </a:p>
          <a:p>
            <a:pPr lvl="0"/>
            <a:r>
              <a:rPr lang="en-US" dirty="0"/>
              <a:t>Acknowledge Assistive AI in the Works Cited</a:t>
            </a:r>
          </a:p>
          <a:p>
            <a:pPr lvl="1"/>
            <a:r>
              <a:rPr lang="en-US" dirty="0"/>
              <a:t>Note what program and version</a:t>
            </a:r>
          </a:p>
          <a:p>
            <a:pPr lvl="1"/>
            <a:r>
              <a:rPr lang="en-US" dirty="0"/>
              <a:t>Note what prompt was used</a:t>
            </a:r>
          </a:p>
          <a:p>
            <a:pPr lvl="0"/>
            <a:r>
              <a:rPr lang="en-US" dirty="0"/>
              <a:t>Cite as correspondence or interview </a:t>
            </a:r>
          </a:p>
          <a:p>
            <a:pPr lvl="1"/>
            <a:r>
              <a:rPr lang="en-US" dirty="0"/>
              <a:t>AI-generated text is non-recoverable</a:t>
            </a:r>
          </a:p>
          <a:p>
            <a:pPr marL="457200" lvl="1" indent="0">
              <a:buNone/>
            </a:pPr>
            <a:endParaRPr lang="en-US" sz="2000" dirty="0"/>
          </a:p>
          <a:p>
            <a:pPr marL="0" indent="0">
              <a:buNone/>
            </a:pPr>
            <a:endParaRPr lang="en-US" sz="2000" dirty="0"/>
          </a:p>
        </p:txBody>
      </p:sp>
      <p:pic>
        <p:nvPicPr>
          <p:cNvPr id="5" name="Picture 4" descr="A blue brain with lines and dots&#10;&#10;Description automatically generated">
            <a:extLst>
              <a:ext uri="{FF2B5EF4-FFF2-40B4-BE49-F238E27FC236}">
                <a16:creationId xmlns:a16="http://schemas.microsoft.com/office/drawing/2014/main" id="{F24CFE47-4362-4088-3F36-7AEC8B0FDDDA}"/>
              </a:ext>
            </a:extLst>
          </p:cNvPr>
          <p:cNvPicPr>
            <a:picLocks noChangeAspect="1"/>
          </p:cNvPicPr>
          <p:nvPr/>
        </p:nvPicPr>
        <p:blipFill rotWithShape="1">
          <a:blip r:embed="rId2"/>
          <a:srcRect l="4954" r="38097" b="2"/>
          <a:stretch/>
        </p:blipFill>
        <p:spPr>
          <a:xfrm>
            <a:off x="5934911" y="1224049"/>
            <a:ext cx="5776079" cy="5071110"/>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2791948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8F08EA-ED17-9BFD-0184-52454C59ABF1}"/>
              </a:ext>
            </a:extLst>
          </p:cNvPr>
          <p:cNvSpPr>
            <a:spLocks noGrp="1"/>
          </p:cNvSpPr>
          <p:nvPr>
            <p:ph type="title"/>
          </p:nvPr>
        </p:nvSpPr>
        <p:spPr>
          <a:xfrm>
            <a:off x="761800" y="762001"/>
            <a:ext cx="5334197" cy="1708242"/>
          </a:xfrm>
        </p:spPr>
        <p:txBody>
          <a:bodyPr anchor="ctr">
            <a:normAutofit/>
          </a:bodyPr>
          <a:lstStyle/>
          <a:p>
            <a:r>
              <a:rPr lang="en-US" sz="4000" dirty="0"/>
              <a:t>AI Policy in this Class</a:t>
            </a:r>
          </a:p>
        </p:txBody>
      </p:sp>
      <p:sp>
        <p:nvSpPr>
          <p:cNvPr id="3" name="Content Placeholder 2">
            <a:extLst>
              <a:ext uri="{FF2B5EF4-FFF2-40B4-BE49-F238E27FC236}">
                <a16:creationId xmlns:a16="http://schemas.microsoft.com/office/drawing/2014/main" id="{0BBCFC80-7845-AA37-F115-00E6AC97D91B}"/>
              </a:ext>
            </a:extLst>
          </p:cNvPr>
          <p:cNvSpPr>
            <a:spLocks noGrp="1"/>
          </p:cNvSpPr>
          <p:nvPr>
            <p:ph idx="1"/>
          </p:nvPr>
        </p:nvSpPr>
        <p:spPr>
          <a:xfrm>
            <a:off x="761800" y="2470244"/>
            <a:ext cx="5334197" cy="3769835"/>
          </a:xfrm>
        </p:spPr>
        <p:txBody>
          <a:bodyPr anchor="ctr">
            <a:normAutofit/>
          </a:bodyPr>
          <a:lstStyle/>
          <a:p>
            <a:pPr marL="0" indent="0">
              <a:buNone/>
            </a:pPr>
            <a:r>
              <a:rPr lang="en-US" sz="1400"/>
              <a:t>A primary learning goal in this course is to develop your skills in conveying complicated ideas in simple ways in writing and when speaking. Conveying ideas simply requires a strong understanding of concepts as well as clear and effective writing. These skills take time to develop and require repeated practice to hone. Emerging AI tools such as ChatGPT may assist someone who has not fully developed these skills, but using AI before giving yourself a chance to develop skills on your own takes away opportunities for learning and growth. For this reason, you may not use generative AI tools of any kind in this course.</a:t>
            </a:r>
          </a:p>
          <a:p>
            <a:pPr marL="0" indent="0">
              <a:buNone/>
            </a:pPr>
            <a:r>
              <a:rPr lang="en-US" sz="1400"/>
              <a:t>All work submitted in this course must be your own. Contributions from anyone or anything else, including assistive AI sources, must be properly quoted and cited every time they are used. Failure to do so constitutes an academic integrity violation, in accordance with the College’s Honor Code.</a:t>
            </a:r>
          </a:p>
          <a:p>
            <a:pPr marL="0" indent="0">
              <a:buNone/>
            </a:pPr>
            <a:endParaRPr lang="en-US" sz="1400"/>
          </a:p>
        </p:txBody>
      </p:sp>
      <p:pic>
        <p:nvPicPr>
          <p:cNvPr id="5" name="Picture 4" descr="Notebook with scribbles">
            <a:extLst>
              <a:ext uri="{FF2B5EF4-FFF2-40B4-BE49-F238E27FC236}">
                <a16:creationId xmlns:a16="http://schemas.microsoft.com/office/drawing/2014/main" id="{CB6DC8A9-EA28-DF21-B39C-47E6948E9C98}"/>
              </a:ext>
            </a:extLst>
          </p:cNvPr>
          <p:cNvPicPr>
            <a:picLocks noChangeAspect="1"/>
          </p:cNvPicPr>
          <p:nvPr/>
        </p:nvPicPr>
        <p:blipFill>
          <a:blip r:embed="rId2"/>
          <a:srcRect l="30959" r="17204"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599729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8ACADC-862F-B853-4120-F5098BBD4AE7}"/>
              </a:ext>
            </a:extLst>
          </p:cNvPr>
          <p:cNvSpPr>
            <a:spLocks noGrp="1"/>
          </p:cNvSpPr>
          <p:nvPr>
            <p:ph type="title"/>
          </p:nvPr>
        </p:nvSpPr>
        <p:spPr>
          <a:xfrm>
            <a:off x="1156851" y="637762"/>
            <a:ext cx="9888496" cy="900131"/>
          </a:xfrm>
        </p:spPr>
        <p:txBody>
          <a:bodyPr anchor="t">
            <a:normAutofit/>
          </a:bodyPr>
          <a:lstStyle/>
          <a:p>
            <a:pPr marL="0" indent="0"/>
            <a:r>
              <a:rPr lang="en-US" sz="1900">
                <a:solidFill>
                  <a:schemeClr val="bg1"/>
                </a:solidFill>
              </a:rPr>
              <a:t>Bryn Mawr Honor Code (2025)</a:t>
            </a:r>
            <a:br>
              <a:rPr lang="en-US" sz="1900">
                <a:solidFill>
                  <a:schemeClr val="bg1"/>
                </a:solidFill>
              </a:rPr>
            </a:br>
            <a:r>
              <a:rPr lang="en-US" sz="1900">
                <a:solidFill>
                  <a:schemeClr val="bg1"/>
                </a:solidFill>
              </a:rPr>
              <a:t>Section IV.A.2f</a:t>
            </a:r>
            <a:br>
              <a:rPr lang="en-US" sz="1900">
                <a:solidFill>
                  <a:schemeClr val="bg1"/>
                </a:solidFill>
              </a:rPr>
            </a:br>
            <a:endParaRPr lang="en-US" sz="1900">
              <a:solidFill>
                <a:schemeClr val="bg1"/>
              </a:solidFill>
            </a:endParaRP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6B59B53-754A-A436-9E9F-F263F5E40134}"/>
              </a:ext>
            </a:extLst>
          </p:cNvPr>
          <p:cNvSpPr>
            <a:spLocks noGrp="1"/>
          </p:cNvSpPr>
          <p:nvPr>
            <p:ph idx="1"/>
          </p:nvPr>
        </p:nvSpPr>
        <p:spPr>
          <a:xfrm>
            <a:off x="1155548" y="2217343"/>
            <a:ext cx="9880893" cy="3959619"/>
          </a:xfrm>
        </p:spPr>
        <p:txBody>
          <a:bodyPr>
            <a:normAutofit/>
          </a:bodyPr>
          <a:lstStyle/>
          <a:p>
            <a:pPr marL="0" indent="0">
              <a:buNone/>
            </a:pPr>
            <a:r>
              <a:rPr lang="en-US" sz="2400" dirty="0"/>
              <a:t>Generative AI tools should not be used in the completion of any course assignments, exams, or written work, including laboratory work, unless an instructor for a given course has specifically and explicitly authorized their use for the assignment in question. Presenting AI-generated content as original student work, submitting AI-generated content without citing its source in artificial intelligence tools, and relying on generative AI tools for closed-book quizzes, tests, and exams all constitute violations of the Honor Code.</a:t>
            </a:r>
          </a:p>
          <a:p>
            <a:pPr marL="0" indent="0">
              <a:buNone/>
            </a:pPr>
            <a:endParaRPr lang="en-US" sz="2400" dirty="0"/>
          </a:p>
        </p:txBody>
      </p:sp>
    </p:spTree>
    <p:extLst>
      <p:ext uri="{BB962C8B-B14F-4D97-AF65-F5344CB8AC3E}">
        <p14:creationId xmlns:p14="http://schemas.microsoft.com/office/powerpoint/2010/main" val="1074266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D134A-441F-A97F-4ACF-5CA58F8612CC}"/>
              </a:ext>
            </a:extLst>
          </p:cNvPr>
          <p:cNvSpPr>
            <a:spLocks noGrp="1"/>
          </p:cNvSpPr>
          <p:nvPr>
            <p:ph type="title"/>
          </p:nvPr>
        </p:nvSpPr>
        <p:spPr/>
        <p:txBody>
          <a:bodyPr/>
          <a:lstStyle/>
          <a:p>
            <a:r>
              <a:rPr lang="en-US" dirty="0"/>
              <a:t>Works Cited</a:t>
            </a:r>
          </a:p>
        </p:txBody>
      </p:sp>
      <p:sp>
        <p:nvSpPr>
          <p:cNvPr id="3" name="Content Placeholder 2">
            <a:extLst>
              <a:ext uri="{FF2B5EF4-FFF2-40B4-BE49-F238E27FC236}">
                <a16:creationId xmlns:a16="http://schemas.microsoft.com/office/drawing/2014/main" id="{0B9CDC93-BE3C-D164-DB75-11EDA09C701C}"/>
              </a:ext>
            </a:extLst>
          </p:cNvPr>
          <p:cNvSpPr>
            <a:spLocks noGrp="1"/>
          </p:cNvSpPr>
          <p:nvPr>
            <p:ph idx="1"/>
          </p:nvPr>
        </p:nvSpPr>
        <p:spPr/>
        <p:txBody>
          <a:bodyPr/>
          <a:lstStyle/>
          <a:p>
            <a:pPr marL="0" indent="0">
              <a:buNone/>
            </a:pPr>
            <a:endParaRPr lang="en-US" sz="2800" dirty="0"/>
          </a:p>
          <a:p>
            <a:pPr marL="0" indent="0">
              <a:buNone/>
            </a:pPr>
            <a:r>
              <a:rPr lang="en-US" sz="2800" dirty="0"/>
              <a:t>UL Lafayette. </a:t>
            </a:r>
            <a:r>
              <a:rPr lang="en-US" sz="2800" i="1" dirty="0"/>
              <a:t>Freshman Guide to Writing</a:t>
            </a:r>
            <a:r>
              <a:rPr lang="en-US" sz="2800" dirty="0"/>
              <a:t>. 7th ed. Fountainhead Press, 	2016.</a:t>
            </a:r>
          </a:p>
          <a:p>
            <a:pPr marL="0" indent="0">
              <a:buNone/>
            </a:pPr>
            <a:r>
              <a:rPr lang="en-US" dirty="0"/>
              <a:t>Harvey, Gordon. </a:t>
            </a:r>
            <a:r>
              <a:rPr lang="en-US" i="1" dirty="0"/>
              <a:t>Writing with Sources: A Guide for Students</a:t>
            </a:r>
            <a:r>
              <a:rPr lang="en-US" dirty="0"/>
              <a:t>. Hackett 	Publishing, 2017.</a:t>
            </a:r>
          </a:p>
        </p:txBody>
      </p:sp>
    </p:spTree>
    <p:extLst>
      <p:ext uri="{BB962C8B-B14F-4D97-AF65-F5344CB8AC3E}">
        <p14:creationId xmlns:p14="http://schemas.microsoft.com/office/powerpoint/2010/main" val="2768328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1">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tx1"/>
          </a:solidFill>
          <a:ln w="0">
            <a:noFill/>
            <a:prstDash val="solid"/>
            <a:round/>
            <a:headEnd/>
            <a:tailEnd/>
          </a:ln>
        </p:spPr>
        <p:txBody>
          <a:bodyPr wrap="square">
            <a:noAutofit/>
          </a:bodyPr>
          <a:lstStyle/>
          <a:p>
            <a:endParaRPr lang="en-US" dirty="0"/>
          </a:p>
        </p:txBody>
      </p:sp>
      <p:sp>
        <p:nvSpPr>
          <p:cNvPr id="14" name="Freeform: Shape 13">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40543FE-70E0-2805-F75E-265DA560DAD2}"/>
              </a:ext>
            </a:extLst>
          </p:cNvPr>
          <p:cNvSpPr>
            <a:spLocks noGrp="1"/>
          </p:cNvSpPr>
          <p:nvPr>
            <p:ph type="title"/>
          </p:nvPr>
        </p:nvSpPr>
        <p:spPr>
          <a:xfrm>
            <a:off x="765051" y="662400"/>
            <a:ext cx="3384000" cy="1492132"/>
          </a:xfrm>
        </p:spPr>
        <p:txBody>
          <a:bodyPr anchor="t">
            <a:normAutofit/>
          </a:bodyPr>
          <a:lstStyle/>
          <a:p>
            <a:r>
              <a:rPr lang="en-US" sz="3400" dirty="0">
                <a:solidFill>
                  <a:schemeClr val="bg1"/>
                </a:solidFill>
              </a:rPr>
              <a:t>Cite when directly quoting more than two words</a:t>
            </a:r>
          </a:p>
        </p:txBody>
      </p:sp>
      <p:sp>
        <p:nvSpPr>
          <p:cNvPr id="3" name="Content Placeholder 2">
            <a:extLst>
              <a:ext uri="{FF2B5EF4-FFF2-40B4-BE49-F238E27FC236}">
                <a16:creationId xmlns:a16="http://schemas.microsoft.com/office/drawing/2014/main" id="{94B5EB6C-48F9-BC59-1F60-4537B6477CA1}"/>
              </a:ext>
            </a:extLst>
          </p:cNvPr>
          <p:cNvSpPr>
            <a:spLocks noGrp="1"/>
          </p:cNvSpPr>
          <p:nvPr>
            <p:ph idx="1"/>
          </p:nvPr>
        </p:nvSpPr>
        <p:spPr>
          <a:xfrm>
            <a:off x="765051" y="2286000"/>
            <a:ext cx="3384000" cy="3844800"/>
          </a:xfrm>
        </p:spPr>
        <p:txBody>
          <a:bodyPr>
            <a:normAutofit/>
          </a:bodyPr>
          <a:lstStyle/>
          <a:p>
            <a:pPr marL="0" indent="0">
              <a:buNone/>
            </a:pPr>
            <a:endParaRPr lang="en-US" sz="2000" b="0" i="0">
              <a:solidFill>
                <a:schemeClr val="bg1">
                  <a:alpha val="60000"/>
                </a:schemeClr>
              </a:solidFill>
              <a:effectLst/>
              <a:latin typeface="robotoregular"/>
            </a:endParaRPr>
          </a:p>
          <a:p>
            <a:pPr marL="0" indent="0">
              <a:buNone/>
            </a:pPr>
            <a:r>
              <a:rPr lang="en-US" sz="2000" b="0" i="0">
                <a:solidFill>
                  <a:schemeClr val="bg1">
                    <a:alpha val="60000"/>
                  </a:schemeClr>
                </a:solidFill>
                <a:effectLst/>
                <a:latin typeface="robotoregular"/>
              </a:rPr>
              <a:t>The etymology of </a:t>
            </a:r>
            <a:r>
              <a:rPr lang="en-US" sz="2000">
                <a:solidFill>
                  <a:schemeClr val="bg1">
                    <a:alpha val="60000"/>
                  </a:schemeClr>
                </a:solidFill>
                <a:latin typeface="robotoregular"/>
              </a:rPr>
              <a:t>the word plagiarism gives us an interesting way of perceiving the concept of plagiarism:</a:t>
            </a:r>
            <a:r>
              <a:rPr lang="en-US" sz="2000" b="0" i="0">
                <a:solidFill>
                  <a:schemeClr val="bg1">
                    <a:alpha val="60000"/>
                  </a:schemeClr>
                </a:solidFill>
                <a:effectLst/>
                <a:latin typeface="robotoregular"/>
              </a:rPr>
              <a:t>“</a:t>
            </a:r>
            <a:r>
              <a:rPr lang="en-US" sz="2000">
                <a:solidFill>
                  <a:schemeClr val="bg1">
                    <a:alpha val="60000"/>
                  </a:schemeClr>
                </a:solidFill>
                <a:latin typeface="robotoregular"/>
              </a:rPr>
              <a:t>p</a:t>
            </a:r>
            <a:r>
              <a:rPr lang="en-US" sz="2000" b="0" i="0">
                <a:solidFill>
                  <a:schemeClr val="bg1">
                    <a:alpha val="60000"/>
                  </a:schemeClr>
                </a:solidFill>
                <a:effectLst/>
                <a:latin typeface="robotoregular"/>
              </a:rPr>
              <a:t>lagiarus means “kidnapper” in Latin; in antiquity, plagiarii were pirates who sometimes stole children” (Harvey 37).</a:t>
            </a:r>
            <a:endParaRPr lang="en-US" sz="2000">
              <a:solidFill>
                <a:schemeClr val="bg1">
                  <a:alpha val="60000"/>
                </a:schemeClr>
              </a:solidFill>
            </a:endParaRPr>
          </a:p>
        </p:txBody>
      </p:sp>
      <p:pic>
        <p:nvPicPr>
          <p:cNvPr id="5" name="Picture 4" descr="A picture containing text, nature, night sky&#10;&#10;Description automatically generated">
            <a:extLst>
              <a:ext uri="{FF2B5EF4-FFF2-40B4-BE49-F238E27FC236}">
                <a16:creationId xmlns:a16="http://schemas.microsoft.com/office/drawing/2014/main" id="{2063E46D-6F73-2064-4829-83B28D1C0D67}"/>
              </a:ext>
            </a:extLst>
          </p:cNvPr>
          <p:cNvPicPr>
            <a:picLocks noChangeAspect="1"/>
          </p:cNvPicPr>
          <p:nvPr/>
        </p:nvPicPr>
        <p:blipFill>
          <a:blip r:embed="rId2"/>
          <a:stretch>
            <a:fillRect/>
          </a:stretch>
        </p:blipFill>
        <p:spPr>
          <a:xfrm>
            <a:off x="5411053" y="1554579"/>
            <a:ext cx="6014185" cy="3748841"/>
          </a:xfrm>
          <a:prstGeom prst="rect">
            <a:avLst/>
          </a:prstGeom>
        </p:spPr>
      </p:pic>
    </p:spTree>
    <p:extLst>
      <p:ext uri="{BB962C8B-B14F-4D97-AF65-F5344CB8AC3E}">
        <p14:creationId xmlns:p14="http://schemas.microsoft.com/office/powerpoint/2010/main" val="3060047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rson with idea concept">
            <a:extLst>
              <a:ext uri="{FF2B5EF4-FFF2-40B4-BE49-F238E27FC236}">
                <a16:creationId xmlns:a16="http://schemas.microsoft.com/office/drawing/2014/main" id="{B07C0EB4-AD9A-8A61-AF2F-05061B0BA259}"/>
              </a:ext>
            </a:extLst>
          </p:cNvPr>
          <p:cNvPicPr>
            <a:picLocks noChangeAspect="1"/>
          </p:cNvPicPr>
          <p:nvPr/>
        </p:nvPicPr>
        <p:blipFill rotWithShape="1">
          <a:blip r:embed="rId2"/>
          <a:srcRect l="14430" r="14429" b="-1"/>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29" name="Freeform: Shape 28">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74904" y="856488"/>
            <a:ext cx="4992624" cy="1243584"/>
          </a:xfrm>
        </p:spPr>
        <p:txBody>
          <a:bodyPr anchor="ctr">
            <a:normAutofit/>
          </a:bodyPr>
          <a:lstStyle/>
          <a:p>
            <a:r>
              <a:rPr lang="en-US" sz="3400"/>
              <a:t>What Is Plagiarism?</a:t>
            </a:r>
          </a:p>
        </p:txBody>
      </p:sp>
      <p:sp>
        <p:nvSpPr>
          <p:cNvPr id="33" name="Rectangle 32">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5" name="Rectangle 34">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374904" y="2522949"/>
            <a:ext cx="5065776" cy="3402363"/>
          </a:xfrm>
        </p:spPr>
        <p:txBody>
          <a:bodyPr anchor="t">
            <a:normAutofit/>
          </a:bodyPr>
          <a:lstStyle/>
          <a:p>
            <a:r>
              <a:rPr lang="en-US" sz="2000" dirty="0"/>
              <a:t>Using someone else’s ideas, words, or imagery in your own work is not wrong. </a:t>
            </a:r>
          </a:p>
          <a:p>
            <a:r>
              <a:rPr lang="en-US" sz="2000" dirty="0"/>
              <a:t>Not acknowledging who actually had the idea or did the work </a:t>
            </a:r>
            <a:r>
              <a:rPr lang="en-US" sz="2000" i="1" dirty="0"/>
              <a:t>is</a:t>
            </a:r>
            <a:r>
              <a:rPr lang="en-US" sz="2000" dirty="0"/>
              <a:t>. </a:t>
            </a:r>
          </a:p>
          <a:p>
            <a:r>
              <a:rPr lang="en-US" sz="2000" dirty="0"/>
              <a:t>In short, if you GIVE CREDIT TO THE SOURCE then it is not plagiarism. When you do not acknowledge a source, you are plagiarizing.  </a:t>
            </a:r>
          </a:p>
          <a:p>
            <a:r>
              <a:rPr lang="en-US" sz="2000" dirty="0"/>
              <a:t>Whether or not it is an oversite or accident, it is still plagiarism.</a:t>
            </a:r>
          </a:p>
        </p:txBody>
      </p:sp>
    </p:spTree>
    <p:extLst>
      <p:ext uri="{BB962C8B-B14F-4D97-AF65-F5344CB8AC3E}">
        <p14:creationId xmlns:p14="http://schemas.microsoft.com/office/powerpoint/2010/main" val="3019084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4" descr="Multi-coloured paper-craft art">
            <a:extLst>
              <a:ext uri="{FF2B5EF4-FFF2-40B4-BE49-F238E27FC236}">
                <a16:creationId xmlns:a16="http://schemas.microsoft.com/office/drawing/2014/main" id="{A6241206-518D-67A7-BB2F-C13B83AA5677}"/>
              </a:ext>
            </a:extLst>
          </p:cNvPr>
          <p:cNvPicPr>
            <a:picLocks noChangeAspect="1"/>
          </p:cNvPicPr>
          <p:nvPr/>
        </p:nvPicPr>
        <p:blipFill rotWithShape="1">
          <a:blip r:embed="rId2"/>
          <a:srcRect l="15628" r="-1" b="-1"/>
          <a:stretch/>
        </p:blipFill>
        <p:spPr>
          <a:xfrm>
            <a:off x="20" y="10"/>
            <a:ext cx="8668492" cy="6857990"/>
          </a:xfrm>
          <a:prstGeom prst="rect">
            <a:avLst/>
          </a:prstGeom>
        </p:spPr>
      </p:pic>
      <p:sp>
        <p:nvSpPr>
          <p:cNvPr id="18" name="Rectangle 10">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70470" y="1161288"/>
            <a:ext cx="3438144" cy="1124712"/>
          </a:xfrm>
        </p:spPr>
        <p:txBody>
          <a:bodyPr anchor="b">
            <a:normAutofit/>
          </a:bodyPr>
          <a:lstStyle/>
          <a:p>
            <a:r>
              <a:rPr lang="en-US" sz="2400"/>
              <a:t>Specific Examples of Plagiarism in Academic Writing:</a:t>
            </a:r>
          </a:p>
        </p:txBody>
      </p:sp>
      <p:sp>
        <p:nvSpPr>
          <p:cNvPr id="19"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8370470" y="2718054"/>
            <a:ext cx="3438906" cy="3207258"/>
          </a:xfrm>
        </p:spPr>
        <p:txBody>
          <a:bodyPr anchor="t">
            <a:normAutofit/>
          </a:bodyPr>
          <a:lstStyle/>
          <a:p>
            <a:r>
              <a:rPr lang="en-US" sz="1600"/>
              <a:t>Copying and pasting the full source text or a full block of text</a:t>
            </a:r>
          </a:p>
          <a:p>
            <a:r>
              <a:rPr lang="en-US" sz="1600"/>
              <a:t>Failing to cite where you borrowed from</a:t>
            </a:r>
          </a:p>
          <a:p>
            <a:r>
              <a:rPr lang="en-US" sz="1600"/>
              <a:t>Not using quotation marks around someone else’s words</a:t>
            </a:r>
          </a:p>
          <a:p>
            <a:r>
              <a:rPr lang="en-US" sz="1600"/>
              <a:t>Changing a few words and not citing</a:t>
            </a:r>
          </a:p>
          <a:p>
            <a:r>
              <a:rPr lang="en-US" sz="1600"/>
              <a:t>Paraphrasing and not citing </a:t>
            </a:r>
          </a:p>
          <a:p>
            <a:r>
              <a:rPr lang="en-US" sz="1600"/>
              <a:t>Using someone’s idea and not giving them credit for the idea explicitly</a:t>
            </a:r>
          </a:p>
        </p:txBody>
      </p:sp>
    </p:spTree>
    <p:extLst>
      <p:ext uri="{BB962C8B-B14F-4D97-AF65-F5344CB8AC3E}">
        <p14:creationId xmlns:p14="http://schemas.microsoft.com/office/powerpoint/2010/main" val="3383730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080216" y="1076324"/>
            <a:ext cx="6272784" cy="1535051"/>
          </a:xfrm>
        </p:spPr>
        <p:txBody>
          <a:bodyPr anchor="b">
            <a:normAutofit/>
          </a:bodyPr>
          <a:lstStyle/>
          <a:p>
            <a:r>
              <a:rPr lang="en-US" sz="5200"/>
              <a:t>Plagiarism is Easy to spot</a:t>
            </a:r>
          </a:p>
        </p:txBody>
      </p:sp>
      <p:pic>
        <p:nvPicPr>
          <p:cNvPr id="5" name="Picture 4" descr="Complex maths formulae on a blackboard">
            <a:extLst>
              <a:ext uri="{FF2B5EF4-FFF2-40B4-BE49-F238E27FC236}">
                <a16:creationId xmlns:a16="http://schemas.microsoft.com/office/drawing/2014/main" id="{5BCE5F23-CCEA-029C-0F72-47FAC90ED1CF}"/>
              </a:ext>
            </a:extLst>
          </p:cNvPr>
          <p:cNvPicPr>
            <a:picLocks noChangeAspect="1"/>
          </p:cNvPicPr>
          <p:nvPr/>
        </p:nvPicPr>
        <p:blipFill rotWithShape="1">
          <a:blip r:embed="rId2"/>
          <a:srcRect l="32983" r="19059" b="-1"/>
          <a:stretch/>
        </p:blipFill>
        <p:spPr>
          <a:xfrm>
            <a:off x="20" y="10"/>
            <a:ext cx="4505305" cy="6857990"/>
          </a:xfrm>
          <a:prstGeom prst="rect">
            <a:avLst/>
          </a:prstGeom>
        </p:spPr>
      </p:pic>
      <p:sp>
        <p:nvSpPr>
          <p:cNvPr id="11"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5080216" y="3351276"/>
            <a:ext cx="6272784" cy="2825686"/>
          </a:xfrm>
        </p:spPr>
        <p:txBody>
          <a:bodyPr>
            <a:normAutofit/>
          </a:bodyPr>
          <a:lstStyle/>
          <a:p>
            <a:r>
              <a:rPr lang="en-US" sz="2200"/>
              <a:t>It does not clearly indicate borrowing from someone else.</a:t>
            </a:r>
          </a:p>
          <a:p>
            <a:r>
              <a:rPr lang="en-US" sz="2200"/>
              <a:t>Full of facts, observations, and ideas you could not have developed on your own.</a:t>
            </a:r>
          </a:p>
          <a:p>
            <a:r>
              <a:rPr lang="en-US" sz="2200"/>
              <a:t>Stylistic differences from your own.</a:t>
            </a:r>
          </a:p>
        </p:txBody>
      </p:sp>
    </p:spTree>
    <p:extLst>
      <p:ext uri="{BB962C8B-B14F-4D97-AF65-F5344CB8AC3E}">
        <p14:creationId xmlns:p14="http://schemas.microsoft.com/office/powerpoint/2010/main" val="4178047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21792" y="1161288"/>
            <a:ext cx="3602736" cy="4526280"/>
          </a:xfrm>
        </p:spPr>
        <p:txBody>
          <a:bodyPr>
            <a:normAutofit/>
          </a:bodyPr>
          <a:lstStyle/>
          <a:p>
            <a:r>
              <a:rPr lang="en-US" sz="4000"/>
              <a:t>How do you avoid Plagiarism?</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5434149" y="932688"/>
            <a:ext cx="5916603" cy="4992624"/>
          </a:xfrm>
        </p:spPr>
        <p:txBody>
          <a:bodyPr anchor="ctr">
            <a:normAutofit/>
          </a:bodyPr>
          <a:lstStyle/>
          <a:p>
            <a:pPr marL="0" indent="0">
              <a:buNone/>
            </a:pPr>
            <a:r>
              <a:rPr lang="en-US" sz="2000" b="1" dirty="0"/>
              <a:t>In-text citation</a:t>
            </a:r>
          </a:p>
          <a:p>
            <a:pPr marL="0" indent="0">
              <a:buNone/>
            </a:pPr>
            <a:r>
              <a:rPr lang="en-US" sz="2000" dirty="0"/>
              <a:t>This is where you integrate the source text with your own through the use of:</a:t>
            </a:r>
          </a:p>
          <a:p>
            <a:pPr marL="0" indent="0">
              <a:buNone/>
            </a:pPr>
            <a:r>
              <a:rPr lang="en-US" sz="2000" dirty="0"/>
              <a:t>1) Quotations- (“put the words you copied in them”)</a:t>
            </a:r>
          </a:p>
          <a:p>
            <a:pPr marL="0" indent="0">
              <a:buNone/>
            </a:pPr>
            <a:r>
              <a:rPr lang="en-US" sz="2000" dirty="0"/>
              <a:t>2) Paraphrasing-restate the source’s ideas in a way you find more accessible (then cite whose ideas they are in parentheses or the sentence itself with a phrase like, “According to Dr. Smith…”)</a:t>
            </a:r>
          </a:p>
          <a:p>
            <a:pPr marL="0" indent="0">
              <a:buNone/>
            </a:pPr>
            <a:r>
              <a:rPr lang="en-US" sz="2000" dirty="0"/>
              <a:t>3) Summary- put forth the main ideas of your source (cite like paraphrasing)</a:t>
            </a:r>
          </a:p>
          <a:p>
            <a:pPr marL="0" indent="0">
              <a:buNone/>
            </a:pPr>
            <a:r>
              <a:rPr lang="en-US" sz="2000" b="1" dirty="0"/>
              <a:t>Works Cited page</a:t>
            </a:r>
          </a:p>
          <a:p>
            <a:pPr marL="0" indent="0">
              <a:buNone/>
            </a:pPr>
            <a:r>
              <a:rPr lang="en-US" sz="2000" dirty="0"/>
              <a:t>This is the final page of a chapter or book that lists the sources.</a:t>
            </a:r>
          </a:p>
          <a:p>
            <a:endParaRPr lang="en-US" sz="2000" dirty="0"/>
          </a:p>
        </p:txBody>
      </p:sp>
    </p:spTree>
    <p:extLst>
      <p:ext uri="{BB962C8B-B14F-4D97-AF65-F5344CB8AC3E}">
        <p14:creationId xmlns:p14="http://schemas.microsoft.com/office/powerpoint/2010/main" val="3570394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r>
              <a:rPr lang="en-US" sz="4000"/>
              <a:t>Types of Plagiarism:</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a:bodyPr>
          <a:lstStyle/>
          <a:p>
            <a:r>
              <a:rPr lang="en-US" sz="2000" b="1" dirty="0"/>
              <a:t>Direct: c</a:t>
            </a:r>
            <a:r>
              <a:rPr lang="en-US" sz="2000" dirty="0"/>
              <a:t>opying word for word</a:t>
            </a:r>
          </a:p>
          <a:p>
            <a:r>
              <a:rPr lang="en-US" sz="2000" b="1" dirty="0"/>
              <a:t>Borrowing work from other students:</a:t>
            </a:r>
            <a:r>
              <a:rPr lang="en-US" sz="2000" dirty="0"/>
              <a:t> Your friends essay used at another university is borrowed work. It is plagiarism. </a:t>
            </a:r>
          </a:p>
          <a:p>
            <a:r>
              <a:rPr lang="en-US" sz="2000" b="1" dirty="0"/>
              <a:t>Vague Citation:</a:t>
            </a:r>
            <a:r>
              <a:rPr lang="en-US" sz="2000" dirty="0"/>
              <a:t> does not clearly indicate where borrowing ends and begins</a:t>
            </a:r>
          </a:p>
          <a:p>
            <a:r>
              <a:rPr lang="en-US" sz="2000" b="1" dirty="0"/>
              <a:t>Paraphrases and Summaries:</a:t>
            </a:r>
            <a:r>
              <a:rPr lang="en-US" sz="2000" dirty="0"/>
              <a:t> Must be noted as such</a:t>
            </a:r>
          </a:p>
          <a:p>
            <a:pPr marL="0" indent="0">
              <a:buNone/>
            </a:pPr>
            <a:r>
              <a:rPr lang="en-US" sz="2000" dirty="0"/>
              <a:t>	To summarize the work of Dr. Smith:</a:t>
            </a:r>
          </a:p>
          <a:p>
            <a:pPr marL="0" indent="0">
              <a:buNone/>
            </a:pPr>
            <a:r>
              <a:rPr lang="en-US" sz="2000" dirty="0"/>
              <a:t>	Dr. Smith’s work is based on their idea that…</a:t>
            </a:r>
          </a:p>
          <a:p>
            <a:r>
              <a:rPr lang="en-US" sz="2000" b="1" dirty="0"/>
              <a:t>Patchwriting: </a:t>
            </a:r>
            <a:r>
              <a:rPr lang="en-US" sz="2000" dirty="0"/>
              <a:t>rewording small blocks of the text and not citing. You can reword and use quotes around the bits you keep…think of these quotes as little sound bites, but you must cite your source</a:t>
            </a:r>
          </a:p>
        </p:txBody>
      </p:sp>
    </p:spTree>
    <p:extLst>
      <p:ext uri="{BB962C8B-B14F-4D97-AF65-F5344CB8AC3E}">
        <p14:creationId xmlns:p14="http://schemas.microsoft.com/office/powerpoint/2010/main" val="2497960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0" y="762001"/>
            <a:ext cx="5334197" cy="1708242"/>
          </a:xfrm>
        </p:spPr>
        <p:txBody>
          <a:bodyPr anchor="ctr">
            <a:normAutofit/>
          </a:bodyPr>
          <a:lstStyle/>
          <a:p>
            <a:r>
              <a:rPr lang="en-US" sz="4000"/>
              <a:t>When not to cite- Common Knowledge</a:t>
            </a:r>
          </a:p>
        </p:txBody>
      </p:sp>
      <p:sp>
        <p:nvSpPr>
          <p:cNvPr id="3" name="Content Placeholder 2"/>
          <p:cNvSpPr>
            <a:spLocks noGrp="1"/>
          </p:cNvSpPr>
          <p:nvPr>
            <p:ph idx="1"/>
          </p:nvPr>
        </p:nvSpPr>
        <p:spPr>
          <a:xfrm>
            <a:off x="761800" y="2470244"/>
            <a:ext cx="5334197" cy="3769835"/>
          </a:xfrm>
        </p:spPr>
        <p:txBody>
          <a:bodyPr anchor="ctr">
            <a:normAutofit/>
          </a:bodyPr>
          <a:lstStyle/>
          <a:p>
            <a:pPr marL="0" indent="0">
              <a:buNone/>
            </a:pPr>
            <a:r>
              <a:rPr lang="en-US" sz="2000"/>
              <a:t>If it is your idea or it is something widely to be held as fact then you do not need to cite it. For instance, we all know that planes fly or that the Wright brothers invented the first plane. You do not need to cite this as it is common knowledge. However, if you did not know that they had created the first plane and you read an article about their methodology, then you would cite the source where you learned about them.</a:t>
            </a:r>
          </a:p>
        </p:txBody>
      </p:sp>
      <p:pic>
        <p:nvPicPr>
          <p:cNvPr id="5" name="Picture 4" descr="Black and white aeroplane">
            <a:extLst>
              <a:ext uri="{FF2B5EF4-FFF2-40B4-BE49-F238E27FC236}">
                <a16:creationId xmlns:a16="http://schemas.microsoft.com/office/drawing/2014/main" id="{37EB0346-4BFC-0EC8-1957-91BC248255A7}"/>
              </a:ext>
            </a:extLst>
          </p:cNvPr>
          <p:cNvPicPr>
            <a:picLocks noChangeAspect="1"/>
          </p:cNvPicPr>
          <p:nvPr/>
        </p:nvPicPr>
        <p:blipFill rotWithShape="1">
          <a:blip r:embed="rId2"/>
          <a:srcRect l="24749" r="23414"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165148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 Use of Sources</a:t>
            </a:r>
          </a:p>
        </p:txBody>
      </p:sp>
      <p:sp>
        <p:nvSpPr>
          <p:cNvPr id="3" name="Content Placeholder 2"/>
          <p:cNvSpPr>
            <a:spLocks noGrp="1"/>
          </p:cNvSpPr>
          <p:nvPr>
            <p:ph idx="1"/>
          </p:nvPr>
        </p:nvSpPr>
        <p:spPr/>
        <p:txBody>
          <a:bodyPr>
            <a:normAutofit/>
          </a:bodyPr>
          <a:lstStyle/>
          <a:p>
            <a:r>
              <a:rPr lang="en-US" dirty="0"/>
              <a:t>Go to </a:t>
            </a:r>
            <a:r>
              <a:rPr lang="en-US" dirty="0">
                <a:hlinkClick r:id="rId2"/>
              </a:rPr>
              <a:t>https://owl.english.purdue.edu/owl/</a:t>
            </a:r>
            <a:endParaRPr lang="en-US" dirty="0"/>
          </a:p>
          <a:p>
            <a:r>
              <a:rPr lang="en-US" dirty="0"/>
              <a:t>Click on the style you are working with if it is MLA or APA. For other styles, like Chicago, just type the style name in the search bar.</a:t>
            </a:r>
          </a:p>
          <a:p>
            <a:r>
              <a:rPr lang="en-US" dirty="0"/>
              <a:t>The OWL will then break it down further on the lefthand side with options like In-text, Formatting Guidelines, Works Cited basics.</a:t>
            </a:r>
          </a:p>
          <a:p>
            <a:r>
              <a:rPr lang="en-US" dirty="0"/>
              <a:t>The OWL also has a YouTube page! </a:t>
            </a:r>
          </a:p>
          <a:p>
            <a:pPr marL="0" indent="0">
              <a:buNone/>
            </a:pPr>
            <a:r>
              <a:rPr lang="en-US" dirty="0">
                <a:hlinkClick r:id="rId3"/>
              </a:rPr>
              <a:t>https://www.youtube.com/user/OWLPurdue</a:t>
            </a:r>
            <a:endParaRPr lang="en-US" dirty="0"/>
          </a:p>
          <a:p>
            <a:endParaRPr lang="en-US" dirty="0"/>
          </a:p>
        </p:txBody>
      </p:sp>
    </p:spTree>
    <p:extLst>
      <p:ext uri="{BB962C8B-B14F-4D97-AF65-F5344CB8AC3E}">
        <p14:creationId xmlns:p14="http://schemas.microsoft.com/office/powerpoint/2010/main" val="3514912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908</TotalTime>
  <Words>1141</Words>
  <Application>Microsoft Office PowerPoint</Application>
  <PresentationFormat>Widescreen</PresentationFormat>
  <Paragraphs>65</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robotoregular</vt:lpstr>
      <vt:lpstr>Office Theme</vt:lpstr>
      <vt:lpstr>Plagiarism</vt:lpstr>
      <vt:lpstr>Cite when directly quoting more than two words</vt:lpstr>
      <vt:lpstr>What Is Plagiarism?</vt:lpstr>
      <vt:lpstr>Specific Examples of Plagiarism in Academic Writing:</vt:lpstr>
      <vt:lpstr>Plagiarism is Easy to spot</vt:lpstr>
      <vt:lpstr>How do you avoid Plagiarism?</vt:lpstr>
      <vt:lpstr>Types of Plagiarism:</vt:lpstr>
      <vt:lpstr>When not to cite- Common Knowledge</vt:lpstr>
      <vt:lpstr>Proper Use of Sources</vt:lpstr>
      <vt:lpstr>AI Rules Specific to this Class</vt:lpstr>
      <vt:lpstr>AI Policy in this Class</vt:lpstr>
      <vt:lpstr>Bryn Mawr Honor Code (2025) Section IV.A.2f </vt:lpstr>
      <vt:lpstr>Works Cited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Plagiarism</dc:title>
  <dc:creator>S Monteleone</dc:creator>
  <cp:lastModifiedBy>Stephanie Harper</cp:lastModifiedBy>
  <cp:revision>17</cp:revision>
  <dcterms:created xsi:type="dcterms:W3CDTF">2016-08-25T23:20:47Z</dcterms:created>
  <dcterms:modified xsi:type="dcterms:W3CDTF">2026-08-30T18:50:34Z</dcterms:modified>
</cp:coreProperties>
</file>