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64" r:id="rId3"/>
    <p:sldId id="257" r:id="rId4"/>
    <p:sldId id="258" r:id="rId5"/>
    <p:sldId id="259" r:id="rId6"/>
    <p:sldId id="260" r:id="rId7"/>
    <p:sldId id="262" r:id="rId8"/>
    <p:sldId id="265" r:id="rId9"/>
    <p:sldId id="270" r:id="rId10"/>
    <p:sldId id="271" r:id="rId11"/>
    <p:sldId id="267" r:id="rId12"/>
    <p:sldId id="272" r:id="rId13"/>
    <p:sldId id="273" r:id="rId14"/>
    <p:sldId id="269" r:id="rId15"/>
    <p:sldId id="261" r:id="rId16"/>
    <p:sldId id="263"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40FF579-796C-4611-9E2B-8394907835A0}" v="2" dt="2026-09-07T16:42:19.4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00" autoAdjust="0"/>
    <p:restoredTop sz="94660"/>
  </p:normalViewPr>
  <p:slideViewPr>
    <p:cSldViewPr snapToGrid="0">
      <p:cViewPr>
        <p:scale>
          <a:sx n="112" d="100"/>
          <a:sy n="112" d="100"/>
        </p:scale>
        <p:origin x="-518" y="2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phanie Harper" userId="a6d75120-22cb-462b-a64b-6916a8d1306f" providerId="ADAL" clId="{D9CA4CD7-A4D6-4C2D-A349-7C6F92B50749}"/>
    <pc:docChg chg="modSld sldOrd">
      <pc:chgData name="Stephanie Harper" userId="a6d75120-22cb-462b-a64b-6916a8d1306f" providerId="ADAL" clId="{D9CA4CD7-A4D6-4C2D-A349-7C6F92B50749}" dt="2026-09-07T19:41:09.080" v="6" actId="931"/>
      <pc:docMkLst>
        <pc:docMk/>
      </pc:docMkLst>
      <pc:sldChg chg="modSp">
        <pc:chgData name="Stephanie Harper" userId="a6d75120-22cb-462b-a64b-6916a8d1306f" providerId="ADAL" clId="{D9CA4CD7-A4D6-4C2D-A349-7C6F92B50749}" dt="2026-09-07T16:42:19.427" v="1"/>
        <pc:sldMkLst>
          <pc:docMk/>
          <pc:sldMk cId="2358796458" sldId="264"/>
        </pc:sldMkLst>
        <pc:spChg chg="mod">
          <ac:chgData name="Stephanie Harper" userId="a6d75120-22cb-462b-a64b-6916a8d1306f" providerId="ADAL" clId="{D9CA4CD7-A4D6-4C2D-A349-7C6F92B50749}" dt="2026-09-07T16:42:19.427" v="1"/>
          <ac:spMkLst>
            <pc:docMk/>
            <pc:sldMk cId="2358796458" sldId="264"/>
            <ac:spMk id="3" creationId="{C0D494BC-77F6-3256-D3CC-1120808514CC}"/>
          </ac:spMkLst>
        </pc:spChg>
      </pc:sldChg>
      <pc:sldChg chg="ord">
        <pc:chgData name="Stephanie Harper" userId="a6d75120-22cb-462b-a64b-6916a8d1306f" providerId="ADAL" clId="{D9CA4CD7-A4D6-4C2D-A349-7C6F92B50749}" dt="2026-09-07T19:09:12.408" v="3"/>
        <pc:sldMkLst>
          <pc:docMk/>
          <pc:sldMk cId="372347464" sldId="267"/>
        </pc:sldMkLst>
      </pc:sldChg>
      <pc:sldChg chg="addSp modSp modAnim">
        <pc:chgData name="Stephanie Harper" userId="a6d75120-22cb-462b-a64b-6916a8d1306f" providerId="ADAL" clId="{D9CA4CD7-A4D6-4C2D-A349-7C6F92B50749}" dt="2026-09-07T19:37:36.902" v="5" actId="931"/>
        <pc:sldMkLst>
          <pc:docMk/>
          <pc:sldMk cId="1379150022" sldId="270"/>
        </pc:sldMkLst>
        <pc:picChg chg="add mod">
          <ac:chgData name="Stephanie Harper" userId="a6d75120-22cb-462b-a64b-6916a8d1306f" providerId="ADAL" clId="{D9CA4CD7-A4D6-4C2D-A349-7C6F92B50749}" dt="2026-09-07T19:37:36.902" v="5" actId="931"/>
          <ac:picMkLst>
            <pc:docMk/>
            <pc:sldMk cId="1379150022" sldId="270"/>
            <ac:picMk id="5" creationId="{E731FE55-FE73-1BB5-96AE-690E782335CB}"/>
          </ac:picMkLst>
        </pc:picChg>
      </pc:sldChg>
      <pc:sldChg chg="addSp modSp">
        <pc:chgData name="Stephanie Harper" userId="a6d75120-22cb-462b-a64b-6916a8d1306f" providerId="ADAL" clId="{D9CA4CD7-A4D6-4C2D-A349-7C6F92B50749}" dt="2026-09-07T19:41:09.080" v="6" actId="931"/>
        <pc:sldMkLst>
          <pc:docMk/>
          <pc:sldMk cId="2843990140" sldId="272"/>
        </pc:sldMkLst>
        <pc:picChg chg="add mod">
          <ac:chgData name="Stephanie Harper" userId="a6d75120-22cb-462b-a64b-6916a8d1306f" providerId="ADAL" clId="{D9CA4CD7-A4D6-4C2D-A349-7C6F92B50749}" dt="2026-09-07T19:41:09.080" v="6" actId="931"/>
          <ac:picMkLst>
            <pc:docMk/>
            <pc:sldMk cId="2843990140" sldId="272"/>
            <ac:picMk id="5" creationId="{D61F736F-E287-2C63-0EF1-58882FC7F701}"/>
          </ac:picMkLst>
        </pc:picChg>
      </pc:sldChg>
      <pc:sldChg chg="modSp">
        <pc:chgData name="Stephanie Harper" userId="a6d75120-22cb-462b-a64b-6916a8d1306f" providerId="ADAL" clId="{D9CA4CD7-A4D6-4C2D-A349-7C6F92B50749}" dt="2026-09-07T19:27:01.605" v="4"/>
        <pc:sldMkLst>
          <pc:docMk/>
          <pc:sldMk cId="2623215959" sldId="273"/>
        </pc:sldMkLst>
        <pc:spChg chg="mod">
          <ac:chgData name="Stephanie Harper" userId="a6d75120-22cb-462b-a64b-6916a8d1306f" providerId="ADAL" clId="{D9CA4CD7-A4D6-4C2D-A349-7C6F92B50749}" dt="2026-09-07T19:27:01.605" v="4"/>
          <ac:spMkLst>
            <pc:docMk/>
            <pc:sldMk cId="2623215959" sldId="273"/>
            <ac:spMk id="3" creationId="{E2510BAB-EA8E-80C9-869B-7575A8E3F01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1C47EC-E529-4F5E-A451-B5B60719822E}" type="datetimeFigureOut">
              <a:rPr lang="en-US" smtClean="0"/>
              <a:t>9/6/2026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CC741E-F7F3-4551-81BE-EC31B43C6DEF}" type="slidenum">
              <a:rPr lang="en-US" smtClean="0"/>
              <a:t>‹#›</a:t>
            </a:fld>
            <a:endParaRPr lang="en-US"/>
          </a:p>
        </p:txBody>
      </p:sp>
    </p:spTree>
    <p:extLst>
      <p:ext uri="{BB962C8B-B14F-4D97-AF65-F5344CB8AC3E}">
        <p14:creationId xmlns:p14="http://schemas.microsoft.com/office/powerpoint/2010/main" val="19543219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order to understand what it is to be posthuman, we must understand what it is to be human.</a:t>
            </a:r>
          </a:p>
        </p:txBody>
      </p:sp>
      <p:sp>
        <p:nvSpPr>
          <p:cNvPr id="4" name="Slide Number Placeholder 3"/>
          <p:cNvSpPr>
            <a:spLocks noGrp="1"/>
          </p:cNvSpPr>
          <p:nvPr>
            <p:ph type="sldNum" sz="quarter" idx="5"/>
          </p:nvPr>
        </p:nvSpPr>
        <p:spPr/>
        <p:txBody>
          <a:bodyPr/>
          <a:lstStyle/>
          <a:p>
            <a:fld id="{9CCC741E-F7F3-4551-81BE-EC31B43C6DEF}" type="slidenum">
              <a:rPr lang="en-US" smtClean="0"/>
              <a:t>1</a:t>
            </a:fld>
            <a:endParaRPr lang="en-US"/>
          </a:p>
        </p:txBody>
      </p:sp>
    </p:spTree>
    <p:extLst>
      <p:ext uri="{BB962C8B-B14F-4D97-AF65-F5344CB8AC3E}">
        <p14:creationId xmlns:p14="http://schemas.microsoft.com/office/powerpoint/2010/main" val="3506885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Hayles posits that consciousness is impacted by its embodiment but also acknowledges disjunction and the impact of social constructs in the interpretation of performance. She argues that embodiment does not secure gender or personhood, but it is important to identity and lived experience-it can’t be totally disregarded.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Hayles argues that how we define what a human is necessarily shifts with advances in technology and cybernetics creating thinking machines. She explores how the boundaries between human/machine, mind/body, male/female, and material/virtual have become increasingly blurred which challenges the humanist ideology that places humans as the pinnacle of moral and intellectual capacity. The tension between </a:t>
            </a:r>
            <a:r>
              <a:rPr lang="en-US" sz="1200" b="1" dirty="0"/>
              <a:t>virtual </a:t>
            </a:r>
            <a:r>
              <a:rPr lang="en-US" sz="1200" dirty="0"/>
              <a:t>and </a:t>
            </a:r>
            <a:r>
              <a:rPr lang="en-US" sz="1200" b="1" dirty="0"/>
              <a:t>material existence </a:t>
            </a:r>
            <a:r>
              <a:rPr lang="en-US" sz="1200" dirty="0"/>
              <a:t>is also at the core of this text in  her consideration of embodiment and performance.</a:t>
            </a:r>
          </a:p>
          <a:p>
            <a:endParaRPr lang="en-US" dirty="0"/>
          </a:p>
        </p:txBody>
      </p:sp>
      <p:sp>
        <p:nvSpPr>
          <p:cNvPr id="4" name="Slide Number Placeholder 3"/>
          <p:cNvSpPr>
            <a:spLocks noGrp="1"/>
          </p:cNvSpPr>
          <p:nvPr>
            <p:ph type="sldNum" sz="quarter" idx="5"/>
          </p:nvPr>
        </p:nvSpPr>
        <p:spPr/>
        <p:txBody>
          <a:bodyPr/>
          <a:lstStyle/>
          <a:p>
            <a:fld id="{9CCC741E-F7F3-4551-81BE-EC31B43C6DEF}" type="slidenum">
              <a:rPr lang="en-US" smtClean="0"/>
              <a:t>8</a:t>
            </a:fld>
            <a:endParaRPr lang="en-US"/>
          </a:p>
        </p:txBody>
      </p:sp>
    </p:spTree>
    <p:extLst>
      <p:ext uri="{BB962C8B-B14F-4D97-AF65-F5344CB8AC3E}">
        <p14:creationId xmlns:p14="http://schemas.microsoft.com/office/powerpoint/2010/main" val="9495921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CAEF0C-E18D-0CBD-4A17-3C886E6EC6D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F2616DB-A848-1A28-3D0A-1B47862D83A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93C288C-205C-FEDE-57CC-59FE1D0E22D0}"/>
              </a:ext>
            </a:extLst>
          </p:cNvPr>
          <p:cNvSpPr>
            <a:spLocks noGrp="1"/>
          </p:cNvSpPr>
          <p:nvPr>
            <p:ph type="dt" sz="half" idx="10"/>
          </p:nvPr>
        </p:nvSpPr>
        <p:spPr/>
        <p:txBody>
          <a:bodyPr/>
          <a:lstStyle/>
          <a:p>
            <a:fld id="{D6631B8C-2EAC-496E-AC93-EEFF63F6C545}" type="datetimeFigureOut">
              <a:rPr lang="en-US" smtClean="0"/>
              <a:t>9/6/2026</a:t>
            </a:fld>
            <a:endParaRPr lang="en-US"/>
          </a:p>
        </p:txBody>
      </p:sp>
      <p:sp>
        <p:nvSpPr>
          <p:cNvPr id="5" name="Footer Placeholder 4">
            <a:extLst>
              <a:ext uri="{FF2B5EF4-FFF2-40B4-BE49-F238E27FC236}">
                <a16:creationId xmlns:a16="http://schemas.microsoft.com/office/drawing/2014/main" id="{9AF5E5B7-1406-8303-0D8F-593560F39E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E47BDC-80C8-3002-C374-B20CFA9E8396}"/>
              </a:ext>
            </a:extLst>
          </p:cNvPr>
          <p:cNvSpPr>
            <a:spLocks noGrp="1"/>
          </p:cNvSpPr>
          <p:nvPr>
            <p:ph type="sldNum" sz="quarter" idx="12"/>
          </p:nvPr>
        </p:nvSpPr>
        <p:spPr/>
        <p:txBody>
          <a:bodyPr/>
          <a:lstStyle/>
          <a:p>
            <a:fld id="{5852F50E-1EEE-4BBF-9CFD-FCA39132F16F}" type="slidenum">
              <a:rPr lang="en-US" smtClean="0"/>
              <a:t>‹#›</a:t>
            </a:fld>
            <a:endParaRPr lang="en-US"/>
          </a:p>
        </p:txBody>
      </p:sp>
    </p:spTree>
    <p:extLst>
      <p:ext uri="{BB962C8B-B14F-4D97-AF65-F5344CB8AC3E}">
        <p14:creationId xmlns:p14="http://schemas.microsoft.com/office/powerpoint/2010/main" val="31703382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0A620-89F7-346C-F5EF-019BA7E3690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A0E3995-EB56-B090-1125-92F410009C5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D9F5D1-731B-FE4D-C783-025DC2F6E4CD}"/>
              </a:ext>
            </a:extLst>
          </p:cNvPr>
          <p:cNvSpPr>
            <a:spLocks noGrp="1"/>
          </p:cNvSpPr>
          <p:nvPr>
            <p:ph type="dt" sz="half" idx="10"/>
          </p:nvPr>
        </p:nvSpPr>
        <p:spPr/>
        <p:txBody>
          <a:bodyPr/>
          <a:lstStyle/>
          <a:p>
            <a:fld id="{D6631B8C-2EAC-496E-AC93-EEFF63F6C545}" type="datetimeFigureOut">
              <a:rPr lang="en-US" smtClean="0"/>
              <a:t>9/6/2026</a:t>
            </a:fld>
            <a:endParaRPr lang="en-US"/>
          </a:p>
        </p:txBody>
      </p:sp>
      <p:sp>
        <p:nvSpPr>
          <p:cNvPr id="5" name="Footer Placeholder 4">
            <a:extLst>
              <a:ext uri="{FF2B5EF4-FFF2-40B4-BE49-F238E27FC236}">
                <a16:creationId xmlns:a16="http://schemas.microsoft.com/office/drawing/2014/main" id="{CA372504-F7A4-438E-9E1D-FE4F4911DE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9DD20E-FF4D-ACD9-50E3-AB082B0590F8}"/>
              </a:ext>
            </a:extLst>
          </p:cNvPr>
          <p:cNvSpPr>
            <a:spLocks noGrp="1"/>
          </p:cNvSpPr>
          <p:nvPr>
            <p:ph type="sldNum" sz="quarter" idx="12"/>
          </p:nvPr>
        </p:nvSpPr>
        <p:spPr/>
        <p:txBody>
          <a:bodyPr/>
          <a:lstStyle/>
          <a:p>
            <a:fld id="{5852F50E-1EEE-4BBF-9CFD-FCA39132F16F}" type="slidenum">
              <a:rPr lang="en-US" smtClean="0"/>
              <a:t>‹#›</a:t>
            </a:fld>
            <a:endParaRPr lang="en-US"/>
          </a:p>
        </p:txBody>
      </p:sp>
    </p:spTree>
    <p:extLst>
      <p:ext uri="{BB962C8B-B14F-4D97-AF65-F5344CB8AC3E}">
        <p14:creationId xmlns:p14="http://schemas.microsoft.com/office/powerpoint/2010/main" val="858226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164A554-6AE8-DFD4-7AAF-428B3B478B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E4A00CC-0792-1440-66B7-71F248911EA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538F9C-7CEA-7FF2-F19E-864BC7AFBB85}"/>
              </a:ext>
            </a:extLst>
          </p:cNvPr>
          <p:cNvSpPr>
            <a:spLocks noGrp="1"/>
          </p:cNvSpPr>
          <p:nvPr>
            <p:ph type="dt" sz="half" idx="10"/>
          </p:nvPr>
        </p:nvSpPr>
        <p:spPr/>
        <p:txBody>
          <a:bodyPr/>
          <a:lstStyle/>
          <a:p>
            <a:fld id="{D6631B8C-2EAC-496E-AC93-EEFF63F6C545}" type="datetimeFigureOut">
              <a:rPr lang="en-US" smtClean="0"/>
              <a:t>9/6/2026</a:t>
            </a:fld>
            <a:endParaRPr lang="en-US"/>
          </a:p>
        </p:txBody>
      </p:sp>
      <p:sp>
        <p:nvSpPr>
          <p:cNvPr id="5" name="Footer Placeholder 4">
            <a:extLst>
              <a:ext uri="{FF2B5EF4-FFF2-40B4-BE49-F238E27FC236}">
                <a16:creationId xmlns:a16="http://schemas.microsoft.com/office/drawing/2014/main" id="{14D0D4E4-20D7-87EE-0509-7EA056F31E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80B092-EAF0-E0F1-1907-4662FEEC46DB}"/>
              </a:ext>
            </a:extLst>
          </p:cNvPr>
          <p:cNvSpPr>
            <a:spLocks noGrp="1"/>
          </p:cNvSpPr>
          <p:nvPr>
            <p:ph type="sldNum" sz="quarter" idx="12"/>
          </p:nvPr>
        </p:nvSpPr>
        <p:spPr/>
        <p:txBody>
          <a:bodyPr/>
          <a:lstStyle/>
          <a:p>
            <a:fld id="{5852F50E-1EEE-4BBF-9CFD-FCA39132F16F}" type="slidenum">
              <a:rPr lang="en-US" smtClean="0"/>
              <a:t>‹#›</a:t>
            </a:fld>
            <a:endParaRPr lang="en-US"/>
          </a:p>
        </p:txBody>
      </p:sp>
    </p:spTree>
    <p:extLst>
      <p:ext uri="{BB962C8B-B14F-4D97-AF65-F5344CB8AC3E}">
        <p14:creationId xmlns:p14="http://schemas.microsoft.com/office/powerpoint/2010/main" val="19004721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F2CCD9-E4DF-858F-A451-E202EE0B4D9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898A81-0FCA-6853-9EF1-97C7078D56D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CAAFF6-F757-9225-3A14-B50CD0D43355}"/>
              </a:ext>
            </a:extLst>
          </p:cNvPr>
          <p:cNvSpPr>
            <a:spLocks noGrp="1"/>
          </p:cNvSpPr>
          <p:nvPr>
            <p:ph type="dt" sz="half" idx="10"/>
          </p:nvPr>
        </p:nvSpPr>
        <p:spPr/>
        <p:txBody>
          <a:bodyPr/>
          <a:lstStyle/>
          <a:p>
            <a:fld id="{D6631B8C-2EAC-496E-AC93-EEFF63F6C545}" type="datetimeFigureOut">
              <a:rPr lang="en-US" smtClean="0"/>
              <a:t>9/6/2026</a:t>
            </a:fld>
            <a:endParaRPr lang="en-US"/>
          </a:p>
        </p:txBody>
      </p:sp>
      <p:sp>
        <p:nvSpPr>
          <p:cNvPr id="5" name="Footer Placeholder 4">
            <a:extLst>
              <a:ext uri="{FF2B5EF4-FFF2-40B4-BE49-F238E27FC236}">
                <a16:creationId xmlns:a16="http://schemas.microsoft.com/office/drawing/2014/main" id="{B1758E9B-6B32-6AED-EBD3-57004A59F9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06A7AA-7B32-8FA1-600A-07E7441E171C}"/>
              </a:ext>
            </a:extLst>
          </p:cNvPr>
          <p:cNvSpPr>
            <a:spLocks noGrp="1"/>
          </p:cNvSpPr>
          <p:nvPr>
            <p:ph type="sldNum" sz="quarter" idx="12"/>
          </p:nvPr>
        </p:nvSpPr>
        <p:spPr/>
        <p:txBody>
          <a:bodyPr/>
          <a:lstStyle/>
          <a:p>
            <a:fld id="{5852F50E-1EEE-4BBF-9CFD-FCA39132F16F}" type="slidenum">
              <a:rPr lang="en-US" smtClean="0"/>
              <a:t>‹#›</a:t>
            </a:fld>
            <a:endParaRPr lang="en-US"/>
          </a:p>
        </p:txBody>
      </p:sp>
    </p:spTree>
    <p:extLst>
      <p:ext uri="{BB962C8B-B14F-4D97-AF65-F5344CB8AC3E}">
        <p14:creationId xmlns:p14="http://schemas.microsoft.com/office/powerpoint/2010/main" val="19712073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031B5-6322-3BA1-3ABB-595E53B1FCE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DAE25B8-8F4F-50EB-07A9-D903A487EF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CC1B61D-3B1D-E8C5-9CE3-4AD665ABBEB9}"/>
              </a:ext>
            </a:extLst>
          </p:cNvPr>
          <p:cNvSpPr>
            <a:spLocks noGrp="1"/>
          </p:cNvSpPr>
          <p:nvPr>
            <p:ph type="dt" sz="half" idx="10"/>
          </p:nvPr>
        </p:nvSpPr>
        <p:spPr/>
        <p:txBody>
          <a:bodyPr/>
          <a:lstStyle/>
          <a:p>
            <a:fld id="{D6631B8C-2EAC-496E-AC93-EEFF63F6C545}" type="datetimeFigureOut">
              <a:rPr lang="en-US" smtClean="0"/>
              <a:t>9/6/2026</a:t>
            </a:fld>
            <a:endParaRPr lang="en-US"/>
          </a:p>
        </p:txBody>
      </p:sp>
      <p:sp>
        <p:nvSpPr>
          <p:cNvPr id="5" name="Footer Placeholder 4">
            <a:extLst>
              <a:ext uri="{FF2B5EF4-FFF2-40B4-BE49-F238E27FC236}">
                <a16:creationId xmlns:a16="http://schemas.microsoft.com/office/drawing/2014/main" id="{BA2A16B7-73FB-E240-60A7-99A57C16EA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8C8BBD-CAAD-49E0-D3DD-A4D420662FBF}"/>
              </a:ext>
            </a:extLst>
          </p:cNvPr>
          <p:cNvSpPr>
            <a:spLocks noGrp="1"/>
          </p:cNvSpPr>
          <p:nvPr>
            <p:ph type="sldNum" sz="quarter" idx="12"/>
          </p:nvPr>
        </p:nvSpPr>
        <p:spPr/>
        <p:txBody>
          <a:bodyPr/>
          <a:lstStyle/>
          <a:p>
            <a:fld id="{5852F50E-1EEE-4BBF-9CFD-FCA39132F16F}" type="slidenum">
              <a:rPr lang="en-US" smtClean="0"/>
              <a:t>‹#›</a:t>
            </a:fld>
            <a:endParaRPr lang="en-US"/>
          </a:p>
        </p:txBody>
      </p:sp>
    </p:spTree>
    <p:extLst>
      <p:ext uri="{BB962C8B-B14F-4D97-AF65-F5344CB8AC3E}">
        <p14:creationId xmlns:p14="http://schemas.microsoft.com/office/powerpoint/2010/main" val="3181485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E0BC0-804C-A74A-6B8D-B6EFA8B56B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156CE19-45FD-9A97-DA90-F9B70286D91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B380366-D261-AC07-9FA8-F29A52AD84F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57C5751-AB73-1EFE-C037-F754999873F7}"/>
              </a:ext>
            </a:extLst>
          </p:cNvPr>
          <p:cNvSpPr>
            <a:spLocks noGrp="1"/>
          </p:cNvSpPr>
          <p:nvPr>
            <p:ph type="dt" sz="half" idx="10"/>
          </p:nvPr>
        </p:nvSpPr>
        <p:spPr/>
        <p:txBody>
          <a:bodyPr/>
          <a:lstStyle/>
          <a:p>
            <a:fld id="{D6631B8C-2EAC-496E-AC93-EEFF63F6C545}" type="datetimeFigureOut">
              <a:rPr lang="en-US" smtClean="0"/>
              <a:t>9/6/2026</a:t>
            </a:fld>
            <a:endParaRPr lang="en-US"/>
          </a:p>
        </p:txBody>
      </p:sp>
      <p:sp>
        <p:nvSpPr>
          <p:cNvPr id="6" name="Footer Placeholder 5">
            <a:extLst>
              <a:ext uri="{FF2B5EF4-FFF2-40B4-BE49-F238E27FC236}">
                <a16:creationId xmlns:a16="http://schemas.microsoft.com/office/drawing/2014/main" id="{FE7B1F1F-EF6C-345D-1320-4236D6AC61F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8ED0F2-CF03-0FEB-4591-89BF02D1EC33}"/>
              </a:ext>
            </a:extLst>
          </p:cNvPr>
          <p:cNvSpPr>
            <a:spLocks noGrp="1"/>
          </p:cNvSpPr>
          <p:nvPr>
            <p:ph type="sldNum" sz="quarter" idx="12"/>
          </p:nvPr>
        </p:nvSpPr>
        <p:spPr/>
        <p:txBody>
          <a:bodyPr/>
          <a:lstStyle/>
          <a:p>
            <a:fld id="{5852F50E-1EEE-4BBF-9CFD-FCA39132F16F}" type="slidenum">
              <a:rPr lang="en-US" smtClean="0"/>
              <a:t>‹#›</a:t>
            </a:fld>
            <a:endParaRPr lang="en-US"/>
          </a:p>
        </p:txBody>
      </p:sp>
    </p:spTree>
    <p:extLst>
      <p:ext uri="{BB962C8B-B14F-4D97-AF65-F5344CB8AC3E}">
        <p14:creationId xmlns:p14="http://schemas.microsoft.com/office/powerpoint/2010/main" val="3106190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5E088-4D6F-6D81-7013-80A09FFA7E0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411C49B-DD3B-85C6-F8B5-336CCBB8484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3A041F9-CE6A-4F6A-DB9E-C4685A5DDC3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0212BF9-2829-B890-D593-3F697B1FD3C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9F6B446-92DB-F3BD-B667-E33E015BFD3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B0FCB12-0A25-E6D3-F97E-7076C21644D2}"/>
              </a:ext>
            </a:extLst>
          </p:cNvPr>
          <p:cNvSpPr>
            <a:spLocks noGrp="1"/>
          </p:cNvSpPr>
          <p:nvPr>
            <p:ph type="dt" sz="half" idx="10"/>
          </p:nvPr>
        </p:nvSpPr>
        <p:spPr/>
        <p:txBody>
          <a:bodyPr/>
          <a:lstStyle/>
          <a:p>
            <a:fld id="{D6631B8C-2EAC-496E-AC93-EEFF63F6C545}" type="datetimeFigureOut">
              <a:rPr lang="en-US" smtClean="0"/>
              <a:t>9/6/2026</a:t>
            </a:fld>
            <a:endParaRPr lang="en-US"/>
          </a:p>
        </p:txBody>
      </p:sp>
      <p:sp>
        <p:nvSpPr>
          <p:cNvPr id="8" name="Footer Placeholder 7">
            <a:extLst>
              <a:ext uri="{FF2B5EF4-FFF2-40B4-BE49-F238E27FC236}">
                <a16:creationId xmlns:a16="http://schemas.microsoft.com/office/drawing/2014/main" id="{F4E6784F-4BC2-D0A7-FD04-6BA81975381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7F8302F-A9BE-CB25-CA1D-AC3ED75E158F}"/>
              </a:ext>
            </a:extLst>
          </p:cNvPr>
          <p:cNvSpPr>
            <a:spLocks noGrp="1"/>
          </p:cNvSpPr>
          <p:nvPr>
            <p:ph type="sldNum" sz="quarter" idx="12"/>
          </p:nvPr>
        </p:nvSpPr>
        <p:spPr/>
        <p:txBody>
          <a:bodyPr/>
          <a:lstStyle/>
          <a:p>
            <a:fld id="{5852F50E-1EEE-4BBF-9CFD-FCA39132F16F}" type="slidenum">
              <a:rPr lang="en-US" smtClean="0"/>
              <a:t>‹#›</a:t>
            </a:fld>
            <a:endParaRPr lang="en-US"/>
          </a:p>
        </p:txBody>
      </p:sp>
    </p:spTree>
    <p:extLst>
      <p:ext uri="{BB962C8B-B14F-4D97-AF65-F5344CB8AC3E}">
        <p14:creationId xmlns:p14="http://schemas.microsoft.com/office/powerpoint/2010/main" val="25793825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818EB-D4F9-9ABA-263A-2879BCA1627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2C2222F-8FE9-0257-E34C-CB3F9A503CF8}"/>
              </a:ext>
            </a:extLst>
          </p:cNvPr>
          <p:cNvSpPr>
            <a:spLocks noGrp="1"/>
          </p:cNvSpPr>
          <p:nvPr>
            <p:ph type="dt" sz="half" idx="10"/>
          </p:nvPr>
        </p:nvSpPr>
        <p:spPr/>
        <p:txBody>
          <a:bodyPr/>
          <a:lstStyle/>
          <a:p>
            <a:fld id="{D6631B8C-2EAC-496E-AC93-EEFF63F6C545}" type="datetimeFigureOut">
              <a:rPr lang="en-US" smtClean="0"/>
              <a:t>9/6/2026</a:t>
            </a:fld>
            <a:endParaRPr lang="en-US"/>
          </a:p>
        </p:txBody>
      </p:sp>
      <p:sp>
        <p:nvSpPr>
          <p:cNvPr id="4" name="Footer Placeholder 3">
            <a:extLst>
              <a:ext uri="{FF2B5EF4-FFF2-40B4-BE49-F238E27FC236}">
                <a16:creationId xmlns:a16="http://schemas.microsoft.com/office/drawing/2014/main" id="{5FA48985-B3E2-B8EF-0CF9-F2ABDC630F3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AB40485-5D90-85DD-FE85-97FE73CD5C82}"/>
              </a:ext>
            </a:extLst>
          </p:cNvPr>
          <p:cNvSpPr>
            <a:spLocks noGrp="1"/>
          </p:cNvSpPr>
          <p:nvPr>
            <p:ph type="sldNum" sz="quarter" idx="12"/>
          </p:nvPr>
        </p:nvSpPr>
        <p:spPr/>
        <p:txBody>
          <a:bodyPr/>
          <a:lstStyle/>
          <a:p>
            <a:fld id="{5852F50E-1EEE-4BBF-9CFD-FCA39132F16F}" type="slidenum">
              <a:rPr lang="en-US" smtClean="0"/>
              <a:t>‹#›</a:t>
            </a:fld>
            <a:endParaRPr lang="en-US"/>
          </a:p>
        </p:txBody>
      </p:sp>
    </p:spTree>
    <p:extLst>
      <p:ext uri="{BB962C8B-B14F-4D97-AF65-F5344CB8AC3E}">
        <p14:creationId xmlns:p14="http://schemas.microsoft.com/office/powerpoint/2010/main" val="2339871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FFAD1AC-F109-7A70-0823-80F908688F96}"/>
              </a:ext>
            </a:extLst>
          </p:cNvPr>
          <p:cNvSpPr>
            <a:spLocks noGrp="1"/>
          </p:cNvSpPr>
          <p:nvPr>
            <p:ph type="dt" sz="half" idx="10"/>
          </p:nvPr>
        </p:nvSpPr>
        <p:spPr/>
        <p:txBody>
          <a:bodyPr/>
          <a:lstStyle/>
          <a:p>
            <a:fld id="{D6631B8C-2EAC-496E-AC93-EEFF63F6C545}" type="datetimeFigureOut">
              <a:rPr lang="en-US" smtClean="0"/>
              <a:t>9/6/2026</a:t>
            </a:fld>
            <a:endParaRPr lang="en-US"/>
          </a:p>
        </p:txBody>
      </p:sp>
      <p:sp>
        <p:nvSpPr>
          <p:cNvPr id="3" name="Footer Placeholder 2">
            <a:extLst>
              <a:ext uri="{FF2B5EF4-FFF2-40B4-BE49-F238E27FC236}">
                <a16:creationId xmlns:a16="http://schemas.microsoft.com/office/drawing/2014/main" id="{44206161-5358-C483-5655-5E19C31DE22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1509C24-6E70-47C5-B587-3F48D02982FA}"/>
              </a:ext>
            </a:extLst>
          </p:cNvPr>
          <p:cNvSpPr>
            <a:spLocks noGrp="1"/>
          </p:cNvSpPr>
          <p:nvPr>
            <p:ph type="sldNum" sz="quarter" idx="12"/>
          </p:nvPr>
        </p:nvSpPr>
        <p:spPr/>
        <p:txBody>
          <a:bodyPr/>
          <a:lstStyle/>
          <a:p>
            <a:fld id="{5852F50E-1EEE-4BBF-9CFD-FCA39132F16F}" type="slidenum">
              <a:rPr lang="en-US" smtClean="0"/>
              <a:t>‹#›</a:t>
            </a:fld>
            <a:endParaRPr lang="en-US"/>
          </a:p>
        </p:txBody>
      </p:sp>
    </p:spTree>
    <p:extLst>
      <p:ext uri="{BB962C8B-B14F-4D97-AF65-F5344CB8AC3E}">
        <p14:creationId xmlns:p14="http://schemas.microsoft.com/office/powerpoint/2010/main" val="3810027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548F1-6CB4-B3D5-4BB8-69E68D335B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69D313F-543F-919A-66CB-236D3A95B38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07912C1-3F50-23DD-A41E-190812D5F6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84946B7-7418-A0EF-B0AD-28A731F8B68B}"/>
              </a:ext>
            </a:extLst>
          </p:cNvPr>
          <p:cNvSpPr>
            <a:spLocks noGrp="1"/>
          </p:cNvSpPr>
          <p:nvPr>
            <p:ph type="dt" sz="half" idx="10"/>
          </p:nvPr>
        </p:nvSpPr>
        <p:spPr/>
        <p:txBody>
          <a:bodyPr/>
          <a:lstStyle/>
          <a:p>
            <a:fld id="{D6631B8C-2EAC-496E-AC93-EEFF63F6C545}" type="datetimeFigureOut">
              <a:rPr lang="en-US" smtClean="0"/>
              <a:t>9/6/2026</a:t>
            </a:fld>
            <a:endParaRPr lang="en-US"/>
          </a:p>
        </p:txBody>
      </p:sp>
      <p:sp>
        <p:nvSpPr>
          <p:cNvPr id="6" name="Footer Placeholder 5">
            <a:extLst>
              <a:ext uri="{FF2B5EF4-FFF2-40B4-BE49-F238E27FC236}">
                <a16:creationId xmlns:a16="http://schemas.microsoft.com/office/drawing/2014/main" id="{491C2FD2-1D2B-82FC-00A2-956FA672999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3A6064A-9E64-7F5A-E5AA-0BFBBB20D7FA}"/>
              </a:ext>
            </a:extLst>
          </p:cNvPr>
          <p:cNvSpPr>
            <a:spLocks noGrp="1"/>
          </p:cNvSpPr>
          <p:nvPr>
            <p:ph type="sldNum" sz="quarter" idx="12"/>
          </p:nvPr>
        </p:nvSpPr>
        <p:spPr/>
        <p:txBody>
          <a:bodyPr/>
          <a:lstStyle/>
          <a:p>
            <a:fld id="{5852F50E-1EEE-4BBF-9CFD-FCA39132F16F}" type="slidenum">
              <a:rPr lang="en-US" smtClean="0"/>
              <a:t>‹#›</a:t>
            </a:fld>
            <a:endParaRPr lang="en-US"/>
          </a:p>
        </p:txBody>
      </p:sp>
    </p:spTree>
    <p:extLst>
      <p:ext uri="{BB962C8B-B14F-4D97-AF65-F5344CB8AC3E}">
        <p14:creationId xmlns:p14="http://schemas.microsoft.com/office/powerpoint/2010/main" val="17466561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7B510-C4CE-C6C5-03D0-58F1504EC7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2E6DEEC-E29B-A2D3-691D-782E7C9B3AA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0C13D15-091D-D35E-C977-C5B065E376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DF398B-2CCD-9057-C8D8-518CEAC31170}"/>
              </a:ext>
            </a:extLst>
          </p:cNvPr>
          <p:cNvSpPr>
            <a:spLocks noGrp="1"/>
          </p:cNvSpPr>
          <p:nvPr>
            <p:ph type="dt" sz="half" idx="10"/>
          </p:nvPr>
        </p:nvSpPr>
        <p:spPr/>
        <p:txBody>
          <a:bodyPr/>
          <a:lstStyle/>
          <a:p>
            <a:fld id="{D6631B8C-2EAC-496E-AC93-EEFF63F6C545}" type="datetimeFigureOut">
              <a:rPr lang="en-US" smtClean="0"/>
              <a:t>9/6/2026</a:t>
            </a:fld>
            <a:endParaRPr lang="en-US"/>
          </a:p>
        </p:txBody>
      </p:sp>
      <p:sp>
        <p:nvSpPr>
          <p:cNvPr id="6" name="Footer Placeholder 5">
            <a:extLst>
              <a:ext uri="{FF2B5EF4-FFF2-40B4-BE49-F238E27FC236}">
                <a16:creationId xmlns:a16="http://schemas.microsoft.com/office/drawing/2014/main" id="{26B1FCD9-9FD8-ACF6-2549-F7A4DDB383D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4F171B-08F4-C1D7-10C3-2BE6CE390738}"/>
              </a:ext>
            </a:extLst>
          </p:cNvPr>
          <p:cNvSpPr>
            <a:spLocks noGrp="1"/>
          </p:cNvSpPr>
          <p:nvPr>
            <p:ph type="sldNum" sz="quarter" idx="12"/>
          </p:nvPr>
        </p:nvSpPr>
        <p:spPr/>
        <p:txBody>
          <a:bodyPr/>
          <a:lstStyle/>
          <a:p>
            <a:fld id="{5852F50E-1EEE-4BBF-9CFD-FCA39132F16F}" type="slidenum">
              <a:rPr lang="en-US" smtClean="0"/>
              <a:t>‹#›</a:t>
            </a:fld>
            <a:endParaRPr lang="en-US"/>
          </a:p>
        </p:txBody>
      </p:sp>
    </p:spTree>
    <p:extLst>
      <p:ext uri="{BB962C8B-B14F-4D97-AF65-F5344CB8AC3E}">
        <p14:creationId xmlns:p14="http://schemas.microsoft.com/office/powerpoint/2010/main" val="36945070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B8B2572-3CC5-5C15-10A7-82ABE0D59FC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35492C8-CE7A-7510-6DD2-460823A3256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194423-0BC0-1F7C-042B-AC31ABF30F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631B8C-2EAC-496E-AC93-EEFF63F6C545}" type="datetimeFigureOut">
              <a:rPr lang="en-US" smtClean="0"/>
              <a:t>9/6/2026</a:t>
            </a:fld>
            <a:endParaRPr lang="en-US"/>
          </a:p>
        </p:txBody>
      </p:sp>
      <p:sp>
        <p:nvSpPr>
          <p:cNvPr id="5" name="Footer Placeholder 4">
            <a:extLst>
              <a:ext uri="{FF2B5EF4-FFF2-40B4-BE49-F238E27FC236}">
                <a16:creationId xmlns:a16="http://schemas.microsoft.com/office/drawing/2014/main" id="{9686648F-A765-AB00-9B2D-993F62E4A7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36CA47-FF98-1421-275D-EED7295464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52F50E-1EEE-4BBF-9CFD-FCA39132F16F}" type="slidenum">
              <a:rPr lang="en-US" smtClean="0"/>
              <a:t>‹#›</a:t>
            </a:fld>
            <a:endParaRPr lang="en-US"/>
          </a:p>
        </p:txBody>
      </p:sp>
    </p:spTree>
    <p:extLst>
      <p:ext uri="{BB962C8B-B14F-4D97-AF65-F5344CB8AC3E}">
        <p14:creationId xmlns:p14="http://schemas.microsoft.com/office/powerpoint/2010/main" val="9406428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1532FF0-45F3-01FF-FCFB-7B019C9443A0}"/>
              </a:ext>
            </a:extLst>
          </p:cNvPr>
          <p:cNvSpPr>
            <a:spLocks noGrp="1"/>
          </p:cNvSpPr>
          <p:nvPr>
            <p:ph type="ctrTitle"/>
          </p:nvPr>
        </p:nvSpPr>
        <p:spPr>
          <a:xfrm>
            <a:off x="1028700" y="1967266"/>
            <a:ext cx="2628900" cy="2547257"/>
          </a:xfrm>
          <a:noFill/>
        </p:spPr>
        <p:txBody>
          <a:bodyPr vert="horz" lIns="91440" tIns="45720" rIns="91440" bIns="45720" rtlCol="0" anchor="ctr">
            <a:normAutofit/>
          </a:bodyPr>
          <a:lstStyle/>
          <a:p>
            <a:r>
              <a:rPr lang="en-US" sz="3600" kern="1200">
                <a:solidFill>
                  <a:srgbClr val="FFFFFF"/>
                </a:solidFill>
                <a:latin typeface="+mj-lt"/>
                <a:ea typeface="+mj-ea"/>
                <a:cs typeface="+mj-cs"/>
              </a:rPr>
              <a:t>Being Human</a:t>
            </a:r>
          </a:p>
        </p:txBody>
      </p:sp>
      <p:pic>
        <p:nvPicPr>
          <p:cNvPr id="5" name="Picture 4" descr="A collage of people&#10;&#10;Description automatically generated with medium confidence">
            <a:extLst>
              <a:ext uri="{FF2B5EF4-FFF2-40B4-BE49-F238E27FC236}">
                <a16:creationId xmlns:a16="http://schemas.microsoft.com/office/drawing/2014/main" id="{286BE40E-4FD4-FC58-3756-5906239FF4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20588" y="643466"/>
            <a:ext cx="6494156" cy="5568739"/>
          </a:xfrm>
          <a:prstGeom prst="rect">
            <a:avLst/>
          </a:prstGeom>
        </p:spPr>
      </p:pic>
    </p:spTree>
    <p:extLst>
      <p:ext uri="{BB962C8B-B14F-4D97-AF65-F5344CB8AC3E}">
        <p14:creationId xmlns:p14="http://schemas.microsoft.com/office/powerpoint/2010/main" val="28048436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C74AF78-32EC-9EE8-8D90-8F7F8ACC4615}"/>
              </a:ext>
            </a:extLst>
          </p:cNvPr>
          <p:cNvSpPr>
            <a:spLocks noGrp="1"/>
          </p:cNvSpPr>
          <p:nvPr>
            <p:ph type="title"/>
          </p:nvPr>
        </p:nvSpPr>
        <p:spPr>
          <a:xfrm>
            <a:off x="838201" y="365125"/>
            <a:ext cx="5251316" cy="1807305"/>
          </a:xfrm>
        </p:spPr>
        <p:txBody>
          <a:bodyPr>
            <a:normAutofit/>
          </a:bodyPr>
          <a:lstStyle/>
          <a:p>
            <a:r>
              <a:rPr lang="en-US" b="1"/>
              <a:t>The Turing Test</a:t>
            </a:r>
          </a:p>
        </p:txBody>
      </p:sp>
      <p:sp>
        <p:nvSpPr>
          <p:cNvPr id="3" name="Content Placeholder 2">
            <a:extLst>
              <a:ext uri="{FF2B5EF4-FFF2-40B4-BE49-F238E27FC236}">
                <a16:creationId xmlns:a16="http://schemas.microsoft.com/office/drawing/2014/main" id="{8E37FE6E-B312-854A-F24D-C35F4888B1D8}"/>
              </a:ext>
            </a:extLst>
          </p:cNvPr>
          <p:cNvSpPr>
            <a:spLocks noGrp="1"/>
          </p:cNvSpPr>
          <p:nvPr>
            <p:ph idx="1"/>
          </p:nvPr>
        </p:nvSpPr>
        <p:spPr>
          <a:xfrm>
            <a:off x="838200" y="2333297"/>
            <a:ext cx="4619621" cy="3843666"/>
          </a:xfrm>
        </p:spPr>
        <p:txBody>
          <a:bodyPr>
            <a:normAutofit/>
          </a:bodyPr>
          <a:lstStyle/>
          <a:p>
            <a:pPr marL="0" indent="0">
              <a:buNone/>
            </a:pPr>
            <a:r>
              <a:rPr lang="en-US" sz="2000"/>
              <a:t>We have been trying to achieve Thinking Machines since the 1950s.  Is the Turing Test still valid? Would you agree we can no longer distinguish the “intelligent” (used liberally-AI is an algorithm) machine from an intelligent human? How do you think this test has limitations?</a:t>
            </a:r>
          </a:p>
          <a:p>
            <a:pPr marL="0" indent="0">
              <a:buNone/>
            </a:pPr>
            <a:endParaRPr lang="en-US" sz="2000"/>
          </a:p>
        </p:txBody>
      </p:sp>
      <p:pic>
        <p:nvPicPr>
          <p:cNvPr id="5" name="Picture 4" descr="Robot operating a machine">
            <a:extLst>
              <a:ext uri="{FF2B5EF4-FFF2-40B4-BE49-F238E27FC236}">
                <a16:creationId xmlns:a16="http://schemas.microsoft.com/office/drawing/2014/main" id="{1B8200B0-A1C9-A236-D78E-BE9AD56088C5}"/>
              </a:ext>
            </a:extLst>
          </p:cNvPr>
          <p:cNvPicPr>
            <a:picLocks noChangeAspect="1"/>
          </p:cNvPicPr>
          <p:nvPr/>
        </p:nvPicPr>
        <p:blipFill>
          <a:blip r:embed="rId2"/>
          <a:srcRect l="17362" r="15907" b="1"/>
          <a:stretch>
            <a:fill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29568397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5A7BB-6000-CFD6-5FB2-8D994A18455E}"/>
              </a:ext>
            </a:extLst>
          </p:cNvPr>
          <p:cNvSpPr>
            <a:spLocks noGrp="1"/>
          </p:cNvSpPr>
          <p:nvPr>
            <p:ph type="title"/>
          </p:nvPr>
        </p:nvSpPr>
        <p:spPr>
          <a:xfrm>
            <a:off x="481013" y="3752849"/>
            <a:ext cx="3290887" cy="2452687"/>
          </a:xfrm>
        </p:spPr>
        <p:txBody>
          <a:bodyPr anchor="ctr">
            <a:normAutofit/>
          </a:bodyPr>
          <a:lstStyle/>
          <a:p>
            <a:r>
              <a:rPr lang="en-US" sz="3600" b="1"/>
              <a:t>Disembodied Conceptual Information</a:t>
            </a:r>
            <a:endParaRPr lang="en-US" sz="3600"/>
          </a:p>
        </p:txBody>
      </p:sp>
      <p:pic>
        <p:nvPicPr>
          <p:cNvPr id="15" name="Picture 14">
            <a:extLst>
              <a:ext uri="{FF2B5EF4-FFF2-40B4-BE49-F238E27FC236}">
                <a16:creationId xmlns:a16="http://schemas.microsoft.com/office/drawing/2014/main" id="{2B5DADDB-98F4-A632-056B-AAE150F7A7B9}"/>
              </a:ext>
            </a:extLst>
          </p:cNvPr>
          <p:cNvPicPr>
            <a:picLocks noChangeAspect="1"/>
          </p:cNvPicPr>
          <p:nvPr/>
        </p:nvPicPr>
        <p:blipFill>
          <a:blip r:embed="rId2"/>
          <a:srcRect t="33653" b="12240"/>
          <a:stretch>
            <a:fillRect/>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7" name="Content Placeholder 6">
            <a:extLst>
              <a:ext uri="{FF2B5EF4-FFF2-40B4-BE49-F238E27FC236}">
                <a16:creationId xmlns:a16="http://schemas.microsoft.com/office/drawing/2014/main" id="{515226A9-9A9E-3320-1B17-F57CF8169DB6}"/>
              </a:ext>
            </a:extLst>
          </p:cNvPr>
          <p:cNvSpPr>
            <a:spLocks noGrp="1"/>
          </p:cNvSpPr>
          <p:nvPr>
            <p:ph idx="1"/>
          </p:nvPr>
        </p:nvSpPr>
        <p:spPr>
          <a:xfrm>
            <a:off x="4223982" y="3752850"/>
            <a:ext cx="7485413" cy="2452687"/>
          </a:xfrm>
        </p:spPr>
        <p:txBody>
          <a:bodyPr anchor="ctr">
            <a:normAutofit/>
          </a:bodyPr>
          <a:lstStyle/>
          <a:p>
            <a:pPr marL="0" indent="0">
              <a:buNone/>
            </a:pPr>
            <a:r>
              <a:rPr lang="en-US" sz="1800"/>
              <a:t>Can information truly exist independently of its material form?</a:t>
            </a:r>
          </a:p>
          <a:p>
            <a:pPr marL="0" indent="0">
              <a:buNone/>
            </a:pPr>
            <a:r>
              <a:rPr lang="en-US" sz="1800"/>
              <a:t>Moravec “proposed that human identity is essentially an informational pattern rather than an embodied enaction” (Hayles xii).</a:t>
            </a:r>
          </a:p>
          <a:p>
            <a:pPr marL="0" indent="0">
              <a:buNone/>
            </a:pPr>
            <a:endParaRPr lang="en-US" sz="1800"/>
          </a:p>
          <a:p>
            <a:pPr marL="0" indent="0">
              <a:buNone/>
            </a:pPr>
            <a:r>
              <a:rPr lang="en-US" sz="1800"/>
              <a:t>Do you agree? </a:t>
            </a:r>
          </a:p>
        </p:txBody>
      </p:sp>
    </p:spTree>
    <p:extLst>
      <p:ext uri="{BB962C8B-B14F-4D97-AF65-F5344CB8AC3E}">
        <p14:creationId xmlns:p14="http://schemas.microsoft.com/office/powerpoint/2010/main" val="3723474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Blue colored book">
            <a:extLst>
              <a:ext uri="{FF2B5EF4-FFF2-40B4-BE49-F238E27FC236}">
                <a16:creationId xmlns:a16="http://schemas.microsoft.com/office/drawing/2014/main" id="{D61F736F-E287-2C63-0EF1-58882FC7F701}"/>
              </a:ext>
            </a:extLst>
          </p:cNvPr>
          <p:cNvPicPr>
            <a:picLocks noChangeAspect="1"/>
          </p:cNvPicPr>
          <p:nvPr/>
        </p:nvPicPr>
        <p:blipFill>
          <a:blip r:embed="rId2">
            <a:extLst>
              <a:ext uri="{28A0092B-C50C-407E-A947-70E740481C1C}">
                <a14:useLocalDpi xmlns:a14="http://schemas.microsoft.com/office/drawing/2010/main" val="0"/>
              </a:ext>
            </a:extLst>
          </a:blip>
          <a:srcRect l="143" r="5390" b="2"/>
          <a:stretch>
            <a:fillRect/>
          </a:stretch>
        </p:blipFill>
        <p:spPr>
          <a:xfrm>
            <a:off x="1" y="10"/>
            <a:ext cx="9669642" cy="6857990"/>
          </a:xfrm>
          <a:prstGeom prst="rect">
            <a:avLst/>
          </a:prstGeom>
        </p:spPr>
      </p:pic>
      <p:sp>
        <p:nvSpPr>
          <p:cNvPr id="12"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27B6AEB-EE13-A55D-C3CC-4D35692A2073}"/>
              </a:ext>
            </a:extLst>
          </p:cNvPr>
          <p:cNvSpPr>
            <a:spLocks noGrp="1"/>
          </p:cNvSpPr>
          <p:nvPr>
            <p:ph type="title"/>
          </p:nvPr>
        </p:nvSpPr>
        <p:spPr>
          <a:xfrm>
            <a:off x="7531610" y="365125"/>
            <a:ext cx="3822189" cy="1899912"/>
          </a:xfrm>
        </p:spPr>
        <p:txBody>
          <a:bodyPr>
            <a:normAutofit/>
          </a:bodyPr>
          <a:lstStyle/>
          <a:p>
            <a:r>
              <a:rPr lang="en-US" sz="4000" b="1"/>
              <a:t>Hodge’s Misreading &amp; “Tension”</a:t>
            </a:r>
          </a:p>
        </p:txBody>
      </p:sp>
      <p:sp>
        <p:nvSpPr>
          <p:cNvPr id="3" name="Content Placeholder 2">
            <a:extLst>
              <a:ext uri="{FF2B5EF4-FFF2-40B4-BE49-F238E27FC236}">
                <a16:creationId xmlns:a16="http://schemas.microsoft.com/office/drawing/2014/main" id="{CE1C1239-5CF4-BBA0-B002-01A662B63710}"/>
              </a:ext>
            </a:extLst>
          </p:cNvPr>
          <p:cNvSpPr>
            <a:spLocks noGrp="1"/>
          </p:cNvSpPr>
          <p:nvPr>
            <p:ph idx="1"/>
          </p:nvPr>
        </p:nvSpPr>
        <p:spPr>
          <a:xfrm>
            <a:off x="7531610" y="2434201"/>
            <a:ext cx="3822189" cy="3742762"/>
          </a:xfrm>
        </p:spPr>
        <p:txBody>
          <a:bodyPr>
            <a:normAutofit/>
          </a:bodyPr>
          <a:lstStyle/>
          <a:p>
            <a:pPr marL="0" indent="0">
              <a:buNone/>
            </a:pPr>
            <a:r>
              <a:rPr lang="en-US" sz="2000"/>
              <a:t>Hayles takes Hodge’s reading of Turing apart, partially (xiv). </a:t>
            </a:r>
          </a:p>
          <a:p>
            <a:pPr marL="0" indent="0">
              <a:buNone/>
            </a:pPr>
            <a:r>
              <a:rPr lang="en-US" sz="2000"/>
              <a:t>How does she disagree with Hodge’s reading?</a:t>
            </a:r>
          </a:p>
          <a:p>
            <a:pPr marL="0" indent="0">
              <a:buNone/>
            </a:pPr>
            <a:r>
              <a:rPr lang="en-US" sz="2000"/>
              <a:t>What does she think Hodge gets right and how is that central to her point?</a:t>
            </a:r>
          </a:p>
        </p:txBody>
      </p:sp>
    </p:spTree>
    <p:extLst>
      <p:ext uri="{BB962C8B-B14F-4D97-AF65-F5344CB8AC3E}">
        <p14:creationId xmlns:p14="http://schemas.microsoft.com/office/powerpoint/2010/main" val="28439901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4CF11AD-44F0-961E-5301-DE72C266566A}"/>
              </a:ext>
            </a:extLst>
          </p:cNvPr>
          <p:cNvSpPr>
            <a:spLocks noGrp="1"/>
          </p:cNvSpPr>
          <p:nvPr>
            <p:ph type="title"/>
          </p:nvPr>
        </p:nvSpPr>
        <p:spPr>
          <a:xfrm>
            <a:off x="4553733" y="548464"/>
            <a:ext cx="6798541" cy="1675623"/>
          </a:xfrm>
        </p:spPr>
        <p:txBody>
          <a:bodyPr anchor="b">
            <a:normAutofit/>
          </a:bodyPr>
          <a:lstStyle/>
          <a:p>
            <a:r>
              <a:rPr lang="en-US" sz="3700" b="1"/>
              <a:t>Cyborgs </a:t>
            </a:r>
            <a:br>
              <a:rPr lang="en-US" sz="3700" b="1"/>
            </a:br>
            <a:r>
              <a:rPr lang="en-US" sz="3700" b="1"/>
              <a:t>&amp; the (potentially) changing definition of Human</a:t>
            </a:r>
          </a:p>
        </p:txBody>
      </p:sp>
      <p:pic>
        <p:nvPicPr>
          <p:cNvPr id="14" name="Picture 13" descr="Robot operating a machine">
            <a:extLst>
              <a:ext uri="{FF2B5EF4-FFF2-40B4-BE49-F238E27FC236}">
                <a16:creationId xmlns:a16="http://schemas.microsoft.com/office/drawing/2014/main" id="{9FA0CA2F-61C2-3CC8-0FCA-1E9E2441BE03}"/>
              </a:ext>
            </a:extLst>
          </p:cNvPr>
          <p:cNvPicPr>
            <a:picLocks noChangeAspect="1"/>
          </p:cNvPicPr>
          <p:nvPr/>
        </p:nvPicPr>
        <p:blipFill>
          <a:blip r:embed="rId2"/>
          <a:srcRect l="27479" r="25558" b="1"/>
          <a:stretch>
            <a:fillRect/>
          </a:stretch>
        </p:blipFill>
        <p:spPr>
          <a:xfrm>
            <a:off x="1" y="10"/>
            <a:ext cx="4196496" cy="6857990"/>
          </a:xfrm>
          <a:prstGeom prst="rect">
            <a:avLst/>
          </a:prstGeom>
          <a:effectLst/>
        </p:spPr>
      </p:pic>
      <p:sp>
        <p:nvSpPr>
          <p:cNvPr id="3" name="Content Placeholder 2">
            <a:extLst>
              <a:ext uri="{FF2B5EF4-FFF2-40B4-BE49-F238E27FC236}">
                <a16:creationId xmlns:a16="http://schemas.microsoft.com/office/drawing/2014/main" id="{E2510BAB-EA8E-80C9-869B-7575A8E3F01A}"/>
              </a:ext>
            </a:extLst>
          </p:cNvPr>
          <p:cNvSpPr>
            <a:spLocks noGrp="1"/>
          </p:cNvSpPr>
          <p:nvPr>
            <p:ph idx="1"/>
          </p:nvPr>
        </p:nvSpPr>
        <p:spPr>
          <a:xfrm>
            <a:off x="4553734" y="2409830"/>
            <a:ext cx="6798539" cy="3705217"/>
          </a:xfrm>
        </p:spPr>
        <p:txBody>
          <a:bodyPr>
            <a:normAutofit/>
          </a:bodyPr>
          <a:lstStyle/>
          <a:p>
            <a:pPr marL="0" indent="0">
              <a:buNone/>
            </a:pPr>
            <a:r>
              <a:rPr lang="en-US" sz="2000"/>
              <a:t>Define Cyborg.</a:t>
            </a:r>
          </a:p>
          <a:p>
            <a:pPr marL="0" indent="0">
              <a:buNone/>
            </a:pPr>
            <a:r>
              <a:rPr lang="en-US" sz="2000"/>
              <a:t>How do you interface with technology, with the “cybernetic circuit”?</a:t>
            </a:r>
          </a:p>
          <a:p>
            <a:pPr marL="0" indent="0">
              <a:buNone/>
            </a:pPr>
            <a:r>
              <a:rPr lang="en-US" sz="2000"/>
              <a:t>Is your real world augmented with a virtual world?</a:t>
            </a:r>
          </a:p>
          <a:p>
            <a:pPr marL="0" indent="0">
              <a:buNone/>
            </a:pPr>
            <a:r>
              <a:rPr lang="en-US" sz="2000"/>
              <a:t>Are we already cyborgs?</a:t>
            </a:r>
          </a:p>
          <a:p>
            <a:pPr marL="0" indent="0">
              <a:buNone/>
            </a:pPr>
            <a:r>
              <a:rPr lang="en-US" sz="2000"/>
              <a:t>Does the “existence of thinking machines impact (or not impact) “what being human means” (Hayles xiv)?</a:t>
            </a:r>
          </a:p>
          <a:p>
            <a:pPr marL="0" indent="0">
              <a:buNone/>
            </a:pPr>
            <a:endParaRPr lang="en-US" sz="2000"/>
          </a:p>
          <a:p>
            <a:pPr marL="0" indent="0">
              <a:buNone/>
            </a:pPr>
            <a:endParaRPr lang="en-US" sz="2000"/>
          </a:p>
        </p:txBody>
      </p:sp>
    </p:spTree>
    <p:extLst>
      <p:ext uri="{BB962C8B-B14F-4D97-AF65-F5344CB8AC3E}">
        <p14:creationId xmlns:p14="http://schemas.microsoft.com/office/powerpoint/2010/main" val="26232159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lose-up of bookshelves in a public library">
            <a:extLst>
              <a:ext uri="{FF2B5EF4-FFF2-40B4-BE49-F238E27FC236}">
                <a16:creationId xmlns:a16="http://schemas.microsoft.com/office/drawing/2014/main" id="{F74B62BA-F074-2599-A0DF-6934009AF15B}"/>
              </a:ext>
            </a:extLst>
          </p:cNvPr>
          <p:cNvPicPr>
            <a:picLocks noChangeAspect="1"/>
          </p:cNvPicPr>
          <p:nvPr/>
        </p:nvPicPr>
        <p:blipFill>
          <a:blip r:embed="rId2">
            <a:extLst>
              <a:ext uri="{28A0092B-C50C-407E-A947-70E740481C1C}">
                <a14:useLocalDpi xmlns:a14="http://schemas.microsoft.com/office/drawing/2010/main" val="0"/>
              </a:ext>
            </a:extLst>
          </a:blip>
          <a:srcRect t="5094" b="2196"/>
          <a:stretch>
            <a:fillRect/>
          </a:stretch>
        </p:blipFill>
        <p:spPr>
          <a:xfrm>
            <a:off x="2522356" y="10"/>
            <a:ext cx="9669642" cy="6857990"/>
          </a:xfrm>
          <a:prstGeom prst="rect">
            <a:avLst/>
          </a:prstGeom>
        </p:spPr>
      </p:pic>
      <p:sp>
        <p:nvSpPr>
          <p:cNvPr id="12"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259C591-6AA9-53B7-D306-698B32631DD9}"/>
              </a:ext>
            </a:extLst>
          </p:cNvPr>
          <p:cNvSpPr>
            <a:spLocks noGrp="1"/>
          </p:cNvSpPr>
          <p:nvPr>
            <p:ph type="title"/>
          </p:nvPr>
        </p:nvSpPr>
        <p:spPr>
          <a:xfrm>
            <a:off x="838200" y="365125"/>
            <a:ext cx="3822189" cy="1899912"/>
          </a:xfrm>
        </p:spPr>
        <p:txBody>
          <a:bodyPr>
            <a:normAutofit/>
          </a:bodyPr>
          <a:lstStyle/>
          <a:p>
            <a:r>
              <a:rPr lang="en-US" sz="4000" b="1"/>
              <a:t>Literature</a:t>
            </a:r>
            <a:endParaRPr lang="en-US" sz="4000"/>
          </a:p>
        </p:txBody>
      </p:sp>
      <p:sp>
        <p:nvSpPr>
          <p:cNvPr id="3" name="Content Placeholder 2">
            <a:extLst>
              <a:ext uri="{FF2B5EF4-FFF2-40B4-BE49-F238E27FC236}">
                <a16:creationId xmlns:a16="http://schemas.microsoft.com/office/drawing/2014/main" id="{4E9960A0-A1A7-8851-93D7-27070991A89D}"/>
              </a:ext>
            </a:extLst>
          </p:cNvPr>
          <p:cNvSpPr>
            <a:spLocks noGrp="1"/>
          </p:cNvSpPr>
          <p:nvPr>
            <p:ph idx="1"/>
          </p:nvPr>
        </p:nvSpPr>
        <p:spPr>
          <a:xfrm>
            <a:off x="838200" y="2434201"/>
            <a:ext cx="3822189" cy="3742762"/>
          </a:xfrm>
        </p:spPr>
        <p:txBody>
          <a:bodyPr>
            <a:normAutofit/>
          </a:bodyPr>
          <a:lstStyle/>
          <a:p>
            <a:pPr marL="0" indent="0">
              <a:buNone/>
            </a:pPr>
            <a:r>
              <a:rPr lang="en-US" dirty="0"/>
              <a:t>Why might literature be important in understanding technological and philosophical shifts like the move toward posthumanism?</a:t>
            </a:r>
          </a:p>
          <a:p>
            <a:pPr marL="0" indent="0">
              <a:buNone/>
            </a:pPr>
            <a:endParaRPr lang="en-US" sz="2000" dirty="0"/>
          </a:p>
        </p:txBody>
      </p:sp>
    </p:spTree>
    <p:extLst>
      <p:ext uri="{BB962C8B-B14F-4D97-AF65-F5344CB8AC3E}">
        <p14:creationId xmlns:p14="http://schemas.microsoft.com/office/powerpoint/2010/main" val="38126792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380AD67-C5CA-4918-B4BB-C359BB03EE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4BF3909-7B5F-D6F5-AF23-81AF525DC377}"/>
              </a:ext>
            </a:extLst>
          </p:cNvPr>
          <p:cNvSpPr>
            <a:spLocks noGrp="1"/>
          </p:cNvSpPr>
          <p:nvPr>
            <p:ph type="title"/>
          </p:nvPr>
        </p:nvSpPr>
        <p:spPr>
          <a:xfrm>
            <a:off x="5080216" y="1076324"/>
            <a:ext cx="6272784" cy="1535051"/>
          </a:xfrm>
        </p:spPr>
        <p:txBody>
          <a:bodyPr anchor="b">
            <a:normAutofit/>
          </a:bodyPr>
          <a:lstStyle/>
          <a:p>
            <a:r>
              <a:rPr lang="en-US" sz="5200" dirty="0"/>
              <a:t>Journal -Hayles  </a:t>
            </a:r>
          </a:p>
        </p:txBody>
      </p:sp>
      <p:pic>
        <p:nvPicPr>
          <p:cNvPr id="5" name="Picture 4" descr="Complex maths formulae on a blackboard">
            <a:extLst>
              <a:ext uri="{FF2B5EF4-FFF2-40B4-BE49-F238E27FC236}">
                <a16:creationId xmlns:a16="http://schemas.microsoft.com/office/drawing/2014/main" id="{10D2B776-412E-490B-2E9F-867D02752EFC}"/>
              </a:ext>
            </a:extLst>
          </p:cNvPr>
          <p:cNvPicPr>
            <a:picLocks noChangeAspect="1"/>
          </p:cNvPicPr>
          <p:nvPr/>
        </p:nvPicPr>
        <p:blipFill rotWithShape="1">
          <a:blip r:embed="rId2"/>
          <a:srcRect l="32983" r="19059" b="-1"/>
          <a:stretch/>
        </p:blipFill>
        <p:spPr>
          <a:xfrm>
            <a:off x="20" y="10"/>
            <a:ext cx="4505305" cy="6857990"/>
          </a:xfrm>
          <a:prstGeom prst="rect">
            <a:avLst/>
          </a:prstGeom>
        </p:spPr>
      </p:pic>
      <p:sp>
        <p:nvSpPr>
          <p:cNvPr id="11" name="!!accent">
            <a:extLst>
              <a:ext uri="{FF2B5EF4-FFF2-40B4-BE49-F238E27FC236}">
                <a16:creationId xmlns:a16="http://schemas.microsoft.com/office/drawing/2014/main" id="{EABAD4DA-87BA-4F70-9EF0-45C6BCF17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17960" y="36338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915128D9-2797-47FA-B6FE-EC24E6B843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9266" y="2935541"/>
            <a:ext cx="62179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DFC84B0B-412D-5F93-3E26-5DA04B8C91EA}"/>
              </a:ext>
            </a:extLst>
          </p:cNvPr>
          <p:cNvSpPr>
            <a:spLocks noGrp="1"/>
          </p:cNvSpPr>
          <p:nvPr>
            <p:ph idx="1"/>
          </p:nvPr>
        </p:nvSpPr>
        <p:spPr>
          <a:xfrm>
            <a:off x="5080216" y="3351276"/>
            <a:ext cx="6272784" cy="2825686"/>
          </a:xfrm>
        </p:spPr>
        <p:txBody>
          <a:bodyPr>
            <a:normAutofit/>
          </a:bodyPr>
          <a:lstStyle/>
          <a:p>
            <a:pPr marL="0" indent="0">
              <a:buNone/>
            </a:pPr>
            <a:r>
              <a:rPr lang="en-US" sz="2200" dirty="0"/>
              <a:t> </a:t>
            </a:r>
          </a:p>
          <a:p>
            <a:pPr marL="0" indent="0">
              <a:buNone/>
            </a:pPr>
            <a:r>
              <a:rPr lang="en-US" sz="2200" dirty="0"/>
              <a:t>Take any part of this discussion you want. </a:t>
            </a:r>
          </a:p>
          <a:p>
            <a:pPr marL="0" indent="0">
              <a:buNone/>
            </a:pPr>
            <a:r>
              <a:rPr lang="en-US" sz="2200" dirty="0"/>
              <a:t>Locate and write a quote from Hayles as textual evidence to support your idea, include an MLA citation. </a:t>
            </a:r>
          </a:p>
          <a:p>
            <a:pPr marL="0" indent="0">
              <a:buNone/>
            </a:pPr>
            <a:r>
              <a:rPr lang="en-US" sz="2200" dirty="0"/>
              <a:t>Ask Dr. Harper for help with MLA if you need it.</a:t>
            </a:r>
          </a:p>
          <a:p>
            <a:pPr marL="0" indent="0">
              <a:buNone/>
            </a:pPr>
            <a:endParaRPr lang="en-US" sz="2200" dirty="0"/>
          </a:p>
          <a:p>
            <a:pPr marL="0" indent="0">
              <a:buNone/>
            </a:pPr>
            <a:endParaRPr lang="en-US" sz="2200" dirty="0"/>
          </a:p>
        </p:txBody>
      </p:sp>
    </p:spTree>
    <p:extLst>
      <p:ext uri="{BB962C8B-B14F-4D97-AF65-F5344CB8AC3E}">
        <p14:creationId xmlns:p14="http://schemas.microsoft.com/office/powerpoint/2010/main" val="32743556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17F776-502A-6B81-4119-34191DEB24CF}"/>
              </a:ext>
            </a:extLst>
          </p:cNvPr>
          <p:cNvSpPr>
            <a:spLocks noGrp="1"/>
          </p:cNvSpPr>
          <p:nvPr>
            <p:ph type="title"/>
          </p:nvPr>
        </p:nvSpPr>
        <p:spPr/>
        <p:txBody>
          <a:bodyPr/>
          <a:lstStyle/>
          <a:p>
            <a:r>
              <a:rPr lang="en-US" dirty="0"/>
              <a:t>Works Cited</a:t>
            </a:r>
          </a:p>
        </p:txBody>
      </p:sp>
      <p:sp>
        <p:nvSpPr>
          <p:cNvPr id="3" name="Content Placeholder 2">
            <a:extLst>
              <a:ext uri="{FF2B5EF4-FFF2-40B4-BE49-F238E27FC236}">
                <a16:creationId xmlns:a16="http://schemas.microsoft.com/office/drawing/2014/main" id="{3CC79825-B96D-8876-4655-FF15D3BC650A}"/>
              </a:ext>
            </a:extLst>
          </p:cNvPr>
          <p:cNvSpPr>
            <a:spLocks noGrp="1"/>
          </p:cNvSpPr>
          <p:nvPr>
            <p:ph idx="1"/>
          </p:nvPr>
        </p:nvSpPr>
        <p:spPr/>
        <p:txBody>
          <a:bodyPr/>
          <a:lstStyle/>
          <a:p>
            <a:pPr marL="0" indent="0">
              <a:buNone/>
            </a:pPr>
            <a:r>
              <a:rPr lang="en-US" b="0" i="0" dirty="0" err="1">
                <a:solidFill>
                  <a:srgbClr val="222222"/>
                </a:solidFill>
                <a:effectLst/>
                <a:latin typeface="Arial" panose="020B0604020202020204" pitchFamily="34" charset="0"/>
              </a:rPr>
              <a:t>Hayles</a:t>
            </a:r>
            <a:r>
              <a:rPr lang="en-US" b="0" i="0" dirty="0">
                <a:solidFill>
                  <a:srgbClr val="222222"/>
                </a:solidFill>
                <a:effectLst/>
                <a:latin typeface="Arial" panose="020B0604020202020204" pitchFamily="34" charset="0"/>
              </a:rPr>
              <a:t>, N. Katherine. "How We Became </a:t>
            </a:r>
            <a:r>
              <a:rPr lang="en-US" dirty="0">
                <a:solidFill>
                  <a:srgbClr val="222222"/>
                </a:solidFill>
                <a:latin typeface="Arial" panose="020B0604020202020204" pitchFamily="34" charset="0"/>
              </a:rPr>
              <a:t>P</a:t>
            </a:r>
            <a:r>
              <a:rPr lang="en-US" b="0" i="0" dirty="0">
                <a:solidFill>
                  <a:srgbClr val="222222"/>
                </a:solidFill>
                <a:effectLst/>
                <a:latin typeface="Arial" panose="020B0604020202020204" pitchFamily="34" charset="0"/>
              </a:rPr>
              <a:t>osthuman: Virtual 	Bodies in Cybernetics, Literature, and Informatics." (2000): 	464.</a:t>
            </a:r>
            <a:endParaRPr lang="en-US" dirty="0"/>
          </a:p>
        </p:txBody>
      </p:sp>
    </p:spTree>
    <p:extLst>
      <p:ext uri="{BB962C8B-B14F-4D97-AF65-F5344CB8AC3E}">
        <p14:creationId xmlns:p14="http://schemas.microsoft.com/office/powerpoint/2010/main" val="23799723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Woman with long hair standing in train, holding metal pole, wearing headphones, holding and looking down at cellphone">
            <a:extLst>
              <a:ext uri="{FF2B5EF4-FFF2-40B4-BE49-F238E27FC236}">
                <a16:creationId xmlns:a16="http://schemas.microsoft.com/office/drawing/2014/main" id="{51DC0C92-9ECF-A1C5-2A89-953CD9360854}"/>
              </a:ext>
            </a:extLst>
          </p:cNvPr>
          <p:cNvPicPr>
            <a:picLocks noChangeAspect="1"/>
          </p:cNvPicPr>
          <p:nvPr/>
        </p:nvPicPr>
        <p:blipFill>
          <a:blip r:embed="rId2">
            <a:extLst>
              <a:ext uri="{28A0092B-C50C-407E-A947-70E740481C1C}">
                <a14:useLocalDpi xmlns:a14="http://schemas.microsoft.com/office/drawing/2010/main" val="0"/>
              </a:ext>
            </a:extLst>
          </a:blip>
          <a:srcRect l="5884" r="-1" b="-1"/>
          <a:stretch>
            <a:fillRect/>
          </a:stretch>
        </p:blipFill>
        <p:spPr>
          <a:xfrm>
            <a:off x="2522356" y="10"/>
            <a:ext cx="9669642" cy="6857990"/>
          </a:xfrm>
          <a:prstGeom prst="rect">
            <a:avLst/>
          </a:prstGeom>
        </p:spPr>
      </p:pic>
      <p:sp>
        <p:nvSpPr>
          <p:cNvPr id="12"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BA7B6F6-60E0-BE6C-8001-2E8A0F6103B0}"/>
              </a:ext>
            </a:extLst>
          </p:cNvPr>
          <p:cNvSpPr>
            <a:spLocks noGrp="1"/>
          </p:cNvSpPr>
          <p:nvPr>
            <p:ph type="title"/>
          </p:nvPr>
        </p:nvSpPr>
        <p:spPr>
          <a:xfrm>
            <a:off x="838200" y="365125"/>
            <a:ext cx="3822189" cy="1899912"/>
          </a:xfrm>
        </p:spPr>
        <p:txBody>
          <a:bodyPr>
            <a:normAutofit/>
          </a:bodyPr>
          <a:lstStyle/>
          <a:p>
            <a:r>
              <a:rPr lang="en-US" sz="4000" dirty="0"/>
              <a:t>Writing Prompt</a:t>
            </a:r>
          </a:p>
        </p:txBody>
      </p:sp>
      <p:sp>
        <p:nvSpPr>
          <p:cNvPr id="3" name="Content Placeholder 2">
            <a:extLst>
              <a:ext uri="{FF2B5EF4-FFF2-40B4-BE49-F238E27FC236}">
                <a16:creationId xmlns:a16="http://schemas.microsoft.com/office/drawing/2014/main" id="{C0D494BC-77F6-3256-D3CC-1120808514CC}"/>
              </a:ext>
            </a:extLst>
          </p:cNvPr>
          <p:cNvSpPr>
            <a:spLocks noGrp="1"/>
          </p:cNvSpPr>
          <p:nvPr>
            <p:ph idx="1"/>
          </p:nvPr>
        </p:nvSpPr>
        <p:spPr>
          <a:xfrm>
            <a:off x="838200" y="2434201"/>
            <a:ext cx="3822189" cy="3742762"/>
          </a:xfrm>
        </p:spPr>
        <p:txBody>
          <a:bodyPr>
            <a:normAutofit lnSpcReduction="10000"/>
          </a:bodyPr>
          <a:lstStyle/>
          <a:p>
            <a:r>
              <a:rPr lang="en-US" sz="2000" dirty="0"/>
              <a:t>How would you define “Human”? What do you think it means to be human?</a:t>
            </a:r>
          </a:p>
          <a:p>
            <a:r>
              <a:rPr lang="en-US" sz="2000" dirty="0"/>
              <a:t>Who has access to “humanity” and what are some examples of human beings being denied “humanity”?</a:t>
            </a:r>
          </a:p>
          <a:p>
            <a:r>
              <a:rPr lang="en-US" sz="2000" dirty="0"/>
              <a:t>Is humanity (</a:t>
            </a:r>
            <a:r>
              <a:rPr lang="en-US" sz="2000" dirty="0" err="1"/>
              <a:t>humaness</a:t>
            </a:r>
            <a:r>
              <a:rPr lang="en-US" sz="2000" dirty="0"/>
              <a:t>) different from personhood? And can these be granted to non-humans?</a:t>
            </a:r>
          </a:p>
          <a:p>
            <a:r>
              <a:rPr lang="en-US" sz="2000" dirty="0"/>
              <a:t>At this point, what do you think Posthuman means?</a:t>
            </a:r>
          </a:p>
        </p:txBody>
      </p:sp>
    </p:spTree>
    <p:extLst>
      <p:ext uri="{BB962C8B-B14F-4D97-AF65-F5344CB8AC3E}">
        <p14:creationId xmlns:p14="http://schemas.microsoft.com/office/powerpoint/2010/main" val="23587964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B86AA2DA-281A-4806-8977-D617AEAC83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64185774-6FC0-4B8D-A8DB-A885468896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59988" y="0"/>
            <a:ext cx="2632012" cy="6858000"/>
          </a:xfrm>
          <a:custGeom>
            <a:avLst/>
            <a:gdLst>
              <a:gd name="connsiteX0" fmla="*/ 932173 w 2632012"/>
              <a:gd name="connsiteY0" fmla="*/ 1512545 h 6858000"/>
              <a:gd name="connsiteX1" fmla="*/ 932462 w 2632012"/>
              <a:gd name="connsiteY1" fmla="*/ 1512581 h 6858000"/>
              <a:gd name="connsiteX2" fmla="*/ 932378 w 2632012"/>
              <a:gd name="connsiteY2" fmla="*/ 1512599 h 6858000"/>
              <a:gd name="connsiteX3" fmla="*/ 932173 w 2632012"/>
              <a:gd name="connsiteY3" fmla="*/ 1512545 h 6858000"/>
              <a:gd name="connsiteX4" fmla="*/ 1207569 w 2632012"/>
              <a:gd name="connsiteY4" fmla="*/ 0 h 6858000"/>
              <a:gd name="connsiteX5" fmla="*/ 2632012 w 2632012"/>
              <a:gd name="connsiteY5" fmla="*/ 0 h 6858000"/>
              <a:gd name="connsiteX6" fmla="*/ 2632012 w 2632012"/>
              <a:gd name="connsiteY6" fmla="*/ 6858000 h 6858000"/>
              <a:gd name="connsiteX7" fmla="*/ 13514 w 2632012"/>
              <a:gd name="connsiteY7" fmla="*/ 6858000 h 6858000"/>
              <a:gd name="connsiteX8" fmla="*/ 13170 w 2632012"/>
              <a:gd name="connsiteY8" fmla="*/ 6812829 h 6858000"/>
              <a:gd name="connsiteX9" fmla="*/ 20332 w 2632012"/>
              <a:gd name="connsiteY9" fmla="*/ 6760689 h 6858000"/>
              <a:gd name="connsiteX10" fmla="*/ 25596 w 2632012"/>
              <a:gd name="connsiteY10" fmla="*/ 6721251 h 6858000"/>
              <a:gd name="connsiteX11" fmla="*/ 22507 w 2632012"/>
              <a:gd name="connsiteY11" fmla="*/ 6650499 h 6858000"/>
              <a:gd name="connsiteX12" fmla="*/ 22444 w 2632012"/>
              <a:gd name="connsiteY12" fmla="*/ 6604241 h 6858000"/>
              <a:gd name="connsiteX13" fmla="*/ 31867 w 2632012"/>
              <a:gd name="connsiteY13" fmla="*/ 6559984 h 6858000"/>
              <a:gd name="connsiteX14" fmla="*/ 38635 w 2632012"/>
              <a:gd name="connsiteY14" fmla="*/ 6515473 h 6858000"/>
              <a:gd name="connsiteX15" fmla="*/ 38467 w 2632012"/>
              <a:gd name="connsiteY15" fmla="*/ 6463736 h 6858000"/>
              <a:gd name="connsiteX16" fmla="*/ 38052 w 2632012"/>
              <a:gd name="connsiteY16" fmla="*/ 6432794 h 6858000"/>
              <a:gd name="connsiteX17" fmla="*/ 80445 w 2632012"/>
              <a:gd name="connsiteY17" fmla="*/ 6301309 h 6858000"/>
              <a:gd name="connsiteX18" fmla="*/ 138157 w 2632012"/>
              <a:gd name="connsiteY18" fmla="*/ 6257030 h 6858000"/>
              <a:gd name="connsiteX19" fmla="*/ 170419 w 2632012"/>
              <a:gd name="connsiteY19" fmla="*/ 6171255 h 6858000"/>
              <a:gd name="connsiteX20" fmla="*/ 164027 w 2632012"/>
              <a:gd name="connsiteY20" fmla="*/ 6164357 h 6858000"/>
              <a:gd name="connsiteX21" fmla="*/ 213309 w 2632012"/>
              <a:gd name="connsiteY21" fmla="*/ 6109331 h 6858000"/>
              <a:gd name="connsiteX22" fmla="*/ 220409 w 2632012"/>
              <a:gd name="connsiteY22" fmla="*/ 6022287 h 6858000"/>
              <a:gd name="connsiteX23" fmla="*/ 183756 w 2632012"/>
              <a:gd name="connsiteY23" fmla="*/ 5808789 h 6858000"/>
              <a:gd name="connsiteX24" fmla="*/ 138134 w 2632012"/>
              <a:gd name="connsiteY24" fmla="*/ 5616065 h 6858000"/>
              <a:gd name="connsiteX25" fmla="*/ 276721 w 2632012"/>
              <a:gd name="connsiteY25" fmla="*/ 4162848 h 6858000"/>
              <a:gd name="connsiteX26" fmla="*/ 343082 w 2632012"/>
              <a:gd name="connsiteY26" fmla="*/ 3059377 h 6858000"/>
              <a:gd name="connsiteX27" fmla="*/ 357677 w 2632012"/>
              <a:gd name="connsiteY27" fmla="*/ 2548608 h 6858000"/>
              <a:gd name="connsiteX28" fmla="*/ 399465 w 2632012"/>
              <a:gd name="connsiteY28" fmla="*/ 2412506 h 6858000"/>
              <a:gd name="connsiteX29" fmla="*/ 446400 w 2632012"/>
              <a:gd name="connsiteY29" fmla="*/ 2252507 h 6858000"/>
              <a:gd name="connsiteX30" fmla="*/ 569515 w 2632012"/>
              <a:gd name="connsiteY30" fmla="*/ 2091909 h 6858000"/>
              <a:gd name="connsiteX31" fmla="*/ 638163 w 2632012"/>
              <a:gd name="connsiteY31" fmla="*/ 1994147 h 6858000"/>
              <a:gd name="connsiteX32" fmla="*/ 737312 w 2632012"/>
              <a:gd name="connsiteY32" fmla="*/ 1871408 h 6858000"/>
              <a:gd name="connsiteX33" fmla="*/ 788501 w 2632012"/>
              <a:gd name="connsiteY33" fmla="*/ 1793826 h 6858000"/>
              <a:gd name="connsiteX34" fmla="*/ 819432 w 2632012"/>
              <a:gd name="connsiteY34" fmla="*/ 1746824 h 6858000"/>
              <a:gd name="connsiteX35" fmla="*/ 843936 w 2632012"/>
              <a:gd name="connsiteY35" fmla="*/ 1697348 h 6858000"/>
              <a:gd name="connsiteX36" fmla="*/ 846526 w 2632012"/>
              <a:gd name="connsiteY36" fmla="*/ 1659754 h 6858000"/>
              <a:gd name="connsiteX37" fmla="*/ 873830 w 2632012"/>
              <a:gd name="connsiteY37" fmla="*/ 1628041 h 6858000"/>
              <a:gd name="connsiteX38" fmla="*/ 890626 w 2632012"/>
              <a:gd name="connsiteY38" fmla="*/ 1599883 h 6858000"/>
              <a:gd name="connsiteX39" fmla="*/ 921288 w 2632012"/>
              <a:gd name="connsiteY39" fmla="*/ 1579569 h 6858000"/>
              <a:gd name="connsiteX40" fmla="*/ 920756 w 2632012"/>
              <a:gd name="connsiteY40" fmla="*/ 1537369 h 6858000"/>
              <a:gd name="connsiteX41" fmla="*/ 946290 w 2632012"/>
              <a:gd name="connsiteY41" fmla="*/ 1514308 h 6858000"/>
              <a:gd name="connsiteX42" fmla="*/ 932462 w 2632012"/>
              <a:gd name="connsiteY42" fmla="*/ 1512581 h 6858000"/>
              <a:gd name="connsiteX43" fmla="*/ 940652 w 2632012"/>
              <a:gd name="connsiteY43" fmla="*/ 1510839 h 6858000"/>
              <a:gd name="connsiteX44" fmla="*/ 950739 w 2632012"/>
              <a:gd name="connsiteY44" fmla="*/ 1503635 h 6858000"/>
              <a:gd name="connsiteX45" fmla="*/ 966405 w 2632012"/>
              <a:gd name="connsiteY45" fmla="*/ 1439967 h 6858000"/>
              <a:gd name="connsiteX46" fmla="*/ 973516 w 2632012"/>
              <a:gd name="connsiteY46" fmla="*/ 1389073 h 6858000"/>
              <a:gd name="connsiteX47" fmla="*/ 986960 w 2632012"/>
              <a:gd name="connsiteY47" fmla="*/ 1351857 h 6858000"/>
              <a:gd name="connsiteX48" fmla="*/ 987761 w 2632012"/>
              <a:gd name="connsiteY48" fmla="*/ 1363479 h 6858000"/>
              <a:gd name="connsiteX49" fmla="*/ 989043 w 2632012"/>
              <a:gd name="connsiteY49" fmla="*/ 1346093 h 6858000"/>
              <a:gd name="connsiteX50" fmla="*/ 986960 w 2632012"/>
              <a:gd name="connsiteY50" fmla="*/ 1351857 h 6858000"/>
              <a:gd name="connsiteX51" fmla="*/ 985769 w 2632012"/>
              <a:gd name="connsiteY51" fmla="*/ 1334556 h 6858000"/>
              <a:gd name="connsiteX52" fmla="*/ 982507 w 2632012"/>
              <a:gd name="connsiteY52" fmla="*/ 1216698 h 6858000"/>
              <a:gd name="connsiteX53" fmla="*/ 984836 w 2632012"/>
              <a:gd name="connsiteY53" fmla="*/ 1082381 h 6858000"/>
              <a:gd name="connsiteX54" fmla="*/ 993140 w 2632012"/>
              <a:gd name="connsiteY54" fmla="*/ 1043366 h 6858000"/>
              <a:gd name="connsiteX55" fmla="*/ 995544 w 2632012"/>
              <a:gd name="connsiteY55" fmla="*/ 972540 h 6858000"/>
              <a:gd name="connsiteX56" fmla="*/ 1028500 w 2632012"/>
              <a:gd name="connsiteY56" fmla="*/ 923945 h 6858000"/>
              <a:gd name="connsiteX57" fmla="*/ 1022082 w 2632012"/>
              <a:gd name="connsiteY57" fmla="*/ 838835 h 6858000"/>
              <a:gd name="connsiteX58" fmla="*/ 1025925 w 2632012"/>
              <a:gd name="connsiteY58" fmla="*/ 787183 h 6858000"/>
              <a:gd name="connsiteX59" fmla="*/ 1027904 w 2632012"/>
              <a:gd name="connsiteY59" fmla="*/ 756272 h 6858000"/>
              <a:gd name="connsiteX60" fmla="*/ 1088796 w 2632012"/>
              <a:gd name="connsiteY60" fmla="*/ 641639 h 6858000"/>
              <a:gd name="connsiteX61" fmla="*/ 1164389 w 2632012"/>
              <a:gd name="connsiteY61" fmla="*/ 545140 h 6858000"/>
              <a:gd name="connsiteX62" fmla="*/ 1225321 w 2632012"/>
              <a:gd name="connsiteY62" fmla="*/ 413843 h 6858000"/>
              <a:gd name="connsiteX63" fmla="*/ 1241477 w 2632012"/>
              <a:gd name="connsiteY63" fmla="*/ 358607 h 6858000"/>
              <a:gd name="connsiteX64" fmla="*/ 1246119 w 2632012"/>
              <a:gd name="connsiteY64" fmla="*/ 254866 h 6858000"/>
              <a:gd name="connsiteX65" fmla="*/ 1266837 w 2632012"/>
              <a:gd name="connsiteY65" fmla="*/ 161517 h 6858000"/>
              <a:gd name="connsiteX66" fmla="*/ 1315021 w 2632012"/>
              <a:gd name="connsiteY66" fmla="*/ 54455 h 6858000"/>
              <a:gd name="connsiteX67" fmla="*/ 1319335 w 2632012"/>
              <a:gd name="connsiteY67" fmla="*/ 8880 h 6858000"/>
              <a:gd name="connsiteX68" fmla="*/ 1316402 w 2632012"/>
              <a:gd name="connsiteY68" fmla="*/ 852 h 6858000"/>
              <a:gd name="connsiteX0" fmla="*/ 932173 w 2632012"/>
              <a:gd name="connsiteY0" fmla="*/ 1512545 h 6858000"/>
              <a:gd name="connsiteX1" fmla="*/ 932462 w 2632012"/>
              <a:gd name="connsiteY1" fmla="*/ 1512581 h 6858000"/>
              <a:gd name="connsiteX2" fmla="*/ 932378 w 2632012"/>
              <a:gd name="connsiteY2" fmla="*/ 1512599 h 6858000"/>
              <a:gd name="connsiteX3" fmla="*/ 932173 w 2632012"/>
              <a:gd name="connsiteY3" fmla="*/ 1512545 h 6858000"/>
              <a:gd name="connsiteX4" fmla="*/ 1207569 w 2632012"/>
              <a:gd name="connsiteY4" fmla="*/ 0 h 6858000"/>
              <a:gd name="connsiteX5" fmla="*/ 2632012 w 2632012"/>
              <a:gd name="connsiteY5" fmla="*/ 0 h 6858000"/>
              <a:gd name="connsiteX6" fmla="*/ 2632012 w 2632012"/>
              <a:gd name="connsiteY6" fmla="*/ 6858000 h 6858000"/>
              <a:gd name="connsiteX7" fmla="*/ 13514 w 2632012"/>
              <a:gd name="connsiteY7" fmla="*/ 6858000 h 6858000"/>
              <a:gd name="connsiteX8" fmla="*/ 13170 w 2632012"/>
              <a:gd name="connsiteY8" fmla="*/ 6812829 h 6858000"/>
              <a:gd name="connsiteX9" fmla="*/ 20332 w 2632012"/>
              <a:gd name="connsiteY9" fmla="*/ 6760689 h 6858000"/>
              <a:gd name="connsiteX10" fmla="*/ 25596 w 2632012"/>
              <a:gd name="connsiteY10" fmla="*/ 6721251 h 6858000"/>
              <a:gd name="connsiteX11" fmla="*/ 22507 w 2632012"/>
              <a:gd name="connsiteY11" fmla="*/ 6650499 h 6858000"/>
              <a:gd name="connsiteX12" fmla="*/ 22444 w 2632012"/>
              <a:gd name="connsiteY12" fmla="*/ 6604241 h 6858000"/>
              <a:gd name="connsiteX13" fmla="*/ 31867 w 2632012"/>
              <a:gd name="connsiteY13" fmla="*/ 6559984 h 6858000"/>
              <a:gd name="connsiteX14" fmla="*/ 38635 w 2632012"/>
              <a:gd name="connsiteY14" fmla="*/ 6515473 h 6858000"/>
              <a:gd name="connsiteX15" fmla="*/ 38467 w 2632012"/>
              <a:gd name="connsiteY15" fmla="*/ 6463736 h 6858000"/>
              <a:gd name="connsiteX16" fmla="*/ 38052 w 2632012"/>
              <a:gd name="connsiteY16" fmla="*/ 6432794 h 6858000"/>
              <a:gd name="connsiteX17" fmla="*/ 80445 w 2632012"/>
              <a:gd name="connsiteY17" fmla="*/ 6301309 h 6858000"/>
              <a:gd name="connsiteX18" fmla="*/ 138157 w 2632012"/>
              <a:gd name="connsiteY18" fmla="*/ 6257030 h 6858000"/>
              <a:gd name="connsiteX19" fmla="*/ 170419 w 2632012"/>
              <a:gd name="connsiteY19" fmla="*/ 6171255 h 6858000"/>
              <a:gd name="connsiteX20" fmla="*/ 164027 w 2632012"/>
              <a:gd name="connsiteY20" fmla="*/ 6164357 h 6858000"/>
              <a:gd name="connsiteX21" fmla="*/ 213309 w 2632012"/>
              <a:gd name="connsiteY21" fmla="*/ 6109331 h 6858000"/>
              <a:gd name="connsiteX22" fmla="*/ 220409 w 2632012"/>
              <a:gd name="connsiteY22" fmla="*/ 6022287 h 6858000"/>
              <a:gd name="connsiteX23" fmla="*/ 183756 w 2632012"/>
              <a:gd name="connsiteY23" fmla="*/ 5808789 h 6858000"/>
              <a:gd name="connsiteX24" fmla="*/ 138134 w 2632012"/>
              <a:gd name="connsiteY24" fmla="*/ 5616065 h 6858000"/>
              <a:gd name="connsiteX25" fmla="*/ 276721 w 2632012"/>
              <a:gd name="connsiteY25" fmla="*/ 4162848 h 6858000"/>
              <a:gd name="connsiteX26" fmla="*/ 343082 w 2632012"/>
              <a:gd name="connsiteY26" fmla="*/ 3059377 h 6858000"/>
              <a:gd name="connsiteX27" fmla="*/ 369630 w 2632012"/>
              <a:gd name="connsiteY27" fmla="*/ 2692043 h 6858000"/>
              <a:gd name="connsiteX28" fmla="*/ 399465 w 2632012"/>
              <a:gd name="connsiteY28" fmla="*/ 2412506 h 6858000"/>
              <a:gd name="connsiteX29" fmla="*/ 446400 w 2632012"/>
              <a:gd name="connsiteY29" fmla="*/ 2252507 h 6858000"/>
              <a:gd name="connsiteX30" fmla="*/ 569515 w 2632012"/>
              <a:gd name="connsiteY30" fmla="*/ 2091909 h 6858000"/>
              <a:gd name="connsiteX31" fmla="*/ 638163 w 2632012"/>
              <a:gd name="connsiteY31" fmla="*/ 1994147 h 6858000"/>
              <a:gd name="connsiteX32" fmla="*/ 737312 w 2632012"/>
              <a:gd name="connsiteY32" fmla="*/ 1871408 h 6858000"/>
              <a:gd name="connsiteX33" fmla="*/ 788501 w 2632012"/>
              <a:gd name="connsiteY33" fmla="*/ 1793826 h 6858000"/>
              <a:gd name="connsiteX34" fmla="*/ 819432 w 2632012"/>
              <a:gd name="connsiteY34" fmla="*/ 1746824 h 6858000"/>
              <a:gd name="connsiteX35" fmla="*/ 843936 w 2632012"/>
              <a:gd name="connsiteY35" fmla="*/ 1697348 h 6858000"/>
              <a:gd name="connsiteX36" fmla="*/ 846526 w 2632012"/>
              <a:gd name="connsiteY36" fmla="*/ 1659754 h 6858000"/>
              <a:gd name="connsiteX37" fmla="*/ 873830 w 2632012"/>
              <a:gd name="connsiteY37" fmla="*/ 1628041 h 6858000"/>
              <a:gd name="connsiteX38" fmla="*/ 890626 w 2632012"/>
              <a:gd name="connsiteY38" fmla="*/ 1599883 h 6858000"/>
              <a:gd name="connsiteX39" fmla="*/ 921288 w 2632012"/>
              <a:gd name="connsiteY39" fmla="*/ 1579569 h 6858000"/>
              <a:gd name="connsiteX40" fmla="*/ 920756 w 2632012"/>
              <a:gd name="connsiteY40" fmla="*/ 1537369 h 6858000"/>
              <a:gd name="connsiteX41" fmla="*/ 946290 w 2632012"/>
              <a:gd name="connsiteY41" fmla="*/ 1514308 h 6858000"/>
              <a:gd name="connsiteX42" fmla="*/ 932462 w 2632012"/>
              <a:gd name="connsiteY42" fmla="*/ 1512581 h 6858000"/>
              <a:gd name="connsiteX43" fmla="*/ 940652 w 2632012"/>
              <a:gd name="connsiteY43" fmla="*/ 1510839 h 6858000"/>
              <a:gd name="connsiteX44" fmla="*/ 950739 w 2632012"/>
              <a:gd name="connsiteY44" fmla="*/ 1503635 h 6858000"/>
              <a:gd name="connsiteX45" fmla="*/ 966405 w 2632012"/>
              <a:gd name="connsiteY45" fmla="*/ 1439967 h 6858000"/>
              <a:gd name="connsiteX46" fmla="*/ 973516 w 2632012"/>
              <a:gd name="connsiteY46" fmla="*/ 1389073 h 6858000"/>
              <a:gd name="connsiteX47" fmla="*/ 986960 w 2632012"/>
              <a:gd name="connsiteY47" fmla="*/ 1351857 h 6858000"/>
              <a:gd name="connsiteX48" fmla="*/ 987761 w 2632012"/>
              <a:gd name="connsiteY48" fmla="*/ 1363479 h 6858000"/>
              <a:gd name="connsiteX49" fmla="*/ 989043 w 2632012"/>
              <a:gd name="connsiteY49" fmla="*/ 1346093 h 6858000"/>
              <a:gd name="connsiteX50" fmla="*/ 986960 w 2632012"/>
              <a:gd name="connsiteY50" fmla="*/ 1351857 h 6858000"/>
              <a:gd name="connsiteX51" fmla="*/ 985769 w 2632012"/>
              <a:gd name="connsiteY51" fmla="*/ 1334556 h 6858000"/>
              <a:gd name="connsiteX52" fmla="*/ 982507 w 2632012"/>
              <a:gd name="connsiteY52" fmla="*/ 1216698 h 6858000"/>
              <a:gd name="connsiteX53" fmla="*/ 984836 w 2632012"/>
              <a:gd name="connsiteY53" fmla="*/ 1082381 h 6858000"/>
              <a:gd name="connsiteX54" fmla="*/ 993140 w 2632012"/>
              <a:gd name="connsiteY54" fmla="*/ 1043366 h 6858000"/>
              <a:gd name="connsiteX55" fmla="*/ 995544 w 2632012"/>
              <a:gd name="connsiteY55" fmla="*/ 972540 h 6858000"/>
              <a:gd name="connsiteX56" fmla="*/ 1028500 w 2632012"/>
              <a:gd name="connsiteY56" fmla="*/ 923945 h 6858000"/>
              <a:gd name="connsiteX57" fmla="*/ 1022082 w 2632012"/>
              <a:gd name="connsiteY57" fmla="*/ 838835 h 6858000"/>
              <a:gd name="connsiteX58" fmla="*/ 1025925 w 2632012"/>
              <a:gd name="connsiteY58" fmla="*/ 787183 h 6858000"/>
              <a:gd name="connsiteX59" fmla="*/ 1027904 w 2632012"/>
              <a:gd name="connsiteY59" fmla="*/ 756272 h 6858000"/>
              <a:gd name="connsiteX60" fmla="*/ 1088796 w 2632012"/>
              <a:gd name="connsiteY60" fmla="*/ 641639 h 6858000"/>
              <a:gd name="connsiteX61" fmla="*/ 1164389 w 2632012"/>
              <a:gd name="connsiteY61" fmla="*/ 545140 h 6858000"/>
              <a:gd name="connsiteX62" fmla="*/ 1225321 w 2632012"/>
              <a:gd name="connsiteY62" fmla="*/ 413843 h 6858000"/>
              <a:gd name="connsiteX63" fmla="*/ 1241477 w 2632012"/>
              <a:gd name="connsiteY63" fmla="*/ 358607 h 6858000"/>
              <a:gd name="connsiteX64" fmla="*/ 1246119 w 2632012"/>
              <a:gd name="connsiteY64" fmla="*/ 254866 h 6858000"/>
              <a:gd name="connsiteX65" fmla="*/ 1266837 w 2632012"/>
              <a:gd name="connsiteY65" fmla="*/ 161517 h 6858000"/>
              <a:gd name="connsiteX66" fmla="*/ 1315021 w 2632012"/>
              <a:gd name="connsiteY66" fmla="*/ 54455 h 6858000"/>
              <a:gd name="connsiteX67" fmla="*/ 1319335 w 2632012"/>
              <a:gd name="connsiteY67" fmla="*/ 8880 h 6858000"/>
              <a:gd name="connsiteX68" fmla="*/ 1316402 w 2632012"/>
              <a:gd name="connsiteY68" fmla="*/ 852 h 6858000"/>
              <a:gd name="connsiteX69" fmla="*/ 1207569 w 2632012"/>
              <a:gd name="connsiteY69" fmla="*/ 0 h 6858000"/>
              <a:gd name="connsiteX0" fmla="*/ 932173 w 2632012"/>
              <a:gd name="connsiteY0" fmla="*/ 1512545 h 6858000"/>
              <a:gd name="connsiteX1" fmla="*/ 932462 w 2632012"/>
              <a:gd name="connsiteY1" fmla="*/ 1512581 h 6858000"/>
              <a:gd name="connsiteX2" fmla="*/ 932378 w 2632012"/>
              <a:gd name="connsiteY2" fmla="*/ 1512599 h 6858000"/>
              <a:gd name="connsiteX3" fmla="*/ 932173 w 2632012"/>
              <a:gd name="connsiteY3" fmla="*/ 1512545 h 6858000"/>
              <a:gd name="connsiteX4" fmla="*/ 1207569 w 2632012"/>
              <a:gd name="connsiteY4" fmla="*/ 0 h 6858000"/>
              <a:gd name="connsiteX5" fmla="*/ 2632012 w 2632012"/>
              <a:gd name="connsiteY5" fmla="*/ 0 h 6858000"/>
              <a:gd name="connsiteX6" fmla="*/ 2632012 w 2632012"/>
              <a:gd name="connsiteY6" fmla="*/ 6858000 h 6858000"/>
              <a:gd name="connsiteX7" fmla="*/ 13514 w 2632012"/>
              <a:gd name="connsiteY7" fmla="*/ 6858000 h 6858000"/>
              <a:gd name="connsiteX8" fmla="*/ 13170 w 2632012"/>
              <a:gd name="connsiteY8" fmla="*/ 6812829 h 6858000"/>
              <a:gd name="connsiteX9" fmla="*/ 20332 w 2632012"/>
              <a:gd name="connsiteY9" fmla="*/ 6760689 h 6858000"/>
              <a:gd name="connsiteX10" fmla="*/ 25596 w 2632012"/>
              <a:gd name="connsiteY10" fmla="*/ 6721251 h 6858000"/>
              <a:gd name="connsiteX11" fmla="*/ 22507 w 2632012"/>
              <a:gd name="connsiteY11" fmla="*/ 6650499 h 6858000"/>
              <a:gd name="connsiteX12" fmla="*/ 22444 w 2632012"/>
              <a:gd name="connsiteY12" fmla="*/ 6604241 h 6858000"/>
              <a:gd name="connsiteX13" fmla="*/ 31867 w 2632012"/>
              <a:gd name="connsiteY13" fmla="*/ 6559984 h 6858000"/>
              <a:gd name="connsiteX14" fmla="*/ 38635 w 2632012"/>
              <a:gd name="connsiteY14" fmla="*/ 6515473 h 6858000"/>
              <a:gd name="connsiteX15" fmla="*/ 38467 w 2632012"/>
              <a:gd name="connsiteY15" fmla="*/ 6463736 h 6858000"/>
              <a:gd name="connsiteX16" fmla="*/ 38052 w 2632012"/>
              <a:gd name="connsiteY16" fmla="*/ 6432794 h 6858000"/>
              <a:gd name="connsiteX17" fmla="*/ 80445 w 2632012"/>
              <a:gd name="connsiteY17" fmla="*/ 6301309 h 6858000"/>
              <a:gd name="connsiteX18" fmla="*/ 138157 w 2632012"/>
              <a:gd name="connsiteY18" fmla="*/ 6257030 h 6858000"/>
              <a:gd name="connsiteX19" fmla="*/ 170419 w 2632012"/>
              <a:gd name="connsiteY19" fmla="*/ 6171255 h 6858000"/>
              <a:gd name="connsiteX20" fmla="*/ 164027 w 2632012"/>
              <a:gd name="connsiteY20" fmla="*/ 6164357 h 6858000"/>
              <a:gd name="connsiteX21" fmla="*/ 213309 w 2632012"/>
              <a:gd name="connsiteY21" fmla="*/ 6109331 h 6858000"/>
              <a:gd name="connsiteX22" fmla="*/ 220409 w 2632012"/>
              <a:gd name="connsiteY22" fmla="*/ 6022287 h 6858000"/>
              <a:gd name="connsiteX23" fmla="*/ 183756 w 2632012"/>
              <a:gd name="connsiteY23" fmla="*/ 5808789 h 6858000"/>
              <a:gd name="connsiteX24" fmla="*/ 138134 w 2632012"/>
              <a:gd name="connsiteY24" fmla="*/ 5616065 h 6858000"/>
              <a:gd name="connsiteX25" fmla="*/ 276721 w 2632012"/>
              <a:gd name="connsiteY25" fmla="*/ 4162848 h 6858000"/>
              <a:gd name="connsiteX26" fmla="*/ 343082 w 2632012"/>
              <a:gd name="connsiteY26" fmla="*/ 3059377 h 6858000"/>
              <a:gd name="connsiteX27" fmla="*/ 369630 w 2632012"/>
              <a:gd name="connsiteY27" fmla="*/ 2692043 h 6858000"/>
              <a:gd name="connsiteX28" fmla="*/ 435324 w 2632012"/>
              <a:gd name="connsiteY28" fmla="*/ 2520083 h 6858000"/>
              <a:gd name="connsiteX29" fmla="*/ 446400 w 2632012"/>
              <a:gd name="connsiteY29" fmla="*/ 2252507 h 6858000"/>
              <a:gd name="connsiteX30" fmla="*/ 569515 w 2632012"/>
              <a:gd name="connsiteY30" fmla="*/ 2091909 h 6858000"/>
              <a:gd name="connsiteX31" fmla="*/ 638163 w 2632012"/>
              <a:gd name="connsiteY31" fmla="*/ 1994147 h 6858000"/>
              <a:gd name="connsiteX32" fmla="*/ 737312 w 2632012"/>
              <a:gd name="connsiteY32" fmla="*/ 1871408 h 6858000"/>
              <a:gd name="connsiteX33" fmla="*/ 788501 w 2632012"/>
              <a:gd name="connsiteY33" fmla="*/ 1793826 h 6858000"/>
              <a:gd name="connsiteX34" fmla="*/ 819432 w 2632012"/>
              <a:gd name="connsiteY34" fmla="*/ 1746824 h 6858000"/>
              <a:gd name="connsiteX35" fmla="*/ 843936 w 2632012"/>
              <a:gd name="connsiteY35" fmla="*/ 1697348 h 6858000"/>
              <a:gd name="connsiteX36" fmla="*/ 846526 w 2632012"/>
              <a:gd name="connsiteY36" fmla="*/ 1659754 h 6858000"/>
              <a:gd name="connsiteX37" fmla="*/ 873830 w 2632012"/>
              <a:gd name="connsiteY37" fmla="*/ 1628041 h 6858000"/>
              <a:gd name="connsiteX38" fmla="*/ 890626 w 2632012"/>
              <a:gd name="connsiteY38" fmla="*/ 1599883 h 6858000"/>
              <a:gd name="connsiteX39" fmla="*/ 921288 w 2632012"/>
              <a:gd name="connsiteY39" fmla="*/ 1579569 h 6858000"/>
              <a:gd name="connsiteX40" fmla="*/ 920756 w 2632012"/>
              <a:gd name="connsiteY40" fmla="*/ 1537369 h 6858000"/>
              <a:gd name="connsiteX41" fmla="*/ 946290 w 2632012"/>
              <a:gd name="connsiteY41" fmla="*/ 1514308 h 6858000"/>
              <a:gd name="connsiteX42" fmla="*/ 932462 w 2632012"/>
              <a:gd name="connsiteY42" fmla="*/ 1512581 h 6858000"/>
              <a:gd name="connsiteX43" fmla="*/ 940652 w 2632012"/>
              <a:gd name="connsiteY43" fmla="*/ 1510839 h 6858000"/>
              <a:gd name="connsiteX44" fmla="*/ 950739 w 2632012"/>
              <a:gd name="connsiteY44" fmla="*/ 1503635 h 6858000"/>
              <a:gd name="connsiteX45" fmla="*/ 966405 w 2632012"/>
              <a:gd name="connsiteY45" fmla="*/ 1439967 h 6858000"/>
              <a:gd name="connsiteX46" fmla="*/ 973516 w 2632012"/>
              <a:gd name="connsiteY46" fmla="*/ 1389073 h 6858000"/>
              <a:gd name="connsiteX47" fmla="*/ 986960 w 2632012"/>
              <a:gd name="connsiteY47" fmla="*/ 1351857 h 6858000"/>
              <a:gd name="connsiteX48" fmla="*/ 987761 w 2632012"/>
              <a:gd name="connsiteY48" fmla="*/ 1363479 h 6858000"/>
              <a:gd name="connsiteX49" fmla="*/ 989043 w 2632012"/>
              <a:gd name="connsiteY49" fmla="*/ 1346093 h 6858000"/>
              <a:gd name="connsiteX50" fmla="*/ 986960 w 2632012"/>
              <a:gd name="connsiteY50" fmla="*/ 1351857 h 6858000"/>
              <a:gd name="connsiteX51" fmla="*/ 985769 w 2632012"/>
              <a:gd name="connsiteY51" fmla="*/ 1334556 h 6858000"/>
              <a:gd name="connsiteX52" fmla="*/ 982507 w 2632012"/>
              <a:gd name="connsiteY52" fmla="*/ 1216698 h 6858000"/>
              <a:gd name="connsiteX53" fmla="*/ 984836 w 2632012"/>
              <a:gd name="connsiteY53" fmla="*/ 1082381 h 6858000"/>
              <a:gd name="connsiteX54" fmla="*/ 993140 w 2632012"/>
              <a:gd name="connsiteY54" fmla="*/ 1043366 h 6858000"/>
              <a:gd name="connsiteX55" fmla="*/ 995544 w 2632012"/>
              <a:gd name="connsiteY55" fmla="*/ 972540 h 6858000"/>
              <a:gd name="connsiteX56" fmla="*/ 1028500 w 2632012"/>
              <a:gd name="connsiteY56" fmla="*/ 923945 h 6858000"/>
              <a:gd name="connsiteX57" fmla="*/ 1022082 w 2632012"/>
              <a:gd name="connsiteY57" fmla="*/ 838835 h 6858000"/>
              <a:gd name="connsiteX58" fmla="*/ 1025925 w 2632012"/>
              <a:gd name="connsiteY58" fmla="*/ 787183 h 6858000"/>
              <a:gd name="connsiteX59" fmla="*/ 1027904 w 2632012"/>
              <a:gd name="connsiteY59" fmla="*/ 756272 h 6858000"/>
              <a:gd name="connsiteX60" fmla="*/ 1088796 w 2632012"/>
              <a:gd name="connsiteY60" fmla="*/ 641639 h 6858000"/>
              <a:gd name="connsiteX61" fmla="*/ 1164389 w 2632012"/>
              <a:gd name="connsiteY61" fmla="*/ 545140 h 6858000"/>
              <a:gd name="connsiteX62" fmla="*/ 1225321 w 2632012"/>
              <a:gd name="connsiteY62" fmla="*/ 413843 h 6858000"/>
              <a:gd name="connsiteX63" fmla="*/ 1241477 w 2632012"/>
              <a:gd name="connsiteY63" fmla="*/ 358607 h 6858000"/>
              <a:gd name="connsiteX64" fmla="*/ 1246119 w 2632012"/>
              <a:gd name="connsiteY64" fmla="*/ 254866 h 6858000"/>
              <a:gd name="connsiteX65" fmla="*/ 1266837 w 2632012"/>
              <a:gd name="connsiteY65" fmla="*/ 161517 h 6858000"/>
              <a:gd name="connsiteX66" fmla="*/ 1315021 w 2632012"/>
              <a:gd name="connsiteY66" fmla="*/ 54455 h 6858000"/>
              <a:gd name="connsiteX67" fmla="*/ 1319335 w 2632012"/>
              <a:gd name="connsiteY67" fmla="*/ 8880 h 6858000"/>
              <a:gd name="connsiteX68" fmla="*/ 1316402 w 2632012"/>
              <a:gd name="connsiteY68" fmla="*/ 852 h 6858000"/>
              <a:gd name="connsiteX69" fmla="*/ 1207569 w 2632012"/>
              <a:gd name="connsiteY69" fmla="*/ 0 h 6858000"/>
              <a:gd name="connsiteX0" fmla="*/ 932173 w 2632012"/>
              <a:gd name="connsiteY0" fmla="*/ 1512545 h 6858000"/>
              <a:gd name="connsiteX1" fmla="*/ 932462 w 2632012"/>
              <a:gd name="connsiteY1" fmla="*/ 1512581 h 6858000"/>
              <a:gd name="connsiteX2" fmla="*/ 932378 w 2632012"/>
              <a:gd name="connsiteY2" fmla="*/ 1512599 h 6858000"/>
              <a:gd name="connsiteX3" fmla="*/ 932173 w 2632012"/>
              <a:gd name="connsiteY3" fmla="*/ 1512545 h 6858000"/>
              <a:gd name="connsiteX4" fmla="*/ 1207569 w 2632012"/>
              <a:gd name="connsiteY4" fmla="*/ 0 h 6858000"/>
              <a:gd name="connsiteX5" fmla="*/ 2632012 w 2632012"/>
              <a:gd name="connsiteY5" fmla="*/ 0 h 6858000"/>
              <a:gd name="connsiteX6" fmla="*/ 2632012 w 2632012"/>
              <a:gd name="connsiteY6" fmla="*/ 6858000 h 6858000"/>
              <a:gd name="connsiteX7" fmla="*/ 13514 w 2632012"/>
              <a:gd name="connsiteY7" fmla="*/ 6858000 h 6858000"/>
              <a:gd name="connsiteX8" fmla="*/ 13170 w 2632012"/>
              <a:gd name="connsiteY8" fmla="*/ 6812829 h 6858000"/>
              <a:gd name="connsiteX9" fmla="*/ 20332 w 2632012"/>
              <a:gd name="connsiteY9" fmla="*/ 6760689 h 6858000"/>
              <a:gd name="connsiteX10" fmla="*/ 25596 w 2632012"/>
              <a:gd name="connsiteY10" fmla="*/ 6721251 h 6858000"/>
              <a:gd name="connsiteX11" fmla="*/ 22507 w 2632012"/>
              <a:gd name="connsiteY11" fmla="*/ 6650499 h 6858000"/>
              <a:gd name="connsiteX12" fmla="*/ 22444 w 2632012"/>
              <a:gd name="connsiteY12" fmla="*/ 6604241 h 6858000"/>
              <a:gd name="connsiteX13" fmla="*/ 31867 w 2632012"/>
              <a:gd name="connsiteY13" fmla="*/ 6559984 h 6858000"/>
              <a:gd name="connsiteX14" fmla="*/ 38635 w 2632012"/>
              <a:gd name="connsiteY14" fmla="*/ 6515473 h 6858000"/>
              <a:gd name="connsiteX15" fmla="*/ 38467 w 2632012"/>
              <a:gd name="connsiteY15" fmla="*/ 6463736 h 6858000"/>
              <a:gd name="connsiteX16" fmla="*/ 38052 w 2632012"/>
              <a:gd name="connsiteY16" fmla="*/ 6432794 h 6858000"/>
              <a:gd name="connsiteX17" fmla="*/ 80445 w 2632012"/>
              <a:gd name="connsiteY17" fmla="*/ 6301309 h 6858000"/>
              <a:gd name="connsiteX18" fmla="*/ 138157 w 2632012"/>
              <a:gd name="connsiteY18" fmla="*/ 6257030 h 6858000"/>
              <a:gd name="connsiteX19" fmla="*/ 170419 w 2632012"/>
              <a:gd name="connsiteY19" fmla="*/ 6171255 h 6858000"/>
              <a:gd name="connsiteX20" fmla="*/ 164027 w 2632012"/>
              <a:gd name="connsiteY20" fmla="*/ 6164357 h 6858000"/>
              <a:gd name="connsiteX21" fmla="*/ 213309 w 2632012"/>
              <a:gd name="connsiteY21" fmla="*/ 6109331 h 6858000"/>
              <a:gd name="connsiteX22" fmla="*/ 220409 w 2632012"/>
              <a:gd name="connsiteY22" fmla="*/ 6022287 h 6858000"/>
              <a:gd name="connsiteX23" fmla="*/ 183756 w 2632012"/>
              <a:gd name="connsiteY23" fmla="*/ 5808789 h 6858000"/>
              <a:gd name="connsiteX24" fmla="*/ 138134 w 2632012"/>
              <a:gd name="connsiteY24" fmla="*/ 5616065 h 6858000"/>
              <a:gd name="connsiteX25" fmla="*/ 276721 w 2632012"/>
              <a:gd name="connsiteY25" fmla="*/ 4162848 h 6858000"/>
              <a:gd name="connsiteX26" fmla="*/ 343082 w 2632012"/>
              <a:gd name="connsiteY26" fmla="*/ 3059377 h 6858000"/>
              <a:gd name="connsiteX27" fmla="*/ 369630 w 2632012"/>
              <a:gd name="connsiteY27" fmla="*/ 2692043 h 6858000"/>
              <a:gd name="connsiteX28" fmla="*/ 435324 w 2632012"/>
              <a:gd name="connsiteY28" fmla="*/ 2520083 h 6858000"/>
              <a:gd name="connsiteX29" fmla="*/ 482259 w 2632012"/>
              <a:gd name="connsiteY29" fmla="*/ 2336178 h 6858000"/>
              <a:gd name="connsiteX30" fmla="*/ 569515 w 2632012"/>
              <a:gd name="connsiteY30" fmla="*/ 2091909 h 6858000"/>
              <a:gd name="connsiteX31" fmla="*/ 638163 w 2632012"/>
              <a:gd name="connsiteY31" fmla="*/ 1994147 h 6858000"/>
              <a:gd name="connsiteX32" fmla="*/ 737312 w 2632012"/>
              <a:gd name="connsiteY32" fmla="*/ 1871408 h 6858000"/>
              <a:gd name="connsiteX33" fmla="*/ 788501 w 2632012"/>
              <a:gd name="connsiteY33" fmla="*/ 1793826 h 6858000"/>
              <a:gd name="connsiteX34" fmla="*/ 819432 w 2632012"/>
              <a:gd name="connsiteY34" fmla="*/ 1746824 h 6858000"/>
              <a:gd name="connsiteX35" fmla="*/ 843936 w 2632012"/>
              <a:gd name="connsiteY35" fmla="*/ 1697348 h 6858000"/>
              <a:gd name="connsiteX36" fmla="*/ 846526 w 2632012"/>
              <a:gd name="connsiteY36" fmla="*/ 1659754 h 6858000"/>
              <a:gd name="connsiteX37" fmla="*/ 873830 w 2632012"/>
              <a:gd name="connsiteY37" fmla="*/ 1628041 h 6858000"/>
              <a:gd name="connsiteX38" fmla="*/ 890626 w 2632012"/>
              <a:gd name="connsiteY38" fmla="*/ 1599883 h 6858000"/>
              <a:gd name="connsiteX39" fmla="*/ 921288 w 2632012"/>
              <a:gd name="connsiteY39" fmla="*/ 1579569 h 6858000"/>
              <a:gd name="connsiteX40" fmla="*/ 920756 w 2632012"/>
              <a:gd name="connsiteY40" fmla="*/ 1537369 h 6858000"/>
              <a:gd name="connsiteX41" fmla="*/ 946290 w 2632012"/>
              <a:gd name="connsiteY41" fmla="*/ 1514308 h 6858000"/>
              <a:gd name="connsiteX42" fmla="*/ 932462 w 2632012"/>
              <a:gd name="connsiteY42" fmla="*/ 1512581 h 6858000"/>
              <a:gd name="connsiteX43" fmla="*/ 940652 w 2632012"/>
              <a:gd name="connsiteY43" fmla="*/ 1510839 h 6858000"/>
              <a:gd name="connsiteX44" fmla="*/ 950739 w 2632012"/>
              <a:gd name="connsiteY44" fmla="*/ 1503635 h 6858000"/>
              <a:gd name="connsiteX45" fmla="*/ 966405 w 2632012"/>
              <a:gd name="connsiteY45" fmla="*/ 1439967 h 6858000"/>
              <a:gd name="connsiteX46" fmla="*/ 973516 w 2632012"/>
              <a:gd name="connsiteY46" fmla="*/ 1389073 h 6858000"/>
              <a:gd name="connsiteX47" fmla="*/ 986960 w 2632012"/>
              <a:gd name="connsiteY47" fmla="*/ 1351857 h 6858000"/>
              <a:gd name="connsiteX48" fmla="*/ 987761 w 2632012"/>
              <a:gd name="connsiteY48" fmla="*/ 1363479 h 6858000"/>
              <a:gd name="connsiteX49" fmla="*/ 989043 w 2632012"/>
              <a:gd name="connsiteY49" fmla="*/ 1346093 h 6858000"/>
              <a:gd name="connsiteX50" fmla="*/ 986960 w 2632012"/>
              <a:gd name="connsiteY50" fmla="*/ 1351857 h 6858000"/>
              <a:gd name="connsiteX51" fmla="*/ 985769 w 2632012"/>
              <a:gd name="connsiteY51" fmla="*/ 1334556 h 6858000"/>
              <a:gd name="connsiteX52" fmla="*/ 982507 w 2632012"/>
              <a:gd name="connsiteY52" fmla="*/ 1216698 h 6858000"/>
              <a:gd name="connsiteX53" fmla="*/ 984836 w 2632012"/>
              <a:gd name="connsiteY53" fmla="*/ 1082381 h 6858000"/>
              <a:gd name="connsiteX54" fmla="*/ 993140 w 2632012"/>
              <a:gd name="connsiteY54" fmla="*/ 1043366 h 6858000"/>
              <a:gd name="connsiteX55" fmla="*/ 995544 w 2632012"/>
              <a:gd name="connsiteY55" fmla="*/ 972540 h 6858000"/>
              <a:gd name="connsiteX56" fmla="*/ 1028500 w 2632012"/>
              <a:gd name="connsiteY56" fmla="*/ 923945 h 6858000"/>
              <a:gd name="connsiteX57" fmla="*/ 1022082 w 2632012"/>
              <a:gd name="connsiteY57" fmla="*/ 838835 h 6858000"/>
              <a:gd name="connsiteX58" fmla="*/ 1025925 w 2632012"/>
              <a:gd name="connsiteY58" fmla="*/ 787183 h 6858000"/>
              <a:gd name="connsiteX59" fmla="*/ 1027904 w 2632012"/>
              <a:gd name="connsiteY59" fmla="*/ 756272 h 6858000"/>
              <a:gd name="connsiteX60" fmla="*/ 1088796 w 2632012"/>
              <a:gd name="connsiteY60" fmla="*/ 641639 h 6858000"/>
              <a:gd name="connsiteX61" fmla="*/ 1164389 w 2632012"/>
              <a:gd name="connsiteY61" fmla="*/ 545140 h 6858000"/>
              <a:gd name="connsiteX62" fmla="*/ 1225321 w 2632012"/>
              <a:gd name="connsiteY62" fmla="*/ 413843 h 6858000"/>
              <a:gd name="connsiteX63" fmla="*/ 1241477 w 2632012"/>
              <a:gd name="connsiteY63" fmla="*/ 358607 h 6858000"/>
              <a:gd name="connsiteX64" fmla="*/ 1246119 w 2632012"/>
              <a:gd name="connsiteY64" fmla="*/ 254866 h 6858000"/>
              <a:gd name="connsiteX65" fmla="*/ 1266837 w 2632012"/>
              <a:gd name="connsiteY65" fmla="*/ 161517 h 6858000"/>
              <a:gd name="connsiteX66" fmla="*/ 1315021 w 2632012"/>
              <a:gd name="connsiteY66" fmla="*/ 54455 h 6858000"/>
              <a:gd name="connsiteX67" fmla="*/ 1319335 w 2632012"/>
              <a:gd name="connsiteY67" fmla="*/ 8880 h 6858000"/>
              <a:gd name="connsiteX68" fmla="*/ 1316402 w 2632012"/>
              <a:gd name="connsiteY68" fmla="*/ 852 h 6858000"/>
              <a:gd name="connsiteX69" fmla="*/ 1207569 w 2632012"/>
              <a:gd name="connsiteY69" fmla="*/ 0 h 6858000"/>
              <a:gd name="connsiteX0" fmla="*/ 932173 w 2632012"/>
              <a:gd name="connsiteY0" fmla="*/ 1512545 h 6858000"/>
              <a:gd name="connsiteX1" fmla="*/ 932462 w 2632012"/>
              <a:gd name="connsiteY1" fmla="*/ 1512581 h 6858000"/>
              <a:gd name="connsiteX2" fmla="*/ 932378 w 2632012"/>
              <a:gd name="connsiteY2" fmla="*/ 1512599 h 6858000"/>
              <a:gd name="connsiteX3" fmla="*/ 932173 w 2632012"/>
              <a:gd name="connsiteY3" fmla="*/ 1512545 h 6858000"/>
              <a:gd name="connsiteX4" fmla="*/ 1207569 w 2632012"/>
              <a:gd name="connsiteY4" fmla="*/ 0 h 6858000"/>
              <a:gd name="connsiteX5" fmla="*/ 2632012 w 2632012"/>
              <a:gd name="connsiteY5" fmla="*/ 0 h 6858000"/>
              <a:gd name="connsiteX6" fmla="*/ 2632012 w 2632012"/>
              <a:gd name="connsiteY6" fmla="*/ 6858000 h 6858000"/>
              <a:gd name="connsiteX7" fmla="*/ 13514 w 2632012"/>
              <a:gd name="connsiteY7" fmla="*/ 6858000 h 6858000"/>
              <a:gd name="connsiteX8" fmla="*/ 13170 w 2632012"/>
              <a:gd name="connsiteY8" fmla="*/ 6812829 h 6858000"/>
              <a:gd name="connsiteX9" fmla="*/ 20332 w 2632012"/>
              <a:gd name="connsiteY9" fmla="*/ 6760689 h 6858000"/>
              <a:gd name="connsiteX10" fmla="*/ 25596 w 2632012"/>
              <a:gd name="connsiteY10" fmla="*/ 6721251 h 6858000"/>
              <a:gd name="connsiteX11" fmla="*/ 22507 w 2632012"/>
              <a:gd name="connsiteY11" fmla="*/ 6650499 h 6858000"/>
              <a:gd name="connsiteX12" fmla="*/ 22444 w 2632012"/>
              <a:gd name="connsiteY12" fmla="*/ 6604241 h 6858000"/>
              <a:gd name="connsiteX13" fmla="*/ 31867 w 2632012"/>
              <a:gd name="connsiteY13" fmla="*/ 6559984 h 6858000"/>
              <a:gd name="connsiteX14" fmla="*/ 38635 w 2632012"/>
              <a:gd name="connsiteY14" fmla="*/ 6515473 h 6858000"/>
              <a:gd name="connsiteX15" fmla="*/ 38467 w 2632012"/>
              <a:gd name="connsiteY15" fmla="*/ 6463736 h 6858000"/>
              <a:gd name="connsiteX16" fmla="*/ 38052 w 2632012"/>
              <a:gd name="connsiteY16" fmla="*/ 6432794 h 6858000"/>
              <a:gd name="connsiteX17" fmla="*/ 80445 w 2632012"/>
              <a:gd name="connsiteY17" fmla="*/ 6301309 h 6858000"/>
              <a:gd name="connsiteX18" fmla="*/ 138157 w 2632012"/>
              <a:gd name="connsiteY18" fmla="*/ 6257030 h 6858000"/>
              <a:gd name="connsiteX19" fmla="*/ 170419 w 2632012"/>
              <a:gd name="connsiteY19" fmla="*/ 6171255 h 6858000"/>
              <a:gd name="connsiteX20" fmla="*/ 164027 w 2632012"/>
              <a:gd name="connsiteY20" fmla="*/ 6164357 h 6858000"/>
              <a:gd name="connsiteX21" fmla="*/ 213309 w 2632012"/>
              <a:gd name="connsiteY21" fmla="*/ 6109331 h 6858000"/>
              <a:gd name="connsiteX22" fmla="*/ 220409 w 2632012"/>
              <a:gd name="connsiteY22" fmla="*/ 6022287 h 6858000"/>
              <a:gd name="connsiteX23" fmla="*/ 183756 w 2632012"/>
              <a:gd name="connsiteY23" fmla="*/ 5808789 h 6858000"/>
              <a:gd name="connsiteX24" fmla="*/ 245711 w 2632012"/>
              <a:gd name="connsiteY24" fmla="*/ 5066230 h 6858000"/>
              <a:gd name="connsiteX25" fmla="*/ 276721 w 2632012"/>
              <a:gd name="connsiteY25" fmla="*/ 4162848 h 6858000"/>
              <a:gd name="connsiteX26" fmla="*/ 343082 w 2632012"/>
              <a:gd name="connsiteY26" fmla="*/ 3059377 h 6858000"/>
              <a:gd name="connsiteX27" fmla="*/ 369630 w 2632012"/>
              <a:gd name="connsiteY27" fmla="*/ 2692043 h 6858000"/>
              <a:gd name="connsiteX28" fmla="*/ 435324 w 2632012"/>
              <a:gd name="connsiteY28" fmla="*/ 2520083 h 6858000"/>
              <a:gd name="connsiteX29" fmla="*/ 482259 w 2632012"/>
              <a:gd name="connsiteY29" fmla="*/ 2336178 h 6858000"/>
              <a:gd name="connsiteX30" fmla="*/ 569515 w 2632012"/>
              <a:gd name="connsiteY30" fmla="*/ 2091909 h 6858000"/>
              <a:gd name="connsiteX31" fmla="*/ 638163 w 2632012"/>
              <a:gd name="connsiteY31" fmla="*/ 1994147 h 6858000"/>
              <a:gd name="connsiteX32" fmla="*/ 737312 w 2632012"/>
              <a:gd name="connsiteY32" fmla="*/ 1871408 h 6858000"/>
              <a:gd name="connsiteX33" fmla="*/ 788501 w 2632012"/>
              <a:gd name="connsiteY33" fmla="*/ 1793826 h 6858000"/>
              <a:gd name="connsiteX34" fmla="*/ 819432 w 2632012"/>
              <a:gd name="connsiteY34" fmla="*/ 1746824 h 6858000"/>
              <a:gd name="connsiteX35" fmla="*/ 843936 w 2632012"/>
              <a:gd name="connsiteY35" fmla="*/ 1697348 h 6858000"/>
              <a:gd name="connsiteX36" fmla="*/ 846526 w 2632012"/>
              <a:gd name="connsiteY36" fmla="*/ 1659754 h 6858000"/>
              <a:gd name="connsiteX37" fmla="*/ 873830 w 2632012"/>
              <a:gd name="connsiteY37" fmla="*/ 1628041 h 6858000"/>
              <a:gd name="connsiteX38" fmla="*/ 890626 w 2632012"/>
              <a:gd name="connsiteY38" fmla="*/ 1599883 h 6858000"/>
              <a:gd name="connsiteX39" fmla="*/ 921288 w 2632012"/>
              <a:gd name="connsiteY39" fmla="*/ 1579569 h 6858000"/>
              <a:gd name="connsiteX40" fmla="*/ 920756 w 2632012"/>
              <a:gd name="connsiteY40" fmla="*/ 1537369 h 6858000"/>
              <a:gd name="connsiteX41" fmla="*/ 946290 w 2632012"/>
              <a:gd name="connsiteY41" fmla="*/ 1514308 h 6858000"/>
              <a:gd name="connsiteX42" fmla="*/ 932462 w 2632012"/>
              <a:gd name="connsiteY42" fmla="*/ 1512581 h 6858000"/>
              <a:gd name="connsiteX43" fmla="*/ 940652 w 2632012"/>
              <a:gd name="connsiteY43" fmla="*/ 1510839 h 6858000"/>
              <a:gd name="connsiteX44" fmla="*/ 950739 w 2632012"/>
              <a:gd name="connsiteY44" fmla="*/ 1503635 h 6858000"/>
              <a:gd name="connsiteX45" fmla="*/ 966405 w 2632012"/>
              <a:gd name="connsiteY45" fmla="*/ 1439967 h 6858000"/>
              <a:gd name="connsiteX46" fmla="*/ 973516 w 2632012"/>
              <a:gd name="connsiteY46" fmla="*/ 1389073 h 6858000"/>
              <a:gd name="connsiteX47" fmla="*/ 986960 w 2632012"/>
              <a:gd name="connsiteY47" fmla="*/ 1351857 h 6858000"/>
              <a:gd name="connsiteX48" fmla="*/ 987761 w 2632012"/>
              <a:gd name="connsiteY48" fmla="*/ 1363479 h 6858000"/>
              <a:gd name="connsiteX49" fmla="*/ 989043 w 2632012"/>
              <a:gd name="connsiteY49" fmla="*/ 1346093 h 6858000"/>
              <a:gd name="connsiteX50" fmla="*/ 986960 w 2632012"/>
              <a:gd name="connsiteY50" fmla="*/ 1351857 h 6858000"/>
              <a:gd name="connsiteX51" fmla="*/ 985769 w 2632012"/>
              <a:gd name="connsiteY51" fmla="*/ 1334556 h 6858000"/>
              <a:gd name="connsiteX52" fmla="*/ 982507 w 2632012"/>
              <a:gd name="connsiteY52" fmla="*/ 1216698 h 6858000"/>
              <a:gd name="connsiteX53" fmla="*/ 984836 w 2632012"/>
              <a:gd name="connsiteY53" fmla="*/ 1082381 h 6858000"/>
              <a:gd name="connsiteX54" fmla="*/ 993140 w 2632012"/>
              <a:gd name="connsiteY54" fmla="*/ 1043366 h 6858000"/>
              <a:gd name="connsiteX55" fmla="*/ 995544 w 2632012"/>
              <a:gd name="connsiteY55" fmla="*/ 972540 h 6858000"/>
              <a:gd name="connsiteX56" fmla="*/ 1028500 w 2632012"/>
              <a:gd name="connsiteY56" fmla="*/ 923945 h 6858000"/>
              <a:gd name="connsiteX57" fmla="*/ 1022082 w 2632012"/>
              <a:gd name="connsiteY57" fmla="*/ 838835 h 6858000"/>
              <a:gd name="connsiteX58" fmla="*/ 1025925 w 2632012"/>
              <a:gd name="connsiteY58" fmla="*/ 787183 h 6858000"/>
              <a:gd name="connsiteX59" fmla="*/ 1027904 w 2632012"/>
              <a:gd name="connsiteY59" fmla="*/ 756272 h 6858000"/>
              <a:gd name="connsiteX60" fmla="*/ 1088796 w 2632012"/>
              <a:gd name="connsiteY60" fmla="*/ 641639 h 6858000"/>
              <a:gd name="connsiteX61" fmla="*/ 1164389 w 2632012"/>
              <a:gd name="connsiteY61" fmla="*/ 545140 h 6858000"/>
              <a:gd name="connsiteX62" fmla="*/ 1225321 w 2632012"/>
              <a:gd name="connsiteY62" fmla="*/ 413843 h 6858000"/>
              <a:gd name="connsiteX63" fmla="*/ 1241477 w 2632012"/>
              <a:gd name="connsiteY63" fmla="*/ 358607 h 6858000"/>
              <a:gd name="connsiteX64" fmla="*/ 1246119 w 2632012"/>
              <a:gd name="connsiteY64" fmla="*/ 254866 h 6858000"/>
              <a:gd name="connsiteX65" fmla="*/ 1266837 w 2632012"/>
              <a:gd name="connsiteY65" fmla="*/ 161517 h 6858000"/>
              <a:gd name="connsiteX66" fmla="*/ 1315021 w 2632012"/>
              <a:gd name="connsiteY66" fmla="*/ 54455 h 6858000"/>
              <a:gd name="connsiteX67" fmla="*/ 1319335 w 2632012"/>
              <a:gd name="connsiteY67" fmla="*/ 8880 h 6858000"/>
              <a:gd name="connsiteX68" fmla="*/ 1316402 w 2632012"/>
              <a:gd name="connsiteY68" fmla="*/ 852 h 6858000"/>
              <a:gd name="connsiteX69" fmla="*/ 1207569 w 2632012"/>
              <a:gd name="connsiteY69" fmla="*/ 0 h 6858000"/>
              <a:gd name="connsiteX0" fmla="*/ 932173 w 2632012"/>
              <a:gd name="connsiteY0" fmla="*/ 1512545 h 6858000"/>
              <a:gd name="connsiteX1" fmla="*/ 932462 w 2632012"/>
              <a:gd name="connsiteY1" fmla="*/ 1512581 h 6858000"/>
              <a:gd name="connsiteX2" fmla="*/ 932378 w 2632012"/>
              <a:gd name="connsiteY2" fmla="*/ 1512599 h 6858000"/>
              <a:gd name="connsiteX3" fmla="*/ 932173 w 2632012"/>
              <a:gd name="connsiteY3" fmla="*/ 1512545 h 6858000"/>
              <a:gd name="connsiteX4" fmla="*/ 1207569 w 2632012"/>
              <a:gd name="connsiteY4" fmla="*/ 0 h 6858000"/>
              <a:gd name="connsiteX5" fmla="*/ 2632012 w 2632012"/>
              <a:gd name="connsiteY5" fmla="*/ 0 h 6858000"/>
              <a:gd name="connsiteX6" fmla="*/ 2632012 w 2632012"/>
              <a:gd name="connsiteY6" fmla="*/ 6858000 h 6858000"/>
              <a:gd name="connsiteX7" fmla="*/ 13514 w 2632012"/>
              <a:gd name="connsiteY7" fmla="*/ 6858000 h 6858000"/>
              <a:gd name="connsiteX8" fmla="*/ 13170 w 2632012"/>
              <a:gd name="connsiteY8" fmla="*/ 6812829 h 6858000"/>
              <a:gd name="connsiteX9" fmla="*/ 20332 w 2632012"/>
              <a:gd name="connsiteY9" fmla="*/ 6760689 h 6858000"/>
              <a:gd name="connsiteX10" fmla="*/ 25596 w 2632012"/>
              <a:gd name="connsiteY10" fmla="*/ 6721251 h 6858000"/>
              <a:gd name="connsiteX11" fmla="*/ 22507 w 2632012"/>
              <a:gd name="connsiteY11" fmla="*/ 6650499 h 6858000"/>
              <a:gd name="connsiteX12" fmla="*/ 22444 w 2632012"/>
              <a:gd name="connsiteY12" fmla="*/ 6604241 h 6858000"/>
              <a:gd name="connsiteX13" fmla="*/ 31867 w 2632012"/>
              <a:gd name="connsiteY13" fmla="*/ 6559984 h 6858000"/>
              <a:gd name="connsiteX14" fmla="*/ 38635 w 2632012"/>
              <a:gd name="connsiteY14" fmla="*/ 6515473 h 6858000"/>
              <a:gd name="connsiteX15" fmla="*/ 38467 w 2632012"/>
              <a:gd name="connsiteY15" fmla="*/ 6463736 h 6858000"/>
              <a:gd name="connsiteX16" fmla="*/ 38052 w 2632012"/>
              <a:gd name="connsiteY16" fmla="*/ 6432794 h 6858000"/>
              <a:gd name="connsiteX17" fmla="*/ 80445 w 2632012"/>
              <a:gd name="connsiteY17" fmla="*/ 6301309 h 6858000"/>
              <a:gd name="connsiteX18" fmla="*/ 138157 w 2632012"/>
              <a:gd name="connsiteY18" fmla="*/ 6257030 h 6858000"/>
              <a:gd name="connsiteX19" fmla="*/ 170419 w 2632012"/>
              <a:gd name="connsiteY19" fmla="*/ 6171255 h 6858000"/>
              <a:gd name="connsiteX20" fmla="*/ 164027 w 2632012"/>
              <a:gd name="connsiteY20" fmla="*/ 6164357 h 6858000"/>
              <a:gd name="connsiteX21" fmla="*/ 213309 w 2632012"/>
              <a:gd name="connsiteY21" fmla="*/ 6109331 h 6858000"/>
              <a:gd name="connsiteX22" fmla="*/ 220409 w 2632012"/>
              <a:gd name="connsiteY22" fmla="*/ 6022287 h 6858000"/>
              <a:gd name="connsiteX23" fmla="*/ 219615 w 2632012"/>
              <a:gd name="connsiteY23" fmla="*/ 5557777 h 6858000"/>
              <a:gd name="connsiteX24" fmla="*/ 245711 w 2632012"/>
              <a:gd name="connsiteY24" fmla="*/ 5066230 h 6858000"/>
              <a:gd name="connsiteX25" fmla="*/ 276721 w 2632012"/>
              <a:gd name="connsiteY25" fmla="*/ 4162848 h 6858000"/>
              <a:gd name="connsiteX26" fmla="*/ 343082 w 2632012"/>
              <a:gd name="connsiteY26" fmla="*/ 3059377 h 6858000"/>
              <a:gd name="connsiteX27" fmla="*/ 369630 w 2632012"/>
              <a:gd name="connsiteY27" fmla="*/ 2692043 h 6858000"/>
              <a:gd name="connsiteX28" fmla="*/ 435324 w 2632012"/>
              <a:gd name="connsiteY28" fmla="*/ 2520083 h 6858000"/>
              <a:gd name="connsiteX29" fmla="*/ 482259 w 2632012"/>
              <a:gd name="connsiteY29" fmla="*/ 2336178 h 6858000"/>
              <a:gd name="connsiteX30" fmla="*/ 569515 w 2632012"/>
              <a:gd name="connsiteY30" fmla="*/ 2091909 h 6858000"/>
              <a:gd name="connsiteX31" fmla="*/ 638163 w 2632012"/>
              <a:gd name="connsiteY31" fmla="*/ 1994147 h 6858000"/>
              <a:gd name="connsiteX32" fmla="*/ 737312 w 2632012"/>
              <a:gd name="connsiteY32" fmla="*/ 1871408 h 6858000"/>
              <a:gd name="connsiteX33" fmla="*/ 788501 w 2632012"/>
              <a:gd name="connsiteY33" fmla="*/ 1793826 h 6858000"/>
              <a:gd name="connsiteX34" fmla="*/ 819432 w 2632012"/>
              <a:gd name="connsiteY34" fmla="*/ 1746824 h 6858000"/>
              <a:gd name="connsiteX35" fmla="*/ 843936 w 2632012"/>
              <a:gd name="connsiteY35" fmla="*/ 1697348 h 6858000"/>
              <a:gd name="connsiteX36" fmla="*/ 846526 w 2632012"/>
              <a:gd name="connsiteY36" fmla="*/ 1659754 h 6858000"/>
              <a:gd name="connsiteX37" fmla="*/ 873830 w 2632012"/>
              <a:gd name="connsiteY37" fmla="*/ 1628041 h 6858000"/>
              <a:gd name="connsiteX38" fmla="*/ 890626 w 2632012"/>
              <a:gd name="connsiteY38" fmla="*/ 1599883 h 6858000"/>
              <a:gd name="connsiteX39" fmla="*/ 921288 w 2632012"/>
              <a:gd name="connsiteY39" fmla="*/ 1579569 h 6858000"/>
              <a:gd name="connsiteX40" fmla="*/ 920756 w 2632012"/>
              <a:gd name="connsiteY40" fmla="*/ 1537369 h 6858000"/>
              <a:gd name="connsiteX41" fmla="*/ 946290 w 2632012"/>
              <a:gd name="connsiteY41" fmla="*/ 1514308 h 6858000"/>
              <a:gd name="connsiteX42" fmla="*/ 932462 w 2632012"/>
              <a:gd name="connsiteY42" fmla="*/ 1512581 h 6858000"/>
              <a:gd name="connsiteX43" fmla="*/ 940652 w 2632012"/>
              <a:gd name="connsiteY43" fmla="*/ 1510839 h 6858000"/>
              <a:gd name="connsiteX44" fmla="*/ 950739 w 2632012"/>
              <a:gd name="connsiteY44" fmla="*/ 1503635 h 6858000"/>
              <a:gd name="connsiteX45" fmla="*/ 966405 w 2632012"/>
              <a:gd name="connsiteY45" fmla="*/ 1439967 h 6858000"/>
              <a:gd name="connsiteX46" fmla="*/ 973516 w 2632012"/>
              <a:gd name="connsiteY46" fmla="*/ 1389073 h 6858000"/>
              <a:gd name="connsiteX47" fmla="*/ 986960 w 2632012"/>
              <a:gd name="connsiteY47" fmla="*/ 1351857 h 6858000"/>
              <a:gd name="connsiteX48" fmla="*/ 987761 w 2632012"/>
              <a:gd name="connsiteY48" fmla="*/ 1363479 h 6858000"/>
              <a:gd name="connsiteX49" fmla="*/ 989043 w 2632012"/>
              <a:gd name="connsiteY49" fmla="*/ 1346093 h 6858000"/>
              <a:gd name="connsiteX50" fmla="*/ 986960 w 2632012"/>
              <a:gd name="connsiteY50" fmla="*/ 1351857 h 6858000"/>
              <a:gd name="connsiteX51" fmla="*/ 985769 w 2632012"/>
              <a:gd name="connsiteY51" fmla="*/ 1334556 h 6858000"/>
              <a:gd name="connsiteX52" fmla="*/ 982507 w 2632012"/>
              <a:gd name="connsiteY52" fmla="*/ 1216698 h 6858000"/>
              <a:gd name="connsiteX53" fmla="*/ 984836 w 2632012"/>
              <a:gd name="connsiteY53" fmla="*/ 1082381 h 6858000"/>
              <a:gd name="connsiteX54" fmla="*/ 993140 w 2632012"/>
              <a:gd name="connsiteY54" fmla="*/ 1043366 h 6858000"/>
              <a:gd name="connsiteX55" fmla="*/ 995544 w 2632012"/>
              <a:gd name="connsiteY55" fmla="*/ 972540 h 6858000"/>
              <a:gd name="connsiteX56" fmla="*/ 1028500 w 2632012"/>
              <a:gd name="connsiteY56" fmla="*/ 923945 h 6858000"/>
              <a:gd name="connsiteX57" fmla="*/ 1022082 w 2632012"/>
              <a:gd name="connsiteY57" fmla="*/ 838835 h 6858000"/>
              <a:gd name="connsiteX58" fmla="*/ 1025925 w 2632012"/>
              <a:gd name="connsiteY58" fmla="*/ 787183 h 6858000"/>
              <a:gd name="connsiteX59" fmla="*/ 1027904 w 2632012"/>
              <a:gd name="connsiteY59" fmla="*/ 756272 h 6858000"/>
              <a:gd name="connsiteX60" fmla="*/ 1088796 w 2632012"/>
              <a:gd name="connsiteY60" fmla="*/ 641639 h 6858000"/>
              <a:gd name="connsiteX61" fmla="*/ 1164389 w 2632012"/>
              <a:gd name="connsiteY61" fmla="*/ 545140 h 6858000"/>
              <a:gd name="connsiteX62" fmla="*/ 1225321 w 2632012"/>
              <a:gd name="connsiteY62" fmla="*/ 413843 h 6858000"/>
              <a:gd name="connsiteX63" fmla="*/ 1241477 w 2632012"/>
              <a:gd name="connsiteY63" fmla="*/ 358607 h 6858000"/>
              <a:gd name="connsiteX64" fmla="*/ 1246119 w 2632012"/>
              <a:gd name="connsiteY64" fmla="*/ 254866 h 6858000"/>
              <a:gd name="connsiteX65" fmla="*/ 1266837 w 2632012"/>
              <a:gd name="connsiteY65" fmla="*/ 161517 h 6858000"/>
              <a:gd name="connsiteX66" fmla="*/ 1315021 w 2632012"/>
              <a:gd name="connsiteY66" fmla="*/ 54455 h 6858000"/>
              <a:gd name="connsiteX67" fmla="*/ 1319335 w 2632012"/>
              <a:gd name="connsiteY67" fmla="*/ 8880 h 6858000"/>
              <a:gd name="connsiteX68" fmla="*/ 1316402 w 2632012"/>
              <a:gd name="connsiteY68" fmla="*/ 852 h 6858000"/>
              <a:gd name="connsiteX69" fmla="*/ 1207569 w 2632012"/>
              <a:gd name="connsiteY69" fmla="*/ 0 h 6858000"/>
              <a:gd name="connsiteX0" fmla="*/ 932173 w 2632012"/>
              <a:gd name="connsiteY0" fmla="*/ 1512545 h 6858000"/>
              <a:gd name="connsiteX1" fmla="*/ 932462 w 2632012"/>
              <a:gd name="connsiteY1" fmla="*/ 1512581 h 6858000"/>
              <a:gd name="connsiteX2" fmla="*/ 932378 w 2632012"/>
              <a:gd name="connsiteY2" fmla="*/ 1512599 h 6858000"/>
              <a:gd name="connsiteX3" fmla="*/ 932173 w 2632012"/>
              <a:gd name="connsiteY3" fmla="*/ 1512545 h 6858000"/>
              <a:gd name="connsiteX4" fmla="*/ 1207569 w 2632012"/>
              <a:gd name="connsiteY4" fmla="*/ 0 h 6858000"/>
              <a:gd name="connsiteX5" fmla="*/ 2632012 w 2632012"/>
              <a:gd name="connsiteY5" fmla="*/ 0 h 6858000"/>
              <a:gd name="connsiteX6" fmla="*/ 2632012 w 2632012"/>
              <a:gd name="connsiteY6" fmla="*/ 6858000 h 6858000"/>
              <a:gd name="connsiteX7" fmla="*/ 13514 w 2632012"/>
              <a:gd name="connsiteY7" fmla="*/ 6858000 h 6858000"/>
              <a:gd name="connsiteX8" fmla="*/ 13170 w 2632012"/>
              <a:gd name="connsiteY8" fmla="*/ 6812829 h 6858000"/>
              <a:gd name="connsiteX9" fmla="*/ 20332 w 2632012"/>
              <a:gd name="connsiteY9" fmla="*/ 6760689 h 6858000"/>
              <a:gd name="connsiteX10" fmla="*/ 25596 w 2632012"/>
              <a:gd name="connsiteY10" fmla="*/ 6721251 h 6858000"/>
              <a:gd name="connsiteX11" fmla="*/ 22507 w 2632012"/>
              <a:gd name="connsiteY11" fmla="*/ 6650499 h 6858000"/>
              <a:gd name="connsiteX12" fmla="*/ 22444 w 2632012"/>
              <a:gd name="connsiteY12" fmla="*/ 6604241 h 6858000"/>
              <a:gd name="connsiteX13" fmla="*/ 31867 w 2632012"/>
              <a:gd name="connsiteY13" fmla="*/ 6559984 h 6858000"/>
              <a:gd name="connsiteX14" fmla="*/ 38635 w 2632012"/>
              <a:gd name="connsiteY14" fmla="*/ 6515473 h 6858000"/>
              <a:gd name="connsiteX15" fmla="*/ 38467 w 2632012"/>
              <a:gd name="connsiteY15" fmla="*/ 6463736 h 6858000"/>
              <a:gd name="connsiteX16" fmla="*/ 38052 w 2632012"/>
              <a:gd name="connsiteY16" fmla="*/ 6432794 h 6858000"/>
              <a:gd name="connsiteX17" fmla="*/ 80445 w 2632012"/>
              <a:gd name="connsiteY17" fmla="*/ 6301309 h 6858000"/>
              <a:gd name="connsiteX18" fmla="*/ 138157 w 2632012"/>
              <a:gd name="connsiteY18" fmla="*/ 6257030 h 6858000"/>
              <a:gd name="connsiteX19" fmla="*/ 170419 w 2632012"/>
              <a:gd name="connsiteY19" fmla="*/ 6171255 h 6858000"/>
              <a:gd name="connsiteX20" fmla="*/ 164027 w 2632012"/>
              <a:gd name="connsiteY20" fmla="*/ 6164357 h 6858000"/>
              <a:gd name="connsiteX21" fmla="*/ 213309 w 2632012"/>
              <a:gd name="connsiteY21" fmla="*/ 6109331 h 6858000"/>
              <a:gd name="connsiteX22" fmla="*/ 208456 w 2632012"/>
              <a:gd name="connsiteY22" fmla="*/ 5878851 h 6858000"/>
              <a:gd name="connsiteX23" fmla="*/ 219615 w 2632012"/>
              <a:gd name="connsiteY23" fmla="*/ 5557777 h 6858000"/>
              <a:gd name="connsiteX24" fmla="*/ 245711 w 2632012"/>
              <a:gd name="connsiteY24" fmla="*/ 5066230 h 6858000"/>
              <a:gd name="connsiteX25" fmla="*/ 276721 w 2632012"/>
              <a:gd name="connsiteY25" fmla="*/ 4162848 h 6858000"/>
              <a:gd name="connsiteX26" fmla="*/ 343082 w 2632012"/>
              <a:gd name="connsiteY26" fmla="*/ 3059377 h 6858000"/>
              <a:gd name="connsiteX27" fmla="*/ 369630 w 2632012"/>
              <a:gd name="connsiteY27" fmla="*/ 2692043 h 6858000"/>
              <a:gd name="connsiteX28" fmla="*/ 435324 w 2632012"/>
              <a:gd name="connsiteY28" fmla="*/ 2520083 h 6858000"/>
              <a:gd name="connsiteX29" fmla="*/ 482259 w 2632012"/>
              <a:gd name="connsiteY29" fmla="*/ 2336178 h 6858000"/>
              <a:gd name="connsiteX30" fmla="*/ 569515 w 2632012"/>
              <a:gd name="connsiteY30" fmla="*/ 2091909 h 6858000"/>
              <a:gd name="connsiteX31" fmla="*/ 638163 w 2632012"/>
              <a:gd name="connsiteY31" fmla="*/ 1994147 h 6858000"/>
              <a:gd name="connsiteX32" fmla="*/ 737312 w 2632012"/>
              <a:gd name="connsiteY32" fmla="*/ 1871408 h 6858000"/>
              <a:gd name="connsiteX33" fmla="*/ 788501 w 2632012"/>
              <a:gd name="connsiteY33" fmla="*/ 1793826 h 6858000"/>
              <a:gd name="connsiteX34" fmla="*/ 819432 w 2632012"/>
              <a:gd name="connsiteY34" fmla="*/ 1746824 h 6858000"/>
              <a:gd name="connsiteX35" fmla="*/ 843936 w 2632012"/>
              <a:gd name="connsiteY35" fmla="*/ 1697348 h 6858000"/>
              <a:gd name="connsiteX36" fmla="*/ 846526 w 2632012"/>
              <a:gd name="connsiteY36" fmla="*/ 1659754 h 6858000"/>
              <a:gd name="connsiteX37" fmla="*/ 873830 w 2632012"/>
              <a:gd name="connsiteY37" fmla="*/ 1628041 h 6858000"/>
              <a:gd name="connsiteX38" fmla="*/ 890626 w 2632012"/>
              <a:gd name="connsiteY38" fmla="*/ 1599883 h 6858000"/>
              <a:gd name="connsiteX39" fmla="*/ 921288 w 2632012"/>
              <a:gd name="connsiteY39" fmla="*/ 1579569 h 6858000"/>
              <a:gd name="connsiteX40" fmla="*/ 920756 w 2632012"/>
              <a:gd name="connsiteY40" fmla="*/ 1537369 h 6858000"/>
              <a:gd name="connsiteX41" fmla="*/ 946290 w 2632012"/>
              <a:gd name="connsiteY41" fmla="*/ 1514308 h 6858000"/>
              <a:gd name="connsiteX42" fmla="*/ 932462 w 2632012"/>
              <a:gd name="connsiteY42" fmla="*/ 1512581 h 6858000"/>
              <a:gd name="connsiteX43" fmla="*/ 940652 w 2632012"/>
              <a:gd name="connsiteY43" fmla="*/ 1510839 h 6858000"/>
              <a:gd name="connsiteX44" fmla="*/ 950739 w 2632012"/>
              <a:gd name="connsiteY44" fmla="*/ 1503635 h 6858000"/>
              <a:gd name="connsiteX45" fmla="*/ 966405 w 2632012"/>
              <a:gd name="connsiteY45" fmla="*/ 1439967 h 6858000"/>
              <a:gd name="connsiteX46" fmla="*/ 973516 w 2632012"/>
              <a:gd name="connsiteY46" fmla="*/ 1389073 h 6858000"/>
              <a:gd name="connsiteX47" fmla="*/ 986960 w 2632012"/>
              <a:gd name="connsiteY47" fmla="*/ 1351857 h 6858000"/>
              <a:gd name="connsiteX48" fmla="*/ 987761 w 2632012"/>
              <a:gd name="connsiteY48" fmla="*/ 1363479 h 6858000"/>
              <a:gd name="connsiteX49" fmla="*/ 989043 w 2632012"/>
              <a:gd name="connsiteY49" fmla="*/ 1346093 h 6858000"/>
              <a:gd name="connsiteX50" fmla="*/ 986960 w 2632012"/>
              <a:gd name="connsiteY50" fmla="*/ 1351857 h 6858000"/>
              <a:gd name="connsiteX51" fmla="*/ 985769 w 2632012"/>
              <a:gd name="connsiteY51" fmla="*/ 1334556 h 6858000"/>
              <a:gd name="connsiteX52" fmla="*/ 982507 w 2632012"/>
              <a:gd name="connsiteY52" fmla="*/ 1216698 h 6858000"/>
              <a:gd name="connsiteX53" fmla="*/ 984836 w 2632012"/>
              <a:gd name="connsiteY53" fmla="*/ 1082381 h 6858000"/>
              <a:gd name="connsiteX54" fmla="*/ 993140 w 2632012"/>
              <a:gd name="connsiteY54" fmla="*/ 1043366 h 6858000"/>
              <a:gd name="connsiteX55" fmla="*/ 995544 w 2632012"/>
              <a:gd name="connsiteY55" fmla="*/ 972540 h 6858000"/>
              <a:gd name="connsiteX56" fmla="*/ 1028500 w 2632012"/>
              <a:gd name="connsiteY56" fmla="*/ 923945 h 6858000"/>
              <a:gd name="connsiteX57" fmla="*/ 1022082 w 2632012"/>
              <a:gd name="connsiteY57" fmla="*/ 838835 h 6858000"/>
              <a:gd name="connsiteX58" fmla="*/ 1025925 w 2632012"/>
              <a:gd name="connsiteY58" fmla="*/ 787183 h 6858000"/>
              <a:gd name="connsiteX59" fmla="*/ 1027904 w 2632012"/>
              <a:gd name="connsiteY59" fmla="*/ 756272 h 6858000"/>
              <a:gd name="connsiteX60" fmla="*/ 1088796 w 2632012"/>
              <a:gd name="connsiteY60" fmla="*/ 641639 h 6858000"/>
              <a:gd name="connsiteX61" fmla="*/ 1164389 w 2632012"/>
              <a:gd name="connsiteY61" fmla="*/ 545140 h 6858000"/>
              <a:gd name="connsiteX62" fmla="*/ 1225321 w 2632012"/>
              <a:gd name="connsiteY62" fmla="*/ 413843 h 6858000"/>
              <a:gd name="connsiteX63" fmla="*/ 1241477 w 2632012"/>
              <a:gd name="connsiteY63" fmla="*/ 358607 h 6858000"/>
              <a:gd name="connsiteX64" fmla="*/ 1246119 w 2632012"/>
              <a:gd name="connsiteY64" fmla="*/ 254866 h 6858000"/>
              <a:gd name="connsiteX65" fmla="*/ 1266837 w 2632012"/>
              <a:gd name="connsiteY65" fmla="*/ 161517 h 6858000"/>
              <a:gd name="connsiteX66" fmla="*/ 1315021 w 2632012"/>
              <a:gd name="connsiteY66" fmla="*/ 54455 h 6858000"/>
              <a:gd name="connsiteX67" fmla="*/ 1319335 w 2632012"/>
              <a:gd name="connsiteY67" fmla="*/ 8880 h 6858000"/>
              <a:gd name="connsiteX68" fmla="*/ 1316402 w 2632012"/>
              <a:gd name="connsiteY68" fmla="*/ 852 h 6858000"/>
              <a:gd name="connsiteX69" fmla="*/ 1207569 w 2632012"/>
              <a:gd name="connsiteY6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2632012" h="6858000">
                <a:moveTo>
                  <a:pt x="932173" y="1512545"/>
                </a:moveTo>
                <a:lnTo>
                  <a:pt x="932462" y="1512581"/>
                </a:lnTo>
                <a:lnTo>
                  <a:pt x="932378" y="1512599"/>
                </a:lnTo>
                <a:cubicBezTo>
                  <a:pt x="930618" y="1512681"/>
                  <a:pt x="930202" y="1512462"/>
                  <a:pt x="932173" y="1512545"/>
                </a:cubicBezTo>
                <a:close/>
                <a:moveTo>
                  <a:pt x="1207569" y="0"/>
                </a:moveTo>
                <a:lnTo>
                  <a:pt x="2632012" y="0"/>
                </a:lnTo>
                <a:lnTo>
                  <a:pt x="2632012" y="6858000"/>
                </a:lnTo>
                <a:lnTo>
                  <a:pt x="13514" y="6858000"/>
                </a:lnTo>
                <a:cubicBezTo>
                  <a:pt x="13399" y="6842943"/>
                  <a:pt x="13285" y="6827886"/>
                  <a:pt x="13170" y="6812829"/>
                </a:cubicBezTo>
                <a:cubicBezTo>
                  <a:pt x="12714" y="6794763"/>
                  <a:pt x="13524" y="6777517"/>
                  <a:pt x="20332" y="6760689"/>
                </a:cubicBezTo>
                <a:cubicBezTo>
                  <a:pt x="10828" y="6746468"/>
                  <a:pt x="7794" y="6733277"/>
                  <a:pt x="25596" y="6721251"/>
                </a:cubicBezTo>
                <a:cubicBezTo>
                  <a:pt x="24143" y="6683539"/>
                  <a:pt x="1631" y="6673595"/>
                  <a:pt x="22507" y="6650499"/>
                </a:cubicBezTo>
                <a:cubicBezTo>
                  <a:pt x="-25124" y="6620536"/>
                  <a:pt x="16765" y="6629253"/>
                  <a:pt x="22444" y="6604241"/>
                </a:cubicBezTo>
                <a:cubicBezTo>
                  <a:pt x="28668" y="6588866"/>
                  <a:pt x="29169" y="6574778"/>
                  <a:pt x="31867" y="6559984"/>
                </a:cubicBezTo>
                <a:cubicBezTo>
                  <a:pt x="4443" y="6566661"/>
                  <a:pt x="62924" y="6515664"/>
                  <a:pt x="38635" y="6515473"/>
                </a:cubicBezTo>
                <a:cubicBezTo>
                  <a:pt x="72259" y="6495428"/>
                  <a:pt x="29118" y="6488543"/>
                  <a:pt x="38467" y="6463736"/>
                </a:cubicBezTo>
                <a:cubicBezTo>
                  <a:pt x="50944" y="6451623"/>
                  <a:pt x="52742" y="6443270"/>
                  <a:pt x="38052" y="6432794"/>
                </a:cubicBezTo>
                <a:cubicBezTo>
                  <a:pt x="98939" y="6376824"/>
                  <a:pt x="58603" y="6351821"/>
                  <a:pt x="80445" y="6301309"/>
                </a:cubicBezTo>
                <a:cubicBezTo>
                  <a:pt x="103917" y="6257537"/>
                  <a:pt x="78836" y="6301310"/>
                  <a:pt x="138157" y="6257030"/>
                </a:cubicBezTo>
                <a:cubicBezTo>
                  <a:pt x="155187" y="6248574"/>
                  <a:pt x="166108" y="6186701"/>
                  <a:pt x="170419" y="6171255"/>
                </a:cubicBezTo>
                <a:cubicBezTo>
                  <a:pt x="174731" y="6155809"/>
                  <a:pt x="166522" y="6166390"/>
                  <a:pt x="164027" y="6164357"/>
                </a:cubicBezTo>
                <a:cubicBezTo>
                  <a:pt x="206228" y="6137678"/>
                  <a:pt x="184454" y="6121750"/>
                  <a:pt x="213309" y="6109331"/>
                </a:cubicBezTo>
                <a:cubicBezTo>
                  <a:pt x="224262" y="6067371"/>
                  <a:pt x="183175" y="5890445"/>
                  <a:pt x="208456" y="5878851"/>
                </a:cubicBezTo>
                <a:cubicBezTo>
                  <a:pt x="225886" y="5808435"/>
                  <a:pt x="192379" y="5574013"/>
                  <a:pt x="219615" y="5557777"/>
                </a:cubicBezTo>
                <a:lnTo>
                  <a:pt x="245711" y="5066230"/>
                </a:lnTo>
                <a:cubicBezTo>
                  <a:pt x="117719" y="4582016"/>
                  <a:pt x="230524" y="4647254"/>
                  <a:pt x="276721" y="4162848"/>
                </a:cubicBezTo>
                <a:lnTo>
                  <a:pt x="343082" y="3059377"/>
                </a:lnTo>
                <a:cubicBezTo>
                  <a:pt x="347947" y="2889121"/>
                  <a:pt x="364765" y="2862299"/>
                  <a:pt x="369630" y="2692043"/>
                </a:cubicBezTo>
                <a:cubicBezTo>
                  <a:pt x="369393" y="2690043"/>
                  <a:pt x="435560" y="2522082"/>
                  <a:pt x="435324" y="2520083"/>
                </a:cubicBezTo>
                <a:lnTo>
                  <a:pt x="482259" y="2336178"/>
                </a:lnTo>
                <a:cubicBezTo>
                  <a:pt x="516201" y="2267350"/>
                  <a:pt x="537443" y="2148254"/>
                  <a:pt x="569515" y="2091909"/>
                </a:cubicBezTo>
                <a:cubicBezTo>
                  <a:pt x="629286" y="2030534"/>
                  <a:pt x="622061" y="2045605"/>
                  <a:pt x="638163" y="1994147"/>
                </a:cubicBezTo>
                <a:cubicBezTo>
                  <a:pt x="633178" y="1967912"/>
                  <a:pt x="705417" y="1945185"/>
                  <a:pt x="737312" y="1871408"/>
                </a:cubicBezTo>
                <a:cubicBezTo>
                  <a:pt x="759407" y="1814663"/>
                  <a:pt x="795838" y="1856475"/>
                  <a:pt x="788501" y="1793826"/>
                </a:cubicBezTo>
                <a:cubicBezTo>
                  <a:pt x="796402" y="1792725"/>
                  <a:pt x="813276" y="1750182"/>
                  <a:pt x="819432" y="1746824"/>
                </a:cubicBezTo>
                <a:lnTo>
                  <a:pt x="843936" y="1697348"/>
                </a:lnTo>
                <a:cubicBezTo>
                  <a:pt x="847635" y="1681502"/>
                  <a:pt x="845709" y="1667584"/>
                  <a:pt x="846526" y="1659754"/>
                </a:cubicBezTo>
                <a:lnTo>
                  <a:pt x="873830" y="1628041"/>
                </a:lnTo>
                <a:lnTo>
                  <a:pt x="890626" y="1599883"/>
                </a:lnTo>
                <a:lnTo>
                  <a:pt x="921288" y="1579569"/>
                </a:lnTo>
                <a:cubicBezTo>
                  <a:pt x="921111" y="1565502"/>
                  <a:pt x="920933" y="1551436"/>
                  <a:pt x="920756" y="1537369"/>
                </a:cubicBezTo>
                <a:cubicBezTo>
                  <a:pt x="918173" y="1533598"/>
                  <a:pt x="943194" y="1519497"/>
                  <a:pt x="946290" y="1514308"/>
                </a:cubicBezTo>
                <a:lnTo>
                  <a:pt x="932462" y="1512581"/>
                </a:lnTo>
                <a:lnTo>
                  <a:pt x="940652" y="1510839"/>
                </a:lnTo>
                <a:cubicBezTo>
                  <a:pt x="944059" y="1509546"/>
                  <a:pt x="947769" y="1507347"/>
                  <a:pt x="950739" y="1503635"/>
                </a:cubicBezTo>
                <a:lnTo>
                  <a:pt x="966405" y="1439967"/>
                </a:lnTo>
                <a:cubicBezTo>
                  <a:pt x="966567" y="1437915"/>
                  <a:pt x="970755" y="1392639"/>
                  <a:pt x="973516" y="1389073"/>
                </a:cubicBezTo>
                <a:lnTo>
                  <a:pt x="986960" y="1351857"/>
                </a:lnTo>
                <a:lnTo>
                  <a:pt x="987761" y="1363479"/>
                </a:lnTo>
                <a:cubicBezTo>
                  <a:pt x="987046" y="1391389"/>
                  <a:pt x="991418" y="1341827"/>
                  <a:pt x="989043" y="1346093"/>
                </a:cubicBezTo>
                <a:lnTo>
                  <a:pt x="986960" y="1351857"/>
                </a:lnTo>
                <a:lnTo>
                  <a:pt x="985769" y="1334556"/>
                </a:lnTo>
                <a:cubicBezTo>
                  <a:pt x="983992" y="1300062"/>
                  <a:pt x="982872" y="1251835"/>
                  <a:pt x="982507" y="1216698"/>
                </a:cubicBezTo>
                <a:cubicBezTo>
                  <a:pt x="989105" y="1176777"/>
                  <a:pt x="968656" y="1115073"/>
                  <a:pt x="984836" y="1082381"/>
                </a:cubicBezTo>
                <a:cubicBezTo>
                  <a:pt x="976467" y="1067557"/>
                  <a:pt x="974466" y="1054191"/>
                  <a:pt x="993140" y="1043366"/>
                </a:cubicBezTo>
                <a:cubicBezTo>
                  <a:pt x="994613" y="1005627"/>
                  <a:pt x="972947" y="994211"/>
                  <a:pt x="995544" y="972540"/>
                </a:cubicBezTo>
                <a:cubicBezTo>
                  <a:pt x="1001437" y="952637"/>
                  <a:pt x="1021106" y="938879"/>
                  <a:pt x="1028500" y="923945"/>
                </a:cubicBezTo>
                <a:cubicBezTo>
                  <a:pt x="1032923" y="901661"/>
                  <a:pt x="1022511" y="861628"/>
                  <a:pt x="1022082" y="838835"/>
                </a:cubicBezTo>
                <a:cubicBezTo>
                  <a:pt x="1057150" y="821053"/>
                  <a:pt x="1014683" y="811325"/>
                  <a:pt x="1025925" y="787183"/>
                </a:cubicBezTo>
                <a:cubicBezTo>
                  <a:pt x="1039299" y="775919"/>
                  <a:pt x="1041738" y="767701"/>
                  <a:pt x="1027904" y="756272"/>
                </a:cubicBezTo>
                <a:cubicBezTo>
                  <a:pt x="1092931" y="704439"/>
                  <a:pt x="1063111" y="690611"/>
                  <a:pt x="1088796" y="641639"/>
                </a:cubicBezTo>
                <a:cubicBezTo>
                  <a:pt x="1115586" y="599503"/>
                  <a:pt x="1101832" y="585408"/>
                  <a:pt x="1164389" y="545140"/>
                </a:cubicBezTo>
                <a:cubicBezTo>
                  <a:pt x="1183904" y="515341"/>
                  <a:pt x="1212474" y="444932"/>
                  <a:pt x="1225321" y="413843"/>
                </a:cubicBezTo>
                <a:cubicBezTo>
                  <a:pt x="1235550" y="389613"/>
                  <a:pt x="1230254" y="392779"/>
                  <a:pt x="1241477" y="358607"/>
                </a:cubicBezTo>
                <a:cubicBezTo>
                  <a:pt x="1244505" y="325057"/>
                  <a:pt x="1241891" y="287714"/>
                  <a:pt x="1246119" y="254866"/>
                </a:cubicBezTo>
                <a:cubicBezTo>
                  <a:pt x="1250325" y="233178"/>
                  <a:pt x="1255354" y="194919"/>
                  <a:pt x="1266837" y="161517"/>
                </a:cubicBezTo>
                <a:cubicBezTo>
                  <a:pt x="1312077" y="135871"/>
                  <a:pt x="1280314" y="75805"/>
                  <a:pt x="1315021" y="54455"/>
                </a:cubicBezTo>
                <a:cubicBezTo>
                  <a:pt x="1325412" y="38765"/>
                  <a:pt x="1323873" y="23602"/>
                  <a:pt x="1319335" y="8880"/>
                </a:cubicBezTo>
                <a:lnTo>
                  <a:pt x="1316402" y="852"/>
                </a:lnTo>
                <a:lnTo>
                  <a:pt x="1207569" y="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627EDCA-98DE-D01E-701B-1D1B93E547CC}"/>
              </a:ext>
            </a:extLst>
          </p:cNvPr>
          <p:cNvSpPr>
            <a:spLocks noGrp="1"/>
          </p:cNvSpPr>
          <p:nvPr>
            <p:ph type="title"/>
          </p:nvPr>
        </p:nvSpPr>
        <p:spPr>
          <a:xfrm>
            <a:off x="1137038" y="609597"/>
            <a:ext cx="9770022" cy="1330841"/>
          </a:xfrm>
        </p:spPr>
        <p:txBody>
          <a:bodyPr>
            <a:normAutofit/>
          </a:bodyPr>
          <a:lstStyle/>
          <a:p>
            <a:r>
              <a:rPr lang="en-US"/>
              <a:t>Etymology of “Human”(OED)</a:t>
            </a:r>
          </a:p>
        </p:txBody>
      </p:sp>
      <p:sp>
        <p:nvSpPr>
          <p:cNvPr id="3" name="Content Placeholder 2">
            <a:extLst>
              <a:ext uri="{FF2B5EF4-FFF2-40B4-BE49-F238E27FC236}">
                <a16:creationId xmlns:a16="http://schemas.microsoft.com/office/drawing/2014/main" id="{D11F044A-E28D-11FE-61F5-99E5CD02E23E}"/>
              </a:ext>
            </a:extLst>
          </p:cNvPr>
          <p:cNvSpPr>
            <a:spLocks noGrp="1"/>
          </p:cNvSpPr>
          <p:nvPr>
            <p:ph idx="1"/>
          </p:nvPr>
        </p:nvSpPr>
        <p:spPr>
          <a:xfrm>
            <a:off x="1137038" y="2194100"/>
            <a:ext cx="5950970" cy="3908588"/>
          </a:xfrm>
        </p:spPr>
        <p:txBody>
          <a:bodyPr>
            <a:normAutofit/>
          </a:bodyPr>
          <a:lstStyle/>
          <a:p>
            <a:r>
              <a:rPr lang="en-US" sz="1900" b="1" i="0">
                <a:effectLst/>
                <a:latin typeface="Georgia" panose="02040502050405020303" pitchFamily="18" charset="0"/>
              </a:rPr>
              <a:t>Origin: </a:t>
            </a:r>
            <a:r>
              <a:rPr lang="en-US" sz="1900" b="0" i="0">
                <a:effectLst/>
                <a:latin typeface="Georgia" panose="02040502050405020303" pitchFamily="18" charset="0"/>
              </a:rPr>
              <a:t>Of multiple origins. Partly a borrowing from French. Partly a borrowing from Latin. </a:t>
            </a:r>
            <a:r>
              <a:rPr lang="en-US" sz="1900" b="1" i="0">
                <a:effectLst/>
                <a:latin typeface="Georgia" panose="02040502050405020303" pitchFamily="18" charset="0"/>
              </a:rPr>
              <a:t>Etymons:</a:t>
            </a:r>
            <a:r>
              <a:rPr lang="en-US" sz="1900" b="0" i="0">
                <a:effectLst/>
                <a:latin typeface="Georgia" panose="02040502050405020303" pitchFamily="18" charset="0"/>
              </a:rPr>
              <a:t> French </a:t>
            </a:r>
            <a:r>
              <a:rPr lang="en-US" sz="1900" b="0" i="1">
                <a:effectLst/>
                <a:latin typeface="Georgia" panose="02040502050405020303" pitchFamily="18" charset="0"/>
              </a:rPr>
              <a:t>humain</a:t>
            </a:r>
            <a:r>
              <a:rPr lang="en-US" sz="1900" b="0" i="0">
                <a:effectLst/>
                <a:latin typeface="Georgia" panose="02040502050405020303" pitchFamily="18" charset="0"/>
              </a:rPr>
              <a:t>; Latin </a:t>
            </a:r>
            <a:r>
              <a:rPr lang="en-US" sz="1900" b="0" i="1">
                <a:effectLst/>
                <a:latin typeface="Georgia" panose="02040502050405020303" pitchFamily="18" charset="0"/>
              </a:rPr>
              <a:t>hūmānus</a:t>
            </a:r>
            <a:r>
              <a:rPr lang="en-US" sz="1900" b="0" i="0">
                <a:effectLst/>
                <a:latin typeface="Georgia" panose="02040502050405020303" pitchFamily="18" charset="0"/>
              </a:rPr>
              <a:t>.</a:t>
            </a:r>
          </a:p>
          <a:p>
            <a:r>
              <a:rPr lang="en-US" sz="1900" b="1" i="0">
                <a:effectLst/>
                <a:latin typeface="Georgia" panose="02040502050405020303" pitchFamily="18" charset="0"/>
              </a:rPr>
              <a:t>Etymology: </a:t>
            </a:r>
            <a:r>
              <a:rPr lang="en-US" sz="1900" b="0" i="0">
                <a:effectLst/>
                <a:latin typeface="Georgia" panose="02040502050405020303" pitchFamily="18" charset="0"/>
              </a:rPr>
              <a:t>&lt; (i) Anglo-Norman </a:t>
            </a:r>
            <a:r>
              <a:rPr lang="en-US" sz="1900" b="0" i="1">
                <a:effectLst/>
                <a:latin typeface="Georgia" panose="02040502050405020303" pitchFamily="18" charset="0"/>
              </a:rPr>
              <a:t>humeigne</a:t>
            </a:r>
            <a:r>
              <a:rPr lang="en-US" sz="1900" b="0" i="0">
                <a:effectLst/>
                <a:latin typeface="Georgia" panose="02040502050405020303" pitchFamily="18" charset="0"/>
              </a:rPr>
              <a:t> (feminine), </a:t>
            </a:r>
            <a:r>
              <a:rPr lang="en-US" sz="1900" b="0" i="1">
                <a:effectLst/>
                <a:latin typeface="Georgia" panose="02040502050405020303" pitchFamily="18" charset="0"/>
              </a:rPr>
              <a:t>humane</a:t>
            </a:r>
            <a:r>
              <a:rPr lang="en-US" sz="1900" b="0" i="0">
                <a:effectLst/>
                <a:latin typeface="Georgia" panose="02040502050405020303" pitchFamily="18" charset="0"/>
              </a:rPr>
              <a:t> (feminine), Anglo-Norman and Middle French </a:t>
            </a:r>
            <a:r>
              <a:rPr lang="en-US" sz="1900" b="0" i="1">
                <a:effectLst/>
                <a:latin typeface="Georgia" panose="02040502050405020303" pitchFamily="18" charset="0"/>
              </a:rPr>
              <a:t>humain</a:t>
            </a:r>
            <a:r>
              <a:rPr lang="en-US" sz="1900" b="0" i="0">
                <a:effectLst/>
                <a:latin typeface="Georgia" panose="02040502050405020303" pitchFamily="18" charset="0"/>
              </a:rPr>
              <a:t>, </a:t>
            </a:r>
            <a:r>
              <a:rPr lang="en-US" sz="1900" b="0" i="1">
                <a:effectLst/>
                <a:latin typeface="Georgia" panose="02040502050405020303" pitchFamily="18" charset="0"/>
              </a:rPr>
              <a:t>humayn</a:t>
            </a:r>
            <a:r>
              <a:rPr lang="en-US" sz="1900" b="0" i="0">
                <a:effectLst/>
                <a:latin typeface="Georgia" panose="02040502050405020303" pitchFamily="18" charset="0"/>
              </a:rPr>
              <a:t> (French </a:t>
            </a:r>
            <a:r>
              <a:rPr lang="en-US" sz="1900" b="0" i="1">
                <a:effectLst/>
                <a:latin typeface="Georgia" panose="02040502050405020303" pitchFamily="18" charset="0"/>
              </a:rPr>
              <a:t>humain</a:t>
            </a:r>
            <a:r>
              <a:rPr lang="en-US" sz="1900" b="0" i="0">
                <a:effectLst/>
                <a:latin typeface="Georgia" panose="02040502050405020303" pitchFamily="18" charset="0"/>
              </a:rPr>
              <a:t> ) </a:t>
            </a:r>
            <a:r>
              <a:rPr lang="en-US" sz="1900" i="0">
                <a:effectLst/>
                <a:highlight>
                  <a:srgbClr val="FFFF00"/>
                </a:highlight>
                <a:latin typeface="Georgia" panose="02040502050405020303" pitchFamily="18" charset="0"/>
              </a:rPr>
              <a:t>of or belonging to people (as opposed either to animals or to God) </a:t>
            </a:r>
            <a:r>
              <a:rPr lang="en-US" sz="1900" b="0" i="0">
                <a:effectLst/>
                <a:latin typeface="Georgia" panose="02040502050405020303" pitchFamily="18" charset="0"/>
              </a:rPr>
              <a:t>(1119 in Anglo-Norman), having human nature or characteristics (</a:t>
            </a:r>
            <a:r>
              <a:rPr lang="en-US" sz="1900" b="0" i="1">
                <a:effectLst/>
                <a:latin typeface="Georgia" panose="02040502050405020303" pitchFamily="18" charset="0"/>
              </a:rPr>
              <a:t>c</a:t>
            </a:r>
            <a:r>
              <a:rPr lang="en-US" sz="1900" b="0" i="0">
                <a:effectLst/>
                <a:latin typeface="Georgia" panose="02040502050405020303" pitchFamily="18" charset="0"/>
              </a:rPr>
              <a:t>1170), composed of people (</a:t>
            </a:r>
            <a:r>
              <a:rPr lang="en-US" sz="1900" b="0" i="1">
                <a:effectLst/>
                <a:latin typeface="Georgia" panose="02040502050405020303" pitchFamily="18" charset="0"/>
              </a:rPr>
              <a:t>c</a:t>
            </a:r>
            <a:r>
              <a:rPr lang="en-US" sz="1900" b="0" i="0">
                <a:effectLst/>
                <a:latin typeface="Georgia" panose="02040502050405020303" pitchFamily="18" charset="0"/>
              </a:rPr>
              <a:t>1174), </a:t>
            </a:r>
            <a:r>
              <a:rPr lang="en-US" sz="1900" b="0" i="0">
                <a:effectLst/>
                <a:highlight>
                  <a:srgbClr val="FFFF00"/>
                </a:highlight>
                <a:latin typeface="Georgia" panose="02040502050405020303" pitchFamily="18" charset="0"/>
              </a:rPr>
              <a:t>benevolent</a:t>
            </a:r>
            <a:r>
              <a:rPr lang="en-US" sz="1900" b="0" i="0">
                <a:effectLst/>
                <a:latin typeface="Georgia" panose="02040502050405020303" pitchFamily="18" charset="0"/>
              </a:rPr>
              <a:t> (</a:t>
            </a:r>
            <a:r>
              <a:rPr lang="en-US" sz="1900" b="0" i="1">
                <a:effectLst/>
                <a:latin typeface="Georgia" panose="02040502050405020303" pitchFamily="18" charset="0"/>
              </a:rPr>
              <a:t>c</a:t>
            </a:r>
            <a:r>
              <a:rPr lang="en-US" sz="1900" b="0" i="0">
                <a:effectLst/>
                <a:latin typeface="Georgia" panose="02040502050405020303" pitchFamily="18" charset="0"/>
              </a:rPr>
              <a:t>1175), having people (as opposed to God) as its subject (1552 in </a:t>
            </a:r>
            <a:r>
              <a:rPr lang="en-US" sz="1900" b="0" i="1">
                <a:effectLst/>
                <a:latin typeface="Georgia" panose="02040502050405020303" pitchFamily="18" charset="0"/>
              </a:rPr>
              <a:t>letres humaines)</a:t>
            </a:r>
          </a:p>
          <a:p>
            <a:pPr marL="0" indent="0">
              <a:buNone/>
            </a:pPr>
            <a:endParaRPr lang="en-US" sz="1900"/>
          </a:p>
        </p:txBody>
      </p:sp>
      <p:sp>
        <p:nvSpPr>
          <p:cNvPr id="31" name="Freeform: Shape 30">
            <a:extLst>
              <a:ext uri="{FF2B5EF4-FFF2-40B4-BE49-F238E27FC236}">
                <a16:creationId xmlns:a16="http://schemas.microsoft.com/office/drawing/2014/main" id="{B7D3B4FC-79F4-47D2-9D79-DA876E6AD8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30496" y="2022496"/>
            <a:ext cx="3795039" cy="4043934"/>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FFFFF"/>
          </a:solidFill>
          <a:ln>
            <a:noFill/>
          </a:ln>
          <a:effectLst>
            <a:outerShdw blurRad="381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5" name="Picture 4" descr="Chart, diagram, timeline&#10;&#10;Description automatically generated">
            <a:extLst>
              <a:ext uri="{FF2B5EF4-FFF2-40B4-BE49-F238E27FC236}">
                <a16:creationId xmlns:a16="http://schemas.microsoft.com/office/drawing/2014/main" id="{B5DE9BAF-7723-7948-C5AB-D9AD2D855E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91362" y="3068813"/>
            <a:ext cx="3482910" cy="1962039"/>
          </a:xfrm>
          <a:prstGeom prst="rect">
            <a:avLst/>
          </a:prstGeom>
        </p:spPr>
      </p:pic>
      <p:sp>
        <p:nvSpPr>
          <p:cNvPr id="33" name="Rectangle 6">
            <a:extLst>
              <a:ext uri="{FF2B5EF4-FFF2-40B4-BE49-F238E27FC236}">
                <a16:creationId xmlns:a16="http://schemas.microsoft.com/office/drawing/2014/main" id="{2775D660-3127-4688-9782-F7C4639B16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2788" y="5952857"/>
            <a:ext cx="1367625"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5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373354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DB5B6-8143-A0F1-57D0-3A2740C3F91F}"/>
              </a:ext>
            </a:extLst>
          </p:cNvPr>
          <p:cNvSpPr>
            <a:spLocks noGrp="1"/>
          </p:cNvSpPr>
          <p:nvPr>
            <p:ph type="title"/>
          </p:nvPr>
        </p:nvSpPr>
        <p:spPr/>
        <p:txBody>
          <a:bodyPr/>
          <a:lstStyle/>
          <a:p>
            <a:r>
              <a:rPr lang="en-US" dirty="0"/>
              <a:t>“Human” </a:t>
            </a:r>
            <a:r>
              <a:rPr lang="en-US" b="1" i="0" dirty="0">
                <a:solidFill>
                  <a:srgbClr val="333333"/>
                </a:solidFill>
                <a:effectLst/>
                <a:latin typeface="Georgia" panose="02040502050405020303" pitchFamily="18" charset="0"/>
              </a:rPr>
              <a:t>A.</a:t>
            </a:r>
            <a:r>
              <a:rPr lang="en-US" b="0" i="0" dirty="0">
                <a:solidFill>
                  <a:srgbClr val="333333"/>
                </a:solidFill>
                <a:effectLst/>
                <a:latin typeface="Georgia" panose="02040502050405020303" pitchFamily="18" charset="0"/>
              </a:rPr>
              <a:t> </a:t>
            </a:r>
            <a:r>
              <a:rPr lang="en-US" b="0" i="1" dirty="0">
                <a:solidFill>
                  <a:srgbClr val="333333"/>
                </a:solidFill>
                <a:effectLst/>
                <a:latin typeface="Georgia" panose="02040502050405020303" pitchFamily="18" charset="0"/>
              </a:rPr>
              <a:t>adj.</a:t>
            </a:r>
            <a:r>
              <a:rPr lang="en-US" b="0" i="0" dirty="0">
                <a:solidFill>
                  <a:srgbClr val="333333"/>
                </a:solidFill>
                <a:effectLst/>
                <a:latin typeface="Georgia" panose="02040502050405020303" pitchFamily="18" charset="0"/>
              </a:rPr>
              <a:t> </a:t>
            </a:r>
            <a:r>
              <a:rPr lang="en-US" b="1" i="0" dirty="0">
                <a:solidFill>
                  <a:srgbClr val="333333"/>
                </a:solidFill>
                <a:effectLst/>
                <a:latin typeface="Georgia" panose="02040502050405020303" pitchFamily="18" charset="0"/>
              </a:rPr>
              <a:t>1.</a:t>
            </a:r>
            <a:r>
              <a:rPr lang="en-US" b="1" i="0" dirty="0">
                <a:solidFill>
                  <a:srgbClr val="333333"/>
                </a:solidFill>
                <a:effectLst/>
                <a:latin typeface="Arial" panose="020B0604020202020204" pitchFamily="34" charset="0"/>
              </a:rPr>
              <a:t> </a:t>
            </a:r>
            <a:endParaRPr lang="en-US" dirty="0"/>
          </a:p>
        </p:txBody>
      </p:sp>
      <p:sp>
        <p:nvSpPr>
          <p:cNvPr id="3" name="Content Placeholder 2">
            <a:extLst>
              <a:ext uri="{FF2B5EF4-FFF2-40B4-BE49-F238E27FC236}">
                <a16:creationId xmlns:a16="http://schemas.microsoft.com/office/drawing/2014/main" id="{DD4EAB24-E607-AA21-39E8-5EE3D4451EF0}"/>
              </a:ext>
            </a:extLst>
          </p:cNvPr>
          <p:cNvSpPr>
            <a:spLocks noGrp="1"/>
          </p:cNvSpPr>
          <p:nvPr>
            <p:ph idx="1"/>
          </p:nvPr>
        </p:nvSpPr>
        <p:spPr/>
        <p:txBody>
          <a:bodyPr/>
          <a:lstStyle/>
          <a:p>
            <a:pPr marL="0" indent="0" algn="r">
              <a:buNone/>
            </a:pPr>
            <a:r>
              <a:rPr lang="en-US" b="0" i="0" dirty="0">
                <a:solidFill>
                  <a:srgbClr val="333333"/>
                </a:solidFill>
                <a:effectLst/>
                <a:latin typeface="Georgia" panose="02040502050405020303" pitchFamily="18" charset="0"/>
              </a:rPr>
              <a:t> </a:t>
            </a:r>
            <a:endParaRPr lang="en-US" b="1" i="0" dirty="0">
              <a:solidFill>
                <a:srgbClr val="333333"/>
              </a:solidFill>
              <a:effectLst/>
              <a:latin typeface="Arial" panose="020B0604020202020204" pitchFamily="34" charset="0"/>
            </a:endParaRPr>
          </a:p>
          <a:p>
            <a:pPr marL="0" indent="0" algn="l">
              <a:buNone/>
            </a:pPr>
            <a:r>
              <a:rPr lang="en-US" b="0" i="0" dirty="0">
                <a:solidFill>
                  <a:srgbClr val="333333"/>
                </a:solidFill>
                <a:effectLst/>
                <a:latin typeface="Georgia" panose="02040502050405020303" pitchFamily="18" charset="0"/>
              </a:rPr>
              <a:t> </a:t>
            </a:r>
            <a:r>
              <a:rPr lang="en-US" b="1" i="0" dirty="0">
                <a:solidFill>
                  <a:srgbClr val="333333"/>
                </a:solidFill>
                <a:effectLst/>
                <a:latin typeface="Georgia" panose="02040502050405020303" pitchFamily="18" charset="0"/>
              </a:rPr>
              <a:t>a.</a:t>
            </a:r>
            <a:r>
              <a:rPr lang="en-US" b="0" i="0" dirty="0">
                <a:solidFill>
                  <a:srgbClr val="333333"/>
                </a:solidFill>
                <a:effectLst/>
                <a:latin typeface="Georgia" panose="02040502050405020303" pitchFamily="18" charset="0"/>
              </a:rPr>
              <a:t> Of the nature of the human race; that is a human, or consists of human beings; belonging to the species </a:t>
            </a:r>
            <a:r>
              <a:rPr lang="en-US" b="0" i="1" dirty="0">
                <a:solidFill>
                  <a:srgbClr val="333333"/>
                </a:solidFill>
                <a:effectLst/>
                <a:latin typeface="Georgia" panose="02040502050405020303" pitchFamily="18" charset="0"/>
              </a:rPr>
              <a:t>Homo sapiens</a:t>
            </a:r>
            <a:r>
              <a:rPr lang="en-US" b="0" i="0" dirty="0">
                <a:solidFill>
                  <a:srgbClr val="333333"/>
                </a:solidFill>
                <a:effectLst/>
                <a:latin typeface="Georgia" panose="02040502050405020303" pitchFamily="18" charset="0"/>
              </a:rPr>
              <a:t> or other (extinct) species of the genus </a:t>
            </a:r>
            <a:r>
              <a:rPr lang="en-US" b="0" i="1" dirty="0">
                <a:solidFill>
                  <a:srgbClr val="333333"/>
                </a:solidFill>
                <a:effectLst/>
                <a:latin typeface="Georgia" panose="02040502050405020303" pitchFamily="18" charset="0"/>
              </a:rPr>
              <a:t>Homo</a:t>
            </a:r>
            <a:r>
              <a:rPr lang="en-US" b="0" i="0" dirty="0">
                <a:solidFill>
                  <a:srgbClr val="333333"/>
                </a:solidFill>
                <a:effectLst/>
                <a:latin typeface="Georgia" panose="02040502050405020303" pitchFamily="18" charset="0"/>
              </a:rPr>
              <a:t>.</a:t>
            </a:r>
          </a:p>
          <a:p>
            <a:pPr marL="0" indent="0" algn="l">
              <a:buNone/>
            </a:pPr>
            <a:r>
              <a:rPr lang="en-US" b="0" i="0" dirty="0">
                <a:solidFill>
                  <a:srgbClr val="333333"/>
                </a:solidFill>
                <a:effectLst/>
                <a:latin typeface="Georgia" panose="02040502050405020303" pitchFamily="18" charset="0"/>
              </a:rPr>
              <a:t>1</a:t>
            </a:r>
            <a:r>
              <a:rPr lang="en-US" b="0" i="0" baseline="30000" dirty="0">
                <a:solidFill>
                  <a:srgbClr val="333333"/>
                </a:solidFill>
                <a:effectLst/>
                <a:latin typeface="Georgia" panose="02040502050405020303" pitchFamily="18" charset="0"/>
              </a:rPr>
              <a:t>st</a:t>
            </a:r>
            <a:r>
              <a:rPr lang="en-US" b="0" i="0" dirty="0">
                <a:solidFill>
                  <a:srgbClr val="333333"/>
                </a:solidFill>
                <a:effectLst/>
                <a:latin typeface="Georgia" panose="02040502050405020303" pitchFamily="18" charset="0"/>
              </a:rPr>
              <a:t> noted use:</a:t>
            </a:r>
          </a:p>
          <a:p>
            <a:pPr marL="0" indent="0" algn="l">
              <a:buNone/>
            </a:pPr>
            <a:r>
              <a:rPr lang="en-US" b="0" i="0" dirty="0">
                <a:solidFill>
                  <a:srgbClr val="333333"/>
                </a:solidFill>
                <a:effectLst/>
                <a:latin typeface="Georgia" panose="02040502050405020303" pitchFamily="18" charset="0"/>
              </a:rPr>
              <a:t>?</a:t>
            </a:r>
            <a:r>
              <a:rPr lang="en-US" b="0" i="1" dirty="0">
                <a:solidFill>
                  <a:srgbClr val="333333"/>
                </a:solidFill>
                <a:effectLst/>
                <a:latin typeface="Georgia" panose="02040502050405020303" pitchFamily="18" charset="0"/>
              </a:rPr>
              <a:t>c</a:t>
            </a:r>
            <a:r>
              <a:rPr lang="en-US" b="0" i="0" dirty="0">
                <a:solidFill>
                  <a:srgbClr val="333333"/>
                </a:solidFill>
                <a:effectLst/>
                <a:latin typeface="Georgia" panose="02040502050405020303" pitchFamily="18" charset="0"/>
              </a:rPr>
              <a:t>1450   tr. </a:t>
            </a:r>
            <a:r>
              <a:rPr lang="en-US" b="0" i="1" u="none" strike="noStrike" dirty="0">
                <a:solidFill>
                  <a:srgbClr val="333333"/>
                </a:solidFill>
                <a:effectLst/>
                <a:latin typeface="Georgia" panose="02040502050405020303" pitchFamily="18" charset="0"/>
              </a:rPr>
              <a:t>Bk. Knight of La Tour Landry</a:t>
            </a:r>
            <a:r>
              <a:rPr lang="en-US" b="0" i="0" dirty="0">
                <a:solidFill>
                  <a:srgbClr val="333333"/>
                </a:solidFill>
                <a:effectLst/>
                <a:latin typeface="Georgia" panose="02040502050405020303" pitchFamily="18" charset="0"/>
              </a:rPr>
              <a:t> (1906) 143 (</a:t>
            </a:r>
            <a:r>
              <a:rPr lang="en-US" b="0" i="1" dirty="0">
                <a:solidFill>
                  <a:srgbClr val="333333"/>
                </a:solidFill>
                <a:effectLst/>
                <a:latin typeface="Georgia" panose="02040502050405020303" pitchFamily="18" charset="0"/>
              </a:rPr>
              <a:t>MED</a:t>
            </a:r>
            <a:r>
              <a:rPr lang="en-US" b="0" i="0" dirty="0">
                <a:solidFill>
                  <a:srgbClr val="333333"/>
                </a:solidFill>
                <a:effectLst/>
                <a:latin typeface="Georgia" panose="02040502050405020303" pitchFamily="18" charset="0"/>
              </a:rPr>
              <a:t>)   For the </a:t>
            </a:r>
            <a:r>
              <a:rPr lang="en-US" b="0" i="0" dirty="0" err="1">
                <a:solidFill>
                  <a:srgbClr val="333333"/>
                </a:solidFill>
                <a:effectLst/>
                <a:latin typeface="Georgia" panose="02040502050405020303" pitchFamily="18" charset="0"/>
              </a:rPr>
              <a:t>gret</a:t>
            </a:r>
            <a:r>
              <a:rPr lang="en-US" b="0" i="0" dirty="0">
                <a:solidFill>
                  <a:srgbClr val="333333"/>
                </a:solidFill>
                <a:effectLst/>
                <a:latin typeface="Georgia" panose="02040502050405020303" pitchFamily="18" charset="0"/>
              </a:rPr>
              <a:t> compassion and </a:t>
            </a:r>
            <a:r>
              <a:rPr lang="en-US" b="0" i="0" dirty="0" err="1">
                <a:solidFill>
                  <a:srgbClr val="333333"/>
                </a:solidFill>
                <a:effectLst/>
                <a:latin typeface="Georgia" panose="02040502050405020303" pitchFamily="18" charset="0"/>
              </a:rPr>
              <a:t>pitee</a:t>
            </a:r>
            <a:r>
              <a:rPr lang="en-US" b="0" i="0" dirty="0">
                <a:solidFill>
                  <a:srgbClr val="333333"/>
                </a:solidFill>
                <a:effectLst/>
                <a:latin typeface="Georgia" panose="02040502050405020303" pitchFamily="18" charset="0"/>
              </a:rPr>
              <a:t> that he </a:t>
            </a:r>
            <a:r>
              <a:rPr lang="en-US" b="0" i="0" dirty="0" err="1">
                <a:solidFill>
                  <a:srgbClr val="333333"/>
                </a:solidFill>
                <a:effectLst/>
                <a:latin typeface="Georgia" panose="02040502050405020303" pitchFamily="18" charset="0"/>
              </a:rPr>
              <a:t>hadde</a:t>
            </a:r>
            <a:r>
              <a:rPr lang="en-US" b="0" i="0" dirty="0">
                <a:solidFill>
                  <a:srgbClr val="333333"/>
                </a:solidFill>
                <a:effectLst/>
                <a:latin typeface="Georgia" panose="02040502050405020303" pitchFamily="18" charset="0"/>
              </a:rPr>
              <a:t> upon all </a:t>
            </a:r>
            <a:r>
              <a:rPr lang="en-US" b="0" i="0" dirty="0" err="1">
                <a:solidFill>
                  <a:srgbClr val="333333"/>
                </a:solidFill>
                <a:effectLst/>
                <a:latin typeface="Georgia" panose="02040502050405020303" pitchFamily="18" charset="0"/>
              </a:rPr>
              <a:t>humaigne</a:t>
            </a:r>
            <a:r>
              <a:rPr lang="en-US" b="0" i="0" dirty="0">
                <a:solidFill>
                  <a:srgbClr val="333333"/>
                </a:solidFill>
                <a:effectLst/>
                <a:latin typeface="Georgia" panose="02040502050405020303" pitchFamily="18" charset="0"/>
              </a:rPr>
              <a:t> </a:t>
            </a:r>
            <a:r>
              <a:rPr lang="en-US" b="0" i="0" dirty="0" err="1">
                <a:solidFill>
                  <a:srgbClr val="333333"/>
                </a:solidFill>
                <a:effectLst/>
                <a:latin typeface="Georgia" panose="02040502050405020303" pitchFamily="18" charset="0"/>
              </a:rPr>
              <a:t>lynage</a:t>
            </a:r>
            <a:endParaRPr lang="en-US" b="0" i="0" dirty="0">
              <a:solidFill>
                <a:srgbClr val="333333"/>
              </a:solidFill>
              <a:effectLst/>
              <a:latin typeface="Georgia" panose="02040502050405020303" pitchFamily="18" charset="0"/>
            </a:endParaRPr>
          </a:p>
          <a:p>
            <a:pPr marL="0" indent="0">
              <a:buNone/>
            </a:pPr>
            <a:endParaRPr lang="en-US" dirty="0"/>
          </a:p>
        </p:txBody>
      </p:sp>
    </p:spTree>
    <p:extLst>
      <p:ext uri="{BB962C8B-B14F-4D97-AF65-F5344CB8AC3E}">
        <p14:creationId xmlns:p14="http://schemas.microsoft.com/office/powerpoint/2010/main" val="774656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9">
            <a:extLst>
              <a:ext uri="{FF2B5EF4-FFF2-40B4-BE49-F238E27FC236}">
                <a16:creationId xmlns:a16="http://schemas.microsoft.com/office/drawing/2014/main" id="{E45CA849-654C-4173-AD99-B3A2528275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F613CB-EAFE-F78E-6583-BFD3BFD08A1D}"/>
              </a:ext>
            </a:extLst>
          </p:cNvPr>
          <p:cNvSpPr>
            <a:spLocks noGrp="1"/>
          </p:cNvSpPr>
          <p:nvPr>
            <p:ph type="title"/>
          </p:nvPr>
        </p:nvSpPr>
        <p:spPr>
          <a:xfrm>
            <a:off x="429768" y="411480"/>
            <a:ext cx="11201400" cy="1106424"/>
          </a:xfrm>
        </p:spPr>
        <p:txBody>
          <a:bodyPr>
            <a:normAutofit/>
          </a:bodyPr>
          <a:lstStyle/>
          <a:p>
            <a:r>
              <a:rPr lang="en-US" sz="3600"/>
              <a:t>“Human” (cont.)</a:t>
            </a:r>
          </a:p>
        </p:txBody>
      </p:sp>
      <p:sp>
        <p:nvSpPr>
          <p:cNvPr id="21" name="Rectangle 11">
            <a:extLst>
              <a:ext uri="{FF2B5EF4-FFF2-40B4-BE49-F238E27FC236}">
                <a16:creationId xmlns:a16="http://schemas.microsoft.com/office/drawing/2014/main" id="{3E23A947-2D45-4208-AE2B-64948C87A3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87931"/>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A picture containing text, old, decorated, painting&#10;&#10;Description automatically generated">
            <a:extLst>
              <a:ext uri="{FF2B5EF4-FFF2-40B4-BE49-F238E27FC236}">
                <a16:creationId xmlns:a16="http://schemas.microsoft.com/office/drawing/2014/main" id="{0EC5DD0E-B35A-186E-24F7-3768D6089165}"/>
              </a:ext>
            </a:extLst>
          </p:cNvPr>
          <p:cNvPicPr>
            <a:picLocks noChangeAspect="1"/>
          </p:cNvPicPr>
          <p:nvPr/>
        </p:nvPicPr>
        <p:blipFill rotWithShape="1">
          <a:blip r:embed="rId2">
            <a:extLst>
              <a:ext uri="{28A0092B-C50C-407E-A947-70E740481C1C}">
                <a14:useLocalDpi xmlns:a14="http://schemas.microsoft.com/office/drawing/2010/main" val="0"/>
              </a:ext>
            </a:extLst>
          </a:blip>
          <a:srcRect r="16568" b="-2"/>
          <a:stretch/>
        </p:blipFill>
        <p:spPr>
          <a:xfrm>
            <a:off x="429768" y="1721922"/>
            <a:ext cx="6704891" cy="4520559"/>
          </a:xfrm>
          <a:prstGeom prst="rect">
            <a:avLst/>
          </a:prstGeom>
        </p:spPr>
      </p:pic>
      <p:sp useBgFill="1">
        <p:nvSpPr>
          <p:cNvPr id="22" name="Rectangle 13">
            <a:extLst>
              <a:ext uri="{FF2B5EF4-FFF2-40B4-BE49-F238E27FC236}">
                <a16:creationId xmlns:a16="http://schemas.microsoft.com/office/drawing/2014/main" id="{E5BBB0F9-6A59-4D02-A9C7-A2D6516684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3801" y="1721922"/>
            <a:ext cx="4218432" cy="4520560"/>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BD9462B8-9BBC-E980-26B2-C606CEC05C07}"/>
              </a:ext>
            </a:extLst>
          </p:cNvPr>
          <p:cNvSpPr>
            <a:spLocks noGrp="1"/>
          </p:cNvSpPr>
          <p:nvPr>
            <p:ph idx="1"/>
          </p:nvPr>
        </p:nvSpPr>
        <p:spPr>
          <a:xfrm>
            <a:off x="7938752" y="2020824"/>
            <a:ext cx="3455097" cy="3959352"/>
          </a:xfrm>
        </p:spPr>
        <p:txBody>
          <a:bodyPr anchor="ctr">
            <a:normAutofit/>
          </a:bodyPr>
          <a:lstStyle/>
          <a:p>
            <a:pPr marL="0" indent="0">
              <a:buNone/>
            </a:pPr>
            <a:r>
              <a:rPr lang="en-US" sz="1400" b="0" i="0">
                <a:effectLst/>
                <a:latin typeface="Georgia" panose="02040502050405020303" pitchFamily="18" charset="0"/>
              </a:rPr>
              <a:t> </a:t>
            </a:r>
            <a:r>
              <a:rPr lang="en-US" sz="1400" b="1" i="0">
                <a:effectLst/>
                <a:latin typeface="Georgia" panose="02040502050405020303" pitchFamily="18" charset="0"/>
              </a:rPr>
              <a:t>b.</a:t>
            </a:r>
            <a:r>
              <a:rPr lang="en-US" sz="1400" b="0" i="0">
                <a:effectLst/>
                <a:latin typeface="Georgia" panose="02040502050405020303" pitchFamily="18" charset="0"/>
              </a:rPr>
              <a:t> Chiefly </a:t>
            </a:r>
            <a:r>
              <a:rPr lang="en-US" sz="1400" b="0" i="1">
                <a:effectLst/>
                <a:latin typeface="Georgia" panose="02040502050405020303" pitchFamily="18" charset="0"/>
              </a:rPr>
              <a:t>figurative</a:t>
            </a:r>
            <a:r>
              <a:rPr lang="en-US" sz="1400" b="0" i="0">
                <a:effectLst/>
                <a:latin typeface="Georgia" panose="02040502050405020303" pitchFamily="18" charset="0"/>
              </a:rPr>
              <a:t>. Designating a person who takes on the appearance or form, or who performs the function of a specified (esp. inanimate) thing; (also) designating a person who assumes the appearance, role, or abilities of a specified creature.</a:t>
            </a:r>
          </a:p>
          <a:p>
            <a:pPr marL="0" indent="0">
              <a:buNone/>
            </a:pPr>
            <a:r>
              <a:rPr lang="en-US" sz="1400" b="0" i="0">
                <a:effectLst/>
                <a:latin typeface="Georgia" panose="02040502050405020303" pitchFamily="18" charset="0"/>
              </a:rPr>
              <a:t>Frequently (esp. in the past) in the context of popular entertainment such as a circus or sideshow: Human Cannonball</a:t>
            </a:r>
          </a:p>
          <a:p>
            <a:pPr marL="0" indent="0">
              <a:buNone/>
            </a:pPr>
            <a:r>
              <a:rPr lang="en-US" sz="1400">
                <a:latin typeface="Georgia" panose="02040502050405020303" pitchFamily="18" charset="0"/>
              </a:rPr>
              <a:t>Notable early usage:</a:t>
            </a:r>
          </a:p>
          <a:p>
            <a:pPr marL="0" indent="0">
              <a:buNone/>
            </a:pPr>
            <a:r>
              <a:rPr lang="en-US" sz="1400" b="0" i="0">
                <a:effectLst/>
                <a:latin typeface="Georgia" panose="02040502050405020303" pitchFamily="18" charset="0"/>
              </a:rPr>
              <a:t>[1746   </a:t>
            </a:r>
            <a:r>
              <a:rPr lang="en-US" sz="1400" b="0" i="1" u="none" strike="noStrike">
                <a:effectLst/>
                <a:latin typeface="Georgia" panose="02040502050405020303" pitchFamily="18" charset="0"/>
              </a:rPr>
              <a:t>Brit. Mag.</a:t>
            </a:r>
            <a:r>
              <a:rPr lang="en-US" sz="1400" b="0" i="0">
                <a:effectLst/>
                <a:latin typeface="Georgia" panose="02040502050405020303" pitchFamily="18" charset="0"/>
              </a:rPr>
              <a:t> Nov. 344/1   There is, in short, a Person..who calls himself the Man Ostrich; intending to shew himself for a Sight, as he can do like the Ostrich, eat and digest Iron.]</a:t>
            </a:r>
            <a:endParaRPr lang="en-US" sz="1400"/>
          </a:p>
        </p:txBody>
      </p:sp>
    </p:spTree>
    <p:extLst>
      <p:ext uri="{BB962C8B-B14F-4D97-AF65-F5344CB8AC3E}">
        <p14:creationId xmlns:p14="http://schemas.microsoft.com/office/powerpoint/2010/main" val="34305382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380AD67-C5CA-4918-B4BB-C359BB03EE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4AEDA2C-CDC4-9159-491F-D410B01E959E}"/>
              </a:ext>
            </a:extLst>
          </p:cNvPr>
          <p:cNvSpPr>
            <a:spLocks noGrp="1"/>
          </p:cNvSpPr>
          <p:nvPr>
            <p:ph type="title"/>
          </p:nvPr>
        </p:nvSpPr>
        <p:spPr>
          <a:xfrm>
            <a:off x="5080216" y="1076324"/>
            <a:ext cx="6272784" cy="1535051"/>
          </a:xfrm>
        </p:spPr>
        <p:txBody>
          <a:bodyPr anchor="b">
            <a:normAutofit/>
          </a:bodyPr>
          <a:lstStyle/>
          <a:p>
            <a:r>
              <a:rPr lang="en-US" sz="5200"/>
              <a:t>“Human” (cont.)</a:t>
            </a:r>
          </a:p>
        </p:txBody>
      </p:sp>
      <p:pic>
        <p:nvPicPr>
          <p:cNvPr id="5" name="Picture 4" descr="A picture containing text&#10;&#10;Description automatically generated">
            <a:extLst>
              <a:ext uri="{FF2B5EF4-FFF2-40B4-BE49-F238E27FC236}">
                <a16:creationId xmlns:a16="http://schemas.microsoft.com/office/drawing/2014/main" id="{5221FE37-8FE2-C23C-1E1B-B71492F28586}"/>
              </a:ext>
            </a:extLst>
          </p:cNvPr>
          <p:cNvPicPr>
            <a:picLocks noChangeAspect="1"/>
          </p:cNvPicPr>
          <p:nvPr/>
        </p:nvPicPr>
        <p:blipFill rotWithShape="1">
          <a:blip r:embed="rId2">
            <a:extLst>
              <a:ext uri="{28A0092B-C50C-407E-A947-70E740481C1C}">
                <a14:useLocalDpi xmlns:a14="http://schemas.microsoft.com/office/drawing/2010/main" val="0"/>
              </a:ext>
            </a:extLst>
          </a:blip>
          <a:srcRect t="3646" r="-1" b="11490"/>
          <a:stretch/>
        </p:blipFill>
        <p:spPr>
          <a:xfrm>
            <a:off x="20" y="10"/>
            <a:ext cx="4505305" cy="6857990"/>
          </a:xfrm>
          <a:prstGeom prst="rect">
            <a:avLst/>
          </a:prstGeom>
        </p:spPr>
      </p:pic>
      <p:sp>
        <p:nvSpPr>
          <p:cNvPr id="12" name="!!accent">
            <a:extLst>
              <a:ext uri="{FF2B5EF4-FFF2-40B4-BE49-F238E27FC236}">
                <a16:creationId xmlns:a16="http://schemas.microsoft.com/office/drawing/2014/main" id="{EABAD4DA-87BA-4F70-9EF0-45C6BCF17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17960" y="36338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915128D9-2797-47FA-B6FE-EC24E6B843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9266" y="2935541"/>
            <a:ext cx="62179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1FC833ED-E06A-892E-1632-81C684CF5113}"/>
              </a:ext>
            </a:extLst>
          </p:cNvPr>
          <p:cNvSpPr>
            <a:spLocks noGrp="1"/>
          </p:cNvSpPr>
          <p:nvPr>
            <p:ph idx="1"/>
          </p:nvPr>
        </p:nvSpPr>
        <p:spPr>
          <a:xfrm>
            <a:off x="5080216" y="3351276"/>
            <a:ext cx="6272784" cy="2825686"/>
          </a:xfrm>
        </p:spPr>
        <p:txBody>
          <a:bodyPr>
            <a:normAutofit/>
          </a:bodyPr>
          <a:lstStyle/>
          <a:p>
            <a:pPr marL="0" indent="0">
              <a:buNone/>
            </a:pPr>
            <a:r>
              <a:rPr lang="en-US" sz="2000" b="0" i="0">
                <a:effectLst/>
                <a:latin typeface="Georgia" panose="02040502050405020303" pitchFamily="18" charset="0"/>
              </a:rPr>
              <a:t> </a:t>
            </a:r>
            <a:r>
              <a:rPr lang="en-US" sz="2000" b="1" i="0">
                <a:effectLst/>
                <a:latin typeface="Georgia" panose="02040502050405020303" pitchFamily="18" charset="0"/>
              </a:rPr>
              <a:t>2.</a:t>
            </a:r>
            <a:r>
              <a:rPr lang="en-US" sz="2000" b="0" i="0">
                <a:effectLst/>
                <a:latin typeface="Georgia" panose="02040502050405020303" pitchFamily="18" charset="0"/>
              </a:rPr>
              <a:t> Of, relating to, or characteristic of humans as distinguished from God or gods; secular, not divine; (also) of or relating to the abilities or sphere of activity of human </a:t>
            </a:r>
            <a:r>
              <a:rPr lang="en-US" sz="2000" b="0" i="0">
                <a:effectLst/>
                <a:highlight>
                  <a:srgbClr val="FFFF00"/>
                </a:highlight>
                <a:latin typeface="Georgia" panose="02040502050405020303" pitchFamily="18" charset="0"/>
              </a:rPr>
              <a:t>as opposed to supernatural beings; mundane, worldly; imperfect, fallible.</a:t>
            </a:r>
          </a:p>
          <a:p>
            <a:pPr marL="0" indent="0">
              <a:buNone/>
            </a:pPr>
            <a:endParaRPr lang="en-US" sz="2000">
              <a:latin typeface="Georgia" panose="02040502050405020303" pitchFamily="18" charset="0"/>
            </a:endParaRPr>
          </a:p>
          <a:p>
            <a:pPr marL="0" indent="0">
              <a:buNone/>
            </a:pPr>
            <a:r>
              <a:rPr lang="en-US" sz="2000" b="0" i="0">
                <a:effectLst/>
                <a:latin typeface="Georgia" panose="02040502050405020303" pitchFamily="18" charset="0"/>
              </a:rPr>
              <a:t>1</a:t>
            </a:r>
            <a:r>
              <a:rPr lang="en-US" sz="2000" b="0" i="0" baseline="30000">
                <a:effectLst/>
                <a:latin typeface="Georgia" panose="02040502050405020303" pitchFamily="18" charset="0"/>
              </a:rPr>
              <a:t>st</a:t>
            </a:r>
            <a:r>
              <a:rPr lang="en-US" sz="2000" b="0" i="0">
                <a:effectLst/>
                <a:latin typeface="Georgia" panose="02040502050405020303" pitchFamily="18" charset="0"/>
              </a:rPr>
              <a:t> use: </a:t>
            </a:r>
            <a:r>
              <a:rPr lang="en-US" sz="2000" b="0" i="1">
                <a:effectLst/>
                <a:latin typeface="Georgia" panose="02040502050405020303" pitchFamily="18" charset="0"/>
              </a:rPr>
              <a:t>c</a:t>
            </a:r>
            <a:r>
              <a:rPr lang="en-US" sz="2000" b="0" i="0">
                <a:effectLst/>
                <a:latin typeface="Georgia" panose="02040502050405020303" pitchFamily="18" charset="0"/>
              </a:rPr>
              <a:t>1475   </a:t>
            </a:r>
            <a:r>
              <a:rPr lang="en-US" sz="2000" b="0" i="1" u="none" strike="noStrike">
                <a:effectLst/>
                <a:latin typeface="Georgia" panose="02040502050405020303" pitchFamily="18" charset="0"/>
              </a:rPr>
              <a:t>Life St. Anne</a:t>
            </a:r>
            <a:r>
              <a:rPr lang="en-US" sz="2000" b="0" i="0">
                <a:effectLst/>
                <a:latin typeface="Georgia" panose="02040502050405020303" pitchFamily="18" charset="0"/>
              </a:rPr>
              <a:t> (Trin. Cambr.) (1928) 492   When the moder of good, blessyd mary, That day she sprang in oure nature humayne.</a:t>
            </a:r>
          </a:p>
          <a:p>
            <a:pPr marL="0" indent="0">
              <a:buNone/>
            </a:pPr>
            <a:endParaRPr lang="en-US" sz="2000">
              <a:latin typeface="Georgia" panose="02040502050405020303" pitchFamily="18" charset="0"/>
            </a:endParaRPr>
          </a:p>
          <a:p>
            <a:pPr marL="0" indent="0">
              <a:buNone/>
            </a:pPr>
            <a:endParaRPr lang="en-US" sz="2000"/>
          </a:p>
        </p:txBody>
      </p:sp>
    </p:spTree>
    <p:extLst>
      <p:ext uri="{BB962C8B-B14F-4D97-AF65-F5344CB8AC3E}">
        <p14:creationId xmlns:p14="http://schemas.microsoft.com/office/powerpoint/2010/main" val="1282397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77B64-3D6D-C83C-629C-94D5AAD1110E}"/>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E5811874-249C-8690-BAD8-84E132335300}"/>
              </a:ext>
            </a:extLst>
          </p:cNvPr>
          <p:cNvSpPr>
            <a:spLocks noGrp="1"/>
          </p:cNvSpPr>
          <p:nvPr>
            <p:ph idx="1"/>
          </p:nvPr>
        </p:nvSpPr>
        <p:spPr/>
        <p:txBody>
          <a:bodyPr/>
          <a:lstStyle/>
          <a:p>
            <a:pPr marL="0" indent="0">
              <a:buNone/>
            </a:pPr>
            <a:r>
              <a:rPr lang="en-US" b="0" i="0" dirty="0">
                <a:solidFill>
                  <a:srgbClr val="333333"/>
                </a:solidFill>
                <a:effectLst/>
                <a:latin typeface="Georgia" panose="02040502050405020303" pitchFamily="18" charset="0"/>
              </a:rPr>
              <a:t> </a:t>
            </a:r>
            <a:r>
              <a:rPr lang="en-US" b="1" i="0" dirty="0">
                <a:solidFill>
                  <a:srgbClr val="333333"/>
                </a:solidFill>
                <a:effectLst/>
                <a:latin typeface="Georgia" panose="02040502050405020303" pitchFamily="18" charset="0"/>
              </a:rPr>
              <a:t>3.</a:t>
            </a:r>
            <a:r>
              <a:rPr lang="en-US" b="0" i="0" dirty="0">
                <a:solidFill>
                  <a:srgbClr val="333333"/>
                </a:solidFill>
                <a:effectLst/>
                <a:latin typeface="Georgia" panose="02040502050405020303" pitchFamily="18" charset="0"/>
              </a:rPr>
              <a:t> Of, relating to, or distinctive of people as distinguished from other animals; of, relating to, or characteristic of the species </a:t>
            </a:r>
            <a:r>
              <a:rPr lang="en-US" b="0" i="1" dirty="0">
                <a:solidFill>
                  <a:srgbClr val="333333"/>
                </a:solidFill>
                <a:effectLst/>
                <a:latin typeface="Georgia" panose="02040502050405020303" pitchFamily="18" charset="0"/>
              </a:rPr>
              <a:t>Homo sapiens</a:t>
            </a:r>
            <a:r>
              <a:rPr lang="en-US" b="0" i="0" dirty="0">
                <a:solidFill>
                  <a:srgbClr val="333333"/>
                </a:solidFill>
                <a:effectLst/>
                <a:latin typeface="Georgia" panose="02040502050405020303" pitchFamily="18" charset="0"/>
              </a:rPr>
              <a:t> or other (extinct) species of the genus </a:t>
            </a:r>
            <a:r>
              <a:rPr lang="en-US" b="0" i="1" dirty="0">
                <a:solidFill>
                  <a:srgbClr val="333333"/>
                </a:solidFill>
                <a:effectLst/>
                <a:latin typeface="Georgia" panose="02040502050405020303" pitchFamily="18" charset="0"/>
              </a:rPr>
              <a:t>Homo</a:t>
            </a:r>
            <a:r>
              <a:rPr lang="en-US" b="0" i="0" dirty="0">
                <a:solidFill>
                  <a:srgbClr val="333333"/>
                </a:solidFill>
                <a:effectLst/>
                <a:latin typeface="Georgia" panose="02040502050405020303" pitchFamily="18" charset="0"/>
              </a:rPr>
              <a:t>.</a:t>
            </a:r>
          </a:p>
          <a:p>
            <a:pPr marL="0" indent="0">
              <a:buNone/>
            </a:pPr>
            <a:endParaRPr lang="en-US" dirty="0">
              <a:solidFill>
                <a:srgbClr val="333333"/>
              </a:solidFill>
              <a:latin typeface="Georgia" panose="02040502050405020303" pitchFamily="18" charset="0"/>
            </a:endParaRPr>
          </a:p>
          <a:p>
            <a:pPr marL="0" indent="0">
              <a:buNone/>
            </a:pPr>
            <a:r>
              <a:rPr lang="en-US" dirty="0">
                <a:solidFill>
                  <a:srgbClr val="333333"/>
                </a:solidFill>
                <a:latin typeface="Georgia" panose="02040502050405020303" pitchFamily="18" charset="0"/>
              </a:rPr>
              <a:t>Notable early use: </a:t>
            </a:r>
            <a:r>
              <a:rPr lang="en-US" b="0" i="0" dirty="0">
                <a:solidFill>
                  <a:srgbClr val="333333"/>
                </a:solidFill>
                <a:effectLst/>
                <a:latin typeface="Georgia" panose="02040502050405020303" pitchFamily="18" charset="0"/>
              </a:rPr>
              <a:t>1575   </a:t>
            </a:r>
            <a:r>
              <a:rPr lang="en-US" b="0" i="0" cap="small" dirty="0">
                <a:solidFill>
                  <a:srgbClr val="333333"/>
                </a:solidFill>
                <a:effectLst/>
                <a:latin typeface="Georgia" panose="02040502050405020303" pitchFamily="18" charset="0"/>
              </a:rPr>
              <a:t>E. Hake</a:t>
            </a:r>
            <a:r>
              <a:rPr lang="en-US" b="0" i="0" dirty="0">
                <a:solidFill>
                  <a:srgbClr val="333333"/>
                </a:solidFill>
                <a:effectLst/>
                <a:latin typeface="Georgia" panose="02040502050405020303" pitchFamily="18" charset="0"/>
              </a:rPr>
              <a:t> </a:t>
            </a:r>
            <a:r>
              <a:rPr lang="en-US" b="0" i="1" u="none" strike="noStrike" dirty="0">
                <a:solidFill>
                  <a:srgbClr val="4F78A4"/>
                </a:solidFill>
                <a:effectLst/>
                <a:latin typeface="Georgia" panose="02040502050405020303" pitchFamily="18" charset="0"/>
              </a:rPr>
              <a:t>Commemoration </a:t>
            </a:r>
            <a:r>
              <a:rPr lang="en-US" b="0" i="1" u="none" strike="noStrike" dirty="0" err="1">
                <a:solidFill>
                  <a:srgbClr val="4F78A4"/>
                </a:solidFill>
                <a:effectLst/>
                <a:latin typeface="Georgia" panose="02040502050405020303" pitchFamily="18" charset="0"/>
              </a:rPr>
              <a:t>Raigne</a:t>
            </a:r>
            <a:r>
              <a:rPr lang="en-US" b="0" i="1" u="none" strike="noStrike" dirty="0">
                <a:solidFill>
                  <a:srgbClr val="4F78A4"/>
                </a:solidFill>
                <a:effectLst/>
                <a:latin typeface="Georgia" panose="02040502050405020303" pitchFamily="18" charset="0"/>
              </a:rPr>
              <a:t> Lady Elizabeth</a:t>
            </a:r>
            <a:r>
              <a:rPr lang="en-US" b="0" i="0" dirty="0">
                <a:solidFill>
                  <a:srgbClr val="333333"/>
                </a:solidFill>
                <a:effectLst/>
                <a:latin typeface="Georgia" panose="02040502050405020303" pitchFamily="18" charset="0"/>
              </a:rPr>
              <a:t> sig. C   We were..</a:t>
            </a:r>
            <a:r>
              <a:rPr lang="en-US" b="0" i="0" dirty="0" err="1">
                <a:solidFill>
                  <a:srgbClr val="333333"/>
                </a:solidFill>
                <a:effectLst/>
                <a:latin typeface="Georgia" panose="02040502050405020303" pitchFamily="18" charset="0"/>
              </a:rPr>
              <a:t>brutishe</a:t>
            </a:r>
            <a:r>
              <a:rPr lang="en-US" b="0" i="0" dirty="0">
                <a:solidFill>
                  <a:srgbClr val="333333"/>
                </a:solidFill>
                <a:effectLst/>
                <a:latin typeface="Georgia" panose="02040502050405020303" pitchFamily="18" charset="0"/>
              </a:rPr>
              <a:t> as </a:t>
            </a:r>
            <a:r>
              <a:rPr lang="en-US" b="0" i="0" dirty="0" err="1">
                <a:solidFill>
                  <a:srgbClr val="333333"/>
                </a:solidFill>
                <a:effectLst/>
                <a:latin typeface="Georgia" panose="02040502050405020303" pitchFamily="18" charset="0"/>
              </a:rPr>
              <a:t>beastes</a:t>
            </a:r>
            <a:r>
              <a:rPr lang="en-US" b="0" i="0" dirty="0">
                <a:solidFill>
                  <a:srgbClr val="333333"/>
                </a:solidFill>
                <a:effectLst/>
                <a:latin typeface="Georgia" panose="02040502050405020303" pitchFamily="18" charset="0"/>
              </a:rPr>
              <a:t> in the olde age at the first </a:t>
            </a:r>
            <a:r>
              <a:rPr lang="en-US" b="0" i="0" dirty="0" err="1">
                <a:solidFill>
                  <a:srgbClr val="333333"/>
                </a:solidFill>
                <a:effectLst/>
                <a:latin typeface="Georgia" panose="02040502050405020303" pitchFamily="18" charset="0"/>
              </a:rPr>
              <a:t>callinge</a:t>
            </a:r>
            <a:r>
              <a:rPr lang="en-US" b="0" i="0" dirty="0">
                <a:solidFill>
                  <a:srgbClr val="333333"/>
                </a:solidFill>
                <a:effectLst/>
                <a:latin typeface="Georgia" panose="02040502050405020303" pitchFamily="18" charset="0"/>
              </a:rPr>
              <a:t> home of our grand </a:t>
            </a:r>
            <a:r>
              <a:rPr lang="en-US" b="0" i="0" dirty="0" err="1">
                <a:solidFill>
                  <a:srgbClr val="333333"/>
                </a:solidFill>
                <a:effectLst/>
                <a:latin typeface="Georgia" panose="02040502050405020303" pitchFamily="18" charset="0"/>
              </a:rPr>
              <a:t>Auncestors</a:t>
            </a:r>
            <a:r>
              <a:rPr lang="en-US" b="0" i="0" dirty="0">
                <a:solidFill>
                  <a:srgbClr val="333333"/>
                </a:solidFill>
                <a:effectLst/>
                <a:latin typeface="Georgia" panose="02040502050405020303" pitchFamily="18" charset="0"/>
              </a:rPr>
              <a:t> to human </a:t>
            </a:r>
            <a:r>
              <a:rPr lang="en-US" b="0" i="0" dirty="0" err="1">
                <a:solidFill>
                  <a:srgbClr val="333333"/>
                </a:solidFill>
                <a:effectLst/>
                <a:latin typeface="Georgia" panose="02040502050405020303" pitchFamily="18" charset="0"/>
              </a:rPr>
              <a:t>ciuilitye</a:t>
            </a:r>
            <a:r>
              <a:rPr lang="en-US" b="0" i="0" dirty="0">
                <a:solidFill>
                  <a:srgbClr val="333333"/>
                </a:solidFill>
                <a:effectLst/>
                <a:latin typeface="Georgia" panose="02040502050405020303" pitchFamily="18" charset="0"/>
              </a:rPr>
              <a:t>.</a:t>
            </a:r>
            <a:endParaRPr lang="en-US" dirty="0"/>
          </a:p>
        </p:txBody>
      </p:sp>
    </p:spTree>
    <p:extLst>
      <p:ext uri="{BB962C8B-B14F-4D97-AF65-F5344CB8AC3E}">
        <p14:creationId xmlns:p14="http://schemas.microsoft.com/office/powerpoint/2010/main" val="37023098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A robot with human face">
            <a:extLst>
              <a:ext uri="{FF2B5EF4-FFF2-40B4-BE49-F238E27FC236}">
                <a16:creationId xmlns:a16="http://schemas.microsoft.com/office/drawing/2014/main" id="{B0EEED5B-8361-16A0-4F82-578A5004180E}"/>
              </a:ext>
            </a:extLst>
          </p:cNvPr>
          <p:cNvPicPr>
            <a:picLocks noChangeAspect="1"/>
          </p:cNvPicPr>
          <p:nvPr/>
        </p:nvPicPr>
        <p:blipFill>
          <a:blip r:embed="rId3"/>
          <a:srcRect r="5882" b="-1"/>
          <a:stretch>
            <a:fillRect/>
          </a:stretch>
        </p:blipFill>
        <p:spPr>
          <a:xfrm>
            <a:off x="2522356" y="10"/>
            <a:ext cx="9669642" cy="6857990"/>
          </a:xfrm>
          <a:prstGeom prst="rect">
            <a:avLst/>
          </a:prstGeom>
        </p:spPr>
      </p:pic>
      <p:sp>
        <p:nvSpPr>
          <p:cNvPr id="11" name="Rectangle 1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C33F1D0-4498-14FB-24B6-959E6A16F441}"/>
              </a:ext>
            </a:extLst>
          </p:cNvPr>
          <p:cNvSpPr>
            <a:spLocks noGrp="1"/>
          </p:cNvSpPr>
          <p:nvPr>
            <p:ph type="title"/>
          </p:nvPr>
        </p:nvSpPr>
        <p:spPr>
          <a:xfrm>
            <a:off x="838200" y="365125"/>
            <a:ext cx="5801436" cy="890469"/>
          </a:xfrm>
        </p:spPr>
        <p:txBody>
          <a:bodyPr>
            <a:normAutofit/>
          </a:bodyPr>
          <a:lstStyle/>
          <a:p>
            <a:r>
              <a:rPr lang="en-US" sz="4000" b="1" dirty="0"/>
              <a:t>Enter Thinking Machines</a:t>
            </a:r>
          </a:p>
        </p:txBody>
      </p:sp>
      <p:sp>
        <p:nvSpPr>
          <p:cNvPr id="3" name="Content Placeholder 2">
            <a:extLst>
              <a:ext uri="{FF2B5EF4-FFF2-40B4-BE49-F238E27FC236}">
                <a16:creationId xmlns:a16="http://schemas.microsoft.com/office/drawing/2014/main" id="{F8396E47-41D7-F143-D7F4-1C28381AFEAC}"/>
              </a:ext>
            </a:extLst>
          </p:cNvPr>
          <p:cNvSpPr>
            <a:spLocks noGrp="1"/>
          </p:cNvSpPr>
          <p:nvPr>
            <p:ph idx="1"/>
          </p:nvPr>
        </p:nvSpPr>
        <p:spPr>
          <a:xfrm>
            <a:off x="776785" y="1472034"/>
            <a:ext cx="3822189" cy="3742762"/>
          </a:xfrm>
        </p:spPr>
        <p:txBody>
          <a:bodyPr>
            <a:normAutofit/>
          </a:bodyPr>
          <a:lstStyle/>
          <a:p>
            <a:pPr marL="0" indent="0">
              <a:buNone/>
            </a:pPr>
            <a:r>
              <a:rPr lang="en-US" sz="1700" b="1" dirty="0"/>
              <a:t>Summary of the Prologue (xi–xiv)</a:t>
            </a:r>
          </a:p>
          <a:p>
            <a:pPr marL="0" indent="0">
              <a:buNone/>
            </a:pPr>
            <a:r>
              <a:rPr lang="en-US" sz="1700" dirty="0"/>
              <a:t>A summary is a brief, concise explanation of a larger chunk of text. It should not contain evidence or quotes. In academic writing t’s useful for orienting your reader to a text they may not have read or don’t really remember. </a:t>
            </a:r>
          </a:p>
          <a:p>
            <a:pPr marL="0" indent="0">
              <a:buNone/>
            </a:pPr>
            <a:r>
              <a:rPr lang="en-US" sz="1700" dirty="0"/>
              <a:t>Summarize in 2-4 sentences what you think the central idea is in the Prologue. </a:t>
            </a:r>
          </a:p>
          <a:p>
            <a:pPr marL="0" indent="0">
              <a:buNone/>
            </a:pPr>
            <a:r>
              <a:rPr lang="en-US" sz="1700" dirty="0"/>
              <a:t>You can use the reading.</a:t>
            </a:r>
          </a:p>
          <a:p>
            <a:pPr marL="0" indent="0">
              <a:buNone/>
            </a:pPr>
            <a:r>
              <a:rPr lang="en-US" sz="1700" dirty="0"/>
              <a:t> </a:t>
            </a:r>
          </a:p>
          <a:p>
            <a:pPr marL="0" indent="0">
              <a:buNone/>
            </a:pPr>
            <a:endParaRPr lang="en-US" sz="1700" dirty="0"/>
          </a:p>
        </p:txBody>
      </p:sp>
    </p:spTree>
    <p:extLst>
      <p:ext uri="{BB962C8B-B14F-4D97-AF65-F5344CB8AC3E}">
        <p14:creationId xmlns:p14="http://schemas.microsoft.com/office/powerpoint/2010/main" val="3420343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7E1566B-E656-5F9A-F873-819D3B32433A}"/>
              </a:ext>
            </a:extLst>
          </p:cNvPr>
          <p:cNvSpPr>
            <a:spLocks noGrp="1"/>
          </p:cNvSpPr>
          <p:nvPr>
            <p:ph type="title"/>
          </p:nvPr>
        </p:nvSpPr>
        <p:spPr>
          <a:xfrm>
            <a:off x="4553733" y="548464"/>
            <a:ext cx="6798541" cy="1675623"/>
          </a:xfrm>
        </p:spPr>
        <p:txBody>
          <a:bodyPr anchor="b">
            <a:normAutofit/>
          </a:bodyPr>
          <a:lstStyle/>
          <a:p>
            <a:r>
              <a:rPr lang="en-US" sz="4000" b="1"/>
              <a:t>Performance &amp; Embodiment</a:t>
            </a:r>
          </a:p>
        </p:txBody>
      </p:sp>
      <p:pic>
        <p:nvPicPr>
          <p:cNvPr id="5" name="Picture 4" descr="Microphone on stage in front of red curtain">
            <a:extLst>
              <a:ext uri="{FF2B5EF4-FFF2-40B4-BE49-F238E27FC236}">
                <a16:creationId xmlns:a16="http://schemas.microsoft.com/office/drawing/2014/main" id="{E731FE55-FE73-1BB5-96AE-690E782335CB}"/>
              </a:ext>
            </a:extLst>
          </p:cNvPr>
          <p:cNvPicPr>
            <a:picLocks noChangeAspect="1"/>
          </p:cNvPicPr>
          <p:nvPr/>
        </p:nvPicPr>
        <p:blipFill>
          <a:blip r:embed="rId2">
            <a:extLst>
              <a:ext uri="{28A0092B-C50C-407E-A947-70E740481C1C}">
                <a14:useLocalDpi xmlns:a14="http://schemas.microsoft.com/office/drawing/2010/main" val="0"/>
              </a:ext>
            </a:extLst>
          </a:blip>
          <a:srcRect l="30747" r="28407" b="-1"/>
          <a:stretch>
            <a:fillRect/>
          </a:stretch>
        </p:blipFill>
        <p:spPr>
          <a:xfrm>
            <a:off x="1" y="10"/>
            <a:ext cx="4196496" cy="6857990"/>
          </a:xfrm>
          <a:prstGeom prst="rect">
            <a:avLst/>
          </a:prstGeom>
          <a:effectLst/>
        </p:spPr>
      </p:pic>
      <p:sp>
        <p:nvSpPr>
          <p:cNvPr id="3" name="Content Placeholder 2">
            <a:extLst>
              <a:ext uri="{FF2B5EF4-FFF2-40B4-BE49-F238E27FC236}">
                <a16:creationId xmlns:a16="http://schemas.microsoft.com/office/drawing/2014/main" id="{4FA8D32A-A004-A5F8-D9A8-A5B0FE0BAE9E}"/>
              </a:ext>
            </a:extLst>
          </p:cNvPr>
          <p:cNvSpPr>
            <a:spLocks noGrp="1"/>
          </p:cNvSpPr>
          <p:nvPr>
            <p:ph idx="1"/>
          </p:nvPr>
        </p:nvSpPr>
        <p:spPr>
          <a:xfrm>
            <a:off x="4553734" y="2409830"/>
            <a:ext cx="6798539" cy="3705217"/>
          </a:xfrm>
        </p:spPr>
        <p:txBody>
          <a:bodyPr>
            <a:normAutofit/>
          </a:bodyPr>
          <a:lstStyle/>
          <a:p>
            <a:pPr marL="0" indent="0">
              <a:buNone/>
            </a:pPr>
            <a:r>
              <a:rPr lang="en-US" sz="2000"/>
              <a:t>What does it mean to “pose questions that can distinguish </a:t>
            </a:r>
            <a:r>
              <a:rPr lang="en-US" sz="2000" i="1"/>
              <a:t>verbal performance</a:t>
            </a:r>
            <a:r>
              <a:rPr lang="en-US" sz="2000"/>
              <a:t> from </a:t>
            </a:r>
            <a:r>
              <a:rPr lang="en-US" sz="2000" i="1"/>
              <a:t>embodied reality</a:t>
            </a:r>
            <a:r>
              <a:rPr lang="en-US" sz="2000"/>
              <a:t>[emphasis mine]”( Hayles xi)?</a:t>
            </a:r>
          </a:p>
          <a:p>
            <a:pPr marL="0" indent="0">
              <a:buNone/>
            </a:pPr>
            <a:endParaRPr lang="en-US" sz="2000"/>
          </a:p>
          <a:p>
            <a:pPr marL="0" indent="0">
              <a:buNone/>
            </a:pPr>
            <a:r>
              <a:rPr lang="en-US" sz="2000"/>
              <a:t>How does this connect to our current world? Can you always distinguish when you are talking to a bot vs. a real person? Does having to navigate the “are you human” question impact how you read and right in social spaces?</a:t>
            </a:r>
          </a:p>
          <a:p>
            <a:endParaRPr lang="en-US" sz="2000"/>
          </a:p>
        </p:txBody>
      </p:sp>
    </p:spTree>
    <p:extLst>
      <p:ext uri="{BB962C8B-B14F-4D97-AF65-F5344CB8AC3E}">
        <p14:creationId xmlns:p14="http://schemas.microsoft.com/office/powerpoint/2010/main" val="1379150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741bf7de-e2e5-46df-8d67-82607df9deaa}" enabled="0" method="" siteId="{741bf7de-e2e5-46df-8d67-82607df9deaa}" removed="1"/>
</clbl:labelList>
</file>

<file path=docProps/app.xml><?xml version="1.0" encoding="utf-8"?>
<Properties xmlns="http://schemas.openxmlformats.org/officeDocument/2006/extended-properties" xmlns:vt="http://schemas.openxmlformats.org/officeDocument/2006/docPropsVTypes">
  <TotalTime>2313</TotalTime>
  <Words>1180</Words>
  <Application>Microsoft Office PowerPoint</Application>
  <PresentationFormat>Widescreen</PresentationFormat>
  <Paragraphs>67</Paragraphs>
  <Slides>16</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Aptos</vt:lpstr>
      <vt:lpstr>Arial</vt:lpstr>
      <vt:lpstr>Calibri</vt:lpstr>
      <vt:lpstr>Calibri Light</vt:lpstr>
      <vt:lpstr>Georgia</vt:lpstr>
      <vt:lpstr>Office Theme</vt:lpstr>
      <vt:lpstr>Being Human</vt:lpstr>
      <vt:lpstr>Writing Prompt</vt:lpstr>
      <vt:lpstr>Etymology of “Human”(OED)</vt:lpstr>
      <vt:lpstr>“Human” A. adj. 1. </vt:lpstr>
      <vt:lpstr>“Human” (cont.)</vt:lpstr>
      <vt:lpstr>“Human” (cont.)</vt:lpstr>
      <vt:lpstr>PowerPoint Presentation</vt:lpstr>
      <vt:lpstr>Enter Thinking Machines</vt:lpstr>
      <vt:lpstr>Performance &amp; Embodiment</vt:lpstr>
      <vt:lpstr>The Turing Test</vt:lpstr>
      <vt:lpstr>Disembodied Conceptual Information</vt:lpstr>
      <vt:lpstr>Hodge’s Misreading &amp; “Tension”</vt:lpstr>
      <vt:lpstr>Cyborgs  &amp; the (potentially) changing definition of Human</vt:lpstr>
      <vt:lpstr>Literature</vt:lpstr>
      <vt:lpstr>Journal -Hayles  </vt:lpstr>
      <vt:lpstr>Works Cited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Being Human</dc:title>
  <dc:creator>Stephanie Harper</dc:creator>
  <cp:lastModifiedBy>Stephanie Harper</cp:lastModifiedBy>
  <cp:revision>11</cp:revision>
  <dcterms:created xsi:type="dcterms:W3CDTF">2022-08-16T02:56:33Z</dcterms:created>
  <dcterms:modified xsi:type="dcterms:W3CDTF">2026-09-07T19:43:11Z</dcterms:modified>
</cp:coreProperties>
</file>