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3" r:id="rId2"/>
    <p:sldId id="306" r:id="rId3"/>
    <p:sldId id="261" r:id="rId4"/>
    <p:sldId id="308" r:id="rId5"/>
    <p:sldId id="325" r:id="rId6"/>
    <p:sldId id="307" r:id="rId7"/>
    <p:sldId id="299" r:id="rId8"/>
    <p:sldId id="300" r:id="rId9"/>
    <p:sldId id="324" r:id="rId10"/>
    <p:sldId id="327" r:id="rId11"/>
    <p:sldId id="305" r:id="rId12"/>
    <p:sldId id="326" r:id="rId13"/>
    <p:sldId id="301" r:id="rId14"/>
    <p:sldId id="259" r:id="rId15"/>
    <p:sldId id="282" r:id="rId16"/>
    <p:sldId id="276" r:id="rId17"/>
    <p:sldId id="278" r:id="rId18"/>
    <p:sldId id="318" r:id="rId19"/>
    <p:sldId id="319" r:id="rId20"/>
    <p:sldId id="264" r:id="rId21"/>
    <p:sldId id="260" r:id="rId22"/>
    <p:sldId id="263" r:id="rId23"/>
    <p:sldId id="265" r:id="rId24"/>
    <p:sldId id="322" r:id="rId25"/>
    <p:sldId id="320" r:id="rId26"/>
    <p:sldId id="262" r:id="rId27"/>
    <p:sldId id="277" r:id="rId28"/>
    <p:sldId id="32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88" autoAdjust="0"/>
  </p:normalViewPr>
  <p:slideViewPr>
    <p:cSldViewPr>
      <p:cViewPr varScale="1">
        <p:scale>
          <a:sx n="97" d="100"/>
          <a:sy n="97" d="100"/>
        </p:scale>
        <p:origin x="1074"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16AD29-D59A-47C7-9964-0DE9B72A7807}" type="datetimeFigureOut">
              <a:rPr lang="en-US" smtClean="0"/>
              <a:pPr/>
              <a:t>9/3/2026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22A6D6-2765-43B1-8CC6-34B995539371}" type="slidenum">
              <a:rPr lang="en-US" smtClean="0"/>
              <a:pPr/>
              <a:t>‹#›</a:t>
            </a:fld>
            <a:endParaRPr lang="en-US"/>
          </a:p>
        </p:txBody>
      </p:sp>
    </p:spTree>
    <p:extLst>
      <p:ext uri="{BB962C8B-B14F-4D97-AF65-F5344CB8AC3E}">
        <p14:creationId xmlns:p14="http://schemas.microsoft.com/office/powerpoint/2010/main" val="990701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22A6D6-2765-43B1-8CC6-34B995539371}" type="slidenum">
              <a:rPr lang="en-US" smtClean="0"/>
              <a:pPr/>
              <a:t>2</a:t>
            </a:fld>
            <a:endParaRPr lang="en-US"/>
          </a:p>
        </p:txBody>
      </p:sp>
    </p:spTree>
    <p:extLst>
      <p:ext uri="{BB962C8B-B14F-4D97-AF65-F5344CB8AC3E}">
        <p14:creationId xmlns:p14="http://schemas.microsoft.com/office/powerpoint/2010/main" val="771277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Formation of a solar system may be triggered by the explosion of a supernova.  Our solar</a:t>
            </a:r>
            <a:r>
              <a:rPr lang="en-US" baseline="0" dirty="0"/>
              <a:t> system formed when an ancient star went supernova.  The matter released from the explosion eventually coalesced into a disk and then into a central star and planets.</a:t>
            </a:r>
            <a:endParaRPr lang="en-US" dirty="0"/>
          </a:p>
        </p:txBody>
      </p:sp>
      <p:sp>
        <p:nvSpPr>
          <p:cNvPr id="4" name="Slide Number Placeholder 3"/>
          <p:cNvSpPr>
            <a:spLocks noGrp="1"/>
          </p:cNvSpPr>
          <p:nvPr>
            <p:ph type="sldNum" sz="quarter" idx="10"/>
          </p:nvPr>
        </p:nvSpPr>
        <p:spPr/>
        <p:txBody>
          <a:bodyPr/>
          <a:lstStyle/>
          <a:p>
            <a:fld id="{CDEF8636-E930-48E0-BA53-8102E6F9039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922696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In a geologic</a:t>
            </a:r>
            <a:r>
              <a:rPr lang="en-US" baseline="0" dirty="0"/>
              <a:t> sense, the planets formed into distinct bodies shortly after the formation of the sun.  Because of the Sun’s gravitational pull, the inner planets are formed from much denser material than the outer four planets—these are the inner rocky planets and outer gaseous planets, respectively.</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When</a:t>
            </a:r>
            <a:r>
              <a:rPr lang="en-US" baseline="0" dirty="0"/>
              <a:t> Earth was first formed, it was constantly being bombarded by extraterrestrial material, which brought enough energy to the planet to keep it in a molten state, without a crust.</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aseline="0" dirty="0"/>
              <a:t>Over time, a distinct core formed from the denser of the abundant elements on Earth.</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Sometime around 4.5 billion</a:t>
            </a:r>
            <a:r>
              <a:rPr lang="en-US" baseline="0" dirty="0"/>
              <a:t> years ago, while the Earth’s magma ocean was starting to cool to form a crust, a large planetary body the size of Mars or larger is believed to have crashed into Earth.  Material from the </a:t>
            </a:r>
            <a:r>
              <a:rPr lang="en-US" baseline="0" dirty="0" err="1"/>
              <a:t>impactor’s</a:t>
            </a:r>
            <a:r>
              <a:rPr lang="en-US" baseline="0" dirty="0"/>
              <a:t> mantle was ejected into space. This ejected material subsequently condensed under its own gravity to form the Moon, which was kept in orbit around Earth by Earth’s gravity.   Supporting evidence for this hypothesis are rocks brought back from the moon which can be classified as </a:t>
            </a:r>
            <a:r>
              <a:rPr lang="en-US" b="1" baseline="0" dirty="0" err="1"/>
              <a:t>anorthosite</a:t>
            </a:r>
            <a:r>
              <a:rPr lang="en-US" b="0" baseline="0" dirty="0"/>
              <a:t>, an igneous rock consisting of a high abundance of plagioclase feldspar.  The only rocks on Earth today that are </a:t>
            </a:r>
            <a:r>
              <a:rPr lang="en-US" b="0" baseline="0" dirty="0" err="1"/>
              <a:t>anorthosite</a:t>
            </a:r>
            <a:r>
              <a:rPr lang="en-US" b="0" baseline="0" dirty="0"/>
              <a:t> are Archean and </a:t>
            </a:r>
            <a:r>
              <a:rPr lang="en-US" b="0" baseline="0" dirty="0" err="1"/>
              <a:t>Proterozoic</a:t>
            </a:r>
            <a:r>
              <a:rPr lang="en-US" b="0" baseline="0" dirty="0"/>
              <a:t> in age—billions of years old.  It is believed that melts that formed </a:t>
            </a:r>
            <a:r>
              <a:rPr lang="en-US" b="0" baseline="0" dirty="0" err="1"/>
              <a:t>anorthosite</a:t>
            </a:r>
            <a:r>
              <a:rPr lang="en-US" b="0" baseline="0" dirty="0"/>
              <a:t> ceased to exist after the Earth fully differentiated itself into core, mantle and crust.  The moonrocks themselves have been dated to 4.46 Ga.  It is thought that the energy from the impact melted the thin crust that had just started to form.</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Sometime around 4.5 billion</a:t>
            </a:r>
            <a:r>
              <a:rPr lang="en-US" baseline="0" dirty="0"/>
              <a:t> years ago, while the Earth’s magma ocean was starting to cool to form a crust, a large planetary body the size of Mars or larger is believed to have crashed into Earth.  Material from the </a:t>
            </a:r>
            <a:r>
              <a:rPr lang="en-US" baseline="0" dirty="0" err="1"/>
              <a:t>impactor’s</a:t>
            </a:r>
            <a:r>
              <a:rPr lang="en-US" baseline="0" dirty="0"/>
              <a:t> mantle was ejected into space. This ejected material subsequently condensed under its own gravity to form the Moon, which was kept in orbit around Earth by Earth’s gravity.   Supporting evidence for this hypothesis are rocks brought back from the moon which can be classified as </a:t>
            </a:r>
            <a:r>
              <a:rPr lang="en-US" b="1" baseline="0" dirty="0" err="1"/>
              <a:t>anorthosite</a:t>
            </a:r>
            <a:r>
              <a:rPr lang="en-US" b="0" baseline="0" dirty="0"/>
              <a:t>, an igneous rock consisting of a high abundance of plagioclase feldspar.  The only rocks on Earth today that are </a:t>
            </a:r>
            <a:r>
              <a:rPr lang="en-US" b="0" baseline="0" dirty="0" err="1"/>
              <a:t>anorthosite</a:t>
            </a:r>
            <a:r>
              <a:rPr lang="en-US" b="0" baseline="0" dirty="0"/>
              <a:t> are Archean and </a:t>
            </a:r>
            <a:r>
              <a:rPr lang="en-US" b="0" baseline="0" dirty="0" err="1"/>
              <a:t>Proterozoic</a:t>
            </a:r>
            <a:r>
              <a:rPr lang="en-US" b="0" baseline="0" dirty="0"/>
              <a:t> in age—billions of years old.  It is believed that melts that formed </a:t>
            </a:r>
            <a:r>
              <a:rPr lang="en-US" b="0" baseline="0" dirty="0" err="1"/>
              <a:t>anorthosite</a:t>
            </a:r>
            <a:r>
              <a:rPr lang="en-US" b="0" baseline="0" dirty="0"/>
              <a:t> ceased to exist after the Earth fully differentiated itself into core, mantle and crust.  The moonrocks themselves have been dated to 4.46 Ga.  It is thought that the energy from the impact melted the thin crust that had just started to form.</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18</a:t>
            </a:fld>
            <a:endParaRPr lang="en-US"/>
          </a:p>
        </p:txBody>
      </p:sp>
    </p:spTree>
    <p:extLst>
      <p:ext uri="{BB962C8B-B14F-4D97-AF65-F5344CB8AC3E}">
        <p14:creationId xmlns:p14="http://schemas.microsoft.com/office/powerpoint/2010/main" val="931137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Sometime around 4.5 billion</a:t>
            </a:r>
            <a:r>
              <a:rPr lang="en-US" baseline="0" dirty="0"/>
              <a:t> years ago, while the Earth’s magma ocean was starting to cool to form a crust, a large planetary body the size of Mars or larger is believed to have crashed into Earth.  Material from the </a:t>
            </a:r>
            <a:r>
              <a:rPr lang="en-US" baseline="0" dirty="0" err="1"/>
              <a:t>impactor’s</a:t>
            </a:r>
            <a:r>
              <a:rPr lang="en-US" baseline="0" dirty="0"/>
              <a:t> mantle was ejected into space. This ejected material subsequently condensed under its own gravity to form the Moon, which was kept in orbit around Earth by Earth’s gravity.   Supporting evidence for this hypothesis are rocks brought back from the moon which can be classified as </a:t>
            </a:r>
            <a:r>
              <a:rPr lang="en-US" b="1" baseline="0" dirty="0" err="1"/>
              <a:t>anorthosite</a:t>
            </a:r>
            <a:r>
              <a:rPr lang="en-US" b="0" baseline="0" dirty="0"/>
              <a:t>, an igneous rock consisting of a high abundance of plagioclase feldspar.  The only rocks on Earth today that are </a:t>
            </a:r>
            <a:r>
              <a:rPr lang="en-US" b="0" baseline="0" dirty="0" err="1"/>
              <a:t>anorthosite</a:t>
            </a:r>
            <a:r>
              <a:rPr lang="en-US" b="0" baseline="0" dirty="0"/>
              <a:t> are Archean and </a:t>
            </a:r>
            <a:r>
              <a:rPr lang="en-US" b="0" baseline="0" dirty="0" err="1"/>
              <a:t>Proterozoic</a:t>
            </a:r>
            <a:r>
              <a:rPr lang="en-US" b="0" baseline="0" dirty="0"/>
              <a:t> in age—billions of years old.  It is believed that melts that formed </a:t>
            </a:r>
            <a:r>
              <a:rPr lang="en-US" b="0" baseline="0" dirty="0" err="1"/>
              <a:t>anorthosite</a:t>
            </a:r>
            <a:r>
              <a:rPr lang="en-US" b="0" baseline="0" dirty="0"/>
              <a:t> ceased to exist after the Earth fully differentiated itself into core, mantle and crust.  The moonrocks themselves have been dated to 4.46 Ga.  It is thought that the energy from the impact melted the thin crust that had just started to form.</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19</a:t>
            </a:fld>
            <a:endParaRPr lang="en-US"/>
          </a:p>
        </p:txBody>
      </p:sp>
    </p:spTree>
    <p:extLst>
      <p:ext uri="{BB962C8B-B14F-4D97-AF65-F5344CB8AC3E}">
        <p14:creationId xmlns:p14="http://schemas.microsoft.com/office/powerpoint/2010/main" val="1063191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 oldest rocks</a:t>
            </a:r>
            <a:r>
              <a:rPr lang="en-US" baseline="0" dirty="0"/>
              <a:t> have been dated as 3.8 to 4.28 </a:t>
            </a:r>
            <a:r>
              <a:rPr lang="en-US" baseline="0" dirty="0" err="1"/>
              <a:t>Ga</a:t>
            </a:r>
            <a:r>
              <a:rPr lang="en-US" baseline="0" dirty="0"/>
              <a:t> using Samarium-Neodymium dating from the </a:t>
            </a:r>
            <a:r>
              <a:rPr lang="en-US" baseline="0" dirty="0" err="1"/>
              <a:t>Nuvvuagittuq</a:t>
            </a:r>
            <a:r>
              <a:rPr lang="en-US" baseline="0" dirty="0"/>
              <a:t> greenstone belt (metamorphic rock) in Quebec.</a:t>
            </a:r>
            <a:endParaRPr lang="en-US" dirty="0"/>
          </a:p>
          <a:p>
            <a:endParaRPr lang="en-US" dirty="0"/>
          </a:p>
          <a:p>
            <a:r>
              <a:rPr lang="en-US" dirty="0"/>
              <a:t>The former oldest</a:t>
            </a:r>
            <a:r>
              <a:rPr lang="en-US" baseline="0" dirty="0"/>
              <a:t> rock was dated as almost 4 billion years old.  It is a 3.96 billion year old gneiss from Canada that contains datable zircons.  For this reason, the base of the Archean is put at around 4 Ga.</a:t>
            </a:r>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pPr/>
              <a:t>20</a:t>
            </a:fld>
            <a:endParaRPr lang="en-US"/>
          </a:p>
        </p:txBody>
      </p:sp>
    </p:spTree>
    <p:extLst>
      <p:ext uri="{BB962C8B-B14F-4D97-AF65-F5344CB8AC3E}">
        <p14:creationId xmlns:p14="http://schemas.microsoft.com/office/powerpoint/2010/main" val="3172752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a:t>
            </a:r>
            <a:r>
              <a:rPr lang="en-US" baseline="0" dirty="0"/>
              <a:t> base of the Archean is approximately four billion years ago, when the Earth first formed an atmosphere, crust and ocean.  The crust formed as the surface layer of the Earth cooled to form rock.  The gases to form the atmosphere came from the Earth’s molten interior in the form of volcanic degassing.  </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During</a:t>
            </a:r>
            <a:r>
              <a:rPr lang="en-US" baseline="0" dirty="0"/>
              <a:t> the Hadean, the Earth had not yet cooled down to form a solid crust and ocean.  However, detrital zircons (i.e., transported sediments) in a 3.0 </a:t>
            </a:r>
            <a:r>
              <a:rPr lang="en-US" baseline="0" dirty="0" err="1"/>
              <a:t>Ga</a:t>
            </a:r>
            <a:r>
              <a:rPr lang="en-US" baseline="0" dirty="0"/>
              <a:t> sandstone give an age of greater than 4.0 but less than 4.4 </a:t>
            </a:r>
            <a:r>
              <a:rPr lang="en-US" baseline="0" dirty="0" err="1"/>
              <a:t>Ga</a:t>
            </a:r>
            <a:r>
              <a:rPr lang="en-US" baseline="0" dirty="0"/>
              <a:t>, suggesting that there was a crust and hydrosphere by the late Hadean.  This data was controversial and most geologists still placed the formation of the crust and the base of the Archean (~4.0 Ga) until 2014 when a new study demonstrated that the age of the zircon was indeed robust.</a:t>
            </a:r>
            <a:endParaRPr lang="en-US" dirty="0"/>
          </a:p>
        </p:txBody>
      </p:sp>
      <p:sp>
        <p:nvSpPr>
          <p:cNvPr id="4" name="Slide Number Placeholder 3"/>
          <p:cNvSpPr>
            <a:spLocks noGrp="1"/>
          </p:cNvSpPr>
          <p:nvPr>
            <p:ph type="sldNum" sz="quarter" idx="10"/>
          </p:nvPr>
        </p:nvSpPr>
        <p:spPr/>
        <p:txBody>
          <a:bodyPr/>
          <a:lstStyle/>
          <a:p>
            <a:fld id="{6A3CA23C-F186-46EC-A8E4-6700560BC128}"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r>
              <a:rPr lang="en-US" dirty="0"/>
              <a:t>Above</a:t>
            </a:r>
            <a:r>
              <a:rPr lang="en-US" baseline="0" dirty="0"/>
              <a:t> is the 2022 Geologic Time Scale published by the Geological Society of America (PDF available at www.geosociety.org).  There is much information on this chart—you can see numbers (dates) and a variety of time designations given unique names.  The dates were determined using radiometric dating, which was only first utilized successfully in the mid 20</a:t>
            </a:r>
            <a:r>
              <a:rPr lang="en-US" baseline="30000" dirty="0"/>
              <a:t>th</a:t>
            </a:r>
            <a:r>
              <a:rPr lang="en-US" baseline="0" dirty="0"/>
              <a:t> century with the invention of the mass spectrometer.  However, for centuries before the discovery of radioactivity, geologists were able to construct the geologic timescale above without numbers by making stratigraphic correlations using fossils.  The principle of biologic succession was based on the observation that similar fossil assemblages were found in different places.  Rocks above these fossil assemblages contained different suites of fossils that could also be correlated to higher rocks in other places.  It was assumed that the characteristic fossil assemblages were living at approximately the same time, and thus rocks with similar fossils must have been formed at about the same time.  This is how the field of </a:t>
            </a:r>
            <a:r>
              <a:rPr lang="en-US" b="1" baseline="0" dirty="0" err="1"/>
              <a:t>biostratigraphy</a:t>
            </a:r>
            <a:r>
              <a:rPr lang="en-US" b="0" baseline="0" dirty="0"/>
              <a:t> was born.  Without dates, the geologic time scale was constructed only using </a:t>
            </a:r>
            <a:r>
              <a:rPr lang="en-US" b="0" baseline="0" dirty="0" err="1"/>
              <a:t>biostratigraphy</a:t>
            </a:r>
            <a:r>
              <a:rPr lang="en-US" b="0" baseline="0" dirty="0"/>
              <a:t>.</a:t>
            </a:r>
          </a:p>
          <a:p>
            <a:endParaRPr lang="en-US" b="0" baseline="0" dirty="0"/>
          </a:p>
          <a:p>
            <a:r>
              <a:rPr lang="en-US" b="0" baseline="0" dirty="0"/>
              <a:t>Prior to the use of radiometric dating, fossils had not been found in rocks underlying the rocks from the Cambrian period.  These fossil-less rocks were collectively known as “Precambrian”.  Rocks Cambrian and younger were referred to as </a:t>
            </a:r>
            <a:r>
              <a:rPr lang="en-US" b="1" baseline="0" dirty="0"/>
              <a:t>Phanerozoic</a:t>
            </a:r>
            <a:r>
              <a:rPr lang="en-US" b="0" baseline="0" dirty="0"/>
              <a:t>, which in Greek means “visible life”.  The Phanerozoic was then divided into the </a:t>
            </a:r>
            <a:r>
              <a:rPr lang="en-US" b="1" baseline="0" dirty="0"/>
              <a:t>Paleozoic (</a:t>
            </a:r>
            <a:r>
              <a:rPr lang="en-US" b="0" baseline="0" dirty="0"/>
              <a:t>“early animal life”), the </a:t>
            </a:r>
            <a:r>
              <a:rPr lang="en-US" b="1" baseline="0" dirty="0"/>
              <a:t>Mesozoic</a:t>
            </a:r>
            <a:r>
              <a:rPr lang="en-US" b="0" baseline="0" dirty="0"/>
              <a:t> (“middle animal life”), and the </a:t>
            </a:r>
            <a:r>
              <a:rPr lang="en-US" b="1" baseline="0" dirty="0"/>
              <a:t>Cenozoic</a:t>
            </a:r>
            <a:r>
              <a:rPr lang="en-US" b="0" baseline="0" dirty="0"/>
              <a:t> (“new animal life”).  Fossils have since been found in late Precambrian rocks in what we now call the </a:t>
            </a:r>
            <a:r>
              <a:rPr lang="en-US" b="1" baseline="0" dirty="0"/>
              <a:t>Neoproterozoic</a:t>
            </a:r>
            <a:r>
              <a:rPr lang="en-US" b="0" baseline="0" dirty="0"/>
              <a:t>, or “new earlier life.” (</a:t>
            </a:r>
            <a:r>
              <a:rPr lang="en-US" b="1" baseline="0" dirty="0"/>
              <a:t>Proterozoic</a:t>
            </a:r>
            <a:r>
              <a:rPr lang="en-US" b="0" baseline="0" dirty="0"/>
              <a:t> means “earlier life”.)</a:t>
            </a:r>
          </a:p>
          <a:p>
            <a:endParaRPr lang="en-US" b="0" baseline="0" dirty="0"/>
          </a:p>
          <a:p>
            <a:r>
              <a:rPr lang="en-US" dirty="0"/>
              <a:t>Without fossils for</a:t>
            </a:r>
            <a:r>
              <a:rPr lang="en-US" baseline="0" dirty="0"/>
              <a:t> correlation, the Precambrian is largely subdivided based on dates.  There is more to come on that in subsequent slides.</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 age of the oldest known sedimentary rock is of extreme importance</a:t>
            </a:r>
            <a:r>
              <a:rPr lang="en-US" baseline="0" dirty="0"/>
              <a:t> because sedimentary rocks are the only rocks that can contain fossils, and thus the search for the earliest life on Earth is constrained by the earliest sedimentary rocks.</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23</a:t>
            </a:fld>
            <a:endParaRPr lang="en-US"/>
          </a:p>
        </p:txBody>
      </p:sp>
    </p:spTree>
    <p:extLst>
      <p:ext uri="{BB962C8B-B14F-4D97-AF65-F5344CB8AC3E}">
        <p14:creationId xmlns:p14="http://schemas.microsoft.com/office/powerpoint/2010/main" val="3921318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a:t>
            </a:r>
            <a:r>
              <a:rPr lang="en-US" baseline="0" dirty="0"/>
              <a:t> base of the Archean is approximately four billion years ago, when the Earth first formed an atmosphere, crust and ocean.  The crust formed as the surface layer of the Earth cooled to form rock.  The gases to form the atmosphere came from the Earth’s molten interior in the form of volcanic degassing.  </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24</a:t>
            </a:fld>
            <a:endParaRPr lang="en-US"/>
          </a:p>
        </p:txBody>
      </p:sp>
    </p:spTree>
    <p:extLst>
      <p:ext uri="{BB962C8B-B14F-4D97-AF65-F5344CB8AC3E}">
        <p14:creationId xmlns:p14="http://schemas.microsoft.com/office/powerpoint/2010/main" val="107848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a:t>
            </a:r>
            <a:r>
              <a:rPr lang="en-US" baseline="0" dirty="0"/>
              <a:t> base of the Archean is approximately four billion years ago, when the Earth first formed an atmosphere, crust and ocean.  The crust formed as the surface layer of the Earth cooled to form rock.  The gasses to form the atmosphere came from the Earth’s molten interior in the form of volcanic degassing.  </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25</a:t>
            </a:fld>
            <a:endParaRPr lang="en-US"/>
          </a:p>
        </p:txBody>
      </p:sp>
    </p:spTree>
    <p:extLst>
      <p:ext uri="{BB962C8B-B14F-4D97-AF65-F5344CB8AC3E}">
        <p14:creationId xmlns:p14="http://schemas.microsoft.com/office/powerpoint/2010/main" val="4035623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 water</a:t>
            </a:r>
            <a:r>
              <a:rPr lang="en-US" baseline="0" dirty="0"/>
              <a:t> to form the ocean came mostly from bombardment of the Earth by comets, which are made of ice.</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 continents as</a:t>
            </a:r>
            <a:r>
              <a:rPr lang="en-US" baseline="0" dirty="0"/>
              <a:t> we know them today have not always contained the same amount of material.  Rather, all continents consist of an ancient root known as the </a:t>
            </a:r>
            <a:r>
              <a:rPr lang="en-US" b="1" baseline="0" dirty="0" err="1"/>
              <a:t>craton</a:t>
            </a:r>
            <a:r>
              <a:rPr lang="en-US" b="0" baseline="0" dirty="0"/>
              <a:t> which contains rocks that are billions of year old.  It is believed that the </a:t>
            </a:r>
            <a:r>
              <a:rPr lang="en-US" b="0" baseline="0" dirty="0" err="1"/>
              <a:t>cratons</a:t>
            </a:r>
            <a:r>
              <a:rPr lang="en-US" b="0" baseline="0" dirty="0"/>
              <a:t> are the earliest formed continental material to which plate tectonics has been adding material for billions of years.</a:t>
            </a:r>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28</a:t>
            </a:fld>
            <a:endParaRPr lang="en-US"/>
          </a:p>
        </p:txBody>
      </p:sp>
    </p:spTree>
    <p:extLst>
      <p:ext uri="{BB962C8B-B14F-4D97-AF65-F5344CB8AC3E}">
        <p14:creationId xmlns:p14="http://schemas.microsoft.com/office/powerpoint/2010/main" val="3183050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Radioactive isotopes are not stable isotopes because they can undergo decay.  This</a:t>
            </a:r>
            <a:r>
              <a:rPr lang="en-US" baseline="0" dirty="0"/>
              <a:t> decay will ultimately result in an atom that is stable.  For example, </a:t>
            </a:r>
            <a:r>
              <a:rPr lang="en-US" baseline="30000" dirty="0"/>
              <a:t>14</a:t>
            </a:r>
            <a:r>
              <a:rPr lang="en-US" baseline="0" dirty="0"/>
              <a:t>C (which has 6 protons and eight neutrons) undergoes beta-minus decay in which a neutron turns into a proton and an electron—the electron is ejected out of the nucleus as radiation but the proton remains.  The resultant nucleus now has 7 protons instead of 6 and now has 7 neutrons, which means that it is now an atom of nitrogen with a mass of 14.  </a:t>
            </a:r>
            <a:r>
              <a:rPr lang="en-US" baseline="30000" dirty="0"/>
              <a:t>14</a:t>
            </a:r>
            <a:r>
              <a:rPr lang="en-US" baseline="0" dirty="0"/>
              <a:t>N does not undergo further decay and is thus considered stable.</a:t>
            </a:r>
            <a:endParaRPr lang="en-US" dirty="0"/>
          </a:p>
        </p:txBody>
      </p:sp>
      <p:sp>
        <p:nvSpPr>
          <p:cNvPr id="4" name="Slide Number Placeholder 3"/>
          <p:cNvSpPr>
            <a:spLocks noGrp="1"/>
          </p:cNvSpPr>
          <p:nvPr>
            <p:ph type="sldNum" sz="quarter" idx="10"/>
          </p:nvPr>
        </p:nvSpPr>
        <p:spPr/>
        <p:txBody>
          <a:bodyPr/>
          <a:lstStyle/>
          <a:p>
            <a:fld id="{6B6FEEAB-308B-4631-AC9E-21A1A33C2433}" type="slidenum">
              <a:rPr lang="en-US" smtClean="0"/>
              <a:pPr/>
              <a:t>4</a:t>
            </a:fld>
            <a:endParaRPr lang="en-US"/>
          </a:p>
        </p:txBody>
      </p:sp>
    </p:spTree>
    <p:extLst>
      <p:ext uri="{BB962C8B-B14F-4D97-AF65-F5344CB8AC3E}">
        <p14:creationId xmlns:p14="http://schemas.microsoft.com/office/powerpoint/2010/main" val="4137109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Radioactive isotopes are not stable isotopes because they can undergo decay.  This</a:t>
            </a:r>
            <a:r>
              <a:rPr lang="en-US" baseline="0" dirty="0"/>
              <a:t> decay will ultimately result in an atom that is stable.  For example, </a:t>
            </a:r>
            <a:r>
              <a:rPr lang="en-US" baseline="30000" dirty="0"/>
              <a:t>14</a:t>
            </a:r>
            <a:r>
              <a:rPr lang="en-US" baseline="0" dirty="0"/>
              <a:t>C (which has 6 protons and eight neutrons) undergoes beta-minus decay in which a neutron turns into a proton and an electron—the electron is ejected out of the nucleus as radiation but the proton remains.  The resultant nucleus now has 7 protons instead of 6 and now has 7 neutrons, which means that it is now an atom of nitrogen with a mass of 14.  </a:t>
            </a:r>
            <a:r>
              <a:rPr lang="en-US" baseline="30000" dirty="0"/>
              <a:t>14</a:t>
            </a:r>
            <a:r>
              <a:rPr lang="en-US" baseline="0" dirty="0"/>
              <a:t>N does not undergo further decay and is thus considered stable.</a:t>
            </a:r>
            <a:endParaRPr lang="en-US" dirty="0"/>
          </a:p>
        </p:txBody>
      </p:sp>
      <p:sp>
        <p:nvSpPr>
          <p:cNvPr id="4" name="Slide Number Placeholder 3"/>
          <p:cNvSpPr>
            <a:spLocks noGrp="1"/>
          </p:cNvSpPr>
          <p:nvPr>
            <p:ph type="sldNum" sz="quarter" idx="10"/>
          </p:nvPr>
        </p:nvSpPr>
        <p:spPr/>
        <p:txBody>
          <a:bodyPr/>
          <a:lstStyle/>
          <a:p>
            <a:fld id="{6B6FEEAB-308B-4631-AC9E-21A1A33C2433}" type="slidenum">
              <a:rPr lang="en-US" smtClean="0"/>
              <a:pPr/>
              <a:t>5</a:t>
            </a:fld>
            <a:endParaRPr lang="en-US"/>
          </a:p>
        </p:txBody>
      </p:sp>
    </p:spTree>
    <p:extLst>
      <p:ext uri="{BB962C8B-B14F-4D97-AF65-F5344CB8AC3E}">
        <p14:creationId xmlns:p14="http://schemas.microsoft.com/office/powerpoint/2010/main" val="1139301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22A6D6-2765-43B1-8CC6-34B995539371}" type="slidenum">
              <a:rPr lang="en-US" smtClean="0"/>
              <a:pPr/>
              <a:t>7</a:t>
            </a:fld>
            <a:endParaRPr lang="en-US"/>
          </a:p>
        </p:txBody>
      </p:sp>
    </p:spTree>
    <p:extLst>
      <p:ext uri="{BB962C8B-B14F-4D97-AF65-F5344CB8AC3E}">
        <p14:creationId xmlns:p14="http://schemas.microsoft.com/office/powerpoint/2010/main" val="524062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Nuclear binding energy is how much energy is necessary to fully separate an atomic nucleus into its constituent protons and neutrons (nucleons). In the graph above, the relatively flat region of the curve includes larger nuclei in which the attracting and repelling forces are nearly in balance. This is why the trend does not continue to increase steeply, as it does for the smaller nuclei. As the nuclei become very large, the binding energy decreases because electromagnetic repelling forces overcome the strong nuclear (attracting) force. Iron and nickel have the highest binding energies of all naturally-occurring elements; atoms/isotopes of these elements are produced in large abundance during supernovas, which is why they are so commonly found in the cores of planets.</a:t>
            </a:r>
          </a:p>
        </p:txBody>
      </p:sp>
      <p:sp>
        <p:nvSpPr>
          <p:cNvPr id="4" name="Slide Number Placeholder 3"/>
          <p:cNvSpPr>
            <a:spLocks noGrp="1"/>
          </p:cNvSpPr>
          <p:nvPr>
            <p:ph type="sldNum" sz="quarter" idx="5"/>
          </p:nvPr>
        </p:nvSpPr>
        <p:spPr/>
        <p:txBody>
          <a:bodyPr/>
          <a:lstStyle/>
          <a:p>
            <a:fld id="{D722A6D6-2765-43B1-8CC6-34B995539371}" type="slidenum">
              <a:rPr lang="en-US" smtClean="0"/>
              <a:pPr/>
              <a:t>9</a:t>
            </a:fld>
            <a:endParaRPr lang="en-US"/>
          </a:p>
        </p:txBody>
      </p:sp>
    </p:spTree>
    <p:extLst>
      <p:ext uri="{BB962C8B-B14F-4D97-AF65-F5344CB8AC3E}">
        <p14:creationId xmlns:p14="http://schemas.microsoft.com/office/powerpoint/2010/main" val="4101483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EF8636-E930-48E0-BA53-8102E6F9039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894462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2A6D6-2765-43B1-8CC6-34B995539371}" type="slidenum">
              <a:rPr lang="en-US" smtClean="0"/>
              <a:pPr/>
              <a:t>11</a:t>
            </a:fld>
            <a:endParaRPr lang="en-US"/>
          </a:p>
        </p:txBody>
      </p:sp>
    </p:spTree>
    <p:extLst>
      <p:ext uri="{BB962C8B-B14F-4D97-AF65-F5344CB8AC3E}">
        <p14:creationId xmlns:p14="http://schemas.microsoft.com/office/powerpoint/2010/main" val="113542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Formation of a solar system may be triggered by the explosion of a supernova.  Our solar</a:t>
            </a:r>
            <a:r>
              <a:rPr lang="en-US" baseline="0" dirty="0"/>
              <a:t> system formed when an ancient star went supernova.  The matter released from the explosion eventually coalesced into a disk and then into a central star and planets.</a:t>
            </a:r>
            <a:endParaRPr lang="en-US" dirty="0"/>
          </a:p>
        </p:txBody>
      </p:sp>
      <p:sp>
        <p:nvSpPr>
          <p:cNvPr id="4" name="Slide Number Placeholder 3"/>
          <p:cNvSpPr>
            <a:spLocks noGrp="1"/>
          </p:cNvSpPr>
          <p:nvPr>
            <p:ph type="sldNum" sz="quarter" idx="10"/>
          </p:nvPr>
        </p:nvSpPr>
        <p:spPr/>
        <p:txBody>
          <a:bodyPr/>
          <a:lstStyle/>
          <a:p>
            <a:fld id="{CDEF8636-E930-48E0-BA53-8102E6F90398}"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50914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0F7C56D-F419-4964-92FF-A045A466E83C}"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7C56D-F419-4964-92FF-A045A466E83C}"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7C56D-F419-4964-92FF-A045A466E83C}"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F7C56D-F419-4964-92FF-A045A466E83C}"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F7C56D-F419-4964-92FF-A045A466E83C}"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F7C56D-F419-4964-92FF-A045A466E83C}"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F7C56D-F419-4964-92FF-A045A466E83C}" type="datetimeFigureOut">
              <a:rPr lang="en-US" smtClean="0"/>
              <a:pPr/>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F7C56D-F419-4964-92FF-A045A466E83C}" type="datetimeFigureOut">
              <a:rPr lang="en-US" smtClean="0"/>
              <a:pPr/>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7C56D-F419-4964-92FF-A045A466E83C}" type="datetimeFigureOut">
              <a:rPr lang="en-US" smtClean="0"/>
              <a:pPr/>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F7C56D-F419-4964-92FF-A045A466E83C}"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F7C56D-F419-4964-92FF-A045A466E83C}"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715FC-69D9-4F8F-8914-0E7F059DE64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7C56D-F419-4964-92FF-A045A466E83C}" type="datetimeFigureOut">
              <a:rPr lang="en-US" smtClean="0"/>
              <a:pPr/>
              <a:t>9/3/2026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D715FC-69D9-4F8F-8914-0E7F059DE6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Geologic Time and The Solar System</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839200" cy="1143000"/>
          </a:xfrm>
        </p:spPr>
        <p:txBody>
          <a:bodyPr>
            <a:normAutofit/>
          </a:bodyPr>
          <a:lstStyle/>
          <a:p>
            <a:r>
              <a:rPr lang="en-US" sz="3600" dirty="0"/>
              <a:t>What happens in our Sun?</a:t>
            </a:r>
            <a:endParaRPr lang="en-US" sz="1800" dirty="0"/>
          </a:p>
        </p:txBody>
      </p:sp>
      <p:sp>
        <p:nvSpPr>
          <p:cNvPr id="3" name="Content Placeholder 2"/>
          <p:cNvSpPr>
            <a:spLocks noGrp="1"/>
          </p:cNvSpPr>
          <p:nvPr>
            <p:ph idx="1"/>
          </p:nvPr>
        </p:nvSpPr>
        <p:spPr>
          <a:xfrm>
            <a:off x="152400" y="1447800"/>
            <a:ext cx="5410200" cy="5162550"/>
          </a:xfrm>
        </p:spPr>
        <p:txBody>
          <a:bodyPr>
            <a:normAutofit/>
          </a:bodyPr>
          <a:lstStyle/>
          <a:p>
            <a:r>
              <a:rPr lang="en-US" dirty="0"/>
              <a:t>Our sun is hot and massive enough to burn hydrogen to produce helium via nuclear fusion.</a:t>
            </a:r>
          </a:p>
          <a:p>
            <a:r>
              <a:rPr lang="en-US" dirty="0"/>
              <a:t>The Sun uses neutron capture to produce heavier elements, up to Bismuth-209, but not the heaviest elements.</a:t>
            </a:r>
          </a:p>
        </p:txBody>
      </p:sp>
      <p:pic>
        <p:nvPicPr>
          <p:cNvPr id="4" name="Picture 3" descr="Clang_03_05_SK.eps">
            <a:extLst>
              <a:ext uri="{FF2B5EF4-FFF2-40B4-BE49-F238E27FC236}">
                <a16:creationId xmlns:a16="http://schemas.microsoft.com/office/drawing/2014/main" id="{18807313-FF43-1276-637E-A3B5234059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752600"/>
            <a:ext cx="65547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2500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ang_05_02_SK.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3714" y="1333500"/>
            <a:ext cx="61245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US" dirty="0"/>
              <a:t>The Solar System</a:t>
            </a:r>
          </a:p>
        </p:txBody>
      </p:sp>
    </p:spTree>
    <p:extLst>
      <p:ext uri="{BB962C8B-B14F-4D97-AF65-F5344CB8AC3E}">
        <p14:creationId xmlns:p14="http://schemas.microsoft.com/office/powerpoint/2010/main" val="648134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839200" cy="1143000"/>
          </a:xfrm>
        </p:spPr>
        <p:txBody>
          <a:bodyPr>
            <a:normAutofit/>
          </a:bodyPr>
          <a:lstStyle/>
          <a:p>
            <a:r>
              <a:rPr lang="en-US" sz="3600" dirty="0"/>
              <a:t>Solar system forms ~4.56 </a:t>
            </a:r>
            <a:r>
              <a:rPr lang="en-US" sz="3600" dirty="0" err="1"/>
              <a:t>Ga</a:t>
            </a:r>
            <a:r>
              <a:rPr lang="en-US" sz="3600" dirty="0"/>
              <a:t> </a:t>
            </a:r>
            <a:r>
              <a:rPr lang="en-US" sz="1800" dirty="0"/>
              <a:t>(based on </a:t>
            </a:r>
            <a:r>
              <a:rPr lang="en-US" sz="1800" dirty="0" err="1"/>
              <a:t>chondritic</a:t>
            </a:r>
            <a:r>
              <a:rPr lang="en-US" sz="1800" dirty="0"/>
              <a:t> meteorites)</a:t>
            </a:r>
          </a:p>
        </p:txBody>
      </p:sp>
      <p:sp>
        <p:nvSpPr>
          <p:cNvPr id="3" name="Content Placeholder 2"/>
          <p:cNvSpPr>
            <a:spLocks noGrp="1"/>
          </p:cNvSpPr>
          <p:nvPr>
            <p:ph idx="1"/>
          </p:nvPr>
        </p:nvSpPr>
        <p:spPr>
          <a:xfrm>
            <a:off x="152400" y="1447800"/>
            <a:ext cx="5791200" cy="5162550"/>
          </a:xfrm>
        </p:spPr>
        <p:txBody>
          <a:bodyPr>
            <a:normAutofit/>
          </a:bodyPr>
          <a:lstStyle/>
          <a:p>
            <a:r>
              <a:rPr lang="en-US" dirty="0"/>
              <a:t>An ancient star went supernova, leading to a massive cloud of matter and heat</a:t>
            </a:r>
          </a:p>
          <a:p>
            <a:r>
              <a:rPr lang="en-US" dirty="0"/>
              <a:t>Neutron capture during this explosive event led to the formation of even the heaviest elements in our solar system</a:t>
            </a:r>
          </a:p>
        </p:txBody>
      </p:sp>
      <p:pic>
        <p:nvPicPr>
          <p:cNvPr id="4" name="Picture 3" descr="C:\Users\pmarenco\Documents\BrynMawr\Teaching\GEOL203-2016\20150512-kajino-full.jpg">
            <a:extLst>
              <a:ext uri="{FF2B5EF4-FFF2-40B4-BE49-F238E27FC236}">
                <a16:creationId xmlns:a16="http://schemas.microsoft.com/office/drawing/2014/main" id="{C5125DC5-0C61-4918-74E5-5F3A044AAB0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87" t="9933" r="10301" b="4930"/>
          <a:stretch/>
        </p:blipFill>
        <p:spPr bwMode="auto">
          <a:xfrm>
            <a:off x="7924800" y="1763486"/>
            <a:ext cx="3886201" cy="3331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152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1" name="Picture 5" descr="solar_system_formation"/>
          <p:cNvPicPr>
            <a:picLocks noChangeAspect="1" noChangeArrowheads="1"/>
          </p:cNvPicPr>
          <p:nvPr/>
        </p:nvPicPr>
        <p:blipFill>
          <a:blip r:embed="rId3" cstate="print"/>
          <a:srcRect/>
          <a:stretch>
            <a:fillRect/>
          </a:stretch>
        </p:blipFill>
        <p:spPr bwMode="auto">
          <a:xfrm>
            <a:off x="7543800" y="1600200"/>
            <a:ext cx="4572000" cy="5238750"/>
          </a:xfrm>
          <a:prstGeom prst="rect">
            <a:avLst/>
          </a:prstGeom>
          <a:noFill/>
        </p:spPr>
      </p:pic>
      <p:sp>
        <p:nvSpPr>
          <p:cNvPr id="2" name="Title 1"/>
          <p:cNvSpPr>
            <a:spLocks noGrp="1"/>
          </p:cNvSpPr>
          <p:nvPr>
            <p:ph type="title"/>
          </p:nvPr>
        </p:nvSpPr>
        <p:spPr>
          <a:xfrm>
            <a:off x="1752600" y="274638"/>
            <a:ext cx="8839200" cy="1143000"/>
          </a:xfrm>
        </p:spPr>
        <p:txBody>
          <a:bodyPr>
            <a:normAutofit/>
          </a:bodyPr>
          <a:lstStyle/>
          <a:p>
            <a:r>
              <a:rPr lang="en-US" sz="3600" dirty="0"/>
              <a:t>Solar system forms ~4.56 </a:t>
            </a:r>
            <a:r>
              <a:rPr lang="en-US" sz="3600" dirty="0" err="1"/>
              <a:t>Ga</a:t>
            </a:r>
            <a:r>
              <a:rPr lang="en-US" sz="3600" dirty="0"/>
              <a:t> </a:t>
            </a:r>
            <a:r>
              <a:rPr lang="en-US" sz="1800" dirty="0"/>
              <a:t>(based on </a:t>
            </a:r>
            <a:r>
              <a:rPr lang="en-US" sz="1800" dirty="0" err="1"/>
              <a:t>chondritic</a:t>
            </a:r>
            <a:r>
              <a:rPr lang="en-US" sz="1800" dirty="0"/>
              <a:t> meteorites)</a:t>
            </a:r>
          </a:p>
        </p:txBody>
      </p:sp>
      <p:sp>
        <p:nvSpPr>
          <p:cNvPr id="3" name="Content Placeholder 2"/>
          <p:cNvSpPr>
            <a:spLocks noGrp="1"/>
          </p:cNvSpPr>
          <p:nvPr>
            <p:ph idx="1"/>
          </p:nvPr>
        </p:nvSpPr>
        <p:spPr>
          <a:xfrm>
            <a:off x="152400" y="1447800"/>
            <a:ext cx="5791200" cy="5162550"/>
          </a:xfrm>
        </p:spPr>
        <p:txBody>
          <a:bodyPr>
            <a:normAutofit fontScale="85000" lnSpcReduction="20000"/>
          </a:bodyPr>
          <a:lstStyle/>
          <a:p>
            <a:r>
              <a:rPr lang="en-US" dirty="0"/>
              <a:t>Very hot (1000s K) near center of spinning disk. Materials with high boiling/sublimation points (e.g. Fe, Ni) concentrated near center (the sun). Nuclear fusion of H began when temp reached ~10,000,000 K</a:t>
            </a:r>
          </a:p>
          <a:p>
            <a:r>
              <a:rPr lang="en-US" dirty="0"/>
              <a:t>The edge of the disk was cooler such that water, ammonia, and methane ices made up the outer planetary materials</a:t>
            </a:r>
          </a:p>
          <a:p>
            <a:r>
              <a:rPr lang="en-US" dirty="0"/>
              <a:t>Ultimately metal-rich planets ended up near Sun, silicate- (SiO</a:t>
            </a:r>
            <a:r>
              <a:rPr lang="en-US" baseline="-25000" dirty="0"/>
              <a:t>2</a:t>
            </a:r>
            <a:r>
              <a:rPr lang="en-US" dirty="0"/>
              <a:t>)-rich in the middle, and gas-rich at outer edges of solar system due the Sun’s gravity</a:t>
            </a:r>
          </a:p>
          <a:p>
            <a:endParaRPr lang="en-US" dirty="0"/>
          </a:p>
        </p:txBody>
      </p:sp>
    </p:spTree>
    <p:extLst>
      <p:ext uri="{BB962C8B-B14F-4D97-AF65-F5344CB8AC3E}">
        <p14:creationId xmlns:p14="http://schemas.microsoft.com/office/powerpoint/2010/main" val="167084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Formation of Planets 4.56 Ga</a:t>
            </a:r>
          </a:p>
        </p:txBody>
      </p:sp>
      <p:pic>
        <p:nvPicPr>
          <p:cNvPr id="8" name="Picture 6"/>
          <p:cNvPicPr>
            <a:picLocks noChangeAspect="1" noChangeArrowheads="1"/>
          </p:cNvPicPr>
          <p:nvPr/>
        </p:nvPicPr>
        <p:blipFill>
          <a:blip r:embed="rId3" cstate="print"/>
          <a:srcRect r="50000" b="50195"/>
          <a:stretch>
            <a:fillRect/>
          </a:stretch>
        </p:blipFill>
        <p:spPr bwMode="auto">
          <a:xfrm>
            <a:off x="9067800" y="1381022"/>
            <a:ext cx="2971800" cy="1901825"/>
          </a:xfrm>
          <a:prstGeom prst="rect">
            <a:avLst/>
          </a:prstGeom>
          <a:noFill/>
          <a:ln w="38100">
            <a:solidFill>
              <a:srgbClr val="C00000"/>
            </a:solid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9067800" y="3962400"/>
            <a:ext cx="3048000" cy="2823882"/>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r="12000"/>
          <a:stretch>
            <a:fillRect/>
          </a:stretch>
        </p:blipFill>
        <p:spPr bwMode="auto">
          <a:xfrm>
            <a:off x="3886200" y="3733800"/>
            <a:ext cx="5029200" cy="3124200"/>
          </a:xfrm>
          <a:prstGeom prst="rect">
            <a:avLst/>
          </a:prstGeom>
          <a:noFill/>
          <a:ln w="9525">
            <a:noFill/>
            <a:miter lim="800000"/>
            <a:headEnd/>
            <a:tailEnd/>
          </a:ln>
        </p:spPr>
      </p:pic>
      <p:cxnSp>
        <p:nvCxnSpPr>
          <p:cNvPr id="10" name="Straight Connector 9"/>
          <p:cNvCxnSpPr/>
          <p:nvPr/>
        </p:nvCxnSpPr>
        <p:spPr>
          <a:xfrm>
            <a:off x="4399872" y="3581400"/>
            <a:ext cx="123892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5867400" y="3581400"/>
            <a:ext cx="2362200" cy="0"/>
          </a:xfrm>
          <a:prstGeom prst="line">
            <a:avLst/>
          </a:prstGeom>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4399871" y="3124200"/>
            <a:ext cx="1238929" cy="369332"/>
          </a:xfrm>
          <a:prstGeom prst="rect">
            <a:avLst/>
          </a:prstGeom>
          <a:noFill/>
        </p:spPr>
        <p:txBody>
          <a:bodyPr wrap="none" rtlCol="0">
            <a:spAutoFit/>
          </a:bodyPr>
          <a:lstStyle/>
          <a:p>
            <a:r>
              <a:rPr lang="en-US" dirty="0"/>
              <a:t>Inner rocky</a:t>
            </a:r>
          </a:p>
        </p:txBody>
      </p:sp>
      <p:sp>
        <p:nvSpPr>
          <p:cNvPr id="15" name="TextBox 14"/>
          <p:cNvSpPr txBox="1"/>
          <p:nvPr/>
        </p:nvSpPr>
        <p:spPr>
          <a:xfrm>
            <a:off x="6280694" y="3124200"/>
            <a:ext cx="1535613" cy="369332"/>
          </a:xfrm>
          <a:prstGeom prst="rect">
            <a:avLst/>
          </a:prstGeom>
          <a:noFill/>
        </p:spPr>
        <p:txBody>
          <a:bodyPr wrap="none" rtlCol="0">
            <a:spAutoFit/>
          </a:bodyPr>
          <a:lstStyle/>
          <a:p>
            <a:r>
              <a:rPr lang="en-US" dirty="0"/>
              <a:t>Outer gaseous</a:t>
            </a:r>
          </a:p>
        </p:txBody>
      </p:sp>
      <p:sp>
        <p:nvSpPr>
          <p:cNvPr id="13" name="Content Placeholder 2">
            <a:extLst>
              <a:ext uri="{FF2B5EF4-FFF2-40B4-BE49-F238E27FC236}">
                <a16:creationId xmlns:a16="http://schemas.microsoft.com/office/drawing/2014/main" id="{8DA23610-E899-402E-82C3-60DAEFDFCD96}"/>
              </a:ext>
            </a:extLst>
          </p:cNvPr>
          <p:cNvSpPr txBox="1">
            <a:spLocks/>
          </p:cNvSpPr>
          <p:nvPr/>
        </p:nvSpPr>
        <p:spPr>
          <a:xfrm>
            <a:off x="152400" y="1447800"/>
            <a:ext cx="3733800" cy="51625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We end up with a divide between the inner rocky planets and the outer gaseous planets.</a:t>
            </a:r>
          </a:p>
          <a:p>
            <a:r>
              <a:rPr lang="en-US" dirty="0"/>
              <a:t>The inner planets are much denser than the outer planets.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Formation of Planets 4.56 Ga</a:t>
            </a:r>
          </a:p>
        </p:txBody>
      </p:sp>
      <p:pic>
        <p:nvPicPr>
          <p:cNvPr id="7" name="Picture 5"/>
          <p:cNvPicPr>
            <a:picLocks noChangeAspect="1" noChangeArrowheads="1"/>
          </p:cNvPicPr>
          <p:nvPr/>
        </p:nvPicPr>
        <p:blipFill rotWithShape="1">
          <a:blip r:embed="rId3" cstate="print"/>
          <a:srcRect l="50216" t="1891" r="1214" b="51751"/>
          <a:stretch/>
        </p:blipFill>
        <p:spPr bwMode="auto">
          <a:xfrm>
            <a:off x="6186770" y="1422842"/>
            <a:ext cx="3048000" cy="1868488"/>
          </a:xfrm>
          <a:prstGeom prst="rect">
            <a:avLst/>
          </a:prstGeom>
          <a:noFill/>
          <a:ln w="38100">
            <a:solidFill>
              <a:srgbClr val="C00000"/>
            </a:solidFill>
            <a:miter lim="800000"/>
            <a:headEnd/>
            <a:tailEnd/>
          </a:ln>
          <a:effectLst/>
        </p:spPr>
      </p:pic>
      <p:pic>
        <p:nvPicPr>
          <p:cNvPr id="9" name="Picture 23"/>
          <p:cNvPicPr>
            <a:picLocks noChangeAspect="1" noChangeArrowheads="1"/>
          </p:cNvPicPr>
          <p:nvPr/>
        </p:nvPicPr>
        <p:blipFill>
          <a:blip r:embed="rId4" cstate="screen"/>
          <a:srcRect/>
          <a:stretch>
            <a:fillRect/>
          </a:stretch>
        </p:blipFill>
        <p:spPr bwMode="auto">
          <a:xfrm>
            <a:off x="9364662" y="2819400"/>
            <a:ext cx="2751138" cy="3965575"/>
          </a:xfrm>
          <a:prstGeom prst="rect">
            <a:avLst/>
          </a:prstGeom>
          <a:noFill/>
          <a:ln w="47625">
            <a:solidFill>
              <a:srgbClr val="C00000"/>
            </a:solidFill>
            <a:miter lim="800000"/>
            <a:headEnd/>
            <a:tailEnd/>
          </a:ln>
          <a:effectLst/>
        </p:spPr>
      </p:pic>
      <p:sp>
        <p:nvSpPr>
          <p:cNvPr id="10" name="Content Placeholder 2">
            <a:extLst>
              <a:ext uri="{FF2B5EF4-FFF2-40B4-BE49-F238E27FC236}">
                <a16:creationId xmlns:a16="http://schemas.microsoft.com/office/drawing/2014/main" id="{CA59D557-4EA4-46B3-9118-922076F347E8}"/>
              </a:ext>
            </a:extLst>
          </p:cNvPr>
          <p:cNvSpPr txBox="1">
            <a:spLocks/>
          </p:cNvSpPr>
          <p:nvPr/>
        </p:nvSpPr>
        <p:spPr>
          <a:xfrm>
            <a:off x="152400" y="1447800"/>
            <a:ext cx="5791200" cy="51625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early Earth was constantly bombarded by extraterrestrial material.  These collisions would have brought new energy to Earth and kept its surface in a molten state (no crust).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Differentiation of inner Earth ~4.5 </a:t>
            </a:r>
            <a:r>
              <a:rPr lang="en-US" dirty="0" err="1"/>
              <a:t>Ga</a:t>
            </a:r>
            <a:endParaRPr lang="en-US" dirty="0"/>
          </a:p>
        </p:txBody>
      </p:sp>
      <p:pic>
        <p:nvPicPr>
          <p:cNvPr id="6" name="Picture 4" descr="FG13_01"/>
          <p:cNvPicPr>
            <a:picLocks noChangeAspect="1" noChangeArrowheads="1"/>
          </p:cNvPicPr>
          <p:nvPr/>
        </p:nvPicPr>
        <p:blipFill>
          <a:blip r:embed="rId3" cstate="print"/>
          <a:srcRect l="13264" r="16216"/>
          <a:stretch>
            <a:fillRect/>
          </a:stretch>
        </p:blipFill>
        <p:spPr bwMode="auto">
          <a:xfrm>
            <a:off x="7245648" y="1681164"/>
            <a:ext cx="4876800" cy="5176837"/>
          </a:xfrm>
          <a:prstGeom prst="rect">
            <a:avLst/>
          </a:prstGeom>
          <a:noFill/>
          <a:ln w="9525">
            <a:noFill/>
            <a:miter lim="800000"/>
            <a:headEnd/>
            <a:tailEnd/>
          </a:ln>
        </p:spPr>
      </p:pic>
      <p:sp>
        <p:nvSpPr>
          <p:cNvPr id="9" name="TextBox 6"/>
          <p:cNvSpPr txBox="1">
            <a:spLocks noChangeArrowheads="1"/>
          </p:cNvSpPr>
          <p:nvPr/>
        </p:nvSpPr>
        <p:spPr bwMode="auto">
          <a:xfrm>
            <a:off x="9684049" y="3276600"/>
            <a:ext cx="714375" cy="369888"/>
          </a:xfrm>
          <a:prstGeom prst="rect">
            <a:avLst/>
          </a:prstGeom>
          <a:noFill/>
          <a:ln w="9525">
            <a:noFill/>
            <a:miter lim="800000"/>
            <a:headEnd/>
            <a:tailEnd/>
          </a:ln>
        </p:spPr>
        <p:txBody>
          <a:bodyPr wrap="none">
            <a:spAutoFit/>
          </a:bodyPr>
          <a:lstStyle/>
          <a:p>
            <a:r>
              <a:rPr lang="en-US" dirty="0">
                <a:solidFill>
                  <a:schemeClr val="accent3">
                    <a:lumMod val="50000"/>
                  </a:schemeClr>
                </a:solidFill>
                <a:latin typeface="Calibri" pitchFamily="34" charset="0"/>
              </a:rPr>
              <a:t>Fe, Ni</a:t>
            </a:r>
          </a:p>
        </p:txBody>
      </p:sp>
      <p:sp>
        <p:nvSpPr>
          <p:cNvPr id="10" name="TextBox 7"/>
          <p:cNvSpPr txBox="1">
            <a:spLocks noChangeArrowheads="1"/>
          </p:cNvSpPr>
          <p:nvPr/>
        </p:nvSpPr>
        <p:spPr bwMode="auto">
          <a:xfrm>
            <a:off x="9700315" y="2163762"/>
            <a:ext cx="1017588" cy="369888"/>
          </a:xfrm>
          <a:prstGeom prst="rect">
            <a:avLst/>
          </a:prstGeom>
          <a:noFill/>
          <a:ln w="9525">
            <a:noFill/>
            <a:miter lim="800000"/>
            <a:headEnd/>
            <a:tailEnd/>
          </a:ln>
        </p:spPr>
        <p:txBody>
          <a:bodyPr wrap="none">
            <a:spAutoFit/>
          </a:bodyPr>
          <a:lstStyle/>
          <a:p>
            <a:r>
              <a:rPr lang="en-US" dirty="0">
                <a:solidFill>
                  <a:srgbClr val="0070C0"/>
                </a:solidFill>
                <a:latin typeface="Calibri" pitchFamily="34" charset="0"/>
              </a:rPr>
              <a:t>O, Si, Mg</a:t>
            </a:r>
          </a:p>
        </p:txBody>
      </p:sp>
      <p:sp>
        <p:nvSpPr>
          <p:cNvPr id="11" name="TextBox 8"/>
          <p:cNvSpPr txBox="1">
            <a:spLocks noChangeArrowheads="1"/>
          </p:cNvSpPr>
          <p:nvPr/>
        </p:nvSpPr>
        <p:spPr bwMode="auto">
          <a:xfrm>
            <a:off x="9684049" y="1219200"/>
            <a:ext cx="601663" cy="369888"/>
          </a:xfrm>
          <a:prstGeom prst="rect">
            <a:avLst/>
          </a:prstGeom>
          <a:noFill/>
          <a:ln w="9525">
            <a:noFill/>
            <a:miter lim="800000"/>
            <a:headEnd/>
            <a:tailEnd/>
          </a:ln>
        </p:spPr>
        <p:txBody>
          <a:bodyPr wrap="none">
            <a:spAutoFit/>
          </a:bodyPr>
          <a:lstStyle/>
          <a:p>
            <a:r>
              <a:rPr lang="en-US">
                <a:solidFill>
                  <a:srgbClr val="C00000"/>
                </a:solidFill>
                <a:latin typeface="Calibri" pitchFamily="34" charset="0"/>
              </a:rPr>
              <a:t>O, Si</a:t>
            </a:r>
          </a:p>
        </p:txBody>
      </p:sp>
      <p:cxnSp>
        <p:nvCxnSpPr>
          <p:cNvPr id="12" name="Straight Connector 11"/>
          <p:cNvCxnSpPr/>
          <p:nvPr/>
        </p:nvCxnSpPr>
        <p:spPr>
          <a:xfrm rot="5400000">
            <a:off x="9014917" y="3521869"/>
            <a:ext cx="1338262" cy="0"/>
          </a:xfrm>
          <a:prstGeom prst="line">
            <a:avLst/>
          </a:prstGeom>
          <a:ln>
            <a:solidFill>
              <a:srgbClr val="00B050"/>
            </a:solidFill>
          </a:ln>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p:nvCxnSpPr>
        <p:spPr>
          <a:xfrm rot="5400000" flipH="1" flipV="1">
            <a:off x="9205417" y="2340769"/>
            <a:ext cx="95726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p:nvPr/>
        </p:nvCxnSpPr>
        <p:spPr>
          <a:xfrm rot="5400000">
            <a:off x="9352261" y="1474788"/>
            <a:ext cx="665163"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6" name="TextBox 15"/>
          <p:cNvSpPr txBox="1"/>
          <p:nvPr/>
        </p:nvSpPr>
        <p:spPr>
          <a:xfrm>
            <a:off x="11622734" y="1676401"/>
            <a:ext cx="423514" cy="646331"/>
          </a:xfrm>
          <a:prstGeom prst="rect">
            <a:avLst/>
          </a:prstGeom>
          <a:noFill/>
        </p:spPr>
        <p:txBody>
          <a:bodyPr wrap="none" rtlCol="0">
            <a:spAutoFit/>
          </a:bodyPr>
          <a:lstStyle/>
          <a:p>
            <a:r>
              <a:rPr lang="en-US" sz="3600" dirty="0">
                <a:solidFill>
                  <a:srgbClr val="FF0000"/>
                </a:solidFill>
              </a:rPr>
              <a:t>X</a:t>
            </a:r>
          </a:p>
        </p:txBody>
      </p:sp>
      <p:pic>
        <p:nvPicPr>
          <p:cNvPr id="5" name="Picture 4"/>
          <p:cNvPicPr>
            <a:picLocks noChangeAspect="1" noChangeArrowheads="1"/>
          </p:cNvPicPr>
          <p:nvPr/>
        </p:nvPicPr>
        <p:blipFill>
          <a:blip r:embed="rId4" cstate="print"/>
          <a:srcRect t="49805" r="50000"/>
          <a:stretch>
            <a:fillRect/>
          </a:stretch>
        </p:blipFill>
        <p:spPr bwMode="auto">
          <a:xfrm>
            <a:off x="5251102" y="1343555"/>
            <a:ext cx="3359448" cy="2166144"/>
          </a:xfrm>
          <a:prstGeom prst="rect">
            <a:avLst/>
          </a:prstGeom>
          <a:noFill/>
          <a:ln w="38100">
            <a:solidFill>
              <a:srgbClr val="C00000"/>
            </a:solidFill>
            <a:miter lim="800000"/>
            <a:headEnd/>
            <a:tailEnd/>
          </a:ln>
          <a:effectLst/>
        </p:spPr>
      </p:pic>
      <p:sp>
        <p:nvSpPr>
          <p:cNvPr id="17" name="Content Placeholder 2">
            <a:extLst>
              <a:ext uri="{FF2B5EF4-FFF2-40B4-BE49-F238E27FC236}">
                <a16:creationId xmlns:a16="http://schemas.microsoft.com/office/drawing/2014/main" id="{53AC97D2-A3A0-4668-A8A8-FFE41B119DAB}"/>
              </a:ext>
            </a:extLst>
          </p:cNvPr>
          <p:cNvSpPr txBox="1">
            <a:spLocks/>
          </p:cNvSpPr>
          <p:nvPr/>
        </p:nvSpPr>
        <p:spPr>
          <a:xfrm>
            <a:off x="152400" y="1447800"/>
            <a:ext cx="5022502" cy="51625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Over time, the denser material on Earth moved to the center of the planet, forming a core made of iron and nickel and a mantle made of oxygen, silicon, and magnesium (no crust yet, but rather a magma ocean)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5922" y="77007"/>
            <a:ext cx="5486400" cy="876837"/>
          </a:xfrm>
        </p:spPr>
        <p:txBody>
          <a:bodyPr>
            <a:noAutofit/>
          </a:bodyPr>
          <a:lstStyle/>
          <a:p>
            <a:r>
              <a:rPr lang="en-US" sz="3200" dirty="0"/>
              <a:t>Formation of the Moon 4.46 Ga</a:t>
            </a:r>
          </a:p>
        </p:txBody>
      </p:sp>
      <p:pic>
        <p:nvPicPr>
          <p:cNvPr id="4098" name="Picture 2"/>
          <p:cNvPicPr>
            <a:picLocks noChangeAspect="1" noChangeArrowheads="1"/>
          </p:cNvPicPr>
          <p:nvPr/>
        </p:nvPicPr>
        <p:blipFill>
          <a:blip r:embed="rId3" cstate="print"/>
          <a:srcRect/>
          <a:stretch>
            <a:fillRect/>
          </a:stretch>
        </p:blipFill>
        <p:spPr bwMode="auto">
          <a:xfrm>
            <a:off x="9448800" y="4114800"/>
            <a:ext cx="2743200" cy="2743200"/>
          </a:xfrm>
          <a:prstGeom prst="rect">
            <a:avLst/>
          </a:prstGeom>
          <a:noFill/>
          <a:ln w="9525">
            <a:noFill/>
            <a:miter lim="800000"/>
            <a:headEnd/>
            <a:tailEnd/>
          </a:ln>
        </p:spPr>
      </p:pic>
      <p:sp>
        <p:nvSpPr>
          <p:cNvPr id="5" name="TextBox 4"/>
          <p:cNvSpPr txBox="1"/>
          <p:nvPr/>
        </p:nvSpPr>
        <p:spPr>
          <a:xfrm>
            <a:off x="9645142" y="3745468"/>
            <a:ext cx="2350515" cy="369332"/>
          </a:xfrm>
          <a:prstGeom prst="rect">
            <a:avLst/>
          </a:prstGeom>
          <a:noFill/>
        </p:spPr>
        <p:txBody>
          <a:bodyPr wrap="none" rtlCol="0">
            <a:spAutoFit/>
          </a:bodyPr>
          <a:lstStyle/>
          <a:p>
            <a:r>
              <a:rPr lang="en-US" dirty="0" err="1"/>
              <a:t>Anorthosite</a:t>
            </a:r>
            <a:r>
              <a:rPr lang="en-US" dirty="0"/>
              <a:t> moon rock</a:t>
            </a:r>
          </a:p>
        </p:txBody>
      </p:sp>
      <p:pic>
        <p:nvPicPr>
          <p:cNvPr id="6" name="Picture 2"/>
          <p:cNvPicPr>
            <a:picLocks noChangeAspect="1" noChangeArrowheads="1"/>
          </p:cNvPicPr>
          <p:nvPr/>
        </p:nvPicPr>
        <p:blipFill>
          <a:blip r:embed="rId4" cstate="print"/>
          <a:srcRect/>
          <a:stretch>
            <a:fillRect/>
          </a:stretch>
        </p:blipFill>
        <p:spPr bwMode="auto">
          <a:xfrm>
            <a:off x="8420100" y="846625"/>
            <a:ext cx="3619500" cy="2895600"/>
          </a:xfrm>
          <a:prstGeom prst="rect">
            <a:avLst/>
          </a:prstGeom>
          <a:noFill/>
          <a:ln w="9525">
            <a:noFill/>
            <a:miter lim="800000"/>
            <a:headEnd/>
            <a:tailEnd/>
          </a:ln>
        </p:spPr>
      </p:pic>
      <p:sp>
        <p:nvSpPr>
          <p:cNvPr id="7" name="TextBox 6"/>
          <p:cNvSpPr txBox="1"/>
          <p:nvPr/>
        </p:nvSpPr>
        <p:spPr>
          <a:xfrm rot="16200000">
            <a:off x="6801548" y="2123672"/>
            <a:ext cx="2975495" cy="261610"/>
          </a:xfrm>
          <a:prstGeom prst="rect">
            <a:avLst/>
          </a:prstGeom>
          <a:noFill/>
        </p:spPr>
        <p:txBody>
          <a:bodyPr wrap="none" rtlCol="0">
            <a:spAutoFit/>
          </a:bodyPr>
          <a:lstStyle/>
          <a:p>
            <a:r>
              <a:rPr lang="en-US" sz="1100" dirty="0">
                <a:solidFill>
                  <a:prstClr val="black"/>
                </a:solidFill>
              </a:rPr>
              <a:t>http://en.wikipedia.org/wiki/File:Giantimpact.gif</a:t>
            </a:r>
          </a:p>
        </p:txBody>
      </p:sp>
      <p:sp>
        <p:nvSpPr>
          <p:cNvPr id="8" name="Content Placeholder 2">
            <a:extLst>
              <a:ext uri="{FF2B5EF4-FFF2-40B4-BE49-F238E27FC236}">
                <a16:creationId xmlns:a16="http://schemas.microsoft.com/office/drawing/2014/main" id="{993923E5-D104-440E-8AEA-EDBBE26712F0}"/>
              </a:ext>
            </a:extLst>
          </p:cNvPr>
          <p:cNvSpPr txBox="1">
            <a:spLocks/>
          </p:cNvSpPr>
          <p:nvPr/>
        </p:nvSpPr>
        <p:spPr>
          <a:xfrm>
            <a:off x="163530" y="228600"/>
            <a:ext cx="6999270" cy="64770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moon was likely formed by the collision of a Mars-sized object with Earth.  Molten material from Earth’s magma ocean or thin early crust (and possibly the impactor’s mantle) were ejected into space and captured by Earth’s gravity.</a:t>
            </a:r>
          </a:p>
          <a:p>
            <a:r>
              <a:rPr lang="en-US" dirty="0"/>
              <a:t>We know this because the Moon’s surface is largely made up of a rock called </a:t>
            </a:r>
            <a:r>
              <a:rPr lang="en-US" b="1" dirty="0"/>
              <a:t>anorthosite</a:t>
            </a:r>
            <a:r>
              <a:rPr lang="en-US" dirty="0"/>
              <a:t>, which is almost entirely plagioclase feldspar.  Geologists think anorthosite is much less likely to form now that Earth is fully differentiated into layers (the majority of anorthosite found on Earth is billions of years 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93923E5-D104-440E-8AEA-EDBBE26712F0}"/>
              </a:ext>
            </a:extLst>
          </p:cNvPr>
          <p:cNvSpPr txBox="1">
            <a:spLocks/>
          </p:cNvSpPr>
          <p:nvPr/>
        </p:nvSpPr>
        <p:spPr>
          <a:xfrm>
            <a:off x="152400" y="304800"/>
            <a:ext cx="6107180" cy="630555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In magmas, plagioclase is among the first minerals to form. Because plagioclase crystals are less dense than other chemical components, they tend to float to the top of the magma.  Because most magmas are turbulent, plagioclase usually gets mixed and diluted by other minerals before the magma solidifies.  However, in the case of a magma ocean, plagioclase would float to the top and accumulate near the surface, eventually becoming lithified as anorthosite.</a:t>
            </a:r>
          </a:p>
          <a:p>
            <a:endParaRPr lang="en-US" dirty="0"/>
          </a:p>
        </p:txBody>
      </p:sp>
      <p:sp>
        <p:nvSpPr>
          <p:cNvPr id="9" name="Title 1">
            <a:extLst>
              <a:ext uri="{FF2B5EF4-FFF2-40B4-BE49-F238E27FC236}">
                <a16:creationId xmlns:a16="http://schemas.microsoft.com/office/drawing/2014/main" id="{22DB340D-41BB-2CCA-A137-449A54334BF8}"/>
              </a:ext>
            </a:extLst>
          </p:cNvPr>
          <p:cNvSpPr txBox="1">
            <a:spLocks/>
          </p:cNvSpPr>
          <p:nvPr/>
        </p:nvSpPr>
        <p:spPr>
          <a:xfrm>
            <a:off x="6455922" y="77007"/>
            <a:ext cx="5486400" cy="8768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a:t>Formation of the Moon 4.46 Ga</a:t>
            </a:r>
            <a:endParaRPr lang="en-US" sz="3200" dirty="0"/>
          </a:p>
        </p:txBody>
      </p:sp>
      <p:pic>
        <p:nvPicPr>
          <p:cNvPr id="10" name="Picture 2">
            <a:extLst>
              <a:ext uri="{FF2B5EF4-FFF2-40B4-BE49-F238E27FC236}">
                <a16:creationId xmlns:a16="http://schemas.microsoft.com/office/drawing/2014/main" id="{7A4AE97D-3283-4E3D-09B7-F720C77111A1}"/>
              </a:ext>
            </a:extLst>
          </p:cNvPr>
          <p:cNvPicPr>
            <a:picLocks noChangeAspect="1" noChangeArrowheads="1"/>
          </p:cNvPicPr>
          <p:nvPr/>
        </p:nvPicPr>
        <p:blipFill>
          <a:blip r:embed="rId3" cstate="print"/>
          <a:srcRect/>
          <a:stretch>
            <a:fillRect/>
          </a:stretch>
        </p:blipFill>
        <p:spPr bwMode="auto">
          <a:xfrm>
            <a:off x="9448800" y="4114800"/>
            <a:ext cx="2743200" cy="2743200"/>
          </a:xfrm>
          <a:prstGeom prst="rect">
            <a:avLst/>
          </a:prstGeom>
          <a:noFill/>
          <a:ln w="9525">
            <a:noFill/>
            <a:miter lim="800000"/>
            <a:headEnd/>
            <a:tailEnd/>
          </a:ln>
        </p:spPr>
      </p:pic>
      <p:sp>
        <p:nvSpPr>
          <p:cNvPr id="11" name="TextBox 10">
            <a:extLst>
              <a:ext uri="{FF2B5EF4-FFF2-40B4-BE49-F238E27FC236}">
                <a16:creationId xmlns:a16="http://schemas.microsoft.com/office/drawing/2014/main" id="{20C63371-4A8B-64D1-7458-91900DE22DA9}"/>
              </a:ext>
            </a:extLst>
          </p:cNvPr>
          <p:cNvSpPr txBox="1"/>
          <p:nvPr/>
        </p:nvSpPr>
        <p:spPr>
          <a:xfrm>
            <a:off x="9645142" y="3745468"/>
            <a:ext cx="2350515" cy="369332"/>
          </a:xfrm>
          <a:prstGeom prst="rect">
            <a:avLst/>
          </a:prstGeom>
          <a:noFill/>
        </p:spPr>
        <p:txBody>
          <a:bodyPr wrap="none" rtlCol="0">
            <a:spAutoFit/>
          </a:bodyPr>
          <a:lstStyle/>
          <a:p>
            <a:r>
              <a:rPr lang="en-US" dirty="0" err="1"/>
              <a:t>Anorthosite</a:t>
            </a:r>
            <a:r>
              <a:rPr lang="en-US" dirty="0"/>
              <a:t> moon rock</a:t>
            </a:r>
          </a:p>
        </p:txBody>
      </p:sp>
      <p:pic>
        <p:nvPicPr>
          <p:cNvPr id="12" name="Picture 2">
            <a:extLst>
              <a:ext uri="{FF2B5EF4-FFF2-40B4-BE49-F238E27FC236}">
                <a16:creationId xmlns:a16="http://schemas.microsoft.com/office/drawing/2014/main" id="{AFAAB1EB-8250-06E4-5B2D-5BD011FD1C67}"/>
              </a:ext>
            </a:extLst>
          </p:cNvPr>
          <p:cNvPicPr>
            <a:picLocks noChangeAspect="1" noChangeArrowheads="1"/>
          </p:cNvPicPr>
          <p:nvPr/>
        </p:nvPicPr>
        <p:blipFill>
          <a:blip r:embed="rId4" cstate="print"/>
          <a:srcRect/>
          <a:stretch>
            <a:fillRect/>
          </a:stretch>
        </p:blipFill>
        <p:spPr bwMode="auto">
          <a:xfrm>
            <a:off x="8420100" y="846625"/>
            <a:ext cx="3619500" cy="2895600"/>
          </a:xfrm>
          <a:prstGeom prst="rect">
            <a:avLst/>
          </a:prstGeom>
          <a:noFill/>
          <a:ln w="9525">
            <a:noFill/>
            <a:miter lim="800000"/>
            <a:headEnd/>
            <a:tailEnd/>
          </a:ln>
        </p:spPr>
      </p:pic>
      <p:sp>
        <p:nvSpPr>
          <p:cNvPr id="13" name="TextBox 12">
            <a:extLst>
              <a:ext uri="{FF2B5EF4-FFF2-40B4-BE49-F238E27FC236}">
                <a16:creationId xmlns:a16="http://schemas.microsoft.com/office/drawing/2014/main" id="{D4058910-1B6B-3530-BB19-AAFFEAC7FE3B}"/>
              </a:ext>
            </a:extLst>
          </p:cNvPr>
          <p:cNvSpPr txBox="1"/>
          <p:nvPr/>
        </p:nvSpPr>
        <p:spPr>
          <a:xfrm rot="16200000">
            <a:off x="6801548" y="2123672"/>
            <a:ext cx="2975495" cy="261610"/>
          </a:xfrm>
          <a:prstGeom prst="rect">
            <a:avLst/>
          </a:prstGeom>
          <a:noFill/>
        </p:spPr>
        <p:txBody>
          <a:bodyPr wrap="none" rtlCol="0">
            <a:spAutoFit/>
          </a:bodyPr>
          <a:lstStyle/>
          <a:p>
            <a:r>
              <a:rPr lang="en-US" sz="1100" dirty="0">
                <a:solidFill>
                  <a:prstClr val="black"/>
                </a:solidFill>
              </a:rPr>
              <a:t>http://en.wikipedia.org/wiki/File:Giantimpact.gif</a:t>
            </a:r>
          </a:p>
        </p:txBody>
      </p:sp>
    </p:spTree>
    <p:extLst>
      <p:ext uri="{BB962C8B-B14F-4D97-AF65-F5344CB8AC3E}">
        <p14:creationId xmlns:p14="http://schemas.microsoft.com/office/powerpoint/2010/main" val="3650778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93923E5-D104-440E-8AEA-EDBBE26712F0}"/>
              </a:ext>
            </a:extLst>
          </p:cNvPr>
          <p:cNvSpPr txBox="1">
            <a:spLocks/>
          </p:cNvSpPr>
          <p:nvPr/>
        </p:nvSpPr>
        <p:spPr>
          <a:xfrm>
            <a:off x="152400" y="152400"/>
            <a:ext cx="5791200"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If the moon had merely been a space rock captured by Earth’s gravity, there would have been no mechanism on it to produce anorthosite.</a:t>
            </a:r>
          </a:p>
          <a:p>
            <a:r>
              <a:rPr lang="en-US" dirty="0"/>
              <a:t>The prevalence of anorthosite on the Moon’s surface strongly suggests that the Moon once had a magma ocean, which would have been the case if it had cooled from an accumulation of impact ejecta.</a:t>
            </a:r>
          </a:p>
          <a:p>
            <a:endParaRPr lang="en-US" dirty="0"/>
          </a:p>
        </p:txBody>
      </p:sp>
      <p:sp>
        <p:nvSpPr>
          <p:cNvPr id="9" name="Title 1">
            <a:extLst>
              <a:ext uri="{FF2B5EF4-FFF2-40B4-BE49-F238E27FC236}">
                <a16:creationId xmlns:a16="http://schemas.microsoft.com/office/drawing/2014/main" id="{9172D876-D57A-9C41-6DE3-8CC97D18A306}"/>
              </a:ext>
            </a:extLst>
          </p:cNvPr>
          <p:cNvSpPr>
            <a:spLocks noGrp="1"/>
          </p:cNvSpPr>
          <p:nvPr>
            <p:ph type="title"/>
          </p:nvPr>
        </p:nvSpPr>
        <p:spPr>
          <a:xfrm>
            <a:off x="6455922" y="77007"/>
            <a:ext cx="5486400" cy="876837"/>
          </a:xfrm>
        </p:spPr>
        <p:txBody>
          <a:bodyPr>
            <a:noAutofit/>
          </a:bodyPr>
          <a:lstStyle/>
          <a:p>
            <a:r>
              <a:rPr lang="en-US" sz="3200" dirty="0"/>
              <a:t>Formation of the Moon 4.46 Ga</a:t>
            </a:r>
          </a:p>
        </p:txBody>
      </p:sp>
      <p:pic>
        <p:nvPicPr>
          <p:cNvPr id="10" name="Picture 2">
            <a:extLst>
              <a:ext uri="{FF2B5EF4-FFF2-40B4-BE49-F238E27FC236}">
                <a16:creationId xmlns:a16="http://schemas.microsoft.com/office/drawing/2014/main" id="{30F1D1D2-DE45-4D55-1896-20E16851B153}"/>
              </a:ext>
            </a:extLst>
          </p:cNvPr>
          <p:cNvPicPr>
            <a:picLocks noChangeAspect="1" noChangeArrowheads="1"/>
          </p:cNvPicPr>
          <p:nvPr/>
        </p:nvPicPr>
        <p:blipFill>
          <a:blip r:embed="rId3" cstate="print"/>
          <a:srcRect/>
          <a:stretch>
            <a:fillRect/>
          </a:stretch>
        </p:blipFill>
        <p:spPr bwMode="auto">
          <a:xfrm>
            <a:off x="9448800" y="4114800"/>
            <a:ext cx="2743200" cy="2743200"/>
          </a:xfrm>
          <a:prstGeom prst="rect">
            <a:avLst/>
          </a:prstGeom>
          <a:noFill/>
          <a:ln w="9525">
            <a:noFill/>
            <a:miter lim="800000"/>
            <a:headEnd/>
            <a:tailEnd/>
          </a:ln>
        </p:spPr>
      </p:pic>
      <p:sp>
        <p:nvSpPr>
          <p:cNvPr id="11" name="TextBox 10">
            <a:extLst>
              <a:ext uri="{FF2B5EF4-FFF2-40B4-BE49-F238E27FC236}">
                <a16:creationId xmlns:a16="http://schemas.microsoft.com/office/drawing/2014/main" id="{A7E847D5-71D7-ADC5-318A-BC9E0B8E0234}"/>
              </a:ext>
            </a:extLst>
          </p:cNvPr>
          <p:cNvSpPr txBox="1"/>
          <p:nvPr/>
        </p:nvSpPr>
        <p:spPr>
          <a:xfrm>
            <a:off x="9645142" y="3745468"/>
            <a:ext cx="2350515" cy="369332"/>
          </a:xfrm>
          <a:prstGeom prst="rect">
            <a:avLst/>
          </a:prstGeom>
          <a:noFill/>
        </p:spPr>
        <p:txBody>
          <a:bodyPr wrap="none" rtlCol="0">
            <a:spAutoFit/>
          </a:bodyPr>
          <a:lstStyle/>
          <a:p>
            <a:r>
              <a:rPr lang="en-US" dirty="0" err="1"/>
              <a:t>Anorthosite</a:t>
            </a:r>
            <a:r>
              <a:rPr lang="en-US" dirty="0"/>
              <a:t> moon rock</a:t>
            </a:r>
          </a:p>
        </p:txBody>
      </p:sp>
      <p:pic>
        <p:nvPicPr>
          <p:cNvPr id="12" name="Picture 2">
            <a:extLst>
              <a:ext uri="{FF2B5EF4-FFF2-40B4-BE49-F238E27FC236}">
                <a16:creationId xmlns:a16="http://schemas.microsoft.com/office/drawing/2014/main" id="{FFDC330B-0125-1B4E-2376-6B55E9E4AF79}"/>
              </a:ext>
            </a:extLst>
          </p:cNvPr>
          <p:cNvPicPr>
            <a:picLocks noChangeAspect="1" noChangeArrowheads="1"/>
          </p:cNvPicPr>
          <p:nvPr/>
        </p:nvPicPr>
        <p:blipFill>
          <a:blip r:embed="rId4" cstate="print"/>
          <a:srcRect/>
          <a:stretch>
            <a:fillRect/>
          </a:stretch>
        </p:blipFill>
        <p:spPr bwMode="auto">
          <a:xfrm>
            <a:off x="8420100" y="846625"/>
            <a:ext cx="3619500" cy="2895600"/>
          </a:xfrm>
          <a:prstGeom prst="rect">
            <a:avLst/>
          </a:prstGeom>
          <a:noFill/>
          <a:ln w="9525">
            <a:noFill/>
            <a:miter lim="800000"/>
            <a:headEnd/>
            <a:tailEnd/>
          </a:ln>
        </p:spPr>
      </p:pic>
      <p:sp>
        <p:nvSpPr>
          <p:cNvPr id="13" name="TextBox 12">
            <a:extLst>
              <a:ext uri="{FF2B5EF4-FFF2-40B4-BE49-F238E27FC236}">
                <a16:creationId xmlns:a16="http://schemas.microsoft.com/office/drawing/2014/main" id="{F34066F9-E84B-BF87-9078-B534E4E83F15}"/>
              </a:ext>
            </a:extLst>
          </p:cNvPr>
          <p:cNvSpPr txBox="1"/>
          <p:nvPr/>
        </p:nvSpPr>
        <p:spPr>
          <a:xfrm rot="16200000">
            <a:off x="6801548" y="2123672"/>
            <a:ext cx="2975495" cy="261610"/>
          </a:xfrm>
          <a:prstGeom prst="rect">
            <a:avLst/>
          </a:prstGeom>
          <a:noFill/>
        </p:spPr>
        <p:txBody>
          <a:bodyPr wrap="none" rtlCol="0">
            <a:spAutoFit/>
          </a:bodyPr>
          <a:lstStyle/>
          <a:p>
            <a:r>
              <a:rPr lang="en-US" sz="1100" dirty="0">
                <a:solidFill>
                  <a:prstClr val="black"/>
                </a:solidFill>
              </a:rPr>
              <a:t>http://en.wikipedia.org/wiki/File:Giantimpact.gif</a:t>
            </a:r>
          </a:p>
        </p:txBody>
      </p:sp>
    </p:spTree>
    <p:extLst>
      <p:ext uri="{BB962C8B-B14F-4D97-AF65-F5344CB8AC3E}">
        <p14:creationId xmlns:p14="http://schemas.microsoft.com/office/powerpoint/2010/main" val="893622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E881FC5-48CE-CD46-3283-4091FEF0522F}"/>
              </a:ext>
            </a:extLst>
          </p:cNvPr>
          <p:cNvGrpSpPr/>
          <p:nvPr/>
        </p:nvGrpSpPr>
        <p:grpSpPr>
          <a:xfrm>
            <a:off x="6224174" y="274638"/>
            <a:ext cx="4437977" cy="6296025"/>
            <a:chOff x="6224174" y="533400"/>
            <a:chExt cx="4437977" cy="6296025"/>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2439"/>
            <a:stretch/>
          </p:blipFill>
          <p:spPr>
            <a:xfrm>
              <a:off x="6224174" y="533400"/>
              <a:ext cx="4437977" cy="6096000"/>
            </a:xfrm>
            <a:prstGeom prst="rect">
              <a:avLst/>
            </a:prstGeom>
          </p:spPr>
        </p:pic>
        <p:sp>
          <p:nvSpPr>
            <p:cNvPr id="3" name="Rectangle 2"/>
            <p:cNvSpPr/>
            <p:nvPr/>
          </p:nvSpPr>
          <p:spPr>
            <a:xfrm>
              <a:off x="7543800" y="4520670"/>
              <a:ext cx="2971800" cy="2308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itle 3"/>
          <p:cNvSpPr>
            <a:spLocks noGrp="1"/>
          </p:cNvSpPr>
          <p:nvPr>
            <p:ph type="title"/>
          </p:nvPr>
        </p:nvSpPr>
        <p:spPr/>
        <p:txBody>
          <a:bodyPr>
            <a:normAutofit/>
          </a:bodyPr>
          <a:lstStyle/>
          <a:p>
            <a:pPr algn="l"/>
            <a:r>
              <a:rPr lang="en-US" sz="3600" dirty="0"/>
              <a:t>Geologic Time Scale</a:t>
            </a:r>
          </a:p>
        </p:txBody>
      </p:sp>
      <p:sp>
        <p:nvSpPr>
          <p:cNvPr id="5" name="Content Placeholder 4"/>
          <p:cNvSpPr>
            <a:spLocks noGrp="1"/>
          </p:cNvSpPr>
          <p:nvPr>
            <p:ph sz="half" idx="1"/>
          </p:nvPr>
        </p:nvSpPr>
        <p:spPr>
          <a:xfrm>
            <a:off x="1981200" y="1371600"/>
            <a:ext cx="4252723" cy="4953000"/>
          </a:xfrm>
        </p:spPr>
        <p:txBody>
          <a:bodyPr>
            <a:normAutofit/>
          </a:bodyPr>
          <a:lstStyle/>
          <a:p>
            <a:r>
              <a:rPr lang="en-US" b="1" dirty="0"/>
              <a:t>Required</a:t>
            </a:r>
            <a:r>
              <a:rPr lang="en-US" dirty="0"/>
              <a:t> for GEOL 203:</a:t>
            </a:r>
          </a:p>
          <a:p>
            <a:pPr lvl="1"/>
            <a:r>
              <a:rPr lang="en-US" dirty="0"/>
              <a:t>Eon names</a:t>
            </a:r>
          </a:p>
          <a:p>
            <a:pPr lvl="1"/>
            <a:r>
              <a:rPr lang="en-US" dirty="0"/>
              <a:t>Era names</a:t>
            </a:r>
          </a:p>
          <a:p>
            <a:pPr lvl="1"/>
            <a:r>
              <a:rPr lang="en-US" dirty="0"/>
              <a:t>Period names</a:t>
            </a:r>
          </a:p>
          <a:p>
            <a:pPr lvl="1"/>
            <a:r>
              <a:rPr lang="en-US" dirty="0"/>
              <a:t>Epoch names</a:t>
            </a:r>
          </a:p>
          <a:p>
            <a:pPr lvl="1"/>
            <a:r>
              <a:rPr lang="en-US" dirty="0"/>
              <a:t>dates</a:t>
            </a:r>
          </a:p>
          <a:p>
            <a:r>
              <a:rPr lang="en-US" dirty="0"/>
              <a:t>Spelling and capitalization count!</a:t>
            </a:r>
          </a:p>
          <a:p>
            <a:pPr lvl="1"/>
            <a:endParaRPr lang="en-US" dirty="0"/>
          </a:p>
        </p:txBody>
      </p:sp>
    </p:spTree>
    <p:extLst>
      <p:ext uri="{BB962C8B-B14F-4D97-AF65-F5344CB8AC3E}">
        <p14:creationId xmlns:p14="http://schemas.microsoft.com/office/powerpoint/2010/main" val="1633209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p:cNvPicPr>
            <a:picLocks noChangeAspect="1" noChangeArrowheads="1"/>
          </p:cNvPicPr>
          <p:nvPr/>
        </p:nvPicPr>
        <p:blipFill>
          <a:blip r:embed="rId3" cstate="print"/>
          <a:srcRect/>
          <a:stretch>
            <a:fillRect/>
          </a:stretch>
        </p:blipFill>
        <p:spPr bwMode="auto">
          <a:xfrm>
            <a:off x="6153150" y="838200"/>
            <a:ext cx="4514850" cy="3390900"/>
          </a:xfrm>
          <a:prstGeom prst="rect">
            <a:avLst/>
          </a:prstGeom>
          <a:noFill/>
          <a:ln w="9525">
            <a:noFill/>
            <a:miter lim="800000"/>
            <a:headEnd/>
            <a:tailEnd/>
          </a:ln>
        </p:spPr>
      </p:pic>
      <p:sp>
        <p:nvSpPr>
          <p:cNvPr id="35" name="TextBox 34"/>
          <p:cNvSpPr txBox="1"/>
          <p:nvPr/>
        </p:nvSpPr>
        <p:spPr>
          <a:xfrm>
            <a:off x="6153151" y="4191001"/>
            <a:ext cx="2909001" cy="276999"/>
          </a:xfrm>
          <a:prstGeom prst="rect">
            <a:avLst/>
          </a:prstGeom>
          <a:noFill/>
        </p:spPr>
        <p:txBody>
          <a:bodyPr wrap="none" rtlCol="0">
            <a:spAutoFit/>
          </a:bodyPr>
          <a:lstStyle/>
          <a:p>
            <a:r>
              <a:rPr lang="en-US" sz="1200" dirty="0"/>
              <a:t>http://www.msnbc.msn.com/id/26890176/</a:t>
            </a:r>
          </a:p>
        </p:txBody>
      </p:sp>
      <p:sp>
        <p:nvSpPr>
          <p:cNvPr id="37" name="Content Placeholder 2"/>
          <p:cNvSpPr txBox="1">
            <a:spLocks/>
          </p:cNvSpPr>
          <p:nvPr/>
        </p:nvSpPr>
        <p:spPr>
          <a:xfrm>
            <a:off x="6244664" y="4495800"/>
            <a:ext cx="4495800" cy="2133600"/>
          </a:xfrm>
          <a:prstGeom prst="rect">
            <a:avLst/>
          </a:prstGeom>
        </p:spPr>
        <p:txBody>
          <a:bodyPr/>
          <a:lstStyle/>
          <a:p>
            <a:pPr marL="342900" indent="-342900">
              <a:spcBef>
                <a:spcPct val="20000"/>
              </a:spcBef>
              <a:buFont typeface="Arial" pitchFamily="34" charset="0"/>
              <a:buChar char="•"/>
              <a:defRPr/>
            </a:pPr>
            <a:r>
              <a:rPr lang="en-US" sz="3200" dirty="0"/>
              <a:t>3.8-4.28 </a:t>
            </a:r>
            <a:r>
              <a:rPr lang="en-US" sz="3200" dirty="0" err="1"/>
              <a:t>Ga</a:t>
            </a:r>
            <a:r>
              <a:rPr lang="en-US" sz="3200" dirty="0"/>
              <a:t> (</a:t>
            </a:r>
            <a:r>
              <a:rPr lang="en-US" sz="3200" dirty="0" err="1"/>
              <a:t>Sm-Nd</a:t>
            </a:r>
            <a:r>
              <a:rPr lang="en-US" sz="3200" dirty="0"/>
              <a:t>)</a:t>
            </a:r>
          </a:p>
          <a:p>
            <a:pPr marL="342900" indent="-342900">
              <a:spcBef>
                <a:spcPct val="20000"/>
              </a:spcBef>
              <a:buFont typeface="Arial" pitchFamily="34" charset="0"/>
              <a:buChar char="•"/>
              <a:defRPr/>
            </a:pPr>
            <a:r>
              <a:rPr lang="en-US" sz="3200" dirty="0" err="1"/>
              <a:t>Nuvvuagittuq</a:t>
            </a:r>
            <a:r>
              <a:rPr lang="en-US" sz="3200" dirty="0"/>
              <a:t> greenstone belt</a:t>
            </a:r>
          </a:p>
          <a:p>
            <a:pPr marL="342900" indent="-342900">
              <a:spcBef>
                <a:spcPct val="20000"/>
              </a:spcBef>
              <a:buFont typeface="Arial" pitchFamily="34" charset="0"/>
              <a:buChar char="•"/>
              <a:defRPr/>
            </a:pPr>
            <a:r>
              <a:rPr lang="en-US" sz="3200" dirty="0"/>
              <a:t>Hudson Bay, Quebec</a:t>
            </a:r>
          </a:p>
        </p:txBody>
      </p:sp>
      <p:sp>
        <p:nvSpPr>
          <p:cNvPr id="38" name="Title 37"/>
          <p:cNvSpPr>
            <a:spLocks noGrp="1"/>
          </p:cNvSpPr>
          <p:nvPr>
            <p:ph type="title"/>
          </p:nvPr>
        </p:nvSpPr>
        <p:spPr>
          <a:xfrm>
            <a:off x="6309286" y="76200"/>
            <a:ext cx="4114800" cy="1143000"/>
          </a:xfrm>
        </p:spPr>
        <p:txBody>
          <a:bodyPr anchor="t"/>
          <a:lstStyle/>
          <a:p>
            <a:r>
              <a:rPr lang="en-US" dirty="0"/>
              <a:t>Oldest Rock</a:t>
            </a:r>
          </a:p>
        </p:txBody>
      </p:sp>
      <p:grpSp>
        <p:nvGrpSpPr>
          <p:cNvPr id="36" name="Group 35">
            <a:extLst>
              <a:ext uri="{FF2B5EF4-FFF2-40B4-BE49-F238E27FC236}">
                <a16:creationId xmlns:a16="http://schemas.microsoft.com/office/drawing/2014/main" id="{69A72DD1-EE2A-49B4-91E1-13E0EFC9C1C7}"/>
              </a:ext>
            </a:extLst>
          </p:cNvPr>
          <p:cNvGrpSpPr/>
          <p:nvPr/>
        </p:nvGrpSpPr>
        <p:grpSpPr>
          <a:xfrm>
            <a:off x="10916830" y="167150"/>
            <a:ext cx="1249770" cy="6545520"/>
            <a:chOff x="10716625" y="245806"/>
            <a:chExt cx="1249770" cy="6545520"/>
          </a:xfrm>
        </p:grpSpPr>
        <p:sp>
          <p:nvSpPr>
            <p:cNvPr id="39" name="Rectangle 38">
              <a:extLst>
                <a:ext uri="{FF2B5EF4-FFF2-40B4-BE49-F238E27FC236}">
                  <a16:creationId xmlns:a16="http://schemas.microsoft.com/office/drawing/2014/main" id="{411EE27C-673B-4E9E-A2B0-EAB91D128673}"/>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463D340-0697-4C79-80BE-CB0BE2EAD4A8}"/>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AE16AB4-7F23-4995-AD15-6425E8C93823}"/>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2B47F9B-1BAE-4462-BA4E-993E0ED11FF7}"/>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B739478-EF43-48EA-BA73-DEBEB8FCDA28}"/>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4" name="TextBox 43">
              <a:extLst>
                <a:ext uri="{FF2B5EF4-FFF2-40B4-BE49-F238E27FC236}">
                  <a16:creationId xmlns:a16="http://schemas.microsoft.com/office/drawing/2014/main" id="{9CE319E4-DD0B-41BD-A855-E5286245CC49}"/>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5" name="TextBox 44">
              <a:extLst>
                <a:ext uri="{FF2B5EF4-FFF2-40B4-BE49-F238E27FC236}">
                  <a16:creationId xmlns:a16="http://schemas.microsoft.com/office/drawing/2014/main" id="{D8521D4F-49D3-432C-B71C-B920483F20F8}"/>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6" name="TextBox 45">
              <a:extLst>
                <a:ext uri="{FF2B5EF4-FFF2-40B4-BE49-F238E27FC236}">
                  <a16:creationId xmlns:a16="http://schemas.microsoft.com/office/drawing/2014/main" id="{2566CC0A-8591-4DE1-8E66-5D796D12DC1C}"/>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7" name="TextBox 46">
              <a:extLst>
                <a:ext uri="{FF2B5EF4-FFF2-40B4-BE49-F238E27FC236}">
                  <a16:creationId xmlns:a16="http://schemas.microsoft.com/office/drawing/2014/main" id="{89755827-9654-4761-B1D5-283C7BC36A2B}"/>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8" name="TextBox 47">
              <a:extLst>
                <a:ext uri="{FF2B5EF4-FFF2-40B4-BE49-F238E27FC236}">
                  <a16:creationId xmlns:a16="http://schemas.microsoft.com/office/drawing/2014/main" id="{8565B8E9-DBF4-4F0F-93F5-ECE73D617DF0}"/>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9" name="TextBox 48">
              <a:extLst>
                <a:ext uri="{FF2B5EF4-FFF2-40B4-BE49-F238E27FC236}">
                  <a16:creationId xmlns:a16="http://schemas.microsoft.com/office/drawing/2014/main" id="{561995EB-F5AF-4DED-A724-1EDA5ADEC96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50" name="TextBox 49">
              <a:extLst>
                <a:ext uri="{FF2B5EF4-FFF2-40B4-BE49-F238E27FC236}">
                  <a16:creationId xmlns:a16="http://schemas.microsoft.com/office/drawing/2014/main" id="{C3FF1F81-01A8-42CC-87FC-6AD5FAFD7C83}"/>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51" name="Straight Arrow Connector 50">
            <a:extLst>
              <a:ext uri="{FF2B5EF4-FFF2-40B4-BE49-F238E27FC236}">
                <a16:creationId xmlns:a16="http://schemas.microsoft.com/office/drawing/2014/main" id="{B8AA5A79-0FCE-4CD4-B9A6-00A968566F12}"/>
              </a:ext>
            </a:extLst>
          </p:cNvPr>
          <p:cNvCxnSpPr/>
          <p:nvPr/>
        </p:nvCxnSpPr>
        <p:spPr>
          <a:xfrm>
            <a:off x="10454714" y="591127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7DE7A59-26FD-40AC-8B28-1ED3CAFDDDA9}"/>
              </a:ext>
            </a:extLst>
          </p:cNvPr>
          <p:cNvSpPr txBox="1">
            <a:spLocks/>
          </p:cNvSpPr>
          <p:nvPr/>
        </p:nvSpPr>
        <p:spPr>
          <a:xfrm>
            <a:off x="152400" y="152400"/>
            <a:ext cx="5642264"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oldest rock is dated between 3.8 and 4.28 Ga from the </a:t>
            </a:r>
            <a:r>
              <a:rPr lang="en-US" dirty="0" err="1"/>
              <a:t>Nuvvuagittuq</a:t>
            </a:r>
            <a:r>
              <a:rPr lang="en-US" dirty="0"/>
              <a:t> greenstone belt (metamorphic rocks) in Hudson Bay, Quebec.</a:t>
            </a:r>
          </a:p>
          <a:p>
            <a:r>
              <a:rPr lang="en-US" dirty="0"/>
              <a:t>The former oldest rock was a 3.96 Ga gneiss from Canada.</a:t>
            </a:r>
          </a:p>
          <a:p>
            <a:r>
              <a:rPr lang="en-US" dirty="0"/>
              <a:t>Thus, </a:t>
            </a:r>
            <a:r>
              <a:rPr lang="en-US" b="1" dirty="0"/>
              <a:t>we place the base of the Archean at about 4 Ga </a:t>
            </a:r>
            <a:r>
              <a:rPr lang="en-US" dirty="0"/>
              <a:t>to mark the origin of Earth’s rocky crust.</a:t>
            </a:r>
          </a:p>
        </p:txBody>
      </p:sp>
    </p:spTree>
    <p:extLst>
      <p:ext uri="{BB962C8B-B14F-4D97-AF65-F5344CB8AC3E}">
        <p14:creationId xmlns:p14="http://schemas.microsoft.com/office/powerpoint/2010/main" val="806579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15000" y="427038"/>
            <a:ext cx="5257800" cy="1020762"/>
          </a:xfrm>
        </p:spPr>
        <p:txBody>
          <a:bodyPr>
            <a:normAutofit fontScale="90000"/>
          </a:bodyPr>
          <a:lstStyle/>
          <a:p>
            <a:r>
              <a:rPr lang="en-US" dirty="0"/>
              <a:t>Atmosphere, Crust and Ocean earlier than 4 Ga</a:t>
            </a:r>
          </a:p>
        </p:txBody>
      </p:sp>
      <p:pic>
        <p:nvPicPr>
          <p:cNvPr id="6" name="Picture 4"/>
          <p:cNvPicPr>
            <a:picLocks noChangeAspect="1" noChangeArrowheads="1"/>
          </p:cNvPicPr>
          <p:nvPr/>
        </p:nvPicPr>
        <p:blipFill>
          <a:blip r:embed="rId3" cstate="print"/>
          <a:srcRect l="49728" t="50000"/>
          <a:stretch>
            <a:fillRect/>
          </a:stretch>
        </p:blipFill>
        <p:spPr bwMode="auto">
          <a:xfrm>
            <a:off x="5638800" y="1905000"/>
            <a:ext cx="5257800" cy="3359150"/>
          </a:xfrm>
          <a:prstGeom prst="rect">
            <a:avLst/>
          </a:prstGeom>
          <a:noFill/>
          <a:ln w="9525">
            <a:noFill/>
            <a:miter lim="800000"/>
            <a:headEnd/>
            <a:tailEnd/>
          </a:ln>
          <a:effectLst/>
        </p:spPr>
      </p:pic>
      <p:grpSp>
        <p:nvGrpSpPr>
          <p:cNvPr id="34" name="Group 33">
            <a:extLst>
              <a:ext uri="{FF2B5EF4-FFF2-40B4-BE49-F238E27FC236}">
                <a16:creationId xmlns:a16="http://schemas.microsoft.com/office/drawing/2014/main" id="{247DB9E6-C099-40C5-ABFC-98E51D3E9695}"/>
              </a:ext>
            </a:extLst>
          </p:cNvPr>
          <p:cNvGrpSpPr/>
          <p:nvPr/>
        </p:nvGrpSpPr>
        <p:grpSpPr>
          <a:xfrm>
            <a:off x="10911186" y="167150"/>
            <a:ext cx="1249770" cy="6545520"/>
            <a:chOff x="10716625" y="245806"/>
            <a:chExt cx="1249770" cy="6545520"/>
          </a:xfrm>
        </p:grpSpPr>
        <p:sp>
          <p:nvSpPr>
            <p:cNvPr id="35" name="Rectangle 34">
              <a:extLst>
                <a:ext uri="{FF2B5EF4-FFF2-40B4-BE49-F238E27FC236}">
                  <a16:creationId xmlns:a16="http://schemas.microsoft.com/office/drawing/2014/main" id="{96E63C49-2703-47A8-A070-E683BD5E0B26}"/>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E13724B-22CD-40E2-8BB2-D9D8D75A4A85}"/>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65AF21B-A909-4754-9B41-9DDDB7BF6FB2}"/>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725F562-551E-4890-BDF8-579486E8129F}"/>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58D996B-CE11-45D3-A783-E113560E7C0C}"/>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0" name="TextBox 39">
              <a:extLst>
                <a:ext uri="{FF2B5EF4-FFF2-40B4-BE49-F238E27FC236}">
                  <a16:creationId xmlns:a16="http://schemas.microsoft.com/office/drawing/2014/main" id="{7D26D8EA-E00B-4BD9-853C-B5F7FC6CF33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1" name="TextBox 40">
              <a:extLst>
                <a:ext uri="{FF2B5EF4-FFF2-40B4-BE49-F238E27FC236}">
                  <a16:creationId xmlns:a16="http://schemas.microsoft.com/office/drawing/2014/main" id="{A7292D97-F596-43B6-9C82-286F6FDD44B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2" name="TextBox 41">
              <a:extLst>
                <a:ext uri="{FF2B5EF4-FFF2-40B4-BE49-F238E27FC236}">
                  <a16:creationId xmlns:a16="http://schemas.microsoft.com/office/drawing/2014/main" id="{617B00C2-C4F9-4F39-9115-731F76923493}"/>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3" name="TextBox 42">
              <a:extLst>
                <a:ext uri="{FF2B5EF4-FFF2-40B4-BE49-F238E27FC236}">
                  <a16:creationId xmlns:a16="http://schemas.microsoft.com/office/drawing/2014/main" id="{64860359-59F3-4296-B6FC-B8C89D36CA57}"/>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4" name="TextBox 43">
              <a:extLst>
                <a:ext uri="{FF2B5EF4-FFF2-40B4-BE49-F238E27FC236}">
                  <a16:creationId xmlns:a16="http://schemas.microsoft.com/office/drawing/2014/main" id="{97FF2CBD-FCB0-4C69-9D57-3C9BF0356A0D}"/>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5" name="TextBox 44">
              <a:extLst>
                <a:ext uri="{FF2B5EF4-FFF2-40B4-BE49-F238E27FC236}">
                  <a16:creationId xmlns:a16="http://schemas.microsoft.com/office/drawing/2014/main" id="{3C6CBFBA-5669-4796-B9AA-C3854E2D53C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6" name="TextBox 45">
              <a:extLst>
                <a:ext uri="{FF2B5EF4-FFF2-40B4-BE49-F238E27FC236}">
                  <a16:creationId xmlns:a16="http://schemas.microsoft.com/office/drawing/2014/main" id="{1E5EB5C4-4FFE-48A3-99FD-5D74A6085AD9}"/>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47" name="Straight Arrow Connector 46">
            <a:extLst>
              <a:ext uri="{FF2B5EF4-FFF2-40B4-BE49-F238E27FC236}">
                <a16:creationId xmlns:a16="http://schemas.microsoft.com/office/drawing/2014/main" id="{A64C9073-9289-4B94-8533-25B5FA86512B}"/>
              </a:ext>
            </a:extLst>
          </p:cNvPr>
          <p:cNvCxnSpPr/>
          <p:nvPr/>
        </p:nvCxnSpPr>
        <p:spPr>
          <a:xfrm>
            <a:off x="10449070" y="591127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0B31A5-61DC-4474-9767-7F997B980BA0}"/>
              </a:ext>
            </a:extLst>
          </p:cNvPr>
          <p:cNvSpPr txBox="1">
            <a:spLocks/>
          </p:cNvSpPr>
          <p:nvPr/>
        </p:nvSpPr>
        <p:spPr>
          <a:xfrm>
            <a:off x="152401" y="152400"/>
            <a:ext cx="5459914"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Historically, it was thought that Earth had a crust by about 4 Ga because the oldest rocks are about that age.  Thus, 4 Ga became the boundary between the Hadean (when Earth was thought to have been molten) and the Archean. But….</a:t>
            </a:r>
          </a:p>
          <a:p>
            <a:pPr marL="0" indent="0">
              <a:buNone/>
            </a:pPr>
            <a:endParaRPr lang="en-US"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screen"/>
          <a:srcRect/>
          <a:stretch>
            <a:fillRect/>
          </a:stretch>
        </p:blipFill>
        <p:spPr bwMode="auto">
          <a:xfrm>
            <a:off x="5867401" y="2667000"/>
            <a:ext cx="4243387" cy="3303625"/>
          </a:xfrm>
          <a:prstGeom prst="rect">
            <a:avLst/>
          </a:prstGeom>
          <a:noFill/>
          <a:ln w="9525">
            <a:noFill/>
            <a:miter lim="800000"/>
            <a:headEnd/>
            <a:tailEnd/>
          </a:ln>
        </p:spPr>
      </p:pic>
      <p:sp>
        <p:nvSpPr>
          <p:cNvPr id="36" name="Rectangle 35"/>
          <p:cNvSpPr/>
          <p:nvPr/>
        </p:nvSpPr>
        <p:spPr>
          <a:xfrm>
            <a:off x="5934194" y="5970625"/>
            <a:ext cx="4044435" cy="646331"/>
          </a:xfrm>
          <a:prstGeom prst="rect">
            <a:avLst/>
          </a:prstGeom>
        </p:spPr>
        <p:txBody>
          <a:bodyPr wrap="square">
            <a:spAutoFit/>
          </a:bodyPr>
          <a:lstStyle/>
          <a:p>
            <a:pPr>
              <a:buNone/>
            </a:pPr>
            <a:r>
              <a:rPr lang="en-US" u="sng" dirty="0"/>
              <a:t>Oldest zircons</a:t>
            </a:r>
            <a:r>
              <a:rPr lang="en-US" dirty="0"/>
              <a:t>: </a:t>
            </a:r>
            <a:r>
              <a:rPr lang="en-US" b="1" dirty="0"/>
              <a:t>4.36 Ga </a:t>
            </a:r>
            <a:r>
              <a:rPr lang="en-US" dirty="0"/>
              <a:t>from W. Australia, obtained from a 3.0 Ga sandstone</a:t>
            </a:r>
          </a:p>
        </p:txBody>
      </p:sp>
      <p:grpSp>
        <p:nvGrpSpPr>
          <p:cNvPr id="37" name="Group 36">
            <a:extLst>
              <a:ext uri="{FF2B5EF4-FFF2-40B4-BE49-F238E27FC236}">
                <a16:creationId xmlns:a16="http://schemas.microsoft.com/office/drawing/2014/main" id="{DFC2245A-3D9D-495B-B77F-8561C1B5EFCB}"/>
              </a:ext>
            </a:extLst>
          </p:cNvPr>
          <p:cNvGrpSpPr/>
          <p:nvPr/>
        </p:nvGrpSpPr>
        <p:grpSpPr>
          <a:xfrm>
            <a:off x="10820400" y="167150"/>
            <a:ext cx="1249770" cy="6545520"/>
            <a:chOff x="10716625" y="245806"/>
            <a:chExt cx="1249770" cy="6545520"/>
          </a:xfrm>
        </p:grpSpPr>
        <p:sp>
          <p:nvSpPr>
            <p:cNvPr id="38" name="Rectangle 37">
              <a:extLst>
                <a:ext uri="{FF2B5EF4-FFF2-40B4-BE49-F238E27FC236}">
                  <a16:creationId xmlns:a16="http://schemas.microsoft.com/office/drawing/2014/main" id="{711C47C9-AAA1-4BE1-9B58-F3917F58869D}"/>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8955025-A0A0-41B7-9815-0B1E18442C64}"/>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8844E55-FA65-4FFD-9CAB-AED1EC2BA1C3}"/>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802BEE5-A878-4ECE-A494-222ADF19E286}"/>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3B361309-E558-4FD7-B90B-25317657DD88}"/>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3" name="TextBox 42">
              <a:extLst>
                <a:ext uri="{FF2B5EF4-FFF2-40B4-BE49-F238E27FC236}">
                  <a16:creationId xmlns:a16="http://schemas.microsoft.com/office/drawing/2014/main" id="{0B7B85A7-11C4-45B9-AD59-0BA94D4CFD53}"/>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4" name="TextBox 43">
              <a:extLst>
                <a:ext uri="{FF2B5EF4-FFF2-40B4-BE49-F238E27FC236}">
                  <a16:creationId xmlns:a16="http://schemas.microsoft.com/office/drawing/2014/main" id="{4851F74C-0F3D-404D-8239-FD7FB72D7B6D}"/>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5" name="TextBox 44">
              <a:extLst>
                <a:ext uri="{FF2B5EF4-FFF2-40B4-BE49-F238E27FC236}">
                  <a16:creationId xmlns:a16="http://schemas.microsoft.com/office/drawing/2014/main" id="{7A7C9CB6-CF64-47C6-98C5-8B2292B9D90E}"/>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6" name="TextBox 45">
              <a:extLst>
                <a:ext uri="{FF2B5EF4-FFF2-40B4-BE49-F238E27FC236}">
                  <a16:creationId xmlns:a16="http://schemas.microsoft.com/office/drawing/2014/main" id="{C97F11B1-F083-4D56-9DAD-9FFF20081D76}"/>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7" name="TextBox 46">
              <a:extLst>
                <a:ext uri="{FF2B5EF4-FFF2-40B4-BE49-F238E27FC236}">
                  <a16:creationId xmlns:a16="http://schemas.microsoft.com/office/drawing/2014/main" id="{D462A0D0-6972-4A39-9BAD-C8D31CF41E39}"/>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8" name="TextBox 47">
              <a:extLst>
                <a:ext uri="{FF2B5EF4-FFF2-40B4-BE49-F238E27FC236}">
                  <a16:creationId xmlns:a16="http://schemas.microsoft.com/office/drawing/2014/main" id="{31A185B8-79AD-427D-AFAC-B10F7AEF5EF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9" name="TextBox 48">
              <a:extLst>
                <a:ext uri="{FF2B5EF4-FFF2-40B4-BE49-F238E27FC236}">
                  <a16:creationId xmlns:a16="http://schemas.microsoft.com/office/drawing/2014/main" id="{91B6FE55-68E9-45C4-9673-1A42DFF662D4}"/>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50" name="Straight Arrow Connector 49">
            <a:extLst>
              <a:ext uri="{FF2B5EF4-FFF2-40B4-BE49-F238E27FC236}">
                <a16:creationId xmlns:a16="http://schemas.microsoft.com/office/drawing/2014/main" id="{FF624ADA-F75E-4F3F-8344-87B9A51FD1B9}"/>
              </a:ext>
            </a:extLst>
          </p:cNvPr>
          <p:cNvCxnSpPr/>
          <p:nvPr/>
        </p:nvCxnSpPr>
        <p:spPr>
          <a:xfrm>
            <a:off x="10358284" y="6118501"/>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43B6C2E-51FC-48F2-9560-472254F5604E}"/>
              </a:ext>
            </a:extLst>
          </p:cNvPr>
          <p:cNvSpPr txBox="1">
            <a:spLocks/>
          </p:cNvSpPr>
          <p:nvPr/>
        </p:nvSpPr>
        <p:spPr>
          <a:xfrm>
            <a:off x="152400" y="1877472"/>
            <a:ext cx="5472490" cy="4835198"/>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Detrital zircons (minerals weathered from pre-existing rocks) have been dated to </a:t>
            </a:r>
            <a:r>
              <a:rPr lang="en-US" b="1" dirty="0"/>
              <a:t>4.36 Ga </a:t>
            </a:r>
            <a:r>
              <a:rPr lang="en-US" dirty="0"/>
              <a:t>(error within 4.0 and 4.4 Ga)</a:t>
            </a:r>
          </a:p>
          <a:p>
            <a:r>
              <a:rPr lang="en-US" dirty="0"/>
              <a:t>Geochemical analyses suggest these zircons formed from recycling of crust that had been exposed to liquid water. </a:t>
            </a:r>
            <a:r>
              <a:rPr lang="en-US" dirty="0">
                <a:solidFill>
                  <a:srgbClr val="FF0000"/>
                </a:solidFill>
              </a:rPr>
              <a:t>What does this mean for the age of the oldest crust?</a:t>
            </a:r>
          </a:p>
        </p:txBody>
      </p:sp>
      <p:sp>
        <p:nvSpPr>
          <p:cNvPr id="2" name="Title 1">
            <a:extLst>
              <a:ext uri="{FF2B5EF4-FFF2-40B4-BE49-F238E27FC236}">
                <a16:creationId xmlns:a16="http://schemas.microsoft.com/office/drawing/2014/main" id="{C87EBAFE-31EA-3126-1432-767C632F0727}"/>
              </a:ext>
            </a:extLst>
          </p:cNvPr>
          <p:cNvSpPr>
            <a:spLocks noGrp="1"/>
          </p:cNvSpPr>
          <p:nvPr>
            <p:ph type="title"/>
          </p:nvPr>
        </p:nvSpPr>
        <p:spPr>
          <a:xfrm>
            <a:off x="171528" y="274638"/>
            <a:ext cx="10186756" cy="1143000"/>
          </a:xfrm>
        </p:spPr>
        <p:txBody>
          <a:bodyPr>
            <a:normAutofit fontScale="90000"/>
          </a:bodyPr>
          <a:lstStyle/>
          <a:p>
            <a:r>
              <a:rPr lang="en-US" b="1" dirty="0"/>
              <a:t>Jack Hills Zircons</a:t>
            </a:r>
            <a:r>
              <a:rPr lang="en-US" dirty="0"/>
              <a:t>: suggest crust and water during Hadean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Documents and Settings\pmarenco\My Documents\BrynMawr\Teaching\Paleobiology09\EvolutionOfLife\EarliestSeds.jpg"/>
          <p:cNvPicPr>
            <a:picLocks noChangeAspect="1" noChangeArrowheads="1"/>
          </p:cNvPicPr>
          <p:nvPr/>
        </p:nvPicPr>
        <p:blipFill>
          <a:blip r:embed="rId3" cstate="screen"/>
          <a:srcRect/>
          <a:stretch>
            <a:fillRect/>
          </a:stretch>
        </p:blipFill>
        <p:spPr bwMode="auto">
          <a:xfrm>
            <a:off x="5802487" y="-1"/>
            <a:ext cx="4876800" cy="4301067"/>
          </a:xfrm>
          <a:prstGeom prst="rect">
            <a:avLst/>
          </a:prstGeom>
          <a:noFill/>
        </p:spPr>
      </p:pic>
      <p:grpSp>
        <p:nvGrpSpPr>
          <p:cNvPr id="32" name="Group 31">
            <a:extLst>
              <a:ext uri="{FF2B5EF4-FFF2-40B4-BE49-F238E27FC236}">
                <a16:creationId xmlns:a16="http://schemas.microsoft.com/office/drawing/2014/main" id="{84C7A8D5-5087-4510-9A05-B6C8DFE73CC4}"/>
              </a:ext>
            </a:extLst>
          </p:cNvPr>
          <p:cNvGrpSpPr/>
          <p:nvPr/>
        </p:nvGrpSpPr>
        <p:grpSpPr>
          <a:xfrm>
            <a:off x="10789830" y="167150"/>
            <a:ext cx="1249770" cy="6545520"/>
            <a:chOff x="10716625" y="245806"/>
            <a:chExt cx="1249770" cy="6545520"/>
          </a:xfrm>
        </p:grpSpPr>
        <p:sp>
          <p:nvSpPr>
            <p:cNvPr id="33" name="Rectangle 32">
              <a:extLst>
                <a:ext uri="{FF2B5EF4-FFF2-40B4-BE49-F238E27FC236}">
                  <a16:creationId xmlns:a16="http://schemas.microsoft.com/office/drawing/2014/main" id="{3008B907-82E3-4380-BF54-7551454464A0}"/>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36A8332-E848-4D08-9CE4-BD7AC237E1AF}"/>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95F1FFE-DA3E-46A6-A47E-0D839A75F506}"/>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3660864-44FE-4105-9E39-5E4D8D19CDDB}"/>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4DF0F12-E494-42C7-8E61-966E0D7D6AD2}"/>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0" name="TextBox 39">
              <a:extLst>
                <a:ext uri="{FF2B5EF4-FFF2-40B4-BE49-F238E27FC236}">
                  <a16:creationId xmlns:a16="http://schemas.microsoft.com/office/drawing/2014/main" id="{1DE5D879-0E1F-4EAA-AA97-988D27EAC3D2}"/>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1" name="TextBox 40">
              <a:extLst>
                <a:ext uri="{FF2B5EF4-FFF2-40B4-BE49-F238E27FC236}">
                  <a16:creationId xmlns:a16="http://schemas.microsoft.com/office/drawing/2014/main" id="{8BC86E27-6E5B-4834-8359-79E2783648BA}"/>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2" name="TextBox 41">
              <a:extLst>
                <a:ext uri="{FF2B5EF4-FFF2-40B4-BE49-F238E27FC236}">
                  <a16:creationId xmlns:a16="http://schemas.microsoft.com/office/drawing/2014/main" id="{D2DB71D3-2687-4C82-9A50-FCE5D95FBFC4}"/>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3" name="TextBox 42">
              <a:extLst>
                <a:ext uri="{FF2B5EF4-FFF2-40B4-BE49-F238E27FC236}">
                  <a16:creationId xmlns:a16="http://schemas.microsoft.com/office/drawing/2014/main" id="{4EF35963-F52C-4F84-86F1-C0C86861DFA1}"/>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4" name="TextBox 43">
              <a:extLst>
                <a:ext uri="{FF2B5EF4-FFF2-40B4-BE49-F238E27FC236}">
                  <a16:creationId xmlns:a16="http://schemas.microsoft.com/office/drawing/2014/main" id="{1E520374-B677-47CA-89C2-E035BF189C6A}"/>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5" name="TextBox 44">
              <a:extLst>
                <a:ext uri="{FF2B5EF4-FFF2-40B4-BE49-F238E27FC236}">
                  <a16:creationId xmlns:a16="http://schemas.microsoft.com/office/drawing/2014/main" id="{4064E487-BF11-4D6B-BDE3-81201E7B35C1}"/>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6" name="TextBox 45">
              <a:extLst>
                <a:ext uri="{FF2B5EF4-FFF2-40B4-BE49-F238E27FC236}">
                  <a16:creationId xmlns:a16="http://schemas.microsoft.com/office/drawing/2014/main" id="{7BCE889D-0FEA-4E68-B96F-73429D61E60F}"/>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47" name="Straight Arrow Connector 46">
            <a:extLst>
              <a:ext uri="{FF2B5EF4-FFF2-40B4-BE49-F238E27FC236}">
                <a16:creationId xmlns:a16="http://schemas.microsoft.com/office/drawing/2014/main" id="{5875D15C-960F-4AFB-BA38-627C42EBDF19}"/>
              </a:ext>
            </a:extLst>
          </p:cNvPr>
          <p:cNvCxnSpPr/>
          <p:nvPr/>
        </p:nvCxnSpPr>
        <p:spPr>
          <a:xfrm>
            <a:off x="10327714" y="5588814"/>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389ED9-5135-4339-8C4C-BCCF7C411EEF}"/>
              </a:ext>
            </a:extLst>
          </p:cNvPr>
          <p:cNvSpPr txBox="1">
            <a:spLocks/>
          </p:cNvSpPr>
          <p:nvPr/>
        </p:nvSpPr>
        <p:spPr>
          <a:xfrm>
            <a:off x="152400" y="152400"/>
            <a:ext cx="5791200"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The oldest sedimentary rock is a 3.75 Ga banded iron formation from Canada.</a:t>
            </a:r>
          </a:p>
          <a:p>
            <a:r>
              <a:rPr lang="en-US" dirty="0">
                <a:solidFill>
                  <a:srgbClr val="FF0000"/>
                </a:solidFill>
              </a:rPr>
              <a:t>Why should we care about the oldest sedimentary rock?</a:t>
            </a:r>
          </a:p>
        </p:txBody>
      </p:sp>
    </p:spTree>
    <p:extLst>
      <p:ext uri="{BB962C8B-B14F-4D97-AF65-F5344CB8AC3E}">
        <p14:creationId xmlns:p14="http://schemas.microsoft.com/office/powerpoint/2010/main" val="1643921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srcRect l="49728" t="50000"/>
          <a:stretch>
            <a:fillRect/>
          </a:stretch>
        </p:blipFill>
        <p:spPr bwMode="auto">
          <a:xfrm>
            <a:off x="5638800" y="1905000"/>
            <a:ext cx="5257800" cy="3359150"/>
          </a:xfrm>
          <a:prstGeom prst="rect">
            <a:avLst/>
          </a:prstGeom>
          <a:noFill/>
          <a:ln w="9525">
            <a:noFill/>
            <a:miter lim="800000"/>
            <a:headEnd/>
            <a:tailEnd/>
          </a:ln>
          <a:effectLst/>
        </p:spPr>
      </p:pic>
      <p:grpSp>
        <p:nvGrpSpPr>
          <p:cNvPr id="34" name="Group 33">
            <a:extLst>
              <a:ext uri="{FF2B5EF4-FFF2-40B4-BE49-F238E27FC236}">
                <a16:creationId xmlns:a16="http://schemas.microsoft.com/office/drawing/2014/main" id="{247DB9E6-C099-40C5-ABFC-98E51D3E9695}"/>
              </a:ext>
            </a:extLst>
          </p:cNvPr>
          <p:cNvGrpSpPr/>
          <p:nvPr/>
        </p:nvGrpSpPr>
        <p:grpSpPr>
          <a:xfrm>
            <a:off x="10911186" y="167150"/>
            <a:ext cx="1249770" cy="6545520"/>
            <a:chOff x="10716625" y="245806"/>
            <a:chExt cx="1249770" cy="6545520"/>
          </a:xfrm>
        </p:grpSpPr>
        <p:sp>
          <p:nvSpPr>
            <p:cNvPr id="35" name="Rectangle 34">
              <a:extLst>
                <a:ext uri="{FF2B5EF4-FFF2-40B4-BE49-F238E27FC236}">
                  <a16:creationId xmlns:a16="http://schemas.microsoft.com/office/drawing/2014/main" id="{96E63C49-2703-47A8-A070-E683BD5E0B26}"/>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E13724B-22CD-40E2-8BB2-D9D8D75A4A85}"/>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65AF21B-A909-4754-9B41-9DDDB7BF6FB2}"/>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725F562-551E-4890-BDF8-579486E8129F}"/>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58D996B-CE11-45D3-A783-E113560E7C0C}"/>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0" name="TextBox 39">
              <a:extLst>
                <a:ext uri="{FF2B5EF4-FFF2-40B4-BE49-F238E27FC236}">
                  <a16:creationId xmlns:a16="http://schemas.microsoft.com/office/drawing/2014/main" id="{7D26D8EA-E00B-4BD9-853C-B5F7FC6CF33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1" name="TextBox 40">
              <a:extLst>
                <a:ext uri="{FF2B5EF4-FFF2-40B4-BE49-F238E27FC236}">
                  <a16:creationId xmlns:a16="http://schemas.microsoft.com/office/drawing/2014/main" id="{A7292D97-F596-43B6-9C82-286F6FDD44B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2" name="TextBox 41">
              <a:extLst>
                <a:ext uri="{FF2B5EF4-FFF2-40B4-BE49-F238E27FC236}">
                  <a16:creationId xmlns:a16="http://schemas.microsoft.com/office/drawing/2014/main" id="{617B00C2-C4F9-4F39-9115-731F76923493}"/>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3" name="TextBox 42">
              <a:extLst>
                <a:ext uri="{FF2B5EF4-FFF2-40B4-BE49-F238E27FC236}">
                  <a16:creationId xmlns:a16="http://schemas.microsoft.com/office/drawing/2014/main" id="{64860359-59F3-4296-B6FC-B8C89D36CA57}"/>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4" name="TextBox 43">
              <a:extLst>
                <a:ext uri="{FF2B5EF4-FFF2-40B4-BE49-F238E27FC236}">
                  <a16:creationId xmlns:a16="http://schemas.microsoft.com/office/drawing/2014/main" id="{97FF2CBD-FCB0-4C69-9D57-3C9BF0356A0D}"/>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5" name="TextBox 44">
              <a:extLst>
                <a:ext uri="{FF2B5EF4-FFF2-40B4-BE49-F238E27FC236}">
                  <a16:creationId xmlns:a16="http://schemas.microsoft.com/office/drawing/2014/main" id="{3C6CBFBA-5669-4796-B9AA-C3854E2D53C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6" name="TextBox 45">
              <a:extLst>
                <a:ext uri="{FF2B5EF4-FFF2-40B4-BE49-F238E27FC236}">
                  <a16:creationId xmlns:a16="http://schemas.microsoft.com/office/drawing/2014/main" id="{1E5EB5C4-4FFE-48A3-99FD-5D74A6085AD9}"/>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47" name="Straight Arrow Connector 46">
            <a:extLst>
              <a:ext uri="{FF2B5EF4-FFF2-40B4-BE49-F238E27FC236}">
                <a16:creationId xmlns:a16="http://schemas.microsoft.com/office/drawing/2014/main" id="{A64C9073-9289-4B94-8533-25B5FA86512B}"/>
              </a:ext>
            </a:extLst>
          </p:cNvPr>
          <p:cNvCxnSpPr/>
          <p:nvPr/>
        </p:nvCxnSpPr>
        <p:spPr>
          <a:xfrm>
            <a:off x="10449070" y="591127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0B31A5-61DC-4474-9767-7F997B980BA0}"/>
              </a:ext>
            </a:extLst>
          </p:cNvPr>
          <p:cNvSpPr txBox="1">
            <a:spLocks/>
          </p:cNvSpPr>
          <p:nvPr/>
        </p:nvSpPr>
        <p:spPr>
          <a:xfrm>
            <a:off x="152400" y="152400"/>
            <a:ext cx="5550985"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FF0000"/>
                </a:solidFill>
              </a:rPr>
              <a:t>Where did the gases in the atmosphere come from?</a:t>
            </a:r>
          </a:p>
          <a:p>
            <a:endParaRPr lang="en-US" dirty="0"/>
          </a:p>
          <a:p>
            <a:endParaRPr lang="en-US" dirty="0"/>
          </a:p>
        </p:txBody>
      </p:sp>
      <p:sp>
        <p:nvSpPr>
          <p:cNvPr id="7" name="Title 3">
            <a:extLst>
              <a:ext uri="{FF2B5EF4-FFF2-40B4-BE49-F238E27FC236}">
                <a16:creationId xmlns:a16="http://schemas.microsoft.com/office/drawing/2014/main" id="{385F4CF8-3435-DFDD-75E4-C97B0F793982}"/>
              </a:ext>
            </a:extLst>
          </p:cNvPr>
          <p:cNvSpPr txBox="1">
            <a:spLocks/>
          </p:cNvSpPr>
          <p:nvPr/>
        </p:nvSpPr>
        <p:spPr>
          <a:xfrm>
            <a:off x="5715000" y="427038"/>
            <a:ext cx="5257800" cy="1020762"/>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Atmosphere, Crust and Ocean earlier than 4 Ga</a:t>
            </a:r>
          </a:p>
        </p:txBody>
      </p:sp>
    </p:spTree>
    <p:extLst>
      <p:ext uri="{BB962C8B-B14F-4D97-AF65-F5344CB8AC3E}">
        <p14:creationId xmlns:p14="http://schemas.microsoft.com/office/powerpoint/2010/main" val="3000844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srcRect l="49728" t="50000"/>
          <a:stretch>
            <a:fillRect/>
          </a:stretch>
        </p:blipFill>
        <p:spPr bwMode="auto">
          <a:xfrm>
            <a:off x="5638800" y="1905000"/>
            <a:ext cx="5257800" cy="3359150"/>
          </a:xfrm>
          <a:prstGeom prst="rect">
            <a:avLst/>
          </a:prstGeom>
          <a:noFill/>
          <a:ln w="9525">
            <a:noFill/>
            <a:miter lim="800000"/>
            <a:headEnd/>
            <a:tailEnd/>
          </a:ln>
          <a:effectLst/>
        </p:spPr>
      </p:pic>
      <p:grpSp>
        <p:nvGrpSpPr>
          <p:cNvPr id="34" name="Group 33">
            <a:extLst>
              <a:ext uri="{FF2B5EF4-FFF2-40B4-BE49-F238E27FC236}">
                <a16:creationId xmlns:a16="http://schemas.microsoft.com/office/drawing/2014/main" id="{247DB9E6-C099-40C5-ABFC-98E51D3E9695}"/>
              </a:ext>
            </a:extLst>
          </p:cNvPr>
          <p:cNvGrpSpPr/>
          <p:nvPr/>
        </p:nvGrpSpPr>
        <p:grpSpPr>
          <a:xfrm>
            <a:off x="10911186" y="167150"/>
            <a:ext cx="1249770" cy="6545520"/>
            <a:chOff x="10716625" y="245806"/>
            <a:chExt cx="1249770" cy="6545520"/>
          </a:xfrm>
        </p:grpSpPr>
        <p:sp>
          <p:nvSpPr>
            <p:cNvPr id="35" name="Rectangle 34">
              <a:extLst>
                <a:ext uri="{FF2B5EF4-FFF2-40B4-BE49-F238E27FC236}">
                  <a16:creationId xmlns:a16="http://schemas.microsoft.com/office/drawing/2014/main" id="{96E63C49-2703-47A8-A070-E683BD5E0B26}"/>
                </a:ext>
              </a:extLst>
            </p:cNvPr>
            <p:cNvSpPr/>
            <p:nvPr/>
          </p:nvSpPr>
          <p:spPr>
            <a:xfrm>
              <a:off x="10766323" y="245806"/>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E13724B-22CD-40E2-8BB2-D9D8D75A4A85}"/>
                </a:ext>
              </a:extLst>
            </p:cNvPr>
            <p:cNvSpPr/>
            <p:nvPr/>
          </p:nvSpPr>
          <p:spPr>
            <a:xfrm>
              <a:off x="10766323" y="1052050"/>
              <a:ext cx="1150374" cy="29717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65AF21B-A909-4754-9B41-9DDDB7BF6FB2}"/>
                </a:ext>
              </a:extLst>
            </p:cNvPr>
            <p:cNvSpPr/>
            <p:nvPr/>
          </p:nvSpPr>
          <p:spPr>
            <a:xfrm>
              <a:off x="10766323" y="5975248"/>
              <a:ext cx="1150374" cy="81607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725F562-551E-4890-BDF8-579486E8129F}"/>
                </a:ext>
              </a:extLst>
            </p:cNvPr>
            <p:cNvSpPr/>
            <p:nvPr/>
          </p:nvSpPr>
          <p:spPr>
            <a:xfrm>
              <a:off x="10766323" y="4023848"/>
              <a:ext cx="1150374" cy="1951399"/>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58D996B-CE11-45D3-A783-E113560E7C0C}"/>
                </a:ext>
              </a:extLst>
            </p:cNvPr>
            <p:cNvSpPr txBox="1"/>
            <p:nvPr/>
          </p:nvSpPr>
          <p:spPr>
            <a:xfrm>
              <a:off x="10716625" y="478424"/>
              <a:ext cx="1223284" cy="338554"/>
            </a:xfrm>
            <a:prstGeom prst="rect">
              <a:avLst/>
            </a:prstGeom>
            <a:noFill/>
          </p:spPr>
          <p:txBody>
            <a:bodyPr wrap="none" rtlCol="0">
              <a:spAutoFit/>
            </a:bodyPr>
            <a:lstStyle/>
            <a:p>
              <a:r>
                <a:rPr lang="en-US" sz="1600" b="1" dirty="0"/>
                <a:t>Phanerozoic</a:t>
              </a:r>
            </a:p>
          </p:txBody>
        </p:sp>
        <p:sp>
          <p:nvSpPr>
            <p:cNvPr id="40" name="TextBox 39">
              <a:extLst>
                <a:ext uri="{FF2B5EF4-FFF2-40B4-BE49-F238E27FC236}">
                  <a16:creationId xmlns:a16="http://schemas.microsoft.com/office/drawing/2014/main" id="{7D26D8EA-E00B-4BD9-853C-B5F7FC6CF334}"/>
                </a:ext>
              </a:extLst>
            </p:cNvPr>
            <p:cNvSpPr txBox="1"/>
            <p:nvPr/>
          </p:nvSpPr>
          <p:spPr>
            <a:xfrm>
              <a:off x="10750641" y="2251136"/>
              <a:ext cx="1150956" cy="338554"/>
            </a:xfrm>
            <a:prstGeom prst="rect">
              <a:avLst/>
            </a:prstGeom>
            <a:noFill/>
          </p:spPr>
          <p:txBody>
            <a:bodyPr wrap="none" rtlCol="0">
              <a:spAutoFit/>
            </a:bodyPr>
            <a:lstStyle/>
            <a:p>
              <a:r>
                <a:rPr lang="en-US" sz="1600" b="1" dirty="0"/>
                <a:t>Proterozoic</a:t>
              </a:r>
            </a:p>
          </p:txBody>
        </p:sp>
        <p:sp>
          <p:nvSpPr>
            <p:cNvPr id="41" name="TextBox 40">
              <a:extLst>
                <a:ext uri="{FF2B5EF4-FFF2-40B4-BE49-F238E27FC236}">
                  <a16:creationId xmlns:a16="http://schemas.microsoft.com/office/drawing/2014/main" id="{A7292D97-F596-43B6-9C82-286F6FDD44B1}"/>
                </a:ext>
              </a:extLst>
            </p:cNvPr>
            <p:cNvSpPr txBox="1"/>
            <p:nvPr/>
          </p:nvSpPr>
          <p:spPr>
            <a:xfrm>
              <a:off x="10879586" y="4821824"/>
              <a:ext cx="891911" cy="338554"/>
            </a:xfrm>
            <a:prstGeom prst="rect">
              <a:avLst/>
            </a:prstGeom>
            <a:noFill/>
          </p:spPr>
          <p:txBody>
            <a:bodyPr wrap="none" rtlCol="0">
              <a:spAutoFit/>
            </a:bodyPr>
            <a:lstStyle/>
            <a:p>
              <a:r>
                <a:rPr lang="en-US" sz="1600" b="1" dirty="0"/>
                <a:t>Archean</a:t>
              </a:r>
            </a:p>
          </p:txBody>
        </p:sp>
        <p:sp>
          <p:nvSpPr>
            <p:cNvPr id="42" name="TextBox 41">
              <a:extLst>
                <a:ext uri="{FF2B5EF4-FFF2-40B4-BE49-F238E27FC236}">
                  <a16:creationId xmlns:a16="http://schemas.microsoft.com/office/drawing/2014/main" id="{617B00C2-C4F9-4F39-9115-731F76923493}"/>
                </a:ext>
              </a:extLst>
            </p:cNvPr>
            <p:cNvSpPr txBox="1"/>
            <p:nvPr/>
          </p:nvSpPr>
          <p:spPr>
            <a:xfrm>
              <a:off x="10903728" y="6184411"/>
              <a:ext cx="840295" cy="338554"/>
            </a:xfrm>
            <a:prstGeom prst="rect">
              <a:avLst/>
            </a:prstGeom>
            <a:noFill/>
          </p:spPr>
          <p:txBody>
            <a:bodyPr wrap="none" rtlCol="0">
              <a:spAutoFit/>
            </a:bodyPr>
            <a:lstStyle/>
            <a:p>
              <a:r>
                <a:rPr lang="en-US" sz="1600" b="1" dirty="0"/>
                <a:t>Hadean</a:t>
              </a:r>
            </a:p>
          </p:txBody>
        </p:sp>
        <p:sp>
          <p:nvSpPr>
            <p:cNvPr id="43" name="TextBox 42">
              <a:extLst>
                <a:ext uri="{FF2B5EF4-FFF2-40B4-BE49-F238E27FC236}">
                  <a16:creationId xmlns:a16="http://schemas.microsoft.com/office/drawing/2014/main" id="{64860359-59F3-4296-B6FC-B8C89D36CA57}"/>
                </a:ext>
              </a:extLst>
            </p:cNvPr>
            <p:cNvSpPr txBox="1"/>
            <p:nvPr/>
          </p:nvSpPr>
          <p:spPr>
            <a:xfrm>
              <a:off x="11313652" y="793580"/>
              <a:ext cx="652743" cy="307777"/>
            </a:xfrm>
            <a:prstGeom prst="rect">
              <a:avLst/>
            </a:prstGeom>
            <a:noFill/>
          </p:spPr>
          <p:txBody>
            <a:bodyPr wrap="none" rtlCol="0">
              <a:spAutoFit/>
            </a:bodyPr>
            <a:lstStyle/>
            <a:p>
              <a:r>
                <a:rPr lang="en-US" sz="1400" dirty="0"/>
                <a:t>0.5 Ga</a:t>
              </a:r>
            </a:p>
          </p:txBody>
        </p:sp>
        <p:sp>
          <p:nvSpPr>
            <p:cNvPr id="44" name="TextBox 43">
              <a:extLst>
                <a:ext uri="{FF2B5EF4-FFF2-40B4-BE49-F238E27FC236}">
                  <a16:creationId xmlns:a16="http://schemas.microsoft.com/office/drawing/2014/main" id="{97FF2CBD-FCB0-4C69-9D57-3C9BF0356A0D}"/>
                </a:ext>
              </a:extLst>
            </p:cNvPr>
            <p:cNvSpPr txBox="1"/>
            <p:nvPr/>
          </p:nvSpPr>
          <p:spPr>
            <a:xfrm>
              <a:off x="11313652" y="3707096"/>
              <a:ext cx="652743" cy="307777"/>
            </a:xfrm>
            <a:prstGeom prst="rect">
              <a:avLst/>
            </a:prstGeom>
            <a:noFill/>
          </p:spPr>
          <p:txBody>
            <a:bodyPr wrap="none" rtlCol="0">
              <a:spAutoFit/>
            </a:bodyPr>
            <a:lstStyle/>
            <a:p>
              <a:r>
                <a:rPr lang="en-US" sz="1400" dirty="0"/>
                <a:t>2.5 Ga</a:t>
              </a:r>
            </a:p>
          </p:txBody>
        </p:sp>
        <p:sp>
          <p:nvSpPr>
            <p:cNvPr id="45" name="TextBox 44">
              <a:extLst>
                <a:ext uri="{FF2B5EF4-FFF2-40B4-BE49-F238E27FC236}">
                  <a16:creationId xmlns:a16="http://schemas.microsoft.com/office/drawing/2014/main" id="{3C6CBFBA-5669-4796-B9AA-C3854E2D53CF}"/>
                </a:ext>
              </a:extLst>
            </p:cNvPr>
            <p:cNvSpPr txBox="1"/>
            <p:nvPr/>
          </p:nvSpPr>
          <p:spPr>
            <a:xfrm>
              <a:off x="11313652" y="5667470"/>
              <a:ext cx="652743" cy="307777"/>
            </a:xfrm>
            <a:prstGeom prst="rect">
              <a:avLst/>
            </a:prstGeom>
            <a:noFill/>
          </p:spPr>
          <p:txBody>
            <a:bodyPr wrap="none" rtlCol="0">
              <a:spAutoFit/>
            </a:bodyPr>
            <a:lstStyle/>
            <a:p>
              <a:r>
                <a:rPr lang="en-US" sz="1400" dirty="0"/>
                <a:t>4.0 Ga</a:t>
              </a:r>
            </a:p>
          </p:txBody>
        </p:sp>
        <p:sp>
          <p:nvSpPr>
            <p:cNvPr id="46" name="TextBox 45">
              <a:extLst>
                <a:ext uri="{FF2B5EF4-FFF2-40B4-BE49-F238E27FC236}">
                  <a16:creationId xmlns:a16="http://schemas.microsoft.com/office/drawing/2014/main" id="{1E5EB5C4-4FFE-48A3-99FD-5D74A6085AD9}"/>
                </a:ext>
              </a:extLst>
            </p:cNvPr>
            <p:cNvSpPr txBox="1"/>
            <p:nvPr/>
          </p:nvSpPr>
          <p:spPr>
            <a:xfrm>
              <a:off x="11313652" y="6483549"/>
              <a:ext cx="652743" cy="307777"/>
            </a:xfrm>
            <a:prstGeom prst="rect">
              <a:avLst/>
            </a:prstGeom>
            <a:noFill/>
          </p:spPr>
          <p:txBody>
            <a:bodyPr wrap="none" rtlCol="0">
              <a:spAutoFit/>
            </a:bodyPr>
            <a:lstStyle/>
            <a:p>
              <a:r>
                <a:rPr lang="en-US" sz="1400" dirty="0"/>
                <a:t>4.6 Ga</a:t>
              </a:r>
            </a:p>
          </p:txBody>
        </p:sp>
      </p:grpSp>
      <p:cxnSp>
        <p:nvCxnSpPr>
          <p:cNvPr id="47" name="Straight Arrow Connector 46">
            <a:extLst>
              <a:ext uri="{FF2B5EF4-FFF2-40B4-BE49-F238E27FC236}">
                <a16:creationId xmlns:a16="http://schemas.microsoft.com/office/drawing/2014/main" id="{A64C9073-9289-4B94-8533-25B5FA86512B}"/>
              </a:ext>
            </a:extLst>
          </p:cNvPr>
          <p:cNvCxnSpPr/>
          <p:nvPr/>
        </p:nvCxnSpPr>
        <p:spPr>
          <a:xfrm>
            <a:off x="10449070" y="5911270"/>
            <a:ext cx="462116"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30B31A5-61DC-4474-9767-7F997B980BA0}"/>
              </a:ext>
            </a:extLst>
          </p:cNvPr>
          <p:cNvSpPr txBox="1">
            <a:spLocks/>
          </p:cNvSpPr>
          <p:nvPr/>
        </p:nvSpPr>
        <p:spPr>
          <a:xfrm>
            <a:off x="152400" y="152400"/>
            <a:ext cx="5550985"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FF0000"/>
                </a:solidFill>
              </a:rPr>
              <a:t>Where did the gases in the atmosphere come from?</a:t>
            </a:r>
          </a:p>
          <a:p>
            <a:pPr lvl="1"/>
            <a:r>
              <a:rPr lang="en-US" dirty="0"/>
              <a:t>Volcanism</a:t>
            </a:r>
          </a:p>
          <a:p>
            <a:r>
              <a:rPr lang="en-US" dirty="0"/>
              <a:t>It is thought that water could accumulate as soon as the crust formed.</a:t>
            </a:r>
          </a:p>
          <a:p>
            <a:pPr lvl="1"/>
            <a:r>
              <a:rPr lang="en-US" dirty="0">
                <a:solidFill>
                  <a:srgbClr val="FF0000"/>
                </a:solidFill>
              </a:rPr>
              <a:t>Where did Earth’s water come from?</a:t>
            </a:r>
          </a:p>
          <a:p>
            <a:pPr marL="457200" lvl="1" indent="0">
              <a:buNone/>
            </a:pPr>
            <a:endParaRPr lang="en-US" dirty="0"/>
          </a:p>
          <a:p>
            <a:endParaRPr lang="en-US" dirty="0"/>
          </a:p>
          <a:p>
            <a:pPr marL="0" indent="0">
              <a:buNone/>
            </a:pPr>
            <a:endParaRPr lang="en-US" dirty="0"/>
          </a:p>
          <a:p>
            <a:endParaRPr lang="en-US" dirty="0"/>
          </a:p>
        </p:txBody>
      </p:sp>
      <p:sp>
        <p:nvSpPr>
          <p:cNvPr id="5" name="Title 3">
            <a:extLst>
              <a:ext uri="{FF2B5EF4-FFF2-40B4-BE49-F238E27FC236}">
                <a16:creationId xmlns:a16="http://schemas.microsoft.com/office/drawing/2014/main" id="{B0264B3C-631A-B22B-EC2C-DC7B9DA7B382}"/>
              </a:ext>
            </a:extLst>
          </p:cNvPr>
          <p:cNvSpPr txBox="1">
            <a:spLocks/>
          </p:cNvSpPr>
          <p:nvPr/>
        </p:nvSpPr>
        <p:spPr>
          <a:xfrm>
            <a:off x="5715000" y="427038"/>
            <a:ext cx="5257800" cy="1020762"/>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Atmosphere, Crust and Ocean earlier than 4 Ga</a:t>
            </a:r>
          </a:p>
        </p:txBody>
      </p:sp>
    </p:spTree>
    <p:extLst>
      <p:ext uri="{BB962C8B-B14F-4D97-AF65-F5344CB8AC3E}">
        <p14:creationId xmlns:p14="http://schemas.microsoft.com/office/powerpoint/2010/main" val="3601016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a:t>Oceans?</a:t>
            </a:r>
          </a:p>
        </p:txBody>
      </p:sp>
      <p:pic>
        <p:nvPicPr>
          <p:cNvPr id="3074" name="Picture 2"/>
          <p:cNvPicPr>
            <a:picLocks noChangeAspect="1" noChangeArrowheads="1"/>
          </p:cNvPicPr>
          <p:nvPr/>
        </p:nvPicPr>
        <p:blipFill>
          <a:blip r:embed="rId3" cstate="print"/>
          <a:srcRect/>
          <a:stretch>
            <a:fillRect/>
          </a:stretch>
        </p:blipFill>
        <p:spPr bwMode="auto">
          <a:xfrm>
            <a:off x="6539986" y="1371600"/>
            <a:ext cx="5042414" cy="4038600"/>
          </a:xfrm>
          <a:prstGeom prst="rect">
            <a:avLst/>
          </a:prstGeom>
          <a:noFill/>
          <a:ln w="9525">
            <a:noFill/>
            <a:miter lim="800000"/>
            <a:headEnd/>
            <a:tailEnd/>
          </a:ln>
        </p:spPr>
      </p:pic>
      <p:sp>
        <p:nvSpPr>
          <p:cNvPr id="6" name="TextBox 5"/>
          <p:cNvSpPr txBox="1"/>
          <p:nvPr/>
        </p:nvSpPr>
        <p:spPr>
          <a:xfrm>
            <a:off x="6439289" y="5474948"/>
            <a:ext cx="5399299" cy="461665"/>
          </a:xfrm>
          <a:prstGeom prst="rect">
            <a:avLst/>
          </a:prstGeom>
          <a:noFill/>
        </p:spPr>
        <p:txBody>
          <a:bodyPr wrap="none" rtlCol="0">
            <a:spAutoFit/>
          </a:bodyPr>
          <a:lstStyle/>
          <a:p>
            <a:r>
              <a:rPr lang="en-US" sz="2400" b="1" dirty="0">
                <a:solidFill>
                  <a:srgbClr val="C00000"/>
                </a:solidFill>
              </a:rPr>
              <a:t>Ice from comets? Water from volcanoes?</a:t>
            </a:r>
          </a:p>
        </p:txBody>
      </p:sp>
      <p:sp>
        <p:nvSpPr>
          <p:cNvPr id="3" name="Content Placeholder 2">
            <a:extLst>
              <a:ext uri="{FF2B5EF4-FFF2-40B4-BE49-F238E27FC236}">
                <a16:creationId xmlns:a16="http://schemas.microsoft.com/office/drawing/2014/main" id="{92E6B3CA-07A7-41A6-8243-AE0F49DDE864}"/>
              </a:ext>
            </a:extLst>
          </p:cNvPr>
          <p:cNvSpPr txBox="1">
            <a:spLocks/>
          </p:cNvSpPr>
          <p:nvPr/>
        </p:nvSpPr>
        <p:spPr>
          <a:xfrm>
            <a:off x="152400" y="152400"/>
            <a:ext cx="5791200"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One hypothesis is that Earth’s water also came from volcanism.</a:t>
            </a:r>
          </a:p>
          <a:p>
            <a:r>
              <a:rPr lang="en-US" dirty="0"/>
              <a:t>Most Earth scientists now believe that most of Earth’s water likely came from a combination of comets (which are made of ice) and volcanism.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ratons"/>
          <p:cNvPicPr>
            <a:picLocks noChangeAspect="1" noChangeArrowheads="1"/>
          </p:cNvPicPr>
          <p:nvPr/>
        </p:nvPicPr>
        <p:blipFill>
          <a:blip r:embed="rId3" cstate="print"/>
          <a:srcRect/>
          <a:stretch>
            <a:fillRect/>
          </a:stretch>
        </p:blipFill>
        <p:spPr bwMode="auto">
          <a:xfrm>
            <a:off x="5638800" y="2286001"/>
            <a:ext cx="6429375" cy="3243263"/>
          </a:xfrm>
          <a:prstGeom prst="rect">
            <a:avLst/>
          </a:prstGeom>
          <a:noFill/>
        </p:spPr>
      </p:pic>
      <p:sp>
        <p:nvSpPr>
          <p:cNvPr id="3" name="Title 2"/>
          <p:cNvSpPr>
            <a:spLocks noGrp="1"/>
          </p:cNvSpPr>
          <p:nvPr>
            <p:ph type="title"/>
          </p:nvPr>
        </p:nvSpPr>
        <p:spPr>
          <a:xfrm>
            <a:off x="6096000" y="274638"/>
            <a:ext cx="5486400" cy="1143000"/>
          </a:xfrm>
        </p:spPr>
        <p:txBody>
          <a:bodyPr>
            <a:normAutofit fontScale="90000"/>
          </a:bodyPr>
          <a:lstStyle/>
          <a:p>
            <a:r>
              <a:rPr lang="en-US" dirty="0"/>
              <a:t>Formation of continents</a:t>
            </a:r>
          </a:p>
        </p:txBody>
      </p:sp>
      <p:sp>
        <p:nvSpPr>
          <p:cNvPr id="4" name="TextBox 3"/>
          <p:cNvSpPr txBox="1"/>
          <p:nvPr/>
        </p:nvSpPr>
        <p:spPr>
          <a:xfrm>
            <a:off x="8270454" y="1519001"/>
            <a:ext cx="1137491" cy="461665"/>
          </a:xfrm>
          <a:prstGeom prst="rect">
            <a:avLst/>
          </a:prstGeom>
          <a:noFill/>
        </p:spPr>
        <p:txBody>
          <a:bodyPr wrap="none" rtlCol="0">
            <a:spAutoFit/>
          </a:bodyPr>
          <a:lstStyle/>
          <a:p>
            <a:r>
              <a:rPr lang="en-US" sz="2400" dirty="0" err="1"/>
              <a:t>Cratons</a:t>
            </a:r>
            <a:endParaRPr lang="en-US" sz="2400" dirty="0"/>
          </a:p>
        </p:txBody>
      </p:sp>
      <p:sp>
        <p:nvSpPr>
          <p:cNvPr id="5" name="TextBox 4"/>
          <p:cNvSpPr txBox="1"/>
          <p:nvPr/>
        </p:nvSpPr>
        <p:spPr>
          <a:xfrm>
            <a:off x="6872286" y="5715000"/>
            <a:ext cx="1792478" cy="369332"/>
          </a:xfrm>
          <a:prstGeom prst="rect">
            <a:avLst/>
          </a:prstGeom>
          <a:noFill/>
        </p:spPr>
        <p:txBody>
          <a:bodyPr wrap="none" rtlCol="0">
            <a:spAutoFit/>
          </a:bodyPr>
          <a:lstStyle/>
          <a:p>
            <a:r>
              <a:rPr lang="en-US" dirty="0"/>
              <a:t>Brown = Archean</a:t>
            </a:r>
          </a:p>
        </p:txBody>
      </p:sp>
      <p:sp>
        <p:nvSpPr>
          <p:cNvPr id="6" name="TextBox 5"/>
          <p:cNvSpPr txBox="1"/>
          <p:nvPr/>
        </p:nvSpPr>
        <p:spPr>
          <a:xfrm>
            <a:off x="9082087" y="5715000"/>
            <a:ext cx="1793311" cy="369332"/>
          </a:xfrm>
          <a:prstGeom prst="rect">
            <a:avLst/>
          </a:prstGeom>
          <a:noFill/>
        </p:spPr>
        <p:txBody>
          <a:bodyPr wrap="none" rtlCol="0">
            <a:spAutoFit/>
          </a:bodyPr>
          <a:lstStyle/>
          <a:p>
            <a:r>
              <a:rPr lang="en-US" dirty="0"/>
              <a:t>Tan = </a:t>
            </a:r>
            <a:r>
              <a:rPr lang="en-US" dirty="0" err="1"/>
              <a:t>Proterozoic</a:t>
            </a:r>
            <a:endParaRPr lang="en-US" dirty="0"/>
          </a:p>
        </p:txBody>
      </p:sp>
      <p:sp>
        <p:nvSpPr>
          <p:cNvPr id="10" name="Content Placeholder 2">
            <a:extLst>
              <a:ext uri="{FF2B5EF4-FFF2-40B4-BE49-F238E27FC236}">
                <a16:creationId xmlns:a16="http://schemas.microsoft.com/office/drawing/2014/main" id="{FDD52040-D445-4786-8A68-3B589B986D35}"/>
              </a:ext>
            </a:extLst>
          </p:cNvPr>
          <p:cNvSpPr txBox="1">
            <a:spLocks/>
          </p:cNvSpPr>
          <p:nvPr/>
        </p:nvSpPr>
        <p:spPr>
          <a:xfrm>
            <a:off x="152400" y="152400"/>
            <a:ext cx="5334000"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We know that by the Archean, the oldest parts of the continents had formed.  These old rocks are now found in the interiors of the continents and are dated to the Archean and Proterozoic.</a:t>
            </a:r>
          </a:p>
          <a:p>
            <a:r>
              <a:rPr lang="en-US" sz="3200" dirty="0">
                <a:solidFill>
                  <a:srgbClr val="FF0000"/>
                </a:solidFill>
              </a:rPr>
              <a:t>What does the green represent?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ratons"/>
          <p:cNvPicPr>
            <a:picLocks noChangeAspect="1" noChangeArrowheads="1"/>
          </p:cNvPicPr>
          <p:nvPr/>
        </p:nvPicPr>
        <p:blipFill>
          <a:blip r:embed="rId3" cstate="print"/>
          <a:srcRect/>
          <a:stretch>
            <a:fillRect/>
          </a:stretch>
        </p:blipFill>
        <p:spPr bwMode="auto">
          <a:xfrm>
            <a:off x="5638800" y="2286001"/>
            <a:ext cx="6429375" cy="3243263"/>
          </a:xfrm>
          <a:prstGeom prst="rect">
            <a:avLst/>
          </a:prstGeom>
          <a:noFill/>
        </p:spPr>
      </p:pic>
      <p:sp>
        <p:nvSpPr>
          <p:cNvPr id="3" name="Title 2"/>
          <p:cNvSpPr>
            <a:spLocks noGrp="1"/>
          </p:cNvSpPr>
          <p:nvPr>
            <p:ph type="title"/>
          </p:nvPr>
        </p:nvSpPr>
        <p:spPr>
          <a:xfrm>
            <a:off x="6096000" y="274638"/>
            <a:ext cx="5486400" cy="1143000"/>
          </a:xfrm>
        </p:spPr>
        <p:txBody>
          <a:bodyPr>
            <a:normAutofit fontScale="90000"/>
          </a:bodyPr>
          <a:lstStyle/>
          <a:p>
            <a:r>
              <a:rPr lang="en-US" dirty="0"/>
              <a:t>Formation of continents</a:t>
            </a:r>
          </a:p>
        </p:txBody>
      </p:sp>
      <p:sp>
        <p:nvSpPr>
          <p:cNvPr id="4" name="TextBox 3"/>
          <p:cNvSpPr txBox="1"/>
          <p:nvPr/>
        </p:nvSpPr>
        <p:spPr>
          <a:xfrm>
            <a:off x="8270454" y="1519001"/>
            <a:ext cx="1137491" cy="461665"/>
          </a:xfrm>
          <a:prstGeom prst="rect">
            <a:avLst/>
          </a:prstGeom>
          <a:noFill/>
        </p:spPr>
        <p:txBody>
          <a:bodyPr wrap="none" rtlCol="0">
            <a:spAutoFit/>
          </a:bodyPr>
          <a:lstStyle/>
          <a:p>
            <a:r>
              <a:rPr lang="en-US" sz="2400" dirty="0" err="1"/>
              <a:t>Cratons</a:t>
            </a:r>
            <a:endParaRPr lang="en-US" sz="2400" dirty="0"/>
          </a:p>
        </p:txBody>
      </p:sp>
      <p:sp>
        <p:nvSpPr>
          <p:cNvPr id="5" name="TextBox 4"/>
          <p:cNvSpPr txBox="1"/>
          <p:nvPr/>
        </p:nvSpPr>
        <p:spPr>
          <a:xfrm>
            <a:off x="6872286" y="5715000"/>
            <a:ext cx="1792478" cy="369332"/>
          </a:xfrm>
          <a:prstGeom prst="rect">
            <a:avLst/>
          </a:prstGeom>
          <a:noFill/>
        </p:spPr>
        <p:txBody>
          <a:bodyPr wrap="none" rtlCol="0">
            <a:spAutoFit/>
          </a:bodyPr>
          <a:lstStyle/>
          <a:p>
            <a:r>
              <a:rPr lang="en-US" dirty="0"/>
              <a:t>Brown = Archean</a:t>
            </a:r>
          </a:p>
        </p:txBody>
      </p:sp>
      <p:sp>
        <p:nvSpPr>
          <p:cNvPr id="6" name="TextBox 5"/>
          <p:cNvSpPr txBox="1"/>
          <p:nvPr/>
        </p:nvSpPr>
        <p:spPr>
          <a:xfrm>
            <a:off x="9082087" y="5715000"/>
            <a:ext cx="1793311" cy="369332"/>
          </a:xfrm>
          <a:prstGeom prst="rect">
            <a:avLst/>
          </a:prstGeom>
          <a:noFill/>
        </p:spPr>
        <p:txBody>
          <a:bodyPr wrap="none" rtlCol="0">
            <a:spAutoFit/>
          </a:bodyPr>
          <a:lstStyle/>
          <a:p>
            <a:r>
              <a:rPr lang="en-US" dirty="0"/>
              <a:t>Tan = </a:t>
            </a:r>
            <a:r>
              <a:rPr lang="en-US" dirty="0" err="1"/>
              <a:t>Proterozoic</a:t>
            </a:r>
            <a:endParaRPr lang="en-US" dirty="0"/>
          </a:p>
        </p:txBody>
      </p:sp>
      <p:sp>
        <p:nvSpPr>
          <p:cNvPr id="10" name="Content Placeholder 2">
            <a:extLst>
              <a:ext uri="{FF2B5EF4-FFF2-40B4-BE49-F238E27FC236}">
                <a16:creationId xmlns:a16="http://schemas.microsoft.com/office/drawing/2014/main" id="{FDD52040-D445-4786-8A68-3B589B986D35}"/>
              </a:ext>
            </a:extLst>
          </p:cNvPr>
          <p:cNvSpPr txBox="1">
            <a:spLocks/>
          </p:cNvSpPr>
          <p:nvPr/>
        </p:nvSpPr>
        <p:spPr>
          <a:xfrm>
            <a:off x="152400" y="152400"/>
            <a:ext cx="5486400" cy="64579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We know that by the Archean, the oldest parts of the continents had formed.  These old rocks are now found in the interiors of the continents and are dated to the Archean and Proterozoic.</a:t>
            </a:r>
          </a:p>
          <a:p>
            <a:r>
              <a:rPr lang="en-US" sz="3200" dirty="0"/>
              <a:t>What does the green represent?</a:t>
            </a:r>
          </a:p>
          <a:p>
            <a:pPr lvl="1"/>
            <a:r>
              <a:rPr lang="en-US" dirty="0">
                <a:solidFill>
                  <a:srgbClr val="FF0000"/>
                </a:solidFill>
              </a:rPr>
              <a:t>The green is younger material that was accreted onto the continents by plate tectonics.</a:t>
            </a:r>
          </a:p>
        </p:txBody>
      </p:sp>
    </p:spTree>
    <p:extLst>
      <p:ext uri="{BB962C8B-B14F-4D97-AF65-F5344CB8AC3E}">
        <p14:creationId xmlns:p14="http://schemas.microsoft.com/office/powerpoint/2010/main" val="3665552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856BE2-D29E-3FE5-4E71-EF539BA8B5E0}"/>
              </a:ext>
            </a:extLst>
          </p:cNvPr>
          <p:cNvPicPr>
            <a:picLocks noChangeAspect="1"/>
          </p:cNvPicPr>
          <p:nvPr/>
        </p:nvPicPr>
        <p:blipFill>
          <a:blip r:embed="rId3">
            <a:extLst>
              <a:ext uri="{28A0092B-C50C-407E-A947-70E740481C1C}">
                <a14:useLocalDpi xmlns:a14="http://schemas.microsoft.com/office/drawing/2010/main" val="0"/>
              </a:ext>
            </a:extLst>
          </a:blip>
          <a:srcRect l="4293" t="9251" r="2980" b="13994"/>
          <a:stretch>
            <a:fillRect/>
          </a:stretch>
        </p:blipFill>
        <p:spPr>
          <a:xfrm>
            <a:off x="1447800" y="761999"/>
            <a:ext cx="9530544" cy="6095995"/>
          </a:xfrm>
          <a:prstGeom prst="rect">
            <a:avLst/>
          </a:prstGeom>
        </p:spPr>
      </p:pic>
      <p:sp>
        <p:nvSpPr>
          <p:cNvPr id="9" name="TextBox 8"/>
          <p:cNvSpPr txBox="1"/>
          <p:nvPr/>
        </p:nvSpPr>
        <p:spPr>
          <a:xfrm>
            <a:off x="1524001" y="101026"/>
            <a:ext cx="6462859" cy="584775"/>
          </a:xfrm>
          <a:prstGeom prst="rect">
            <a:avLst/>
          </a:prstGeom>
          <a:noFill/>
        </p:spPr>
        <p:txBody>
          <a:bodyPr wrap="none" rtlCol="0">
            <a:spAutoFit/>
          </a:bodyPr>
          <a:lstStyle/>
          <a:p>
            <a:r>
              <a:rPr lang="en-US" sz="3200" dirty="0">
                <a:solidFill>
                  <a:srgbClr val="C00000"/>
                </a:solidFill>
              </a:rPr>
              <a:t>Phanerozoic Eon (Greek: “visible life”)</a:t>
            </a:r>
          </a:p>
        </p:txBody>
      </p:sp>
      <p:cxnSp>
        <p:nvCxnSpPr>
          <p:cNvPr id="11" name="Straight Connector 10"/>
          <p:cNvCxnSpPr/>
          <p:nvPr/>
        </p:nvCxnSpPr>
        <p:spPr>
          <a:xfrm>
            <a:off x="1524000" y="685800"/>
            <a:ext cx="6858000"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we get dates: radioactive (unstable) isotopes</a:t>
            </a:r>
          </a:p>
        </p:txBody>
      </p:sp>
      <p:pic>
        <p:nvPicPr>
          <p:cNvPr id="3074" name="Picture 2"/>
          <p:cNvPicPr>
            <a:picLocks noChangeAspect="1" noChangeArrowheads="1"/>
          </p:cNvPicPr>
          <p:nvPr/>
        </p:nvPicPr>
        <p:blipFill>
          <a:blip r:embed="rId3" cstate="print"/>
          <a:srcRect/>
          <a:stretch>
            <a:fillRect/>
          </a:stretch>
        </p:blipFill>
        <p:spPr bwMode="auto">
          <a:xfrm>
            <a:off x="1905000" y="2057400"/>
            <a:ext cx="4095750" cy="38290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b="48837"/>
          <a:stretch>
            <a:fillRect/>
          </a:stretch>
        </p:blipFill>
        <p:spPr bwMode="auto">
          <a:xfrm>
            <a:off x="6705600" y="2145268"/>
            <a:ext cx="4371975" cy="1676400"/>
          </a:xfrm>
          <a:prstGeom prst="rect">
            <a:avLst/>
          </a:prstGeom>
          <a:noFill/>
          <a:ln w="9525">
            <a:noFill/>
            <a:miter lim="800000"/>
            <a:headEnd/>
            <a:tailEnd/>
          </a:ln>
        </p:spPr>
      </p:pic>
      <p:sp>
        <p:nvSpPr>
          <p:cNvPr id="5" name="TextBox 4"/>
          <p:cNvSpPr txBox="1"/>
          <p:nvPr/>
        </p:nvSpPr>
        <p:spPr>
          <a:xfrm>
            <a:off x="6629400" y="3821668"/>
            <a:ext cx="990399" cy="369332"/>
          </a:xfrm>
          <a:prstGeom prst="rect">
            <a:avLst/>
          </a:prstGeom>
          <a:noFill/>
        </p:spPr>
        <p:txBody>
          <a:bodyPr wrap="none" rtlCol="0">
            <a:spAutoFit/>
          </a:bodyPr>
          <a:lstStyle/>
          <a:p>
            <a:r>
              <a:rPr lang="en-US" dirty="0"/>
              <a:t>unstable</a:t>
            </a:r>
          </a:p>
        </p:txBody>
      </p:sp>
      <p:sp>
        <p:nvSpPr>
          <p:cNvPr id="6" name="TextBox 5"/>
          <p:cNvSpPr txBox="1"/>
          <p:nvPr/>
        </p:nvSpPr>
        <p:spPr>
          <a:xfrm>
            <a:off x="8153400" y="3821668"/>
            <a:ext cx="746743" cy="369332"/>
          </a:xfrm>
          <a:prstGeom prst="rect">
            <a:avLst/>
          </a:prstGeom>
          <a:noFill/>
        </p:spPr>
        <p:txBody>
          <a:bodyPr wrap="none" rtlCol="0">
            <a:spAutoFit/>
          </a:bodyPr>
          <a:lstStyle/>
          <a:p>
            <a:r>
              <a:rPr lang="en-US" dirty="0"/>
              <a:t>stable</a:t>
            </a:r>
          </a:p>
        </p:txBody>
      </p:sp>
      <p:sp>
        <p:nvSpPr>
          <p:cNvPr id="3" name="TextBox 2">
            <a:extLst>
              <a:ext uri="{FF2B5EF4-FFF2-40B4-BE49-F238E27FC236}">
                <a16:creationId xmlns:a16="http://schemas.microsoft.com/office/drawing/2014/main" id="{B7AACAB9-68FE-6FF8-4557-8F53B3DA707C}"/>
              </a:ext>
            </a:extLst>
          </p:cNvPr>
          <p:cNvSpPr txBox="1"/>
          <p:nvPr/>
        </p:nvSpPr>
        <p:spPr>
          <a:xfrm>
            <a:off x="6499843" y="4800600"/>
            <a:ext cx="4800599" cy="830997"/>
          </a:xfrm>
          <a:prstGeom prst="rect">
            <a:avLst/>
          </a:prstGeom>
          <a:noFill/>
        </p:spPr>
        <p:txBody>
          <a:bodyPr wrap="square" rtlCol="0">
            <a:spAutoFit/>
          </a:bodyPr>
          <a:lstStyle/>
          <a:p>
            <a:r>
              <a:rPr lang="en-US" sz="2400" dirty="0"/>
              <a:t>Radioactive isotopes decay at steady, predictable rates.</a:t>
            </a:r>
          </a:p>
        </p:txBody>
      </p:sp>
    </p:spTree>
    <p:extLst>
      <p:ext uri="{BB962C8B-B14F-4D97-AF65-F5344CB8AC3E}">
        <p14:creationId xmlns:p14="http://schemas.microsoft.com/office/powerpoint/2010/main" val="415457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2250" y="274638"/>
            <a:ext cx="7880149" cy="1143000"/>
          </a:xfrm>
        </p:spPr>
        <p:txBody>
          <a:bodyPr/>
          <a:lstStyle/>
          <a:p>
            <a:r>
              <a:rPr lang="en-US" dirty="0"/>
              <a:t>Radioactive (unstable) isotopes</a:t>
            </a:r>
          </a:p>
        </p:txBody>
      </p:sp>
      <p:sp>
        <p:nvSpPr>
          <p:cNvPr id="4" name="Content Placeholder 3">
            <a:extLst>
              <a:ext uri="{FF2B5EF4-FFF2-40B4-BE49-F238E27FC236}">
                <a16:creationId xmlns:a16="http://schemas.microsoft.com/office/drawing/2014/main" id="{CADDC5B8-F507-63E8-05B3-08E438E205AE}"/>
              </a:ext>
            </a:extLst>
          </p:cNvPr>
          <p:cNvSpPr>
            <a:spLocks noGrp="1"/>
          </p:cNvSpPr>
          <p:nvPr>
            <p:ph idx="1"/>
          </p:nvPr>
        </p:nvSpPr>
        <p:spPr>
          <a:xfrm>
            <a:off x="7399136" y="1524000"/>
            <a:ext cx="4640464" cy="4724399"/>
          </a:xfrm>
        </p:spPr>
        <p:txBody>
          <a:bodyPr>
            <a:normAutofit fontScale="92500" lnSpcReduction="10000"/>
          </a:bodyPr>
          <a:lstStyle/>
          <a:p>
            <a:r>
              <a:rPr lang="en-US" dirty="0"/>
              <a:t>Zircon (ZrSiO</a:t>
            </a:r>
            <a:r>
              <a:rPr lang="en-US" baseline="-25000" dirty="0"/>
              <a:t>4</a:t>
            </a:r>
            <a:r>
              <a:rPr lang="en-US" dirty="0"/>
              <a:t>)</a:t>
            </a:r>
          </a:p>
          <a:p>
            <a:pPr lvl="1"/>
            <a:r>
              <a:rPr lang="en-US" dirty="0"/>
              <a:t>when forming from a cooling igneous melt, allows U into crystal structure but </a:t>
            </a:r>
            <a:r>
              <a:rPr lang="en-US" i="1" dirty="0"/>
              <a:t>not</a:t>
            </a:r>
            <a:r>
              <a:rPr lang="en-US" dirty="0"/>
              <a:t> Pb</a:t>
            </a:r>
          </a:p>
          <a:p>
            <a:pPr lvl="1"/>
            <a:r>
              <a:rPr lang="en-US" dirty="0"/>
              <a:t>U then decays to Pb with a half life of 4.5 billion years</a:t>
            </a:r>
          </a:p>
          <a:p>
            <a:pPr lvl="1"/>
            <a:r>
              <a:rPr lang="en-US" dirty="0"/>
              <a:t>can measure ratio of U to Pb atoms to estimate how many half lives (or fractions thereof) have elapsed since the crystal formed</a:t>
            </a:r>
          </a:p>
        </p:txBody>
      </p:sp>
      <p:pic>
        <p:nvPicPr>
          <p:cNvPr id="3074" name="Picture 2"/>
          <p:cNvPicPr>
            <a:picLocks noChangeAspect="1" noChangeArrowheads="1"/>
          </p:cNvPicPr>
          <p:nvPr/>
        </p:nvPicPr>
        <p:blipFill>
          <a:blip r:embed="rId3" cstate="print"/>
          <a:srcRect/>
          <a:stretch>
            <a:fillRect/>
          </a:stretch>
        </p:blipFill>
        <p:spPr bwMode="auto">
          <a:xfrm>
            <a:off x="152400" y="110302"/>
            <a:ext cx="3549851" cy="3318698"/>
          </a:xfrm>
          <a:prstGeom prst="rect">
            <a:avLst/>
          </a:prstGeom>
          <a:noFill/>
          <a:ln w="9525">
            <a:noFill/>
            <a:miter lim="800000"/>
            <a:headEnd/>
            <a:tailEnd/>
          </a:ln>
        </p:spPr>
      </p:pic>
      <p:pic>
        <p:nvPicPr>
          <p:cNvPr id="1026" name="Picture 2">
            <a:extLst>
              <a:ext uri="{FF2B5EF4-FFF2-40B4-BE49-F238E27FC236}">
                <a16:creationId xmlns:a16="http://schemas.microsoft.com/office/drawing/2014/main" id="{E979A33D-80E6-DC08-ACB1-ED6C889EFF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 y="3529204"/>
            <a:ext cx="5230965" cy="33287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26F6699-1D02-4A3B-D9AE-DB5833C964A2}"/>
              </a:ext>
            </a:extLst>
          </p:cNvPr>
          <p:cNvPicPr>
            <a:picLocks noChangeAspect="1" noChangeArrowheads="1"/>
          </p:cNvPicPr>
          <p:nvPr/>
        </p:nvPicPr>
        <p:blipFill>
          <a:blip r:embed="rId5" cstate="screen"/>
          <a:srcRect/>
          <a:stretch>
            <a:fillRect/>
          </a:stretch>
        </p:blipFill>
        <p:spPr bwMode="auto">
          <a:xfrm>
            <a:off x="3962400" y="1236879"/>
            <a:ext cx="3176587" cy="2473084"/>
          </a:xfrm>
          <a:prstGeom prst="rect">
            <a:avLst/>
          </a:prstGeom>
          <a:noFill/>
          <a:ln w="9525">
            <a:noFill/>
            <a:miter lim="800000"/>
            <a:headEnd/>
            <a:tailEnd/>
          </a:ln>
        </p:spPr>
      </p:pic>
      <p:sp>
        <p:nvSpPr>
          <p:cNvPr id="7" name="TextBox 6">
            <a:extLst>
              <a:ext uri="{FF2B5EF4-FFF2-40B4-BE49-F238E27FC236}">
                <a16:creationId xmlns:a16="http://schemas.microsoft.com/office/drawing/2014/main" id="{303DBABA-DA4D-A8C2-7BBC-96F45ECFE1CC}"/>
              </a:ext>
            </a:extLst>
          </p:cNvPr>
          <p:cNvSpPr txBox="1"/>
          <p:nvPr/>
        </p:nvSpPr>
        <p:spPr>
          <a:xfrm>
            <a:off x="5105400" y="6553200"/>
            <a:ext cx="4829848" cy="276999"/>
          </a:xfrm>
          <a:prstGeom prst="rect">
            <a:avLst/>
          </a:prstGeom>
          <a:noFill/>
        </p:spPr>
        <p:txBody>
          <a:bodyPr wrap="none" rtlCol="0">
            <a:spAutoFit/>
          </a:bodyPr>
          <a:lstStyle/>
          <a:p>
            <a:r>
              <a:rPr lang="en-US" sz="1200" dirty="0"/>
              <a:t>https://www.cnsc-ccsn.gc.ca/eng/resources/fact-sheets/radon-fact-sheet/</a:t>
            </a:r>
          </a:p>
        </p:txBody>
      </p:sp>
    </p:spTree>
    <p:extLst>
      <p:ext uri="{BB962C8B-B14F-4D97-AF65-F5344CB8AC3E}">
        <p14:creationId xmlns:p14="http://schemas.microsoft.com/office/powerpoint/2010/main" val="152228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157873" y="3244335"/>
            <a:ext cx="3876254" cy="646331"/>
          </a:xfrm>
          <a:prstGeom prst="rect">
            <a:avLst/>
          </a:prstGeom>
          <a:noFill/>
        </p:spPr>
        <p:txBody>
          <a:bodyPr wrap="none" rtlCol="0">
            <a:spAutoFit/>
          </a:bodyPr>
          <a:lstStyle/>
          <a:p>
            <a:r>
              <a:rPr lang="en-US" sz="3600" dirty="0">
                <a:solidFill>
                  <a:srgbClr val="FF0000"/>
                </a:solidFill>
              </a:rPr>
              <a:t>Where do we start?</a:t>
            </a:r>
          </a:p>
        </p:txBody>
      </p:sp>
    </p:spTree>
    <p:extLst>
      <p:ext uri="{BB962C8B-B14F-4D97-AF65-F5344CB8AC3E}">
        <p14:creationId xmlns:p14="http://schemas.microsoft.com/office/powerpoint/2010/main" val="3516350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32" name="Picture 8" descr="big-bang"/>
          <p:cNvPicPr>
            <a:picLocks noChangeAspect="1" noChangeArrowheads="1"/>
          </p:cNvPicPr>
          <p:nvPr/>
        </p:nvPicPr>
        <p:blipFill>
          <a:blip r:embed="rId3" cstate="print"/>
          <a:srcRect t="9001" b="8000"/>
          <a:stretch>
            <a:fillRect/>
          </a:stretch>
        </p:blipFill>
        <p:spPr bwMode="auto">
          <a:xfrm>
            <a:off x="1821310" y="1447801"/>
            <a:ext cx="5874891" cy="4876801"/>
          </a:xfrm>
          <a:prstGeom prst="rect">
            <a:avLst/>
          </a:prstGeom>
          <a:noFill/>
        </p:spPr>
      </p:pic>
      <p:sp>
        <p:nvSpPr>
          <p:cNvPr id="5" name="Title 4"/>
          <p:cNvSpPr>
            <a:spLocks noGrp="1"/>
          </p:cNvSpPr>
          <p:nvPr>
            <p:ph type="title"/>
          </p:nvPr>
        </p:nvSpPr>
        <p:spPr>
          <a:xfrm>
            <a:off x="1905000" y="274638"/>
            <a:ext cx="8382000" cy="1143000"/>
          </a:xfrm>
        </p:spPr>
        <p:txBody>
          <a:bodyPr>
            <a:noAutofit/>
          </a:bodyPr>
          <a:lstStyle/>
          <a:p>
            <a:r>
              <a:rPr lang="en-US" sz="3600" dirty="0"/>
              <a:t>Origin of the Universe (“Big Bang”) ~13.7 </a:t>
            </a:r>
            <a:r>
              <a:rPr lang="en-US" sz="3600" dirty="0" err="1"/>
              <a:t>Ga</a:t>
            </a:r>
            <a:endParaRPr lang="en-US" sz="3600" dirty="0"/>
          </a:p>
        </p:txBody>
      </p:sp>
      <p:sp>
        <p:nvSpPr>
          <p:cNvPr id="6" name="Content Placeholder 5"/>
          <p:cNvSpPr>
            <a:spLocks noGrp="1"/>
          </p:cNvSpPr>
          <p:nvPr>
            <p:ph idx="1"/>
          </p:nvPr>
        </p:nvSpPr>
        <p:spPr>
          <a:xfrm>
            <a:off x="7848600" y="1600200"/>
            <a:ext cx="2971800" cy="4876801"/>
          </a:xfrm>
        </p:spPr>
        <p:txBody>
          <a:bodyPr>
            <a:normAutofit fontScale="70000" lnSpcReduction="20000"/>
          </a:bodyPr>
          <a:lstStyle/>
          <a:p>
            <a:r>
              <a:rPr lang="en-US" b="1" dirty="0"/>
              <a:t>+1 millionth of a second</a:t>
            </a:r>
            <a:r>
              <a:rPr lang="en-US" dirty="0"/>
              <a:t>: protons (H nuclei, which make up ~74% of matter in the universe), neutrons, electrons become stable</a:t>
            </a:r>
          </a:p>
          <a:p>
            <a:pPr lvl="3"/>
            <a:endParaRPr lang="en-US" dirty="0"/>
          </a:p>
          <a:p>
            <a:r>
              <a:rPr lang="en-US" b="1" dirty="0"/>
              <a:t>+5 minutes</a:t>
            </a:r>
            <a:r>
              <a:rPr lang="en-US" dirty="0"/>
              <a:t>: helium nuclei (which make up ~24% of matter in universe)</a:t>
            </a:r>
          </a:p>
          <a:p>
            <a:pPr lvl="3"/>
            <a:endParaRPr lang="en-US" dirty="0"/>
          </a:p>
          <a:p>
            <a:r>
              <a:rPr lang="en-US" dirty="0"/>
              <a:t>No heavier elements form until first stars appear </a:t>
            </a:r>
            <a:r>
              <a:rPr lang="en-US" b="1" dirty="0"/>
              <a:t>~1 billion years later</a:t>
            </a:r>
          </a:p>
        </p:txBody>
      </p:sp>
    </p:spTree>
    <p:extLst>
      <p:ext uri="{BB962C8B-B14F-4D97-AF65-F5344CB8AC3E}">
        <p14:creationId xmlns:p14="http://schemas.microsoft.com/office/powerpoint/2010/main" val="411437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05000" y="274638"/>
            <a:ext cx="8382000" cy="1143000"/>
          </a:xfrm>
        </p:spPr>
        <p:txBody>
          <a:bodyPr>
            <a:noAutofit/>
          </a:bodyPr>
          <a:lstStyle/>
          <a:p>
            <a:r>
              <a:rPr lang="en-US" sz="3600" dirty="0"/>
              <a:t>Origin of the Universe (“Big Bang”) ~13.7 </a:t>
            </a:r>
            <a:r>
              <a:rPr lang="en-US" sz="3600" dirty="0" err="1"/>
              <a:t>Ga</a:t>
            </a:r>
            <a:endParaRPr lang="en-US" sz="3600" dirty="0"/>
          </a:p>
        </p:txBody>
      </p:sp>
      <p:sp>
        <p:nvSpPr>
          <p:cNvPr id="2" name="TextBox 1"/>
          <p:cNvSpPr txBox="1"/>
          <p:nvPr/>
        </p:nvSpPr>
        <p:spPr>
          <a:xfrm>
            <a:off x="2239207" y="2721114"/>
            <a:ext cx="7713586" cy="707886"/>
          </a:xfrm>
          <a:prstGeom prst="rect">
            <a:avLst/>
          </a:prstGeom>
          <a:noFill/>
        </p:spPr>
        <p:txBody>
          <a:bodyPr wrap="none" rtlCol="0">
            <a:spAutoFit/>
          </a:bodyPr>
          <a:lstStyle/>
          <a:p>
            <a:pPr algn="ctr"/>
            <a:r>
              <a:rPr lang="en-US" sz="4000" dirty="0">
                <a:solidFill>
                  <a:srgbClr val="FF0000"/>
                </a:solidFill>
              </a:rPr>
              <a:t>How did/do heavier elements form?</a:t>
            </a:r>
          </a:p>
        </p:txBody>
      </p:sp>
    </p:spTree>
    <p:extLst>
      <p:ext uri="{BB962C8B-B14F-4D97-AF65-F5344CB8AC3E}">
        <p14:creationId xmlns:p14="http://schemas.microsoft.com/office/powerpoint/2010/main" val="2418799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4B8DF-00F9-8F09-AE82-1282FBB99508}"/>
              </a:ext>
            </a:extLst>
          </p:cNvPr>
          <p:cNvSpPr>
            <a:spLocks noGrp="1"/>
          </p:cNvSpPr>
          <p:nvPr>
            <p:ph type="title"/>
          </p:nvPr>
        </p:nvSpPr>
        <p:spPr>
          <a:xfrm>
            <a:off x="609600" y="274638"/>
            <a:ext cx="6400800" cy="1143000"/>
          </a:xfrm>
        </p:spPr>
        <p:txBody>
          <a:bodyPr>
            <a:normAutofit fontScale="90000"/>
          </a:bodyPr>
          <a:lstStyle/>
          <a:p>
            <a:r>
              <a:rPr lang="en-US" dirty="0"/>
              <a:t>How did/do heavier elements form?</a:t>
            </a:r>
          </a:p>
        </p:txBody>
      </p:sp>
      <p:sp>
        <p:nvSpPr>
          <p:cNvPr id="3" name="Content Placeholder 2">
            <a:extLst>
              <a:ext uri="{FF2B5EF4-FFF2-40B4-BE49-F238E27FC236}">
                <a16:creationId xmlns:a16="http://schemas.microsoft.com/office/drawing/2014/main" id="{265406C6-F3E9-EBF3-86AC-8B9ACA23CF8B}"/>
              </a:ext>
            </a:extLst>
          </p:cNvPr>
          <p:cNvSpPr>
            <a:spLocks noGrp="1"/>
          </p:cNvSpPr>
          <p:nvPr>
            <p:ph idx="1"/>
          </p:nvPr>
        </p:nvSpPr>
        <p:spPr>
          <a:xfrm>
            <a:off x="609600" y="1600201"/>
            <a:ext cx="5486400" cy="4983161"/>
          </a:xfrm>
        </p:spPr>
        <p:txBody>
          <a:bodyPr>
            <a:normAutofit fontScale="92500"/>
          </a:bodyPr>
          <a:lstStyle/>
          <a:p>
            <a:r>
              <a:rPr lang="en-US" b="1" dirty="0"/>
              <a:t>Nuclear fusion</a:t>
            </a:r>
            <a:r>
              <a:rPr lang="en-US" dirty="0"/>
              <a:t> in stars (atoms colliding to form bigger atoms)</a:t>
            </a:r>
          </a:p>
          <a:p>
            <a:r>
              <a:rPr lang="en-US" b="1" dirty="0"/>
              <a:t>Neutron capture</a:t>
            </a:r>
            <a:r>
              <a:rPr lang="en-US" dirty="0"/>
              <a:t> in stars and during supernovas (a nucleus captures one or more neutrons, which then changes into a proton via radioactive decay)</a:t>
            </a:r>
          </a:p>
          <a:p>
            <a:pPr lvl="1"/>
            <a:r>
              <a:rPr lang="en-US" dirty="0"/>
              <a:t>the heaviest elements in existence form during supernovas</a:t>
            </a:r>
          </a:p>
          <a:p>
            <a:endParaRPr lang="en-US" dirty="0"/>
          </a:p>
        </p:txBody>
      </p:sp>
      <p:grpSp>
        <p:nvGrpSpPr>
          <p:cNvPr id="4" name="Group 3">
            <a:extLst>
              <a:ext uri="{FF2B5EF4-FFF2-40B4-BE49-F238E27FC236}">
                <a16:creationId xmlns:a16="http://schemas.microsoft.com/office/drawing/2014/main" id="{74593FC9-631B-3811-64D9-A29AFE1981CC}"/>
              </a:ext>
            </a:extLst>
          </p:cNvPr>
          <p:cNvGrpSpPr/>
          <p:nvPr/>
        </p:nvGrpSpPr>
        <p:grpSpPr>
          <a:xfrm>
            <a:off x="7318142" y="152401"/>
            <a:ext cx="4755251" cy="3124200"/>
            <a:chOff x="609600" y="584648"/>
            <a:chExt cx="8054975" cy="5292119"/>
          </a:xfrm>
        </p:grpSpPr>
        <p:pic>
          <p:nvPicPr>
            <p:cNvPr id="5" name="Picture 2" descr="C:\Users\pmarenco\Documents\BrynMawr\Teaching\GEOL203-2016\1000px-Binding_energy_curve_-_common_isotopes.svg.png">
              <a:extLst>
                <a:ext uri="{FF2B5EF4-FFF2-40B4-BE49-F238E27FC236}">
                  <a16:creationId xmlns:a16="http://schemas.microsoft.com/office/drawing/2014/main" id="{B80000A5-B0F6-3141-04CC-B2AFBF3A8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84648"/>
              <a:ext cx="8054975" cy="52921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pages.uoregon.edu/jimbrau/BrauImNew/Chap21/7th/AT_7e_Figure_21_16b.jpg">
              <a:extLst>
                <a:ext uri="{FF2B5EF4-FFF2-40B4-BE49-F238E27FC236}">
                  <a16:creationId xmlns:a16="http://schemas.microsoft.com/office/drawing/2014/main" id="{C082026B-DAA9-5510-ACE6-34B1863255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2200" y="1916266"/>
              <a:ext cx="5988586" cy="3189134"/>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3" descr="C:\Users\pmarenco\Documents\BrynMawr\Teaching\GEOL203-2016\20150512-kajino-full.jpg">
            <a:extLst>
              <a:ext uri="{FF2B5EF4-FFF2-40B4-BE49-F238E27FC236}">
                <a16:creationId xmlns:a16="http://schemas.microsoft.com/office/drawing/2014/main" id="{9E4CB03B-3539-9064-6D7C-88B5AB9819C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687" t="9933" r="10301" b="4930"/>
          <a:stretch/>
        </p:blipFill>
        <p:spPr bwMode="auto">
          <a:xfrm>
            <a:off x="7752666" y="3446206"/>
            <a:ext cx="3886201" cy="3331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763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3541</TotalTime>
  <Words>3420</Words>
  <Application>Microsoft Office PowerPoint</Application>
  <PresentationFormat>Widescreen</PresentationFormat>
  <Paragraphs>212</Paragraphs>
  <Slides>28</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Geologic Time and The Solar System</vt:lpstr>
      <vt:lpstr>Geologic Time Scale</vt:lpstr>
      <vt:lpstr>PowerPoint Presentation</vt:lpstr>
      <vt:lpstr>How we get dates: radioactive (unstable) isotopes</vt:lpstr>
      <vt:lpstr>Radioactive (unstable) isotopes</vt:lpstr>
      <vt:lpstr>PowerPoint Presentation</vt:lpstr>
      <vt:lpstr>Origin of the Universe (“Big Bang”) ~13.7 Ga</vt:lpstr>
      <vt:lpstr>Origin of the Universe (“Big Bang”) ~13.7 Ga</vt:lpstr>
      <vt:lpstr>How did/do heavier elements form?</vt:lpstr>
      <vt:lpstr>What happens in our Sun?</vt:lpstr>
      <vt:lpstr>The Solar System</vt:lpstr>
      <vt:lpstr>Solar system forms ~4.56 Ga (based on chondritic meteorites)</vt:lpstr>
      <vt:lpstr>Solar system forms ~4.56 Ga (based on chondritic meteorites)</vt:lpstr>
      <vt:lpstr>Formation of Planets 4.56 Ga</vt:lpstr>
      <vt:lpstr>Formation of Planets 4.56 Ga</vt:lpstr>
      <vt:lpstr>Differentiation of inner Earth ~4.5 Ga</vt:lpstr>
      <vt:lpstr>Formation of the Moon 4.46 Ga</vt:lpstr>
      <vt:lpstr>PowerPoint Presentation</vt:lpstr>
      <vt:lpstr>Formation of the Moon 4.46 Ga</vt:lpstr>
      <vt:lpstr>Oldest Rock</vt:lpstr>
      <vt:lpstr>Atmosphere, Crust and Ocean earlier than 4 Ga</vt:lpstr>
      <vt:lpstr>Jack Hills Zircons: suggest crust and water during Hadean</vt:lpstr>
      <vt:lpstr>PowerPoint Presentation</vt:lpstr>
      <vt:lpstr>PowerPoint Presentation</vt:lpstr>
      <vt:lpstr>PowerPoint Presentation</vt:lpstr>
      <vt:lpstr>Oceans?</vt:lpstr>
      <vt:lpstr>Formation of continents</vt:lpstr>
      <vt:lpstr>Formation of continents</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pmarenco</dc:creator>
  <cp:lastModifiedBy>Katherine N Marenco</cp:lastModifiedBy>
  <cp:revision>286</cp:revision>
  <dcterms:created xsi:type="dcterms:W3CDTF">2010-03-15T03:16:49Z</dcterms:created>
  <dcterms:modified xsi:type="dcterms:W3CDTF">2026-09-03T13:44:22Z</dcterms:modified>
</cp:coreProperties>
</file>