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 id="2147483696" r:id="rId3"/>
  </p:sldMasterIdLst>
  <p:notesMasterIdLst>
    <p:notesMasterId r:id="rId39"/>
  </p:notesMasterIdLst>
  <p:sldIdLst>
    <p:sldId id="276" r:id="rId4"/>
    <p:sldId id="266" r:id="rId5"/>
    <p:sldId id="297" r:id="rId6"/>
    <p:sldId id="267" r:id="rId7"/>
    <p:sldId id="298" r:id="rId8"/>
    <p:sldId id="269" r:id="rId9"/>
    <p:sldId id="299" r:id="rId10"/>
    <p:sldId id="268" r:id="rId11"/>
    <p:sldId id="300" r:id="rId12"/>
    <p:sldId id="265" r:id="rId13"/>
    <p:sldId id="257" r:id="rId14"/>
    <p:sldId id="274" r:id="rId15"/>
    <p:sldId id="263" r:id="rId16"/>
    <p:sldId id="273" r:id="rId17"/>
    <p:sldId id="258" r:id="rId18"/>
    <p:sldId id="281" r:id="rId19"/>
    <p:sldId id="282" r:id="rId20"/>
    <p:sldId id="283" r:id="rId21"/>
    <p:sldId id="301" r:id="rId22"/>
    <p:sldId id="303" r:id="rId23"/>
    <p:sldId id="292" r:id="rId24"/>
    <p:sldId id="304" r:id="rId25"/>
    <p:sldId id="293" r:id="rId26"/>
    <p:sldId id="284" r:id="rId27"/>
    <p:sldId id="287" r:id="rId28"/>
    <p:sldId id="288" r:id="rId29"/>
    <p:sldId id="289" r:id="rId30"/>
    <p:sldId id="302" r:id="rId31"/>
    <p:sldId id="290" r:id="rId32"/>
    <p:sldId id="291" r:id="rId33"/>
    <p:sldId id="285" r:id="rId34"/>
    <p:sldId id="296" r:id="rId35"/>
    <p:sldId id="286" r:id="rId36"/>
    <p:sldId id="279" r:id="rId37"/>
    <p:sldId id="280"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276" autoAdjust="0"/>
  </p:normalViewPr>
  <p:slideViewPr>
    <p:cSldViewPr>
      <p:cViewPr varScale="1">
        <p:scale>
          <a:sx n="90" d="100"/>
          <a:sy n="90" d="100"/>
        </p:scale>
        <p:origin x="750" y="7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E17A58-45A7-4D4A-AC4D-9FC9424D58BA}" type="datetimeFigureOut">
              <a:rPr lang="en-US" smtClean="0"/>
              <a:pPr/>
              <a:t>9/7/2026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91ACDB-64A9-4CD6-8B22-822320C06824}" type="slidenum">
              <a:rPr lang="en-US" smtClean="0"/>
              <a:pPr/>
              <a:t>‹#›</a:t>
            </a:fld>
            <a:endParaRPr lang="en-US"/>
          </a:p>
        </p:txBody>
      </p:sp>
    </p:spTree>
    <p:extLst>
      <p:ext uri="{BB962C8B-B14F-4D97-AF65-F5344CB8AC3E}">
        <p14:creationId xmlns:p14="http://schemas.microsoft.com/office/powerpoint/2010/main" val="2157548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722A6D6-2765-43B1-8CC6-34B995539371}" type="slidenum">
              <a:rPr lang="en-US" smtClean="0">
                <a:solidFill>
                  <a:prstClr val="black"/>
                </a:solidFill>
              </a:rPr>
              <a:pPr/>
              <a:t>2</a:t>
            </a:fld>
            <a:endParaRPr 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3CA23C-F186-46EC-A8E4-6700560BC128}" type="slidenum">
              <a:rPr lang="en-US" smtClean="0">
                <a:solidFill>
                  <a:prstClr val="black"/>
                </a:solidFill>
              </a:rPr>
              <a:pPr/>
              <a:t>11</a:t>
            </a:fld>
            <a:endParaRPr 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E6D59E0B-8D95-43A6-A349-668581983A40}" type="slidenum">
              <a:rPr lang="en-US">
                <a:solidFill>
                  <a:prstClr val="black"/>
                </a:solidFill>
              </a:rPr>
              <a:pPr/>
              <a:t>12</a:t>
            </a:fld>
            <a:endParaRPr lang="en-US">
              <a:solidFill>
                <a:prstClr val="black"/>
              </a:solidFill>
            </a:endParaRPr>
          </a:p>
        </p:txBody>
      </p:sp>
      <p:sp>
        <p:nvSpPr>
          <p:cNvPr id="44035" name="Rectangle 2"/>
          <p:cNvSpPr>
            <a:spLocks noGrp="1" noRot="1" noChangeAspect="1" noChangeArrowheads="1" noTextEdit="1"/>
          </p:cNvSpPr>
          <p:nvPr>
            <p:ph type="sldImg"/>
          </p:nvPr>
        </p:nvSpPr>
        <p:spPr>
          <a:xfrm>
            <a:off x="381000" y="685800"/>
            <a:ext cx="6096000" cy="3429000"/>
          </a:xfrm>
          <a:ln/>
        </p:spPr>
      </p:sp>
      <p:sp>
        <p:nvSpPr>
          <p:cNvPr id="44036" name="Rectangle 3"/>
          <p:cNvSpPr>
            <a:spLocks noGrp="1" noChangeArrowheads="1"/>
          </p:cNvSpPr>
          <p:nvPr>
            <p:ph type="body" idx="1"/>
          </p:nvPr>
        </p:nvSpPr>
        <p:spPr>
          <a:noFill/>
          <a:ln/>
        </p:spPr>
        <p:txBody>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D4207A2-6FAA-42E6-B126-3F7195ED8116}" type="slidenum">
              <a:rPr lang="en-US" smtClean="0"/>
              <a:t>13</a:t>
            </a:fld>
            <a:endParaRPr lang="en-US"/>
          </a:p>
        </p:txBody>
      </p:sp>
    </p:spTree>
    <p:extLst>
      <p:ext uri="{BB962C8B-B14F-4D97-AF65-F5344CB8AC3E}">
        <p14:creationId xmlns:p14="http://schemas.microsoft.com/office/powerpoint/2010/main" val="9140002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CC9C16C-4DD2-423C-9FDB-9FAECD17D8C8}" type="slidenum">
              <a:rPr lang="en-US" smtClean="0">
                <a:solidFill>
                  <a:prstClr val="black"/>
                </a:solidFill>
              </a:rPr>
              <a:pPr/>
              <a:t>14</a:t>
            </a:fld>
            <a:endParaRPr 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3CA23C-F186-46EC-A8E4-6700560BC128}" type="slidenum">
              <a:rPr lang="en-US" smtClean="0">
                <a:solidFill>
                  <a:prstClr val="black"/>
                </a:solidFill>
              </a:rPr>
              <a:pPr/>
              <a:t>16</a:t>
            </a:fld>
            <a:endParaRPr 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3CA23C-F186-46EC-A8E4-6700560BC128}" type="slidenum">
              <a:rPr lang="en-US" smtClean="0">
                <a:solidFill>
                  <a:prstClr val="black"/>
                </a:solidFill>
              </a:rPr>
              <a:pPr/>
              <a:t>17</a:t>
            </a:fld>
            <a:endParaRPr 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3CA23C-F186-46EC-A8E4-6700560BC128}" type="slidenum">
              <a:rPr lang="en-US" smtClean="0">
                <a:solidFill>
                  <a:prstClr val="black"/>
                </a:solidFill>
              </a:rPr>
              <a:pPr/>
              <a:t>18</a:t>
            </a:fld>
            <a:endParaRPr lang="en-US">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3CA23C-F186-46EC-A8E4-6700560BC128}"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29348482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3CA23C-F186-46EC-A8E4-6700560BC128}"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26117789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3CA23C-F186-46EC-A8E4-6700560BC128}" type="slidenum">
              <a:rPr lang="en-US" smtClean="0">
                <a:solidFill>
                  <a:prstClr val="black"/>
                </a:solidFill>
              </a:rPr>
              <a:pPr/>
              <a:t>33</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722A6D6-2765-43B1-8CC6-34B99553937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0116074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baseline="0" dirty="0"/>
          </a:p>
        </p:txBody>
      </p:sp>
      <p:sp>
        <p:nvSpPr>
          <p:cNvPr id="4" name="Slide Number Placeholder 3"/>
          <p:cNvSpPr>
            <a:spLocks noGrp="1"/>
          </p:cNvSpPr>
          <p:nvPr>
            <p:ph type="sldNum" sz="quarter" idx="10"/>
          </p:nvPr>
        </p:nvSpPr>
        <p:spPr/>
        <p:txBody>
          <a:bodyPr/>
          <a:lstStyle/>
          <a:p>
            <a:fld id="{6A3CA23C-F186-46EC-A8E4-6700560BC128}" type="slidenum">
              <a:rPr lang="en-US" smtClean="0">
                <a:solidFill>
                  <a:prstClr val="black"/>
                </a:solidFill>
              </a:rPr>
              <a:pPr/>
              <a:t>34</a:t>
            </a:fld>
            <a:endParaRPr lang="en-US">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C9C16C-4DD2-423C-9FDB-9FAECD17D8C8}"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2929488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3CA23C-F186-46EC-A8E4-6700560BC128}" type="slidenum">
              <a:rPr lang="en-US" smtClean="0">
                <a:solidFill>
                  <a:prstClr val="black"/>
                </a:solidFill>
              </a:rPr>
              <a:pPr/>
              <a:t>4</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3CA23C-F186-46EC-A8E4-6700560BC128}"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1385591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3CA23C-F186-46EC-A8E4-6700560BC128}" type="slidenum">
              <a:rPr lang="en-US" smtClean="0">
                <a:solidFill>
                  <a:prstClr val="black"/>
                </a:solidFill>
              </a:rPr>
              <a:pPr/>
              <a:t>6</a:t>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3CA23C-F186-46EC-A8E4-6700560BC128}"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50327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3CA23C-F186-46EC-A8E4-6700560BC128}" type="slidenum">
              <a:rPr lang="en-US" smtClean="0">
                <a:solidFill>
                  <a:prstClr val="black"/>
                </a:solidFill>
              </a:rPr>
              <a:pPr/>
              <a:t>8</a:t>
            </a:fld>
            <a:endParaRPr 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3CA23C-F186-46EC-A8E4-6700560BC128}"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4107317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E91ACDB-64A9-4CD6-8B22-822320C06824}"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EEEFBAE-4C50-47E8-84B7-2179779ED749}" type="datetime1">
              <a:rPr lang="en-US" smtClean="0">
                <a:solidFill>
                  <a:prstClr val="black">
                    <a:tint val="75000"/>
                  </a:prstClr>
                </a:solidFill>
              </a:r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ED715FC-69D9-4F8F-8914-0E7F059DE6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079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2F0829F-BC10-41BE-989D-E2A12F69B53A}" type="datetime1">
              <a:rPr lang="en-US" smtClean="0">
                <a:solidFill>
                  <a:prstClr val="black">
                    <a:tint val="75000"/>
                  </a:prstClr>
                </a:solidFill>
              </a:r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ED715FC-69D9-4F8F-8914-0E7F059DE6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7993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7E1768-39F2-4A09-BF6F-E9A60AF57CAE}" type="datetime1">
              <a:rPr lang="en-US" smtClean="0">
                <a:solidFill>
                  <a:prstClr val="black">
                    <a:tint val="75000"/>
                  </a:prstClr>
                </a:solidFill>
              </a:r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ED715FC-69D9-4F8F-8914-0E7F059DE6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73125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A7740BB-9BFF-439E-9BB5-3608EF25001F}" type="datetime1">
              <a:rPr lang="en-US" smtClean="0">
                <a:solidFill>
                  <a:prstClr val="black">
                    <a:tint val="75000"/>
                  </a:prstClr>
                </a:solidFill>
              </a:r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273C84-5CB6-47B1-A071-C297298D158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0592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2C4F4E-AF9C-4E90-949A-655CDF247A8F}" type="datetime1">
              <a:rPr lang="en-US" smtClean="0">
                <a:solidFill>
                  <a:prstClr val="black">
                    <a:tint val="75000"/>
                  </a:prstClr>
                </a:solidFill>
              </a:r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273C84-5CB6-47B1-A071-C297298D158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59982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4A0BBD7-0225-4B4E-BC67-2B0C1C34DF91}" type="datetime1">
              <a:rPr lang="en-US" smtClean="0">
                <a:solidFill>
                  <a:prstClr val="black">
                    <a:tint val="75000"/>
                  </a:prstClr>
                </a:solidFill>
              </a:r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273C84-5CB6-47B1-A071-C297298D158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09535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57DBBF1-068D-4CC5-9AAD-9BA82D2845E5}" type="datetime1">
              <a:rPr lang="en-US" smtClean="0">
                <a:solidFill>
                  <a:prstClr val="black">
                    <a:tint val="75000"/>
                  </a:prstClr>
                </a:solidFill>
              </a:r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2273C84-5CB6-47B1-A071-C297298D158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42301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C26E36-BD05-4E45-B5D2-526C737CFE95}" type="datetime1">
              <a:rPr lang="en-US" smtClean="0">
                <a:solidFill>
                  <a:prstClr val="black">
                    <a:tint val="75000"/>
                  </a:prstClr>
                </a:solidFill>
              </a:r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2273C84-5CB6-47B1-A071-C297298D158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33855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9BA6C73-8607-408F-A3F6-D3C0DDB33DFD}" type="datetime1">
              <a:rPr lang="en-US" smtClean="0">
                <a:solidFill>
                  <a:prstClr val="black">
                    <a:tint val="75000"/>
                  </a:prstClr>
                </a:solidFill>
              </a:r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2273C84-5CB6-47B1-A071-C297298D158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5452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037736-21C6-4EBD-AAEB-00B2529C270F}" type="datetime1">
              <a:rPr lang="en-US" smtClean="0">
                <a:solidFill>
                  <a:prstClr val="black">
                    <a:tint val="75000"/>
                  </a:prstClr>
                </a:solidFill>
              </a:r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2273C84-5CB6-47B1-A071-C297298D158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3344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7071B0F-12D3-40C2-9E6D-E87BD72470A7}" type="datetime1">
              <a:rPr lang="en-US" smtClean="0">
                <a:solidFill>
                  <a:prstClr val="black">
                    <a:tint val="75000"/>
                  </a:prstClr>
                </a:solidFill>
              </a:r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2273C84-5CB6-47B1-A071-C297298D158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5048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C218131-9C29-4810-85BD-B6B1E3FF42D5}" type="datetime1">
              <a:rPr lang="en-US" smtClean="0">
                <a:solidFill>
                  <a:prstClr val="black">
                    <a:tint val="75000"/>
                  </a:prstClr>
                </a:solidFill>
              </a:r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ED715FC-69D9-4F8F-8914-0E7F059DE6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02751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5FEAAE-B938-4F17-B048-38D160E84533}" type="datetime1">
              <a:rPr lang="en-US" smtClean="0">
                <a:solidFill>
                  <a:prstClr val="black">
                    <a:tint val="75000"/>
                  </a:prstClr>
                </a:solidFill>
              </a:r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2273C84-5CB6-47B1-A071-C297298D158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0848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8F48CA-FB8D-40FA-A3AA-DECC18B20AA3}" type="datetime1">
              <a:rPr lang="en-US" smtClean="0">
                <a:solidFill>
                  <a:prstClr val="black">
                    <a:tint val="75000"/>
                  </a:prstClr>
                </a:solidFill>
              </a:r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273C84-5CB6-47B1-A071-C297298D158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3821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EC7216-D887-49D0-9EC3-72F57CDC5837}" type="datetime1">
              <a:rPr lang="en-US" smtClean="0">
                <a:solidFill>
                  <a:prstClr val="black">
                    <a:tint val="75000"/>
                  </a:prstClr>
                </a:solidFill>
              </a:r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273C84-5CB6-47B1-A071-C297298D158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80772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0FB839A-14D6-43F6-B6E4-4C5BF631E027}" type="datetime1">
              <a:rPr lang="en-US" smtClean="0">
                <a:solidFill>
                  <a:prstClr val="black">
                    <a:tint val="75000"/>
                  </a:prstClr>
                </a:solidFill>
              </a:r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24A847-A40C-4B87-99CE-8456C26157A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48641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F445A9-CD54-4E75-8FE6-3DC013FD7819}" type="datetime1">
              <a:rPr lang="en-US" smtClean="0">
                <a:solidFill>
                  <a:prstClr val="black">
                    <a:tint val="75000"/>
                  </a:prstClr>
                </a:solidFill>
              </a:r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24A847-A40C-4B87-99CE-8456C26157A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77284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EFB45E-D945-4986-979C-1814403B5391}" type="datetime1">
              <a:rPr lang="en-US" smtClean="0">
                <a:solidFill>
                  <a:prstClr val="black">
                    <a:tint val="75000"/>
                  </a:prstClr>
                </a:solidFill>
              </a:r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24A847-A40C-4B87-99CE-8456C26157A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16561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6088A0C-48FA-4444-9B40-3D17D9E7FC92}" type="datetime1">
              <a:rPr lang="en-US" smtClean="0">
                <a:solidFill>
                  <a:prstClr val="black">
                    <a:tint val="75000"/>
                  </a:prstClr>
                </a:solidFill>
              </a:r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24A847-A40C-4B87-99CE-8456C26157A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51357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E554A7F-38C1-45A3-99B1-563B185DF4D0}" type="datetime1">
              <a:rPr lang="en-US" smtClean="0">
                <a:solidFill>
                  <a:prstClr val="black">
                    <a:tint val="75000"/>
                  </a:prstClr>
                </a:solidFill>
              </a:r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024A847-A40C-4B87-99CE-8456C26157A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87769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4EAFE9A-73BC-4CDA-B876-E2F9D8AA02CF}" type="datetime1">
              <a:rPr lang="en-US" smtClean="0">
                <a:solidFill>
                  <a:prstClr val="black">
                    <a:tint val="75000"/>
                  </a:prstClr>
                </a:solidFill>
              </a:r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024A847-A40C-4B87-99CE-8456C26157A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91830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08A418-0B67-4A92-A742-F8F02DC31344}" type="datetime1">
              <a:rPr lang="en-US" smtClean="0">
                <a:solidFill>
                  <a:prstClr val="black">
                    <a:tint val="75000"/>
                  </a:prstClr>
                </a:solidFill>
              </a:r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024A847-A40C-4B87-99CE-8456C26157A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0690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1ADD05-1B38-4F55-8902-51812482315A}" type="datetime1">
              <a:rPr lang="en-US" smtClean="0">
                <a:solidFill>
                  <a:prstClr val="black">
                    <a:tint val="75000"/>
                  </a:prstClr>
                </a:solidFill>
              </a:r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ED715FC-69D9-4F8F-8914-0E7F059DE6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26233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8E9073D-B9FC-4501-9F00-48AB158F14C8}" type="datetime1">
              <a:rPr lang="en-US" smtClean="0">
                <a:solidFill>
                  <a:prstClr val="black">
                    <a:tint val="75000"/>
                  </a:prstClr>
                </a:solidFill>
              </a:r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24A847-A40C-4B87-99CE-8456C26157A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81369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A013349-5E7B-49F6-B9BC-95715B7186AE}" type="datetime1">
              <a:rPr lang="en-US" smtClean="0">
                <a:solidFill>
                  <a:prstClr val="black">
                    <a:tint val="75000"/>
                  </a:prstClr>
                </a:solidFill>
              </a:r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24A847-A40C-4B87-99CE-8456C26157A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72092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AAE4E8-4EC7-4DCB-B6DC-A939DF5C59A5}" type="datetime1">
              <a:rPr lang="en-US" smtClean="0">
                <a:solidFill>
                  <a:prstClr val="black">
                    <a:tint val="75000"/>
                  </a:prstClr>
                </a:solidFill>
              </a:r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24A847-A40C-4B87-99CE-8456C26157A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653886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B9B54B-5ED1-487C-A3C2-70E28600B005}" type="datetime1">
              <a:rPr lang="en-US" smtClean="0">
                <a:solidFill>
                  <a:prstClr val="black">
                    <a:tint val="75000"/>
                  </a:prstClr>
                </a:solidFill>
              </a:r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24A847-A40C-4B87-99CE-8456C26157A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5228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25B26B-FEE5-4154-8E2F-367B5D7E054F}" type="datetime1">
              <a:rPr lang="en-US" smtClean="0">
                <a:solidFill>
                  <a:prstClr val="black">
                    <a:tint val="75000"/>
                  </a:prstClr>
                </a:solidFill>
              </a:r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ED715FC-69D9-4F8F-8914-0E7F059DE6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41290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C4C6E7B-4160-4705-A696-9E4A864DA6D2}" type="datetime1">
              <a:rPr lang="en-US" smtClean="0">
                <a:solidFill>
                  <a:prstClr val="black">
                    <a:tint val="75000"/>
                  </a:prstClr>
                </a:solidFill>
              </a:r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ED715FC-69D9-4F8F-8914-0E7F059DE6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2943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4C9BEC1-BBEF-46AA-8965-2FB46366371A}" type="datetime1">
              <a:rPr lang="en-US" smtClean="0">
                <a:solidFill>
                  <a:prstClr val="black">
                    <a:tint val="75000"/>
                  </a:prstClr>
                </a:solidFill>
              </a:r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ED715FC-69D9-4F8F-8914-0E7F059DE6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7928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8BDE51-B4D5-45A3-923D-886220F83438}" type="datetime1">
              <a:rPr lang="en-US" smtClean="0">
                <a:solidFill>
                  <a:prstClr val="black">
                    <a:tint val="75000"/>
                  </a:prstClr>
                </a:solidFill>
              </a:r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ED715FC-69D9-4F8F-8914-0E7F059DE6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5681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F79B3BA-F587-4C0F-BB1C-071F633D5822}" type="datetime1">
              <a:rPr lang="en-US" smtClean="0">
                <a:solidFill>
                  <a:prstClr val="black">
                    <a:tint val="75000"/>
                  </a:prstClr>
                </a:solidFill>
              </a:r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ED715FC-69D9-4F8F-8914-0E7F059DE6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991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FD35D4-AD1D-4629-BD6F-9E29F3A0CD40}" type="datetime1">
              <a:rPr lang="en-US" smtClean="0">
                <a:solidFill>
                  <a:prstClr val="black">
                    <a:tint val="75000"/>
                  </a:prstClr>
                </a:solidFill>
              </a:r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ED715FC-69D9-4F8F-8914-0E7F059DE6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6334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629977-0450-497A-9B58-6C82EC0EA44B}" type="datetime1">
              <a:rPr lang="en-US" smtClean="0">
                <a:solidFill>
                  <a:prstClr val="black">
                    <a:tint val="75000"/>
                  </a:prstClr>
                </a:solidFill>
              </a:rPr>
              <a:t>9/7/2026</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D715FC-69D9-4F8F-8914-0E7F059DE6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17721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49F95C-8326-47F0-AE9F-058D84CFDBC6}" type="datetime1">
              <a:rPr lang="en-US" smtClean="0">
                <a:solidFill>
                  <a:prstClr val="black">
                    <a:tint val="75000"/>
                  </a:prstClr>
                </a:solidFill>
              </a:rPr>
              <a:t>9/7/2026</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273C84-5CB6-47B1-A071-C297298D158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119708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1A5EC5-CB05-4182-8FEE-95CCBCF77F48}" type="datetime1">
              <a:rPr lang="en-US" smtClean="0">
                <a:solidFill>
                  <a:prstClr val="black">
                    <a:tint val="75000"/>
                  </a:prstClr>
                </a:solidFill>
              </a:rPr>
              <a:t>9/7/2026</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24A847-A40C-4B87-99CE-8456C26157A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320910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8.xml"/><Relationship Id="rId5" Type="http://schemas.openxmlformats.org/officeDocument/2006/relationships/image" Target="../media/image10.jpeg"/><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9.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image" Target="../media/image15.jpeg"/><Relationship Id="rId5" Type="http://schemas.openxmlformats.org/officeDocument/2006/relationships/image" Target="../media/image14.gif"/><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jp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Biosignatures: What is life?</a:t>
            </a:r>
          </a:p>
        </p:txBody>
      </p:sp>
    </p:spTree>
    <p:extLst>
      <p:ext uri="{BB962C8B-B14F-4D97-AF65-F5344CB8AC3E}">
        <p14:creationId xmlns:p14="http://schemas.microsoft.com/office/powerpoint/2010/main" val="3164206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0" y="274638"/>
            <a:ext cx="6019800" cy="1143000"/>
          </a:xfrm>
        </p:spPr>
        <p:txBody>
          <a:bodyPr>
            <a:normAutofit/>
          </a:bodyPr>
          <a:lstStyle/>
          <a:p>
            <a:r>
              <a:rPr lang="en-US" sz="3200" dirty="0"/>
              <a:t>A 2015 Primordial Soup Update</a:t>
            </a:r>
          </a:p>
        </p:txBody>
      </p:sp>
      <p:sp>
        <p:nvSpPr>
          <p:cNvPr id="3" name="Content Placeholder 2"/>
          <p:cNvSpPr>
            <a:spLocks noGrp="1"/>
          </p:cNvSpPr>
          <p:nvPr>
            <p:ph idx="1"/>
          </p:nvPr>
        </p:nvSpPr>
        <p:spPr>
          <a:xfrm>
            <a:off x="34158" y="274637"/>
            <a:ext cx="6214242" cy="6511627"/>
          </a:xfrm>
        </p:spPr>
        <p:txBody>
          <a:bodyPr>
            <a:normAutofit fontScale="85000" lnSpcReduction="20000"/>
          </a:bodyPr>
          <a:lstStyle/>
          <a:p>
            <a:r>
              <a:rPr lang="en-US" dirty="0"/>
              <a:t>A problem with evolving the first life was how to generate the different types of compounds required for life from the same soup: information molecules (nucleic acids), structure molecules (proteins), energy molecules (lipids).</a:t>
            </a:r>
          </a:p>
          <a:p>
            <a:r>
              <a:rPr lang="en-US" dirty="0"/>
              <a:t>In 2015, Patel et al. showed that precursors of nucleic acids (e.g. RNA, DNA), plus amino acids and lipids, can be generated from the following </a:t>
            </a:r>
            <a:r>
              <a:rPr lang="en-US" u="sng" dirty="0"/>
              <a:t>simple ingredients</a:t>
            </a:r>
            <a:r>
              <a:rPr lang="en-US" dirty="0"/>
              <a:t>:</a:t>
            </a:r>
          </a:p>
          <a:p>
            <a:pPr lvl="1"/>
            <a:r>
              <a:rPr lang="en-US" b="1" dirty="0"/>
              <a:t>Hydrogen cyanide (HCN)</a:t>
            </a:r>
            <a:r>
              <a:rPr lang="en-US" dirty="0"/>
              <a:t>, abundant in comets</a:t>
            </a:r>
          </a:p>
          <a:p>
            <a:pPr lvl="1"/>
            <a:r>
              <a:rPr lang="en-US" b="1" dirty="0"/>
              <a:t>Hydrogen sulfide (H</a:t>
            </a:r>
            <a:r>
              <a:rPr lang="en-US" b="1" baseline="-25000" dirty="0"/>
              <a:t>2</a:t>
            </a:r>
            <a:r>
              <a:rPr lang="en-US" b="1" dirty="0"/>
              <a:t>S)</a:t>
            </a:r>
            <a:r>
              <a:rPr lang="en-US" dirty="0"/>
              <a:t>, likely abundant on early Earth (e.g., volcanic gas)</a:t>
            </a:r>
          </a:p>
          <a:p>
            <a:pPr lvl="1"/>
            <a:r>
              <a:rPr lang="en-US" b="1" dirty="0"/>
              <a:t>Ultraviolet (UV) light</a:t>
            </a:r>
            <a:r>
              <a:rPr lang="en-US" dirty="0"/>
              <a:t>, plentiful at Earth’s surface</a:t>
            </a:r>
          </a:p>
          <a:p>
            <a:pPr lvl="1"/>
            <a:r>
              <a:rPr lang="en-US" dirty="0"/>
              <a:t>Metal-bearing minerals as catalysts for reactions</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991600" y="1524000"/>
            <a:ext cx="2124075"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696950" y="1745604"/>
            <a:ext cx="2260491" cy="461665"/>
          </a:xfrm>
          <a:prstGeom prst="rect">
            <a:avLst/>
          </a:prstGeom>
          <a:noFill/>
        </p:spPr>
        <p:txBody>
          <a:bodyPr wrap="none" rtlCol="0">
            <a:spAutoFit/>
          </a:bodyPr>
          <a:lstStyle/>
          <a:p>
            <a:r>
              <a:rPr lang="en-US" sz="2400" dirty="0"/>
              <a:t>Patel et al., 2015</a:t>
            </a:r>
          </a:p>
        </p:txBody>
      </p:sp>
      <p:pic>
        <p:nvPicPr>
          <p:cNvPr id="5" name="Picture 2" descr="Figure 1">
            <a:extLst>
              <a:ext uri="{FF2B5EF4-FFF2-40B4-BE49-F238E27FC236}">
                <a16:creationId xmlns:a16="http://schemas.microsoft.com/office/drawing/2014/main" id="{E8ECA988-E9EE-4BF4-89F4-D3846913C1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2372" y="2743200"/>
            <a:ext cx="6024392" cy="402495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084B2D7-7637-4966-92AA-746FD65D2F13}"/>
              </a:ext>
            </a:extLst>
          </p:cNvPr>
          <p:cNvSpPr txBox="1"/>
          <p:nvPr/>
        </p:nvSpPr>
        <p:spPr>
          <a:xfrm>
            <a:off x="8957441" y="6324600"/>
            <a:ext cx="3124200" cy="461665"/>
          </a:xfrm>
          <a:prstGeom prst="rect">
            <a:avLst/>
          </a:prstGeom>
          <a:noFill/>
        </p:spPr>
        <p:txBody>
          <a:bodyPr wrap="square">
            <a:spAutoFit/>
          </a:bodyPr>
          <a:lstStyle/>
          <a:p>
            <a:r>
              <a:rPr lang="en-US" sz="1200" dirty="0"/>
              <a:t>Figure from </a:t>
            </a:r>
            <a:r>
              <a:rPr lang="en-US" sz="1200" dirty="0" err="1"/>
              <a:t>Bracher</a:t>
            </a:r>
            <a:r>
              <a:rPr lang="en-US" sz="1200" dirty="0"/>
              <a:t> 2015, Nature Chemistry</a:t>
            </a:r>
          </a:p>
          <a:p>
            <a:r>
              <a:rPr lang="en-US" sz="1200" dirty="0"/>
              <a:t>https://www.nature.com/articles/nchem.2219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screen"/>
          <a:srcRect/>
          <a:stretch>
            <a:fillRect/>
          </a:stretch>
        </p:blipFill>
        <p:spPr bwMode="auto">
          <a:xfrm>
            <a:off x="7620001" y="1600200"/>
            <a:ext cx="3524258" cy="5195466"/>
          </a:xfrm>
          <a:prstGeom prst="rect">
            <a:avLst/>
          </a:prstGeom>
          <a:noFill/>
          <a:ln w="9525">
            <a:noFill/>
            <a:miter lim="800000"/>
            <a:headEnd/>
            <a:tailEnd/>
          </a:ln>
        </p:spPr>
      </p:pic>
      <p:sp>
        <p:nvSpPr>
          <p:cNvPr id="6" name="Title 5"/>
          <p:cNvSpPr>
            <a:spLocks noGrp="1"/>
          </p:cNvSpPr>
          <p:nvPr>
            <p:ph type="title"/>
          </p:nvPr>
        </p:nvSpPr>
        <p:spPr>
          <a:xfrm>
            <a:off x="6172200" y="228600"/>
            <a:ext cx="5943600" cy="1143000"/>
          </a:xfrm>
        </p:spPr>
        <p:txBody>
          <a:bodyPr>
            <a:noAutofit/>
          </a:bodyPr>
          <a:lstStyle/>
          <a:p>
            <a:r>
              <a:rPr lang="en-US" sz="3200" dirty="0"/>
              <a:t>Hydrothermal Vents at Mid-Ocean Ridges</a:t>
            </a:r>
          </a:p>
        </p:txBody>
      </p:sp>
      <p:sp>
        <p:nvSpPr>
          <p:cNvPr id="32" name="Content Placeholder 31"/>
          <p:cNvSpPr>
            <a:spLocks noGrp="1"/>
          </p:cNvSpPr>
          <p:nvPr>
            <p:ph idx="1"/>
          </p:nvPr>
        </p:nvSpPr>
        <p:spPr>
          <a:xfrm>
            <a:off x="228599" y="228600"/>
            <a:ext cx="5791201" cy="6567066"/>
          </a:xfrm>
        </p:spPr>
        <p:txBody>
          <a:bodyPr>
            <a:normAutofit/>
          </a:bodyPr>
          <a:lstStyle/>
          <a:p>
            <a:r>
              <a:rPr lang="en-US" dirty="0"/>
              <a:t>There is also the question of </a:t>
            </a:r>
            <a:r>
              <a:rPr lang="en-US" b="1" dirty="0"/>
              <a:t>where</a:t>
            </a:r>
            <a:r>
              <a:rPr lang="en-US" dirty="0"/>
              <a:t> life evolved.  Hot springs on continents? Caves? Ocean hydrothermal vents?</a:t>
            </a:r>
          </a:p>
          <a:p>
            <a:r>
              <a:rPr lang="en-US" dirty="0"/>
              <a:t>One issue life had to overcome was the abundant UV radiation that would have been present before the atmosphere was fully formed.</a:t>
            </a:r>
          </a:p>
          <a:p>
            <a:r>
              <a:rPr lang="en-US" dirty="0"/>
              <a:t>Ocean hydrothermal vents would be places where UV could not penetrate.</a:t>
            </a:r>
          </a:p>
        </p:txBody>
      </p:sp>
    </p:spTree>
    <p:extLst>
      <p:ext uri="{BB962C8B-B14F-4D97-AF65-F5344CB8AC3E}">
        <p14:creationId xmlns:p14="http://schemas.microsoft.com/office/powerpoint/2010/main" val="3112214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096000" y="152400"/>
            <a:ext cx="4114800" cy="1295400"/>
          </a:xfrm>
        </p:spPr>
        <p:txBody>
          <a:bodyPr>
            <a:normAutofit fontScale="90000"/>
          </a:bodyPr>
          <a:lstStyle/>
          <a:p>
            <a:pPr eaLnBrk="1" hangingPunct="1"/>
            <a:r>
              <a:rPr lang="en-US" sz="4000" dirty="0">
                <a:ea typeface="ＭＳ Ｐゴシック" pitchFamily="-109" charset="-128"/>
              </a:rPr>
              <a:t>Hydrothermal Vents</a:t>
            </a:r>
          </a:p>
        </p:txBody>
      </p:sp>
      <p:pic>
        <p:nvPicPr>
          <p:cNvPr id="7" name="Picture 5" descr="russell_fig_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691752" y="3962400"/>
            <a:ext cx="3481198" cy="2895601"/>
          </a:xfrm>
          <a:prstGeom prst="rect">
            <a:avLst/>
          </a:prstGeom>
          <a:noFill/>
          <a:ln w="9525">
            <a:noFill/>
            <a:miter lim="800000"/>
            <a:headEnd/>
            <a:tailEnd/>
          </a:ln>
        </p:spPr>
      </p:pic>
      <p:pic>
        <p:nvPicPr>
          <p:cNvPr id="6" name="Picture 4" descr="russell_fig_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210800" y="22225"/>
            <a:ext cx="1970088" cy="3406775"/>
          </a:xfrm>
          <a:prstGeom prst="rect">
            <a:avLst/>
          </a:prstGeom>
          <a:noFill/>
          <a:ln w="9525">
            <a:noFill/>
            <a:miter lim="800000"/>
            <a:headEnd/>
            <a:tailEnd/>
          </a:ln>
        </p:spPr>
      </p:pic>
      <p:pic>
        <p:nvPicPr>
          <p:cNvPr id="8" name="Picture 4" descr="russell_fig_2"/>
          <p:cNvPicPr>
            <a:picLocks noChangeAspect="1" noChangeArrowheads="1"/>
          </p:cNvPicPr>
          <p:nvPr/>
        </p:nvPicPr>
        <p:blipFill>
          <a:blip r:embed="rId5" cstate="email">
            <a:extLst>
              <a:ext uri="{28A0092B-C50C-407E-A947-70E740481C1C}">
                <a14:useLocalDpi xmlns:a14="http://schemas.microsoft.com/office/drawing/2010/main"/>
              </a:ext>
            </a:extLst>
          </a:blip>
          <a:srcRect b="15000"/>
          <a:stretch>
            <a:fillRect/>
          </a:stretch>
        </p:blipFill>
        <p:spPr bwMode="auto">
          <a:xfrm>
            <a:off x="5638800" y="1138862"/>
            <a:ext cx="4436291" cy="5130800"/>
          </a:xfrm>
          <a:prstGeom prst="rect">
            <a:avLst/>
          </a:prstGeom>
          <a:noFill/>
          <a:ln w="9525">
            <a:noFill/>
            <a:miter lim="800000"/>
            <a:headEnd/>
            <a:tailEnd/>
          </a:ln>
        </p:spPr>
      </p:pic>
      <p:sp>
        <p:nvSpPr>
          <p:cNvPr id="9" name="Content Placeholder 31">
            <a:extLst>
              <a:ext uri="{FF2B5EF4-FFF2-40B4-BE49-F238E27FC236}">
                <a16:creationId xmlns:a16="http://schemas.microsoft.com/office/drawing/2014/main" id="{54A8CB5A-860B-4DFA-A5BF-A0C7D76F1BFF}"/>
              </a:ext>
            </a:extLst>
          </p:cNvPr>
          <p:cNvSpPr txBox="1">
            <a:spLocks/>
          </p:cNvSpPr>
          <p:nvPr/>
        </p:nvSpPr>
        <p:spPr>
          <a:xfrm>
            <a:off x="98206" y="228600"/>
            <a:ext cx="5410201" cy="656706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At mid-ocean ridges, seawater flows into cracks in the young basaltic seafloor and gets heated by the magmatism associated with spreading.  The hot fluids interact with the basalt and leach chemicals from it. The waters then return to the surface of the seafloor where the sudden decrease in temperature causes minerals to precipitate.</a:t>
            </a:r>
          </a:p>
        </p:txBody>
      </p:sp>
      <p:sp>
        <p:nvSpPr>
          <p:cNvPr id="2" name="TextBox 1">
            <a:extLst>
              <a:ext uri="{FF2B5EF4-FFF2-40B4-BE49-F238E27FC236}">
                <a16:creationId xmlns:a16="http://schemas.microsoft.com/office/drawing/2014/main" id="{36C69D2A-01A8-4DCA-A0DF-8B3C355F8D2B}"/>
              </a:ext>
            </a:extLst>
          </p:cNvPr>
          <p:cNvSpPr txBox="1"/>
          <p:nvPr/>
        </p:nvSpPr>
        <p:spPr>
          <a:xfrm>
            <a:off x="10473842" y="3429000"/>
            <a:ext cx="1300356" cy="369332"/>
          </a:xfrm>
          <a:prstGeom prst="rect">
            <a:avLst/>
          </a:prstGeom>
          <a:noFill/>
        </p:spPr>
        <p:txBody>
          <a:bodyPr wrap="none" rtlCol="0">
            <a:spAutoFit/>
          </a:bodyPr>
          <a:lstStyle/>
          <a:p>
            <a:r>
              <a:rPr lang="en-US" dirty="0"/>
              <a:t>(100-464°C)</a:t>
            </a:r>
          </a:p>
        </p:txBody>
      </p:sp>
      <p:sp>
        <p:nvSpPr>
          <p:cNvPr id="10" name="TextBox 9">
            <a:extLst>
              <a:ext uri="{FF2B5EF4-FFF2-40B4-BE49-F238E27FC236}">
                <a16:creationId xmlns:a16="http://schemas.microsoft.com/office/drawing/2014/main" id="{ED1FB623-0369-4B27-9C9B-8B79CB67CA37}"/>
              </a:ext>
            </a:extLst>
          </p:cNvPr>
          <p:cNvSpPr txBox="1"/>
          <p:nvPr/>
        </p:nvSpPr>
        <p:spPr>
          <a:xfrm>
            <a:off x="10189396" y="43934"/>
            <a:ext cx="949299" cy="369332"/>
          </a:xfrm>
          <a:prstGeom prst="rect">
            <a:avLst/>
          </a:prstGeom>
          <a:noFill/>
        </p:spPr>
        <p:txBody>
          <a:bodyPr wrap="none" rtlCol="0">
            <a:spAutoFit/>
          </a:bodyPr>
          <a:lstStyle/>
          <a:p>
            <a:r>
              <a:rPr lang="en-US" dirty="0"/>
              <a:t>(2-20°C)</a:t>
            </a:r>
          </a:p>
        </p:txBody>
      </p:sp>
    </p:spTree>
    <p:extLst>
      <p:ext uri="{BB962C8B-B14F-4D97-AF65-F5344CB8AC3E}">
        <p14:creationId xmlns:p14="http://schemas.microsoft.com/office/powerpoint/2010/main" val="1622754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C220C5-1B0A-46F3-9D13-EB9A161A3B9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40473" y="2570037"/>
            <a:ext cx="5680753" cy="4260565"/>
          </a:xfrm>
          <a:prstGeom prst="rect">
            <a:avLst/>
          </a:prstGeom>
        </p:spPr>
      </p:pic>
      <p:cxnSp>
        <p:nvCxnSpPr>
          <p:cNvPr id="4" name="Straight Arrow Connector 3">
            <a:extLst>
              <a:ext uri="{FF2B5EF4-FFF2-40B4-BE49-F238E27FC236}">
                <a16:creationId xmlns:a16="http://schemas.microsoft.com/office/drawing/2014/main" id="{C74A650F-D3C6-4CA6-A696-5F21C2CEE576}"/>
              </a:ext>
            </a:extLst>
          </p:cNvPr>
          <p:cNvCxnSpPr>
            <a:cxnSpLocks/>
          </p:cNvCxnSpPr>
          <p:nvPr/>
        </p:nvCxnSpPr>
        <p:spPr>
          <a:xfrm flipV="1">
            <a:off x="6598322" y="5791200"/>
            <a:ext cx="504813" cy="2419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0F11704-1FB8-4F22-B9A0-D0B9D3A36F14}"/>
              </a:ext>
            </a:extLst>
          </p:cNvPr>
          <p:cNvSpPr txBox="1"/>
          <p:nvPr/>
        </p:nvSpPr>
        <p:spPr>
          <a:xfrm>
            <a:off x="6096000" y="5943600"/>
            <a:ext cx="1007135" cy="369332"/>
          </a:xfrm>
          <a:prstGeom prst="rect">
            <a:avLst/>
          </a:prstGeom>
          <a:noFill/>
        </p:spPr>
        <p:txBody>
          <a:bodyPr wrap="none" rtlCol="0">
            <a:spAutoFit/>
          </a:bodyPr>
          <a:lstStyle/>
          <a:p>
            <a:r>
              <a:rPr lang="en-US" dirty="0">
                <a:solidFill>
                  <a:schemeClr val="bg1"/>
                </a:solidFill>
              </a:rPr>
              <a:t>Chimney</a:t>
            </a:r>
          </a:p>
        </p:txBody>
      </p:sp>
      <p:sp>
        <p:nvSpPr>
          <p:cNvPr id="7" name="Content Placeholder 31">
            <a:extLst>
              <a:ext uri="{FF2B5EF4-FFF2-40B4-BE49-F238E27FC236}">
                <a16:creationId xmlns:a16="http://schemas.microsoft.com/office/drawing/2014/main" id="{A70899EE-BA5D-402C-88BE-D27C1FA259E3}"/>
              </a:ext>
            </a:extLst>
          </p:cNvPr>
          <p:cNvSpPr txBox="1">
            <a:spLocks/>
          </p:cNvSpPr>
          <p:nvPr/>
        </p:nvSpPr>
        <p:spPr>
          <a:xfrm>
            <a:off x="102128" y="323718"/>
            <a:ext cx="4538345" cy="6210563"/>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The new minerals form chimneys that spew “smoke” (not really smoke, just minerals precipitating) that is either black or white.</a:t>
            </a:r>
          </a:p>
          <a:p>
            <a:r>
              <a:rPr lang="en-US" dirty="0"/>
              <a:t>White smokers form gypsum (CaSO</a:t>
            </a:r>
            <a:r>
              <a:rPr lang="en-US" baseline="-25000" dirty="0"/>
              <a:t>4</a:t>
            </a:r>
            <a:r>
              <a:rPr lang="en-US" dirty="0"/>
              <a:t>) and barite (BaSO</a:t>
            </a:r>
            <a:r>
              <a:rPr lang="en-US" baseline="-25000" dirty="0"/>
              <a:t>4</a:t>
            </a:r>
            <a:r>
              <a:rPr lang="en-US" dirty="0"/>
              <a:t>).</a:t>
            </a:r>
          </a:p>
          <a:p>
            <a:r>
              <a:rPr lang="en-US" dirty="0"/>
              <a:t>Black smokers produce dark minerals like pyrite (FeS</a:t>
            </a:r>
            <a:r>
              <a:rPr lang="en-US" baseline="-25000" dirty="0"/>
              <a:t>2</a:t>
            </a:r>
            <a:r>
              <a:rPr lang="en-US" dirty="0"/>
              <a:t>) and manganese oxides.</a:t>
            </a:r>
          </a:p>
        </p:txBody>
      </p:sp>
      <p:pic>
        <p:nvPicPr>
          <p:cNvPr id="9" name="Picture 2">
            <a:extLst>
              <a:ext uri="{FF2B5EF4-FFF2-40B4-BE49-F238E27FC236}">
                <a16:creationId xmlns:a16="http://schemas.microsoft.com/office/drawing/2014/main" id="{D6D67E2A-9E29-4CDB-BA35-29FE5E7283E6}"/>
              </a:ext>
            </a:extLst>
          </p:cNvPr>
          <p:cNvPicPr>
            <a:picLocks noChangeAspect="1" noChangeArrowheads="1"/>
          </p:cNvPicPr>
          <p:nvPr/>
        </p:nvPicPr>
        <p:blipFill>
          <a:blip r:embed="rId4" cstate="screen"/>
          <a:srcRect/>
          <a:stretch>
            <a:fillRect/>
          </a:stretch>
        </p:blipFill>
        <p:spPr bwMode="auto">
          <a:xfrm>
            <a:off x="9372599" y="27398"/>
            <a:ext cx="2756043" cy="4062962"/>
          </a:xfrm>
          <a:prstGeom prst="rect">
            <a:avLst/>
          </a:prstGeom>
          <a:noFill/>
          <a:ln w="9525">
            <a:noFill/>
            <a:miter lim="800000"/>
            <a:headEnd/>
            <a:tailEnd/>
          </a:ln>
        </p:spPr>
      </p:pic>
    </p:spTree>
    <p:extLst>
      <p:ext uri="{BB962C8B-B14F-4D97-AF65-F5344CB8AC3E}">
        <p14:creationId xmlns:p14="http://schemas.microsoft.com/office/powerpoint/2010/main" val="4280761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7239000" y="220350"/>
            <a:ext cx="4953000" cy="1143000"/>
          </a:xfrm>
        </p:spPr>
        <p:txBody>
          <a:bodyPr>
            <a:normAutofit fontScale="90000"/>
          </a:bodyPr>
          <a:lstStyle/>
          <a:p>
            <a:pPr eaLnBrk="1" hangingPunct="1"/>
            <a:r>
              <a:rPr lang="en-US" dirty="0">
                <a:ea typeface="ＭＳ Ｐゴシック" pitchFamily="-109" charset="-128"/>
              </a:rPr>
              <a:t>Did Life Start at Hydrothermal Vents?</a:t>
            </a: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84340" y="3362219"/>
            <a:ext cx="4576466" cy="3429001"/>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188468" y="1447801"/>
            <a:ext cx="1972339" cy="1838219"/>
          </a:xfrm>
          <a:prstGeom prst="rect">
            <a:avLst/>
          </a:prstGeom>
        </p:spPr>
      </p:pic>
      <p:pic>
        <p:nvPicPr>
          <p:cNvPr id="7" name="Picture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584341" y="1447800"/>
            <a:ext cx="2523047" cy="1838220"/>
          </a:xfrm>
          <a:prstGeom prst="rect">
            <a:avLst/>
          </a:prstGeom>
        </p:spPr>
      </p:pic>
      <p:pic>
        <p:nvPicPr>
          <p:cNvPr id="2" name="Picture 1"/>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886200" y="2683501"/>
            <a:ext cx="3657600" cy="4111143"/>
          </a:xfrm>
          <a:prstGeom prst="rect">
            <a:avLst/>
          </a:prstGeom>
        </p:spPr>
      </p:pic>
      <p:sp>
        <p:nvSpPr>
          <p:cNvPr id="5" name="Content Placeholder 31">
            <a:extLst>
              <a:ext uri="{FF2B5EF4-FFF2-40B4-BE49-F238E27FC236}">
                <a16:creationId xmlns:a16="http://schemas.microsoft.com/office/drawing/2014/main" id="{78E8E0F5-1324-4564-8046-D0EC939E985A}"/>
              </a:ext>
            </a:extLst>
          </p:cNvPr>
          <p:cNvSpPr txBox="1">
            <a:spLocks/>
          </p:cNvSpPr>
          <p:nvPr/>
        </p:nvSpPr>
        <p:spPr>
          <a:xfrm>
            <a:off x="228599" y="228600"/>
            <a:ext cx="6553201" cy="2286000"/>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Diverse ecosystems exist at modern ocean vents.  They are based on </a:t>
            </a:r>
            <a:r>
              <a:rPr lang="en-US" b="1" dirty="0"/>
              <a:t>chemosynthesis</a:t>
            </a:r>
            <a:r>
              <a:rPr lang="en-US" dirty="0"/>
              <a:t>, not photosynthesis.</a:t>
            </a:r>
          </a:p>
          <a:p>
            <a:r>
              <a:rPr lang="en-US" dirty="0" err="1"/>
              <a:t>E.g</a:t>
            </a:r>
            <a:r>
              <a:rPr lang="en-US" dirty="0"/>
              <a:t>, 18</a:t>
            </a:r>
            <a:r>
              <a:rPr lang="en-US" i="1" dirty="0"/>
              <a:t>H</a:t>
            </a:r>
            <a:r>
              <a:rPr lang="en-US" i="1" baseline="-25000" dirty="0"/>
              <a:t>2</a:t>
            </a:r>
            <a:r>
              <a:rPr lang="en-US" i="1" dirty="0"/>
              <a:t>S</a:t>
            </a:r>
            <a:r>
              <a:rPr lang="en-US" dirty="0"/>
              <a:t> + 6</a:t>
            </a:r>
            <a:r>
              <a:rPr lang="en-US" i="1" dirty="0"/>
              <a:t>CO</a:t>
            </a:r>
            <a:r>
              <a:rPr lang="en-US" i="1" baseline="-25000" dirty="0"/>
              <a:t>2</a:t>
            </a:r>
            <a:r>
              <a:rPr lang="en-US" dirty="0"/>
              <a:t> + 3</a:t>
            </a:r>
            <a:r>
              <a:rPr lang="en-US" i="1" dirty="0"/>
              <a:t>O</a:t>
            </a:r>
            <a:r>
              <a:rPr lang="en-US" i="1" baseline="-25000" dirty="0"/>
              <a:t>2</a:t>
            </a:r>
            <a:r>
              <a:rPr lang="en-US" dirty="0"/>
              <a:t> → </a:t>
            </a:r>
            <a:r>
              <a:rPr lang="en-US" i="1" dirty="0"/>
              <a:t>C</a:t>
            </a:r>
            <a:r>
              <a:rPr lang="en-US" i="1" baseline="-25000" dirty="0"/>
              <a:t>6</a:t>
            </a:r>
            <a:r>
              <a:rPr lang="en-US" i="1" dirty="0"/>
              <a:t>H</a:t>
            </a:r>
            <a:r>
              <a:rPr lang="en-US" i="1" baseline="-25000" dirty="0"/>
              <a:t>12</a:t>
            </a:r>
            <a:r>
              <a:rPr lang="en-US" i="1" dirty="0"/>
              <a:t>O</a:t>
            </a:r>
            <a:r>
              <a:rPr lang="en-US" i="1" baseline="-25000" dirty="0"/>
              <a:t>6</a:t>
            </a:r>
            <a:r>
              <a:rPr lang="en-US" i="1" dirty="0"/>
              <a:t> </a:t>
            </a:r>
            <a:r>
              <a:rPr lang="en-US" dirty="0"/>
              <a:t>(carbohydrate) + 12</a:t>
            </a:r>
            <a:r>
              <a:rPr lang="en-US" i="1" dirty="0"/>
              <a:t>H</a:t>
            </a:r>
            <a:r>
              <a:rPr lang="en-US" i="1" baseline="-25000" dirty="0"/>
              <a:t>2</a:t>
            </a:r>
            <a:r>
              <a:rPr lang="en-US" i="1" dirty="0"/>
              <a:t>O</a:t>
            </a:r>
            <a:r>
              <a:rPr lang="en-US" dirty="0"/>
              <a:t> + 18</a:t>
            </a:r>
            <a:r>
              <a:rPr lang="en-US" i="1" dirty="0"/>
              <a:t>S</a:t>
            </a:r>
          </a:p>
        </p:txBody>
      </p:sp>
      <p:sp>
        <p:nvSpPr>
          <p:cNvPr id="11" name="Content Placeholder 31">
            <a:extLst>
              <a:ext uri="{FF2B5EF4-FFF2-40B4-BE49-F238E27FC236}">
                <a16:creationId xmlns:a16="http://schemas.microsoft.com/office/drawing/2014/main" id="{8029F4A7-BDAF-4768-B96A-013ABD5C0D09}"/>
              </a:ext>
            </a:extLst>
          </p:cNvPr>
          <p:cNvSpPr txBox="1">
            <a:spLocks/>
          </p:cNvSpPr>
          <p:nvPr/>
        </p:nvSpPr>
        <p:spPr>
          <a:xfrm>
            <a:off x="208329" y="2514600"/>
            <a:ext cx="3596791" cy="4276620"/>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Microbes get energy from this or other reactions  and become the base of the food chain.</a:t>
            </a:r>
          </a:p>
          <a:p>
            <a:r>
              <a:rPr lang="en-US" dirty="0"/>
              <a:t>If this metabolism evolved first, photosynthesis would have come later…but how?</a:t>
            </a:r>
          </a:p>
        </p:txBody>
      </p:sp>
    </p:spTree>
    <p:extLst>
      <p:ext uri="{BB962C8B-B14F-4D97-AF65-F5344CB8AC3E}">
        <p14:creationId xmlns:p14="http://schemas.microsoft.com/office/powerpoint/2010/main" val="1941998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362200"/>
            <a:ext cx="8229600" cy="1143000"/>
          </a:xfrm>
        </p:spPr>
        <p:txBody>
          <a:bodyPr/>
          <a:lstStyle/>
          <a:p>
            <a:r>
              <a:rPr lang="en-US" dirty="0"/>
              <a:t>Evidence for earliest life?</a:t>
            </a:r>
          </a:p>
        </p:txBody>
      </p:sp>
    </p:spTree>
    <p:extLst>
      <p:ext uri="{BB962C8B-B14F-4D97-AF65-F5344CB8AC3E}">
        <p14:creationId xmlns:p14="http://schemas.microsoft.com/office/powerpoint/2010/main" val="5727528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p:cNvSpPr txBox="1"/>
          <p:nvPr/>
        </p:nvSpPr>
        <p:spPr>
          <a:xfrm>
            <a:off x="6626876" y="5327918"/>
            <a:ext cx="5490784" cy="1015663"/>
          </a:xfrm>
          <a:prstGeom prst="rect">
            <a:avLst/>
          </a:prstGeom>
          <a:noFill/>
        </p:spPr>
        <p:txBody>
          <a:bodyPr wrap="square" rtlCol="0">
            <a:spAutoFit/>
          </a:bodyPr>
          <a:lstStyle/>
          <a:p>
            <a:r>
              <a:rPr lang="en-US" sz="2000" dirty="0">
                <a:solidFill>
                  <a:prstClr val="black"/>
                </a:solidFill>
              </a:rPr>
              <a:t>We can measure </a:t>
            </a:r>
            <a:r>
              <a:rPr lang="en-US" sz="2000" dirty="0">
                <a:solidFill>
                  <a:prstClr val="black"/>
                </a:solidFill>
                <a:latin typeface="Symbol" pitchFamily="18" charset="2"/>
              </a:rPr>
              <a:t>d</a:t>
            </a:r>
            <a:r>
              <a:rPr lang="en-US" sz="2000" baseline="30000" dirty="0">
                <a:solidFill>
                  <a:prstClr val="black"/>
                </a:solidFill>
              </a:rPr>
              <a:t>13</a:t>
            </a:r>
            <a:r>
              <a:rPr lang="en-US" sz="2000" dirty="0">
                <a:solidFill>
                  <a:prstClr val="black"/>
                </a:solidFill>
              </a:rPr>
              <a:t>C of both </a:t>
            </a:r>
            <a:r>
              <a:rPr lang="en-US" sz="2000" b="1" dirty="0">
                <a:solidFill>
                  <a:prstClr val="black"/>
                </a:solidFill>
              </a:rPr>
              <a:t>inorganic carbon</a:t>
            </a:r>
            <a:r>
              <a:rPr lang="en-US" sz="2000" dirty="0">
                <a:solidFill>
                  <a:prstClr val="black"/>
                </a:solidFill>
              </a:rPr>
              <a:t> (carbonate minerals) and </a:t>
            </a:r>
            <a:r>
              <a:rPr lang="en-US" sz="2000" b="1" dirty="0">
                <a:solidFill>
                  <a:prstClr val="black"/>
                </a:solidFill>
              </a:rPr>
              <a:t>organic carbon </a:t>
            </a:r>
            <a:r>
              <a:rPr lang="en-US" sz="2000" dirty="0">
                <a:solidFill>
                  <a:prstClr val="black"/>
                </a:solidFill>
              </a:rPr>
              <a:t>(organic matter), both of which are preserved in limestones.</a:t>
            </a:r>
          </a:p>
        </p:txBody>
      </p:sp>
      <p:grpSp>
        <p:nvGrpSpPr>
          <p:cNvPr id="30" name="Group 29">
            <a:extLst>
              <a:ext uri="{FF2B5EF4-FFF2-40B4-BE49-F238E27FC236}">
                <a16:creationId xmlns:a16="http://schemas.microsoft.com/office/drawing/2014/main" id="{7F0D0F11-7EFE-4389-8951-9C6286FEAE66}"/>
              </a:ext>
            </a:extLst>
          </p:cNvPr>
          <p:cNvGrpSpPr/>
          <p:nvPr/>
        </p:nvGrpSpPr>
        <p:grpSpPr>
          <a:xfrm>
            <a:off x="6626876" y="381001"/>
            <a:ext cx="5414584" cy="4598948"/>
            <a:chOff x="1981200" y="381001"/>
            <a:chExt cx="5412059" cy="4598948"/>
          </a:xfrm>
        </p:grpSpPr>
        <p:pic>
          <p:nvPicPr>
            <p:cNvPr id="2051" name="Picture 3" descr="C:\Documents and Settings\pmarenco\My Documents\BrynMawr\Teaching\Paleobiology09\EvolutionOfLife\PhotosynthesisCarbonTopes.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81200" y="381001"/>
              <a:ext cx="5410200" cy="4561983"/>
            </a:xfrm>
            <a:prstGeom prst="rect">
              <a:avLst/>
            </a:prstGeom>
            <a:noFill/>
          </p:spPr>
        </p:pic>
        <p:sp>
          <p:nvSpPr>
            <p:cNvPr id="7" name="TextBox 6">
              <a:extLst>
                <a:ext uri="{FF2B5EF4-FFF2-40B4-BE49-F238E27FC236}">
                  <a16:creationId xmlns:a16="http://schemas.microsoft.com/office/drawing/2014/main" id="{82CDE142-21B3-4A7C-8CE2-453E4F940C79}"/>
                </a:ext>
              </a:extLst>
            </p:cNvPr>
            <p:cNvSpPr txBox="1"/>
            <p:nvPr/>
          </p:nvSpPr>
          <p:spPr>
            <a:xfrm>
              <a:off x="2250560" y="1885911"/>
              <a:ext cx="1361275" cy="400110"/>
            </a:xfrm>
            <a:prstGeom prst="rect">
              <a:avLst/>
            </a:prstGeom>
            <a:solidFill>
              <a:schemeClr val="bg1"/>
            </a:solidFill>
          </p:spPr>
          <p:txBody>
            <a:bodyPr wrap="square" rtlCol="0">
              <a:spAutoFit/>
            </a:bodyPr>
            <a:lstStyle/>
            <a:p>
              <a:r>
                <a:rPr lang="en-US" sz="2000" dirty="0"/>
                <a:t>Higher </a:t>
              </a:r>
              <a:r>
                <a:rPr lang="en-US" sz="2000" dirty="0">
                  <a:latin typeface="Symbol" panose="05050102010706020507" pitchFamily="18" charset="2"/>
                </a:rPr>
                <a:t>d</a:t>
              </a:r>
              <a:r>
                <a:rPr lang="en-US" sz="2000" baseline="30000" dirty="0"/>
                <a:t>13</a:t>
              </a:r>
              <a:r>
                <a:rPr lang="en-US" sz="2000" dirty="0"/>
                <a:t>C</a:t>
              </a:r>
            </a:p>
          </p:txBody>
        </p:sp>
        <p:sp>
          <p:nvSpPr>
            <p:cNvPr id="35" name="TextBox 34">
              <a:extLst>
                <a:ext uri="{FF2B5EF4-FFF2-40B4-BE49-F238E27FC236}">
                  <a16:creationId xmlns:a16="http://schemas.microsoft.com/office/drawing/2014/main" id="{8DEE1D91-40F6-431E-BE56-F439E517E744}"/>
                </a:ext>
              </a:extLst>
            </p:cNvPr>
            <p:cNvSpPr txBox="1"/>
            <p:nvPr/>
          </p:nvSpPr>
          <p:spPr>
            <a:xfrm>
              <a:off x="5615439" y="1905927"/>
              <a:ext cx="1317925" cy="400110"/>
            </a:xfrm>
            <a:prstGeom prst="rect">
              <a:avLst/>
            </a:prstGeom>
            <a:solidFill>
              <a:schemeClr val="bg1"/>
            </a:solidFill>
          </p:spPr>
          <p:txBody>
            <a:bodyPr wrap="none" rtlCol="0">
              <a:spAutoFit/>
            </a:bodyPr>
            <a:lstStyle/>
            <a:p>
              <a:r>
                <a:rPr lang="en-US" sz="2000" dirty="0"/>
                <a:t>Lower </a:t>
              </a:r>
              <a:r>
                <a:rPr lang="en-US" sz="2000" dirty="0">
                  <a:latin typeface="Symbol" panose="05050102010706020507" pitchFamily="18" charset="2"/>
                </a:rPr>
                <a:t>d</a:t>
              </a:r>
              <a:r>
                <a:rPr lang="en-US" sz="2000" baseline="30000" dirty="0"/>
                <a:t>13</a:t>
              </a:r>
              <a:r>
                <a:rPr lang="en-US" sz="2000" dirty="0"/>
                <a:t>C</a:t>
              </a:r>
            </a:p>
          </p:txBody>
        </p:sp>
        <p:sp>
          <p:nvSpPr>
            <p:cNvPr id="36" name="TextBox 35">
              <a:extLst>
                <a:ext uri="{FF2B5EF4-FFF2-40B4-BE49-F238E27FC236}">
                  <a16:creationId xmlns:a16="http://schemas.microsoft.com/office/drawing/2014/main" id="{F6190A78-D4C4-4C79-B6B6-263F8F0C2F9D}"/>
                </a:ext>
              </a:extLst>
            </p:cNvPr>
            <p:cNvSpPr txBox="1"/>
            <p:nvPr/>
          </p:nvSpPr>
          <p:spPr>
            <a:xfrm>
              <a:off x="3964000" y="2895600"/>
              <a:ext cx="1447125" cy="400110"/>
            </a:xfrm>
            <a:prstGeom prst="rect">
              <a:avLst/>
            </a:prstGeom>
            <a:solidFill>
              <a:schemeClr val="bg1"/>
            </a:solidFill>
          </p:spPr>
          <p:txBody>
            <a:bodyPr wrap="square" rtlCol="0">
              <a:spAutoFit/>
            </a:bodyPr>
            <a:lstStyle/>
            <a:p>
              <a:r>
                <a:rPr lang="en-US" sz="2000" dirty="0">
                  <a:latin typeface="Symbol" panose="05050102010706020507" pitchFamily="18" charset="2"/>
                </a:rPr>
                <a:t>Dd</a:t>
              </a:r>
              <a:r>
                <a:rPr lang="en-US" sz="2000" baseline="30000" dirty="0"/>
                <a:t>13</a:t>
              </a:r>
              <a:r>
                <a:rPr lang="en-US" sz="2000" dirty="0"/>
                <a:t>C=25‰</a:t>
              </a:r>
            </a:p>
          </p:txBody>
        </p:sp>
        <p:sp>
          <p:nvSpPr>
            <p:cNvPr id="32" name="Rectangle 31"/>
            <p:cNvSpPr/>
            <p:nvPr/>
          </p:nvSpPr>
          <p:spPr>
            <a:xfrm>
              <a:off x="5335859" y="1885911"/>
              <a:ext cx="2057400" cy="309403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 name="Content Placeholder 31">
            <a:extLst>
              <a:ext uri="{FF2B5EF4-FFF2-40B4-BE49-F238E27FC236}">
                <a16:creationId xmlns:a16="http://schemas.microsoft.com/office/drawing/2014/main" id="{CF53CD77-569C-4C3C-A12A-DEE613BE0D6E}"/>
              </a:ext>
            </a:extLst>
          </p:cNvPr>
          <p:cNvSpPr txBox="1">
            <a:spLocks/>
          </p:cNvSpPr>
          <p:nvPr/>
        </p:nvSpPr>
        <p:spPr>
          <a:xfrm>
            <a:off x="150541" y="228600"/>
            <a:ext cx="5945459" cy="6567066"/>
          </a:xfrm>
          <a:prstGeom prst="rect">
            <a:avLst/>
          </a:prstGeom>
        </p:spPr>
        <p:txBody>
          <a:bodyPr>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During photosynthesis, inorganic</a:t>
            </a:r>
            <a:r>
              <a:rPr lang="en-US" baseline="0" dirty="0"/>
              <a:t> carbon in the form of carbon dioxide is consumed by organisms and converted into organic carbon.  The photosynthesis reaction has a strong preference for the lighter isotope, </a:t>
            </a:r>
            <a:r>
              <a:rPr lang="en-US" baseline="30000" dirty="0"/>
              <a:t>12</a:t>
            </a:r>
            <a:r>
              <a:rPr lang="en-US" baseline="0" dirty="0"/>
              <a:t>C, meaning that organic matter is highly enriched in </a:t>
            </a:r>
            <a:r>
              <a:rPr lang="en-US" baseline="30000" dirty="0"/>
              <a:t>12</a:t>
            </a:r>
            <a:r>
              <a:rPr lang="en-US" baseline="0" dirty="0"/>
              <a:t>C and highly depleted in </a:t>
            </a:r>
            <a:r>
              <a:rPr lang="en-US" baseline="30000" dirty="0"/>
              <a:t>13</a:t>
            </a:r>
            <a:r>
              <a:rPr lang="en-US" baseline="0" dirty="0"/>
              <a:t>C, the heavier isotope.  This isotopic fractionation is anywhere from 15-35 </a:t>
            </a:r>
            <a:r>
              <a:rPr lang="en-US" baseline="0" dirty="0" err="1"/>
              <a:t>permil</a:t>
            </a:r>
            <a:r>
              <a:rPr lang="en-US" baseline="0" dirty="0"/>
              <a:t> (‰, or parts per thousand). </a:t>
            </a:r>
          </a:p>
          <a:p>
            <a:r>
              <a:rPr lang="en-US" baseline="0" dirty="0"/>
              <a:t>Geologists can look for this signature of photosynthesis in ancient rocks by analyzing the carbon isotopic composition of inorganic carbon and organic matter in limestones.</a:t>
            </a:r>
            <a:endParaRPr lang="en-US" dirty="0"/>
          </a:p>
          <a:p>
            <a:endParaRPr lang="en-US" dirty="0"/>
          </a:p>
        </p:txBody>
      </p:sp>
    </p:spTree>
    <p:extLst>
      <p:ext uri="{BB962C8B-B14F-4D97-AF65-F5344CB8AC3E}">
        <p14:creationId xmlns:p14="http://schemas.microsoft.com/office/powerpoint/2010/main" val="24062221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31"/>
          <p:cNvGrpSpPr/>
          <p:nvPr/>
        </p:nvGrpSpPr>
        <p:grpSpPr>
          <a:xfrm>
            <a:off x="4999280" y="168862"/>
            <a:ext cx="5813118" cy="4495800"/>
            <a:chOff x="0" y="3314700"/>
            <a:chExt cx="4581525" cy="3543300"/>
          </a:xfrm>
        </p:grpSpPr>
        <p:pic>
          <p:nvPicPr>
            <p:cNvPr id="2052" name="Picture 4" descr="C:\Documents and Settings\pmarenco\My Documents\BrynMawr\Teaching\Paleobiology09\EvolutionOfLife\PC-carbonTopes.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3314700"/>
              <a:ext cx="4581525" cy="3543300"/>
            </a:xfrm>
            <a:prstGeom prst="rect">
              <a:avLst/>
            </a:prstGeom>
            <a:noFill/>
          </p:spPr>
        </p:pic>
        <p:sp>
          <p:nvSpPr>
            <p:cNvPr id="31" name="Oval 30"/>
            <p:cNvSpPr/>
            <p:nvPr/>
          </p:nvSpPr>
          <p:spPr>
            <a:xfrm>
              <a:off x="4071594" y="5004847"/>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7" name="TextBox 6"/>
          <p:cNvSpPr txBox="1"/>
          <p:nvPr/>
        </p:nvSpPr>
        <p:spPr>
          <a:xfrm>
            <a:off x="5463770" y="5165991"/>
            <a:ext cx="5023939" cy="830997"/>
          </a:xfrm>
          <a:prstGeom prst="rect">
            <a:avLst/>
          </a:prstGeom>
          <a:noFill/>
        </p:spPr>
        <p:txBody>
          <a:bodyPr wrap="none" rtlCol="0">
            <a:spAutoFit/>
          </a:bodyPr>
          <a:lstStyle/>
          <a:p>
            <a:pPr algn="ctr"/>
            <a:r>
              <a:rPr lang="en-US" sz="2400" dirty="0">
                <a:solidFill>
                  <a:srgbClr val="C00000"/>
                </a:solidFill>
              </a:rPr>
              <a:t>Chemical signature for photosynthesis:</a:t>
            </a:r>
          </a:p>
          <a:p>
            <a:pPr algn="ctr"/>
            <a:r>
              <a:rPr lang="en-US" sz="2400" dirty="0">
                <a:solidFill>
                  <a:srgbClr val="C00000"/>
                </a:solidFill>
              </a:rPr>
              <a:t>at least </a:t>
            </a:r>
            <a:r>
              <a:rPr lang="en-US" sz="2400" b="1" dirty="0">
                <a:solidFill>
                  <a:srgbClr val="C00000"/>
                </a:solidFill>
              </a:rPr>
              <a:t>3.5 </a:t>
            </a:r>
            <a:r>
              <a:rPr lang="en-US" sz="2400" b="1" dirty="0" err="1">
                <a:solidFill>
                  <a:srgbClr val="C00000"/>
                </a:solidFill>
              </a:rPr>
              <a:t>Ga</a:t>
            </a:r>
            <a:endParaRPr lang="en-US" sz="2400" b="1" dirty="0">
              <a:solidFill>
                <a:srgbClr val="C00000"/>
              </a:solidFill>
            </a:endParaRPr>
          </a:p>
        </p:txBody>
      </p:sp>
      <p:sp>
        <p:nvSpPr>
          <p:cNvPr id="34" name="Rectangle 33"/>
          <p:cNvSpPr/>
          <p:nvPr/>
        </p:nvSpPr>
        <p:spPr>
          <a:xfrm>
            <a:off x="5860413" y="1767137"/>
            <a:ext cx="4027056" cy="768349"/>
          </a:xfrm>
          <a:prstGeom prst="rect">
            <a:avLst/>
          </a:prstGeom>
          <a:solidFill>
            <a:srgbClr val="92D050">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7" name="TextBox 36">
            <a:extLst>
              <a:ext uri="{FF2B5EF4-FFF2-40B4-BE49-F238E27FC236}">
                <a16:creationId xmlns:a16="http://schemas.microsoft.com/office/drawing/2014/main" id="{1290E34F-0C27-470F-854A-82C4B014DDFA}"/>
              </a:ext>
            </a:extLst>
          </p:cNvPr>
          <p:cNvSpPr txBox="1"/>
          <p:nvPr/>
        </p:nvSpPr>
        <p:spPr>
          <a:xfrm>
            <a:off x="9944131" y="4897056"/>
            <a:ext cx="1087157" cy="369332"/>
          </a:xfrm>
          <a:prstGeom prst="rect">
            <a:avLst/>
          </a:prstGeom>
          <a:noFill/>
        </p:spPr>
        <p:txBody>
          <a:bodyPr wrap="none" rtlCol="0">
            <a:spAutoFit/>
          </a:bodyPr>
          <a:lstStyle/>
          <a:p>
            <a:r>
              <a:rPr lang="en-US" dirty="0">
                <a:solidFill>
                  <a:prstClr val="black"/>
                </a:solidFill>
              </a:rPr>
              <a:t>(3.8?-3.5)</a:t>
            </a:r>
          </a:p>
        </p:txBody>
      </p:sp>
      <p:grpSp>
        <p:nvGrpSpPr>
          <p:cNvPr id="38" name="Group 37">
            <a:extLst>
              <a:ext uri="{FF2B5EF4-FFF2-40B4-BE49-F238E27FC236}">
                <a16:creationId xmlns:a16="http://schemas.microsoft.com/office/drawing/2014/main" id="{8009BCF0-2821-463C-A23C-FD4B501D05EB}"/>
              </a:ext>
            </a:extLst>
          </p:cNvPr>
          <p:cNvGrpSpPr/>
          <p:nvPr/>
        </p:nvGrpSpPr>
        <p:grpSpPr>
          <a:xfrm>
            <a:off x="10942230" y="167150"/>
            <a:ext cx="1249770" cy="6545520"/>
            <a:chOff x="10716625" y="245806"/>
            <a:chExt cx="1249770" cy="6545520"/>
          </a:xfrm>
        </p:grpSpPr>
        <p:sp>
          <p:nvSpPr>
            <p:cNvPr id="39" name="Rectangle 38">
              <a:extLst>
                <a:ext uri="{FF2B5EF4-FFF2-40B4-BE49-F238E27FC236}">
                  <a16:creationId xmlns:a16="http://schemas.microsoft.com/office/drawing/2014/main" id="{D5DC19E5-98DE-428C-9B27-13C9446F749C}"/>
                </a:ext>
              </a:extLst>
            </p:cNvPr>
            <p:cNvSpPr/>
            <p:nvPr/>
          </p:nvSpPr>
          <p:spPr>
            <a:xfrm>
              <a:off x="10766323" y="245806"/>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0915390D-DEDA-4697-A6C8-09A3D6C5BD90}"/>
                </a:ext>
              </a:extLst>
            </p:cNvPr>
            <p:cNvSpPr/>
            <p:nvPr/>
          </p:nvSpPr>
          <p:spPr>
            <a:xfrm>
              <a:off x="10766323" y="1052050"/>
              <a:ext cx="1150374" cy="29717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C56EF489-492A-4C81-8AB9-EBAE16F3F182}"/>
                </a:ext>
              </a:extLst>
            </p:cNvPr>
            <p:cNvSpPr/>
            <p:nvPr/>
          </p:nvSpPr>
          <p:spPr>
            <a:xfrm>
              <a:off x="10766323" y="5975248"/>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7A7D1FBC-3F11-4096-9DDF-24921618C0B7}"/>
                </a:ext>
              </a:extLst>
            </p:cNvPr>
            <p:cNvSpPr/>
            <p:nvPr/>
          </p:nvSpPr>
          <p:spPr>
            <a:xfrm>
              <a:off x="10766323" y="4023848"/>
              <a:ext cx="1150374" cy="19513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2BD7F4AE-5E7E-47C4-8637-116C1ED5E1B1}"/>
                </a:ext>
              </a:extLst>
            </p:cNvPr>
            <p:cNvSpPr txBox="1"/>
            <p:nvPr/>
          </p:nvSpPr>
          <p:spPr>
            <a:xfrm>
              <a:off x="10716625" y="478424"/>
              <a:ext cx="1223284" cy="338554"/>
            </a:xfrm>
            <a:prstGeom prst="rect">
              <a:avLst/>
            </a:prstGeom>
            <a:noFill/>
          </p:spPr>
          <p:txBody>
            <a:bodyPr wrap="none" rtlCol="0">
              <a:spAutoFit/>
            </a:bodyPr>
            <a:lstStyle/>
            <a:p>
              <a:r>
                <a:rPr lang="en-US" sz="1600" b="1" dirty="0"/>
                <a:t>Phanerozoic</a:t>
              </a:r>
            </a:p>
          </p:txBody>
        </p:sp>
        <p:sp>
          <p:nvSpPr>
            <p:cNvPr id="44" name="TextBox 43">
              <a:extLst>
                <a:ext uri="{FF2B5EF4-FFF2-40B4-BE49-F238E27FC236}">
                  <a16:creationId xmlns:a16="http://schemas.microsoft.com/office/drawing/2014/main" id="{2FB03267-1E7A-4D61-B1F2-8A4ADB8855E7}"/>
                </a:ext>
              </a:extLst>
            </p:cNvPr>
            <p:cNvSpPr txBox="1"/>
            <p:nvPr/>
          </p:nvSpPr>
          <p:spPr>
            <a:xfrm>
              <a:off x="10750641" y="2251136"/>
              <a:ext cx="1150956" cy="338554"/>
            </a:xfrm>
            <a:prstGeom prst="rect">
              <a:avLst/>
            </a:prstGeom>
            <a:noFill/>
          </p:spPr>
          <p:txBody>
            <a:bodyPr wrap="none" rtlCol="0">
              <a:spAutoFit/>
            </a:bodyPr>
            <a:lstStyle/>
            <a:p>
              <a:r>
                <a:rPr lang="en-US" sz="1600" b="1" dirty="0"/>
                <a:t>Proterozoic</a:t>
              </a:r>
            </a:p>
          </p:txBody>
        </p:sp>
        <p:sp>
          <p:nvSpPr>
            <p:cNvPr id="45" name="TextBox 44">
              <a:extLst>
                <a:ext uri="{FF2B5EF4-FFF2-40B4-BE49-F238E27FC236}">
                  <a16:creationId xmlns:a16="http://schemas.microsoft.com/office/drawing/2014/main" id="{9DE14051-EDF9-40DD-8F4F-6777966E6EAC}"/>
                </a:ext>
              </a:extLst>
            </p:cNvPr>
            <p:cNvSpPr txBox="1"/>
            <p:nvPr/>
          </p:nvSpPr>
          <p:spPr>
            <a:xfrm>
              <a:off x="10879586" y="4821824"/>
              <a:ext cx="891911" cy="338554"/>
            </a:xfrm>
            <a:prstGeom prst="rect">
              <a:avLst/>
            </a:prstGeom>
            <a:noFill/>
          </p:spPr>
          <p:txBody>
            <a:bodyPr wrap="none" rtlCol="0">
              <a:spAutoFit/>
            </a:bodyPr>
            <a:lstStyle/>
            <a:p>
              <a:r>
                <a:rPr lang="en-US" sz="1600" b="1" dirty="0"/>
                <a:t>Archean</a:t>
              </a:r>
            </a:p>
          </p:txBody>
        </p:sp>
        <p:sp>
          <p:nvSpPr>
            <p:cNvPr id="46" name="TextBox 45">
              <a:extLst>
                <a:ext uri="{FF2B5EF4-FFF2-40B4-BE49-F238E27FC236}">
                  <a16:creationId xmlns:a16="http://schemas.microsoft.com/office/drawing/2014/main" id="{D45E6C21-6747-4869-A887-004CA9EF129E}"/>
                </a:ext>
              </a:extLst>
            </p:cNvPr>
            <p:cNvSpPr txBox="1"/>
            <p:nvPr/>
          </p:nvSpPr>
          <p:spPr>
            <a:xfrm>
              <a:off x="10903728" y="6184411"/>
              <a:ext cx="840295" cy="338554"/>
            </a:xfrm>
            <a:prstGeom prst="rect">
              <a:avLst/>
            </a:prstGeom>
            <a:noFill/>
          </p:spPr>
          <p:txBody>
            <a:bodyPr wrap="none" rtlCol="0">
              <a:spAutoFit/>
            </a:bodyPr>
            <a:lstStyle/>
            <a:p>
              <a:r>
                <a:rPr lang="en-US" sz="1600" b="1" dirty="0"/>
                <a:t>Hadean</a:t>
              </a:r>
            </a:p>
          </p:txBody>
        </p:sp>
        <p:sp>
          <p:nvSpPr>
            <p:cNvPr id="47" name="TextBox 46">
              <a:extLst>
                <a:ext uri="{FF2B5EF4-FFF2-40B4-BE49-F238E27FC236}">
                  <a16:creationId xmlns:a16="http://schemas.microsoft.com/office/drawing/2014/main" id="{76C0F778-C00D-4324-8A83-28DEC139C00B}"/>
                </a:ext>
              </a:extLst>
            </p:cNvPr>
            <p:cNvSpPr txBox="1"/>
            <p:nvPr/>
          </p:nvSpPr>
          <p:spPr>
            <a:xfrm>
              <a:off x="11313652" y="793580"/>
              <a:ext cx="652743" cy="307777"/>
            </a:xfrm>
            <a:prstGeom prst="rect">
              <a:avLst/>
            </a:prstGeom>
            <a:noFill/>
          </p:spPr>
          <p:txBody>
            <a:bodyPr wrap="none" rtlCol="0">
              <a:spAutoFit/>
            </a:bodyPr>
            <a:lstStyle/>
            <a:p>
              <a:r>
                <a:rPr lang="en-US" sz="1400" dirty="0"/>
                <a:t>0.5 Ga</a:t>
              </a:r>
            </a:p>
          </p:txBody>
        </p:sp>
        <p:sp>
          <p:nvSpPr>
            <p:cNvPr id="48" name="TextBox 47">
              <a:extLst>
                <a:ext uri="{FF2B5EF4-FFF2-40B4-BE49-F238E27FC236}">
                  <a16:creationId xmlns:a16="http://schemas.microsoft.com/office/drawing/2014/main" id="{F5C273D8-79E9-4388-80D1-842B9872D312}"/>
                </a:ext>
              </a:extLst>
            </p:cNvPr>
            <p:cNvSpPr txBox="1"/>
            <p:nvPr/>
          </p:nvSpPr>
          <p:spPr>
            <a:xfrm>
              <a:off x="11313652" y="3707096"/>
              <a:ext cx="652743" cy="307777"/>
            </a:xfrm>
            <a:prstGeom prst="rect">
              <a:avLst/>
            </a:prstGeom>
            <a:noFill/>
          </p:spPr>
          <p:txBody>
            <a:bodyPr wrap="none" rtlCol="0">
              <a:spAutoFit/>
            </a:bodyPr>
            <a:lstStyle/>
            <a:p>
              <a:r>
                <a:rPr lang="en-US" sz="1400" dirty="0"/>
                <a:t>2.5 Ga</a:t>
              </a:r>
            </a:p>
          </p:txBody>
        </p:sp>
        <p:sp>
          <p:nvSpPr>
            <p:cNvPr id="49" name="TextBox 48">
              <a:extLst>
                <a:ext uri="{FF2B5EF4-FFF2-40B4-BE49-F238E27FC236}">
                  <a16:creationId xmlns:a16="http://schemas.microsoft.com/office/drawing/2014/main" id="{9274F002-22B6-4AEA-970F-490071892513}"/>
                </a:ext>
              </a:extLst>
            </p:cNvPr>
            <p:cNvSpPr txBox="1"/>
            <p:nvPr/>
          </p:nvSpPr>
          <p:spPr>
            <a:xfrm>
              <a:off x="11313652" y="5667470"/>
              <a:ext cx="652743" cy="307777"/>
            </a:xfrm>
            <a:prstGeom prst="rect">
              <a:avLst/>
            </a:prstGeom>
            <a:noFill/>
          </p:spPr>
          <p:txBody>
            <a:bodyPr wrap="none" rtlCol="0">
              <a:spAutoFit/>
            </a:bodyPr>
            <a:lstStyle/>
            <a:p>
              <a:r>
                <a:rPr lang="en-US" sz="1400" dirty="0"/>
                <a:t>4.0 Ga</a:t>
              </a:r>
            </a:p>
          </p:txBody>
        </p:sp>
        <p:sp>
          <p:nvSpPr>
            <p:cNvPr id="50" name="TextBox 49">
              <a:extLst>
                <a:ext uri="{FF2B5EF4-FFF2-40B4-BE49-F238E27FC236}">
                  <a16:creationId xmlns:a16="http://schemas.microsoft.com/office/drawing/2014/main" id="{701B854B-7B7F-46DF-94EA-0269CBBD0BC9}"/>
                </a:ext>
              </a:extLst>
            </p:cNvPr>
            <p:cNvSpPr txBox="1"/>
            <p:nvPr/>
          </p:nvSpPr>
          <p:spPr>
            <a:xfrm>
              <a:off x="11313652" y="6483549"/>
              <a:ext cx="652743" cy="307777"/>
            </a:xfrm>
            <a:prstGeom prst="rect">
              <a:avLst/>
            </a:prstGeom>
            <a:noFill/>
          </p:spPr>
          <p:txBody>
            <a:bodyPr wrap="none" rtlCol="0">
              <a:spAutoFit/>
            </a:bodyPr>
            <a:lstStyle/>
            <a:p>
              <a:r>
                <a:rPr lang="en-US" sz="1400" dirty="0"/>
                <a:t>4.6 Ga</a:t>
              </a:r>
            </a:p>
          </p:txBody>
        </p:sp>
      </p:grpSp>
      <p:cxnSp>
        <p:nvCxnSpPr>
          <p:cNvPr id="51" name="Straight Arrow Connector 50">
            <a:extLst>
              <a:ext uri="{FF2B5EF4-FFF2-40B4-BE49-F238E27FC236}">
                <a16:creationId xmlns:a16="http://schemas.microsoft.com/office/drawing/2014/main" id="{2EBC11EC-CC31-4AEC-8B65-E44878864EAA}"/>
              </a:ext>
            </a:extLst>
          </p:cNvPr>
          <p:cNvCxnSpPr/>
          <p:nvPr/>
        </p:nvCxnSpPr>
        <p:spPr>
          <a:xfrm>
            <a:off x="10461770" y="5410200"/>
            <a:ext cx="46211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Content Placeholder 31">
            <a:extLst>
              <a:ext uri="{FF2B5EF4-FFF2-40B4-BE49-F238E27FC236}">
                <a16:creationId xmlns:a16="http://schemas.microsoft.com/office/drawing/2014/main" id="{8BBB4763-A3A3-4BCC-9054-4376CC7F6171}"/>
              </a:ext>
            </a:extLst>
          </p:cNvPr>
          <p:cNvSpPr txBox="1">
            <a:spLocks/>
          </p:cNvSpPr>
          <p:nvPr/>
        </p:nvSpPr>
        <p:spPr>
          <a:xfrm>
            <a:off x="150541" y="228600"/>
            <a:ext cx="4774836" cy="6400800"/>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The chemical signature for photosynthesis is detected</a:t>
            </a:r>
            <a:r>
              <a:rPr lang="en-US" baseline="0" dirty="0"/>
              <a:t> in rocks going back to 3.5 Ga.  There is questionable data from 3.8 Ga that suggests that photosynthesis may have existed that far back—questionable because there is no limestone preserved from that age, so there is no white dot in the figure.  However, the ratio of carbon in the organic matter from that age is similar to that of younger rocks.</a:t>
            </a:r>
            <a:endParaRPr lang="en-US" dirty="0"/>
          </a:p>
        </p:txBody>
      </p:sp>
    </p:spTree>
    <p:extLst>
      <p:ext uri="{BB962C8B-B14F-4D97-AF65-F5344CB8AC3E}">
        <p14:creationId xmlns:p14="http://schemas.microsoft.com/office/powerpoint/2010/main" val="30485954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14B2E788-3AF7-4462-A63E-E1782E6D471A}"/>
              </a:ext>
            </a:extLst>
          </p:cNvPr>
          <p:cNvGrpSpPr/>
          <p:nvPr/>
        </p:nvGrpSpPr>
        <p:grpSpPr>
          <a:xfrm>
            <a:off x="3113724" y="66686"/>
            <a:ext cx="7766395" cy="3943682"/>
            <a:chOff x="1676400" y="1839305"/>
            <a:chExt cx="6115050" cy="3105149"/>
          </a:xfrm>
        </p:grpSpPr>
        <p:pic>
          <p:nvPicPr>
            <p:cNvPr id="1026" name="Picture 2"/>
            <p:cNvPicPr>
              <a:picLocks noChangeAspect="1" noChangeArrowheads="1"/>
            </p:cNvPicPr>
            <p:nvPr/>
          </p:nvPicPr>
          <p:blipFill>
            <a:blip r:embed="rId3" cstate="screen"/>
            <a:srcRect/>
            <a:stretch>
              <a:fillRect/>
            </a:stretch>
          </p:blipFill>
          <p:spPr bwMode="auto">
            <a:xfrm>
              <a:off x="1676401" y="1839305"/>
              <a:ext cx="3057525" cy="1209675"/>
            </a:xfrm>
            <a:prstGeom prst="rect">
              <a:avLst/>
            </a:prstGeom>
            <a:noFill/>
            <a:ln w="9525">
              <a:noFill/>
              <a:miter lim="800000"/>
              <a:headEnd/>
              <a:tailEnd/>
            </a:ln>
          </p:spPr>
        </p:pic>
        <p:pic>
          <p:nvPicPr>
            <p:cNvPr id="1027" name="Picture 3"/>
            <p:cNvPicPr>
              <a:picLocks noChangeAspect="1" noChangeArrowheads="1"/>
            </p:cNvPicPr>
            <p:nvPr/>
          </p:nvPicPr>
          <p:blipFill>
            <a:blip r:embed="rId4" cstate="screen"/>
            <a:srcRect/>
            <a:stretch>
              <a:fillRect/>
            </a:stretch>
          </p:blipFill>
          <p:spPr bwMode="auto">
            <a:xfrm>
              <a:off x="4724400" y="1839305"/>
              <a:ext cx="3067050" cy="1209675"/>
            </a:xfrm>
            <a:prstGeom prst="rect">
              <a:avLst/>
            </a:prstGeom>
            <a:noFill/>
            <a:ln w="9525">
              <a:noFill/>
              <a:miter lim="800000"/>
              <a:headEnd/>
              <a:tailEnd/>
            </a:ln>
          </p:spPr>
        </p:pic>
        <p:pic>
          <p:nvPicPr>
            <p:cNvPr id="1028" name="Picture 4"/>
            <p:cNvPicPr>
              <a:picLocks noChangeAspect="1" noChangeArrowheads="1"/>
            </p:cNvPicPr>
            <p:nvPr/>
          </p:nvPicPr>
          <p:blipFill>
            <a:blip r:embed="rId5" cstate="screen"/>
            <a:srcRect/>
            <a:stretch>
              <a:fillRect/>
            </a:stretch>
          </p:blipFill>
          <p:spPr bwMode="auto">
            <a:xfrm>
              <a:off x="1676400" y="3058504"/>
              <a:ext cx="3048000" cy="1885950"/>
            </a:xfrm>
            <a:prstGeom prst="rect">
              <a:avLst/>
            </a:prstGeom>
            <a:noFill/>
            <a:ln w="9525">
              <a:noFill/>
              <a:miter lim="800000"/>
              <a:headEnd/>
              <a:tailEnd/>
            </a:ln>
          </p:spPr>
        </p:pic>
        <p:pic>
          <p:nvPicPr>
            <p:cNvPr id="1029" name="Picture 5"/>
            <p:cNvPicPr>
              <a:picLocks noChangeAspect="1" noChangeArrowheads="1"/>
            </p:cNvPicPr>
            <p:nvPr/>
          </p:nvPicPr>
          <p:blipFill>
            <a:blip r:embed="rId6" cstate="screen"/>
            <a:srcRect/>
            <a:stretch>
              <a:fillRect/>
            </a:stretch>
          </p:blipFill>
          <p:spPr bwMode="auto">
            <a:xfrm>
              <a:off x="4724401" y="3058505"/>
              <a:ext cx="3057525" cy="1000125"/>
            </a:xfrm>
            <a:prstGeom prst="rect">
              <a:avLst/>
            </a:prstGeom>
            <a:noFill/>
            <a:ln w="9525">
              <a:noFill/>
              <a:miter lim="800000"/>
              <a:headEnd/>
              <a:tailEnd/>
            </a:ln>
          </p:spPr>
        </p:pic>
      </p:grpSp>
      <p:sp>
        <p:nvSpPr>
          <p:cNvPr id="38" name="TextBox 37"/>
          <p:cNvSpPr txBox="1"/>
          <p:nvPr/>
        </p:nvSpPr>
        <p:spPr>
          <a:xfrm>
            <a:off x="7047095" y="2869451"/>
            <a:ext cx="4021742" cy="1569660"/>
          </a:xfrm>
          <a:prstGeom prst="rect">
            <a:avLst/>
          </a:prstGeom>
          <a:noFill/>
        </p:spPr>
        <p:txBody>
          <a:bodyPr wrap="none" rtlCol="0">
            <a:spAutoFit/>
          </a:bodyPr>
          <a:lstStyle/>
          <a:p>
            <a:r>
              <a:rPr lang="en-US" sz="2400" dirty="0">
                <a:solidFill>
                  <a:prstClr val="black"/>
                </a:solidFill>
              </a:rPr>
              <a:t>Cyanobacteria-like microfossils</a:t>
            </a:r>
          </a:p>
          <a:p>
            <a:r>
              <a:rPr lang="en-US" sz="2400" b="1" dirty="0">
                <a:solidFill>
                  <a:prstClr val="black"/>
                </a:solidFill>
              </a:rPr>
              <a:t>3.465 </a:t>
            </a:r>
            <a:r>
              <a:rPr lang="en-US" sz="2400" b="1" dirty="0" err="1">
                <a:solidFill>
                  <a:prstClr val="black"/>
                </a:solidFill>
              </a:rPr>
              <a:t>Ga</a:t>
            </a:r>
            <a:r>
              <a:rPr lang="en-US" sz="2400" b="1" dirty="0">
                <a:solidFill>
                  <a:prstClr val="black"/>
                </a:solidFill>
              </a:rPr>
              <a:t> Apex </a:t>
            </a:r>
            <a:r>
              <a:rPr lang="en-US" sz="2400" b="1" dirty="0" err="1">
                <a:solidFill>
                  <a:prstClr val="black"/>
                </a:solidFill>
              </a:rPr>
              <a:t>Chert</a:t>
            </a:r>
            <a:r>
              <a:rPr lang="en-US" sz="2400" dirty="0">
                <a:solidFill>
                  <a:prstClr val="black"/>
                </a:solidFill>
              </a:rPr>
              <a:t>, Australia</a:t>
            </a:r>
          </a:p>
          <a:p>
            <a:endParaRPr lang="en-US" sz="2400" dirty="0">
              <a:solidFill>
                <a:prstClr val="black"/>
              </a:solidFill>
            </a:endParaRPr>
          </a:p>
          <a:p>
            <a:r>
              <a:rPr lang="en-US" sz="2400" dirty="0">
                <a:solidFill>
                  <a:prstClr val="black"/>
                </a:solidFill>
              </a:rPr>
              <a:t>Controversial!</a:t>
            </a:r>
          </a:p>
        </p:txBody>
      </p:sp>
      <p:sp>
        <p:nvSpPr>
          <p:cNvPr id="35" name="Rectangle 34"/>
          <p:cNvSpPr/>
          <p:nvPr/>
        </p:nvSpPr>
        <p:spPr>
          <a:xfrm>
            <a:off x="9953262" y="4612233"/>
            <a:ext cx="926857" cy="369332"/>
          </a:xfrm>
          <a:prstGeom prst="rect">
            <a:avLst/>
          </a:prstGeom>
        </p:spPr>
        <p:txBody>
          <a:bodyPr wrap="none">
            <a:spAutoFit/>
          </a:bodyPr>
          <a:lstStyle/>
          <a:p>
            <a:r>
              <a:rPr lang="en-US" dirty="0">
                <a:solidFill>
                  <a:prstClr val="black"/>
                </a:solidFill>
              </a:rPr>
              <a:t>(3.5 </a:t>
            </a:r>
            <a:r>
              <a:rPr lang="en-US" dirty="0" err="1">
                <a:solidFill>
                  <a:prstClr val="black"/>
                </a:solidFill>
              </a:rPr>
              <a:t>Ga</a:t>
            </a:r>
            <a:r>
              <a:rPr lang="en-US" dirty="0">
                <a:solidFill>
                  <a:prstClr val="black"/>
                </a:solidFill>
              </a:rPr>
              <a:t>)</a:t>
            </a:r>
          </a:p>
        </p:txBody>
      </p:sp>
      <p:sp>
        <p:nvSpPr>
          <p:cNvPr id="9" name="Title 8"/>
          <p:cNvSpPr>
            <a:spLocks noGrp="1"/>
          </p:cNvSpPr>
          <p:nvPr>
            <p:ph type="title"/>
          </p:nvPr>
        </p:nvSpPr>
        <p:spPr>
          <a:xfrm>
            <a:off x="6324600" y="5896591"/>
            <a:ext cx="4361852" cy="698756"/>
          </a:xfrm>
        </p:spPr>
        <p:txBody>
          <a:bodyPr>
            <a:normAutofit/>
          </a:bodyPr>
          <a:lstStyle/>
          <a:p>
            <a:r>
              <a:rPr lang="en-US" sz="3600" dirty="0"/>
              <a:t>First body fossils?</a:t>
            </a:r>
          </a:p>
        </p:txBody>
      </p:sp>
      <p:cxnSp>
        <p:nvCxnSpPr>
          <p:cNvPr id="53" name="Straight Arrow Connector 52">
            <a:extLst>
              <a:ext uri="{FF2B5EF4-FFF2-40B4-BE49-F238E27FC236}">
                <a16:creationId xmlns:a16="http://schemas.microsoft.com/office/drawing/2014/main" id="{CB53B1ED-2D5D-40FB-A7B0-83AF9892C788}"/>
              </a:ext>
            </a:extLst>
          </p:cNvPr>
          <p:cNvCxnSpPr/>
          <p:nvPr/>
        </p:nvCxnSpPr>
        <p:spPr>
          <a:xfrm>
            <a:off x="10455394" y="5081722"/>
            <a:ext cx="46211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6E3022B1-14B1-4A7C-8474-FAFF2E663FB7}"/>
              </a:ext>
            </a:extLst>
          </p:cNvPr>
          <p:cNvGrpSpPr/>
          <p:nvPr/>
        </p:nvGrpSpPr>
        <p:grpSpPr>
          <a:xfrm>
            <a:off x="10942230" y="167150"/>
            <a:ext cx="1249770" cy="6545520"/>
            <a:chOff x="10716625" y="245806"/>
            <a:chExt cx="1249770" cy="6545520"/>
          </a:xfrm>
        </p:grpSpPr>
        <p:sp>
          <p:nvSpPr>
            <p:cNvPr id="25" name="Rectangle 24">
              <a:extLst>
                <a:ext uri="{FF2B5EF4-FFF2-40B4-BE49-F238E27FC236}">
                  <a16:creationId xmlns:a16="http://schemas.microsoft.com/office/drawing/2014/main" id="{77E60A0C-D204-4BCB-A462-15AFAF4473F7}"/>
                </a:ext>
              </a:extLst>
            </p:cNvPr>
            <p:cNvSpPr/>
            <p:nvPr/>
          </p:nvSpPr>
          <p:spPr>
            <a:xfrm>
              <a:off x="10766323" y="245806"/>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4F6BBC7-6697-4239-9CB7-B338F7488086}"/>
                </a:ext>
              </a:extLst>
            </p:cNvPr>
            <p:cNvSpPr/>
            <p:nvPr/>
          </p:nvSpPr>
          <p:spPr>
            <a:xfrm>
              <a:off x="10766323" y="1052050"/>
              <a:ext cx="1150374" cy="29717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8D19611C-5F7C-4609-BC1C-2EEC6D19131C}"/>
                </a:ext>
              </a:extLst>
            </p:cNvPr>
            <p:cNvSpPr/>
            <p:nvPr/>
          </p:nvSpPr>
          <p:spPr>
            <a:xfrm>
              <a:off x="10766323" y="5975248"/>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A7E9031-F8DB-4E57-9E8F-82D32B9F8ED8}"/>
                </a:ext>
              </a:extLst>
            </p:cNvPr>
            <p:cNvSpPr/>
            <p:nvPr/>
          </p:nvSpPr>
          <p:spPr>
            <a:xfrm>
              <a:off x="10766323" y="4023848"/>
              <a:ext cx="1150374" cy="19513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522441F8-517B-4E0A-8016-0B7B8B948052}"/>
                </a:ext>
              </a:extLst>
            </p:cNvPr>
            <p:cNvSpPr txBox="1"/>
            <p:nvPr/>
          </p:nvSpPr>
          <p:spPr>
            <a:xfrm>
              <a:off x="10716625" y="478424"/>
              <a:ext cx="1223284" cy="338554"/>
            </a:xfrm>
            <a:prstGeom prst="rect">
              <a:avLst/>
            </a:prstGeom>
            <a:noFill/>
          </p:spPr>
          <p:txBody>
            <a:bodyPr wrap="none" rtlCol="0">
              <a:spAutoFit/>
            </a:bodyPr>
            <a:lstStyle/>
            <a:p>
              <a:r>
                <a:rPr lang="en-US" sz="1600" b="1" dirty="0"/>
                <a:t>Phanerozoic</a:t>
              </a:r>
            </a:p>
          </p:txBody>
        </p:sp>
        <p:sp>
          <p:nvSpPr>
            <p:cNvPr id="31" name="TextBox 30">
              <a:extLst>
                <a:ext uri="{FF2B5EF4-FFF2-40B4-BE49-F238E27FC236}">
                  <a16:creationId xmlns:a16="http://schemas.microsoft.com/office/drawing/2014/main" id="{2417758F-11A3-4BA5-9E13-F4F922DE5531}"/>
                </a:ext>
              </a:extLst>
            </p:cNvPr>
            <p:cNvSpPr txBox="1"/>
            <p:nvPr/>
          </p:nvSpPr>
          <p:spPr>
            <a:xfrm>
              <a:off x="10750641" y="2251136"/>
              <a:ext cx="1150956" cy="338554"/>
            </a:xfrm>
            <a:prstGeom prst="rect">
              <a:avLst/>
            </a:prstGeom>
            <a:noFill/>
          </p:spPr>
          <p:txBody>
            <a:bodyPr wrap="none" rtlCol="0">
              <a:spAutoFit/>
            </a:bodyPr>
            <a:lstStyle/>
            <a:p>
              <a:r>
                <a:rPr lang="en-US" sz="1600" b="1" dirty="0"/>
                <a:t>Proterozoic</a:t>
              </a:r>
            </a:p>
          </p:txBody>
        </p:sp>
        <p:sp>
          <p:nvSpPr>
            <p:cNvPr id="32" name="TextBox 31">
              <a:extLst>
                <a:ext uri="{FF2B5EF4-FFF2-40B4-BE49-F238E27FC236}">
                  <a16:creationId xmlns:a16="http://schemas.microsoft.com/office/drawing/2014/main" id="{29ADB7FD-17A1-4988-BCD0-36657596C14B}"/>
                </a:ext>
              </a:extLst>
            </p:cNvPr>
            <p:cNvSpPr txBox="1"/>
            <p:nvPr/>
          </p:nvSpPr>
          <p:spPr>
            <a:xfrm>
              <a:off x="10879586" y="4821824"/>
              <a:ext cx="891911" cy="338554"/>
            </a:xfrm>
            <a:prstGeom prst="rect">
              <a:avLst/>
            </a:prstGeom>
            <a:noFill/>
          </p:spPr>
          <p:txBody>
            <a:bodyPr wrap="none" rtlCol="0">
              <a:spAutoFit/>
            </a:bodyPr>
            <a:lstStyle/>
            <a:p>
              <a:r>
                <a:rPr lang="en-US" sz="1600" b="1" dirty="0"/>
                <a:t>Archean</a:t>
              </a:r>
            </a:p>
          </p:txBody>
        </p:sp>
        <p:sp>
          <p:nvSpPr>
            <p:cNvPr id="33" name="TextBox 32">
              <a:extLst>
                <a:ext uri="{FF2B5EF4-FFF2-40B4-BE49-F238E27FC236}">
                  <a16:creationId xmlns:a16="http://schemas.microsoft.com/office/drawing/2014/main" id="{328DB854-0158-4938-B53C-819FCDF14876}"/>
                </a:ext>
              </a:extLst>
            </p:cNvPr>
            <p:cNvSpPr txBox="1"/>
            <p:nvPr/>
          </p:nvSpPr>
          <p:spPr>
            <a:xfrm>
              <a:off x="10903728" y="6184411"/>
              <a:ext cx="840295" cy="338554"/>
            </a:xfrm>
            <a:prstGeom prst="rect">
              <a:avLst/>
            </a:prstGeom>
            <a:noFill/>
          </p:spPr>
          <p:txBody>
            <a:bodyPr wrap="none" rtlCol="0">
              <a:spAutoFit/>
            </a:bodyPr>
            <a:lstStyle/>
            <a:p>
              <a:r>
                <a:rPr lang="en-US" sz="1600" b="1" dirty="0"/>
                <a:t>Hadean</a:t>
              </a:r>
            </a:p>
          </p:txBody>
        </p:sp>
        <p:sp>
          <p:nvSpPr>
            <p:cNvPr id="34" name="TextBox 33">
              <a:extLst>
                <a:ext uri="{FF2B5EF4-FFF2-40B4-BE49-F238E27FC236}">
                  <a16:creationId xmlns:a16="http://schemas.microsoft.com/office/drawing/2014/main" id="{8F4141A9-C0E5-4A0E-848D-615AA7D35197}"/>
                </a:ext>
              </a:extLst>
            </p:cNvPr>
            <p:cNvSpPr txBox="1"/>
            <p:nvPr/>
          </p:nvSpPr>
          <p:spPr>
            <a:xfrm>
              <a:off x="11313652" y="793580"/>
              <a:ext cx="652743" cy="307777"/>
            </a:xfrm>
            <a:prstGeom prst="rect">
              <a:avLst/>
            </a:prstGeom>
            <a:noFill/>
          </p:spPr>
          <p:txBody>
            <a:bodyPr wrap="none" rtlCol="0">
              <a:spAutoFit/>
            </a:bodyPr>
            <a:lstStyle/>
            <a:p>
              <a:r>
                <a:rPr lang="en-US" sz="1400" dirty="0"/>
                <a:t>0.5 Ga</a:t>
              </a:r>
            </a:p>
          </p:txBody>
        </p:sp>
        <p:sp>
          <p:nvSpPr>
            <p:cNvPr id="36" name="TextBox 35">
              <a:extLst>
                <a:ext uri="{FF2B5EF4-FFF2-40B4-BE49-F238E27FC236}">
                  <a16:creationId xmlns:a16="http://schemas.microsoft.com/office/drawing/2014/main" id="{0215257B-91A8-4FB5-91D8-E1EB798A7363}"/>
                </a:ext>
              </a:extLst>
            </p:cNvPr>
            <p:cNvSpPr txBox="1"/>
            <p:nvPr/>
          </p:nvSpPr>
          <p:spPr>
            <a:xfrm>
              <a:off x="11313652" y="3707096"/>
              <a:ext cx="652743" cy="307777"/>
            </a:xfrm>
            <a:prstGeom prst="rect">
              <a:avLst/>
            </a:prstGeom>
            <a:noFill/>
          </p:spPr>
          <p:txBody>
            <a:bodyPr wrap="none" rtlCol="0">
              <a:spAutoFit/>
            </a:bodyPr>
            <a:lstStyle/>
            <a:p>
              <a:r>
                <a:rPr lang="en-US" sz="1400" dirty="0"/>
                <a:t>2.5 Ga</a:t>
              </a:r>
            </a:p>
          </p:txBody>
        </p:sp>
        <p:sp>
          <p:nvSpPr>
            <p:cNvPr id="37" name="TextBox 36">
              <a:extLst>
                <a:ext uri="{FF2B5EF4-FFF2-40B4-BE49-F238E27FC236}">
                  <a16:creationId xmlns:a16="http://schemas.microsoft.com/office/drawing/2014/main" id="{DCBA1C88-25CB-4584-BC59-F67337810F73}"/>
                </a:ext>
              </a:extLst>
            </p:cNvPr>
            <p:cNvSpPr txBox="1"/>
            <p:nvPr/>
          </p:nvSpPr>
          <p:spPr>
            <a:xfrm>
              <a:off x="11313652" y="5667470"/>
              <a:ext cx="652743" cy="307777"/>
            </a:xfrm>
            <a:prstGeom prst="rect">
              <a:avLst/>
            </a:prstGeom>
            <a:noFill/>
          </p:spPr>
          <p:txBody>
            <a:bodyPr wrap="none" rtlCol="0">
              <a:spAutoFit/>
            </a:bodyPr>
            <a:lstStyle/>
            <a:p>
              <a:r>
                <a:rPr lang="en-US" sz="1400" dirty="0"/>
                <a:t>4.0 Ga</a:t>
              </a:r>
            </a:p>
          </p:txBody>
        </p:sp>
        <p:sp>
          <p:nvSpPr>
            <p:cNvPr id="44" name="TextBox 43">
              <a:extLst>
                <a:ext uri="{FF2B5EF4-FFF2-40B4-BE49-F238E27FC236}">
                  <a16:creationId xmlns:a16="http://schemas.microsoft.com/office/drawing/2014/main" id="{6B5F12F9-9091-4358-81E0-86C98AE3D71C}"/>
                </a:ext>
              </a:extLst>
            </p:cNvPr>
            <p:cNvSpPr txBox="1"/>
            <p:nvPr/>
          </p:nvSpPr>
          <p:spPr>
            <a:xfrm>
              <a:off x="11313652" y="6483549"/>
              <a:ext cx="652743" cy="307777"/>
            </a:xfrm>
            <a:prstGeom prst="rect">
              <a:avLst/>
            </a:prstGeom>
            <a:noFill/>
          </p:spPr>
          <p:txBody>
            <a:bodyPr wrap="none" rtlCol="0">
              <a:spAutoFit/>
            </a:bodyPr>
            <a:lstStyle/>
            <a:p>
              <a:r>
                <a:rPr lang="en-US" sz="1400" dirty="0"/>
                <a:t>4.6 Ga</a:t>
              </a:r>
            </a:p>
          </p:txBody>
        </p:sp>
      </p:grpSp>
      <p:sp>
        <p:nvSpPr>
          <p:cNvPr id="2" name="Content Placeholder 31">
            <a:extLst>
              <a:ext uri="{FF2B5EF4-FFF2-40B4-BE49-F238E27FC236}">
                <a16:creationId xmlns:a16="http://schemas.microsoft.com/office/drawing/2014/main" id="{7981257A-905C-44D0-A451-E73A757DBCDC}"/>
              </a:ext>
            </a:extLst>
          </p:cNvPr>
          <p:cNvSpPr txBox="1">
            <a:spLocks/>
          </p:cNvSpPr>
          <p:nvPr/>
        </p:nvSpPr>
        <p:spPr>
          <a:xfrm>
            <a:off x="64799" y="228600"/>
            <a:ext cx="3048924" cy="3707617"/>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The oldest putative body fossils are cyanobacteria-like fossils from the Australian craton.</a:t>
            </a:r>
          </a:p>
        </p:txBody>
      </p:sp>
      <p:sp>
        <p:nvSpPr>
          <p:cNvPr id="55" name="Content Placeholder 31">
            <a:extLst>
              <a:ext uri="{FF2B5EF4-FFF2-40B4-BE49-F238E27FC236}">
                <a16:creationId xmlns:a16="http://schemas.microsoft.com/office/drawing/2014/main" id="{692B855F-FAC9-4762-B6C9-A8C6F12A4CFA}"/>
              </a:ext>
            </a:extLst>
          </p:cNvPr>
          <p:cNvSpPr txBox="1">
            <a:spLocks/>
          </p:cNvSpPr>
          <p:nvPr/>
        </p:nvSpPr>
        <p:spPr>
          <a:xfrm>
            <a:off x="64799" y="4022464"/>
            <a:ext cx="6723880" cy="279720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These fossils have been interpreted as </a:t>
            </a:r>
            <a:r>
              <a:rPr lang="en-US" dirty="0" err="1"/>
              <a:t>pseudofossils</a:t>
            </a:r>
            <a:r>
              <a:rPr lang="en-US" dirty="0"/>
              <a:t> by some, but so far they have withstood criticism.</a:t>
            </a:r>
          </a:p>
        </p:txBody>
      </p:sp>
    </p:spTree>
    <p:extLst>
      <p:ext uri="{BB962C8B-B14F-4D97-AF65-F5344CB8AC3E}">
        <p14:creationId xmlns:p14="http://schemas.microsoft.com/office/powerpoint/2010/main" val="33100578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14B2E788-3AF7-4462-A63E-E1782E6D471A}"/>
              </a:ext>
            </a:extLst>
          </p:cNvPr>
          <p:cNvGrpSpPr/>
          <p:nvPr/>
        </p:nvGrpSpPr>
        <p:grpSpPr>
          <a:xfrm>
            <a:off x="6170759" y="66686"/>
            <a:ext cx="6021241" cy="3057514"/>
            <a:chOff x="1676400" y="1839305"/>
            <a:chExt cx="6115050" cy="3105149"/>
          </a:xfrm>
        </p:grpSpPr>
        <p:pic>
          <p:nvPicPr>
            <p:cNvPr id="1026" name="Picture 2"/>
            <p:cNvPicPr>
              <a:picLocks noChangeAspect="1" noChangeArrowheads="1"/>
            </p:cNvPicPr>
            <p:nvPr/>
          </p:nvPicPr>
          <p:blipFill>
            <a:blip r:embed="rId3" cstate="screen"/>
            <a:srcRect/>
            <a:stretch>
              <a:fillRect/>
            </a:stretch>
          </p:blipFill>
          <p:spPr bwMode="auto">
            <a:xfrm>
              <a:off x="1676401" y="1839305"/>
              <a:ext cx="3057525" cy="1209675"/>
            </a:xfrm>
            <a:prstGeom prst="rect">
              <a:avLst/>
            </a:prstGeom>
            <a:noFill/>
            <a:ln w="9525">
              <a:noFill/>
              <a:miter lim="800000"/>
              <a:headEnd/>
              <a:tailEnd/>
            </a:ln>
          </p:spPr>
        </p:pic>
        <p:pic>
          <p:nvPicPr>
            <p:cNvPr id="1027" name="Picture 3"/>
            <p:cNvPicPr>
              <a:picLocks noChangeAspect="1" noChangeArrowheads="1"/>
            </p:cNvPicPr>
            <p:nvPr/>
          </p:nvPicPr>
          <p:blipFill>
            <a:blip r:embed="rId4" cstate="screen"/>
            <a:srcRect/>
            <a:stretch>
              <a:fillRect/>
            </a:stretch>
          </p:blipFill>
          <p:spPr bwMode="auto">
            <a:xfrm>
              <a:off x="4724400" y="1839305"/>
              <a:ext cx="3067050" cy="1209675"/>
            </a:xfrm>
            <a:prstGeom prst="rect">
              <a:avLst/>
            </a:prstGeom>
            <a:noFill/>
            <a:ln w="9525">
              <a:noFill/>
              <a:miter lim="800000"/>
              <a:headEnd/>
              <a:tailEnd/>
            </a:ln>
          </p:spPr>
        </p:pic>
        <p:pic>
          <p:nvPicPr>
            <p:cNvPr id="1028" name="Picture 4"/>
            <p:cNvPicPr>
              <a:picLocks noChangeAspect="1" noChangeArrowheads="1"/>
            </p:cNvPicPr>
            <p:nvPr/>
          </p:nvPicPr>
          <p:blipFill>
            <a:blip r:embed="rId5" cstate="screen"/>
            <a:srcRect/>
            <a:stretch>
              <a:fillRect/>
            </a:stretch>
          </p:blipFill>
          <p:spPr bwMode="auto">
            <a:xfrm>
              <a:off x="1676400" y="3058504"/>
              <a:ext cx="3048000" cy="1885950"/>
            </a:xfrm>
            <a:prstGeom prst="rect">
              <a:avLst/>
            </a:prstGeom>
            <a:noFill/>
            <a:ln w="9525">
              <a:noFill/>
              <a:miter lim="800000"/>
              <a:headEnd/>
              <a:tailEnd/>
            </a:ln>
          </p:spPr>
        </p:pic>
        <p:pic>
          <p:nvPicPr>
            <p:cNvPr id="1029" name="Picture 5"/>
            <p:cNvPicPr>
              <a:picLocks noChangeAspect="1" noChangeArrowheads="1"/>
            </p:cNvPicPr>
            <p:nvPr/>
          </p:nvPicPr>
          <p:blipFill>
            <a:blip r:embed="rId6" cstate="screen"/>
            <a:srcRect/>
            <a:stretch>
              <a:fillRect/>
            </a:stretch>
          </p:blipFill>
          <p:spPr bwMode="auto">
            <a:xfrm>
              <a:off x="4724401" y="3058505"/>
              <a:ext cx="3057525" cy="1000125"/>
            </a:xfrm>
            <a:prstGeom prst="rect">
              <a:avLst/>
            </a:prstGeom>
            <a:noFill/>
            <a:ln w="9525">
              <a:noFill/>
              <a:miter lim="800000"/>
              <a:headEnd/>
              <a:tailEnd/>
            </a:ln>
          </p:spPr>
        </p:pic>
      </p:grpSp>
      <p:sp>
        <p:nvSpPr>
          <p:cNvPr id="38" name="TextBox 37"/>
          <p:cNvSpPr txBox="1"/>
          <p:nvPr/>
        </p:nvSpPr>
        <p:spPr>
          <a:xfrm>
            <a:off x="7671380" y="3318302"/>
            <a:ext cx="4021742" cy="830997"/>
          </a:xfrm>
          <a:prstGeom prst="rect">
            <a:avLst/>
          </a:prstGeom>
          <a:noFill/>
        </p:spPr>
        <p:txBody>
          <a:bodyPr wrap="none" rtlCol="0">
            <a:spAutoFit/>
          </a:bodyPr>
          <a:lstStyle/>
          <a:p>
            <a:r>
              <a:rPr lang="en-US" sz="2400" dirty="0">
                <a:solidFill>
                  <a:prstClr val="black"/>
                </a:solidFill>
              </a:rPr>
              <a:t>Cyanobacteria-like microfossils</a:t>
            </a:r>
          </a:p>
          <a:p>
            <a:r>
              <a:rPr lang="en-US" sz="2400" b="1" dirty="0">
                <a:solidFill>
                  <a:prstClr val="black"/>
                </a:solidFill>
              </a:rPr>
              <a:t>3.465 Ga Apex Chert</a:t>
            </a:r>
            <a:r>
              <a:rPr lang="en-US" sz="2400" dirty="0">
                <a:solidFill>
                  <a:prstClr val="black"/>
                </a:solidFill>
              </a:rPr>
              <a:t>, Australia</a:t>
            </a:r>
          </a:p>
        </p:txBody>
      </p:sp>
      <p:pic>
        <p:nvPicPr>
          <p:cNvPr id="6" name="Picture 5" descr="A picture containing text, map&#10;&#10;Description automatically generated">
            <a:extLst>
              <a:ext uri="{FF2B5EF4-FFF2-40B4-BE49-F238E27FC236}">
                <a16:creationId xmlns:a16="http://schemas.microsoft.com/office/drawing/2014/main" id="{6873BA3A-9184-4E8A-9941-1050981BA11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200" y="92990"/>
            <a:ext cx="5157893" cy="3344572"/>
          </a:xfrm>
          <a:prstGeom prst="rect">
            <a:avLst/>
          </a:prstGeom>
        </p:spPr>
      </p:pic>
      <p:sp>
        <p:nvSpPr>
          <p:cNvPr id="39" name="TextBox 38">
            <a:extLst>
              <a:ext uri="{FF2B5EF4-FFF2-40B4-BE49-F238E27FC236}">
                <a16:creationId xmlns:a16="http://schemas.microsoft.com/office/drawing/2014/main" id="{08A77A69-9E04-40A2-8933-B1C6F8F85939}"/>
              </a:ext>
            </a:extLst>
          </p:cNvPr>
          <p:cNvSpPr txBox="1"/>
          <p:nvPr/>
        </p:nvSpPr>
        <p:spPr>
          <a:xfrm>
            <a:off x="76200" y="3492654"/>
            <a:ext cx="6097712" cy="584775"/>
          </a:xfrm>
          <a:prstGeom prst="rect">
            <a:avLst/>
          </a:prstGeom>
          <a:noFill/>
        </p:spPr>
        <p:txBody>
          <a:bodyPr wrap="square">
            <a:spAutoFit/>
          </a:bodyPr>
          <a:lstStyle/>
          <a:p>
            <a:r>
              <a:rPr lang="en-US" sz="2000" b="1" dirty="0"/>
              <a:t>Modern cyanobacteria</a:t>
            </a:r>
          </a:p>
          <a:p>
            <a:r>
              <a:rPr lang="en-US" sz="1200" dirty="0"/>
              <a:t>Photo by CSIRO, CC BY 3.0, https://commons.wikimedia.org/w/index.php?curid=35480947</a:t>
            </a:r>
          </a:p>
        </p:txBody>
      </p:sp>
      <p:sp>
        <p:nvSpPr>
          <p:cNvPr id="8" name="Content Placeholder 31">
            <a:extLst>
              <a:ext uri="{FF2B5EF4-FFF2-40B4-BE49-F238E27FC236}">
                <a16:creationId xmlns:a16="http://schemas.microsoft.com/office/drawing/2014/main" id="{9F3DD4E6-9B56-46E7-88EF-18CD7BA22774}"/>
              </a:ext>
            </a:extLst>
          </p:cNvPr>
          <p:cNvSpPr txBox="1">
            <a:spLocks/>
          </p:cNvSpPr>
          <p:nvPr/>
        </p:nvSpPr>
        <p:spPr>
          <a:xfrm>
            <a:off x="150540" y="4190537"/>
            <a:ext cx="11965259" cy="2438863"/>
          </a:xfrm>
          <a:prstGeom prst="rect">
            <a:avLst/>
          </a:prstGeom>
        </p:spPr>
        <p:txBody>
          <a:bodyPr>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Critics pointed out that some of the fossils (not included in the original publication) appeared to branch, unlike known cyanobacteria. The proponents developed new microscopy techniques to demonstrate that “branches” were actually one individual folded over on itself.</a:t>
            </a:r>
          </a:p>
          <a:p>
            <a:r>
              <a:rPr lang="en-US" dirty="0"/>
              <a:t>Proponents then used new geochemical techniques to show that the fossils had a much higher abundance of organic carbon than the surrounding rock.</a:t>
            </a:r>
          </a:p>
        </p:txBody>
      </p:sp>
    </p:spTree>
    <p:extLst>
      <p:ext uri="{BB962C8B-B14F-4D97-AF65-F5344CB8AC3E}">
        <p14:creationId xmlns:p14="http://schemas.microsoft.com/office/powerpoint/2010/main" val="1590989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7239000" y="2743200"/>
            <a:ext cx="755335" cy="1569660"/>
          </a:xfrm>
          <a:prstGeom prst="rect">
            <a:avLst/>
          </a:prstGeom>
          <a:noFill/>
        </p:spPr>
        <p:txBody>
          <a:bodyPr wrap="none" rtlCol="0">
            <a:spAutoFit/>
          </a:bodyPr>
          <a:lstStyle/>
          <a:p>
            <a:r>
              <a:rPr lang="en-US" sz="9600" dirty="0">
                <a:solidFill>
                  <a:prstClr val="black"/>
                </a:solidFill>
              </a:rPr>
              <a:t>?</a:t>
            </a:r>
          </a:p>
        </p:txBody>
      </p:sp>
      <p:grpSp>
        <p:nvGrpSpPr>
          <p:cNvPr id="49" name="Group 48">
            <a:extLst>
              <a:ext uri="{FF2B5EF4-FFF2-40B4-BE49-F238E27FC236}">
                <a16:creationId xmlns:a16="http://schemas.microsoft.com/office/drawing/2014/main" id="{53E91682-DA70-46DC-8EE5-11498DC19C12}"/>
              </a:ext>
            </a:extLst>
          </p:cNvPr>
          <p:cNvGrpSpPr/>
          <p:nvPr/>
        </p:nvGrpSpPr>
        <p:grpSpPr>
          <a:xfrm>
            <a:off x="10591799" y="167150"/>
            <a:ext cx="1249770" cy="6545520"/>
            <a:chOff x="10716625" y="245806"/>
            <a:chExt cx="1249770" cy="6545520"/>
          </a:xfrm>
        </p:grpSpPr>
        <p:sp>
          <p:nvSpPr>
            <p:cNvPr id="50" name="Rectangle 49">
              <a:extLst>
                <a:ext uri="{FF2B5EF4-FFF2-40B4-BE49-F238E27FC236}">
                  <a16:creationId xmlns:a16="http://schemas.microsoft.com/office/drawing/2014/main" id="{DB90301B-C3C4-40B9-A2CA-70803C7FD3AB}"/>
                </a:ext>
              </a:extLst>
            </p:cNvPr>
            <p:cNvSpPr/>
            <p:nvPr/>
          </p:nvSpPr>
          <p:spPr>
            <a:xfrm>
              <a:off x="10766323" y="245806"/>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4068AF75-3AA5-41E5-B3FE-5880F221F5F4}"/>
                </a:ext>
              </a:extLst>
            </p:cNvPr>
            <p:cNvSpPr/>
            <p:nvPr/>
          </p:nvSpPr>
          <p:spPr>
            <a:xfrm>
              <a:off x="10766323" y="1052050"/>
              <a:ext cx="1150374" cy="29717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D3D078C9-44DD-45CE-A215-30B37432FB9E}"/>
                </a:ext>
              </a:extLst>
            </p:cNvPr>
            <p:cNvSpPr/>
            <p:nvPr/>
          </p:nvSpPr>
          <p:spPr>
            <a:xfrm>
              <a:off x="10766323" y="5975248"/>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C0450863-8814-49E0-818F-E4C91C67F946}"/>
                </a:ext>
              </a:extLst>
            </p:cNvPr>
            <p:cNvSpPr/>
            <p:nvPr/>
          </p:nvSpPr>
          <p:spPr>
            <a:xfrm>
              <a:off x="10766323" y="4023848"/>
              <a:ext cx="1150374" cy="19513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AF8F074E-F044-4D11-9F7D-F0C15915D293}"/>
                </a:ext>
              </a:extLst>
            </p:cNvPr>
            <p:cNvSpPr txBox="1"/>
            <p:nvPr/>
          </p:nvSpPr>
          <p:spPr>
            <a:xfrm>
              <a:off x="10716625" y="478424"/>
              <a:ext cx="1223284" cy="338554"/>
            </a:xfrm>
            <a:prstGeom prst="rect">
              <a:avLst/>
            </a:prstGeom>
            <a:noFill/>
          </p:spPr>
          <p:txBody>
            <a:bodyPr wrap="none" rtlCol="0">
              <a:spAutoFit/>
            </a:bodyPr>
            <a:lstStyle/>
            <a:p>
              <a:r>
                <a:rPr lang="en-US" sz="1600" b="1" dirty="0"/>
                <a:t>Phanerozoic</a:t>
              </a:r>
            </a:p>
          </p:txBody>
        </p:sp>
        <p:sp>
          <p:nvSpPr>
            <p:cNvPr id="55" name="TextBox 54">
              <a:extLst>
                <a:ext uri="{FF2B5EF4-FFF2-40B4-BE49-F238E27FC236}">
                  <a16:creationId xmlns:a16="http://schemas.microsoft.com/office/drawing/2014/main" id="{25EF34FB-B60B-449A-B1F7-8F912DFC4734}"/>
                </a:ext>
              </a:extLst>
            </p:cNvPr>
            <p:cNvSpPr txBox="1"/>
            <p:nvPr/>
          </p:nvSpPr>
          <p:spPr>
            <a:xfrm>
              <a:off x="10750641" y="2251136"/>
              <a:ext cx="1150956" cy="338554"/>
            </a:xfrm>
            <a:prstGeom prst="rect">
              <a:avLst/>
            </a:prstGeom>
            <a:noFill/>
          </p:spPr>
          <p:txBody>
            <a:bodyPr wrap="none" rtlCol="0">
              <a:spAutoFit/>
            </a:bodyPr>
            <a:lstStyle/>
            <a:p>
              <a:r>
                <a:rPr lang="en-US" sz="1600" b="1" dirty="0"/>
                <a:t>Proterozoic</a:t>
              </a:r>
            </a:p>
          </p:txBody>
        </p:sp>
        <p:sp>
          <p:nvSpPr>
            <p:cNvPr id="56" name="TextBox 55">
              <a:extLst>
                <a:ext uri="{FF2B5EF4-FFF2-40B4-BE49-F238E27FC236}">
                  <a16:creationId xmlns:a16="http://schemas.microsoft.com/office/drawing/2014/main" id="{6C1E392F-1C0C-406D-83BC-207D61129671}"/>
                </a:ext>
              </a:extLst>
            </p:cNvPr>
            <p:cNvSpPr txBox="1"/>
            <p:nvPr/>
          </p:nvSpPr>
          <p:spPr>
            <a:xfrm>
              <a:off x="10879586" y="4821824"/>
              <a:ext cx="891911" cy="338554"/>
            </a:xfrm>
            <a:prstGeom prst="rect">
              <a:avLst/>
            </a:prstGeom>
            <a:noFill/>
          </p:spPr>
          <p:txBody>
            <a:bodyPr wrap="none" rtlCol="0">
              <a:spAutoFit/>
            </a:bodyPr>
            <a:lstStyle/>
            <a:p>
              <a:r>
                <a:rPr lang="en-US" sz="1600" b="1" dirty="0"/>
                <a:t>Archean</a:t>
              </a:r>
            </a:p>
          </p:txBody>
        </p:sp>
        <p:sp>
          <p:nvSpPr>
            <p:cNvPr id="57" name="TextBox 56">
              <a:extLst>
                <a:ext uri="{FF2B5EF4-FFF2-40B4-BE49-F238E27FC236}">
                  <a16:creationId xmlns:a16="http://schemas.microsoft.com/office/drawing/2014/main" id="{1694CF46-6B75-4057-BAAA-22F1715CDC4F}"/>
                </a:ext>
              </a:extLst>
            </p:cNvPr>
            <p:cNvSpPr txBox="1"/>
            <p:nvPr/>
          </p:nvSpPr>
          <p:spPr>
            <a:xfrm>
              <a:off x="10903728" y="6184411"/>
              <a:ext cx="840295" cy="338554"/>
            </a:xfrm>
            <a:prstGeom prst="rect">
              <a:avLst/>
            </a:prstGeom>
            <a:noFill/>
          </p:spPr>
          <p:txBody>
            <a:bodyPr wrap="none" rtlCol="0">
              <a:spAutoFit/>
            </a:bodyPr>
            <a:lstStyle/>
            <a:p>
              <a:r>
                <a:rPr lang="en-US" sz="1600" b="1" dirty="0"/>
                <a:t>Hadean</a:t>
              </a:r>
            </a:p>
          </p:txBody>
        </p:sp>
        <p:sp>
          <p:nvSpPr>
            <p:cNvPr id="58" name="TextBox 57">
              <a:extLst>
                <a:ext uri="{FF2B5EF4-FFF2-40B4-BE49-F238E27FC236}">
                  <a16:creationId xmlns:a16="http://schemas.microsoft.com/office/drawing/2014/main" id="{E4AB7EB9-22A7-4775-915D-B6962344D9AB}"/>
                </a:ext>
              </a:extLst>
            </p:cNvPr>
            <p:cNvSpPr txBox="1"/>
            <p:nvPr/>
          </p:nvSpPr>
          <p:spPr>
            <a:xfrm>
              <a:off x="11313652" y="793580"/>
              <a:ext cx="652743" cy="307777"/>
            </a:xfrm>
            <a:prstGeom prst="rect">
              <a:avLst/>
            </a:prstGeom>
            <a:noFill/>
          </p:spPr>
          <p:txBody>
            <a:bodyPr wrap="none" rtlCol="0">
              <a:spAutoFit/>
            </a:bodyPr>
            <a:lstStyle/>
            <a:p>
              <a:r>
                <a:rPr lang="en-US" sz="1400" dirty="0"/>
                <a:t>0.5 Ga</a:t>
              </a:r>
            </a:p>
          </p:txBody>
        </p:sp>
        <p:sp>
          <p:nvSpPr>
            <p:cNvPr id="59" name="TextBox 58">
              <a:extLst>
                <a:ext uri="{FF2B5EF4-FFF2-40B4-BE49-F238E27FC236}">
                  <a16:creationId xmlns:a16="http://schemas.microsoft.com/office/drawing/2014/main" id="{078A4488-4AB0-4680-B5D1-324D8624E75F}"/>
                </a:ext>
              </a:extLst>
            </p:cNvPr>
            <p:cNvSpPr txBox="1"/>
            <p:nvPr/>
          </p:nvSpPr>
          <p:spPr>
            <a:xfrm>
              <a:off x="11313652" y="3707096"/>
              <a:ext cx="652743" cy="307777"/>
            </a:xfrm>
            <a:prstGeom prst="rect">
              <a:avLst/>
            </a:prstGeom>
            <a:noFill/>
          </p:spPr>
          <p:txBody>
            <a:bodyPr wrap="none" rtlCol="0">
              <a:spAutoFit/>
            </a:bodyPr>
            <a:lstStyle/>
            <a:p>
              <a:r>
                <a:rPr lang="en-US" sz="1400" dirty="0"/>
                <a:t>2.5 Ga</a:t>
              </a:r>
            </a:p>
          </p:txBody>
        </p:sp>
        <p:sp>
          <p:nvSpPr>
            <p:cNvPr id="60" name="TextBox 59">
              <a:extLst>
                <a:ext uri="{FF2B5EF4-FFF2-40B4-BE49-F238E27FC236}">
                  <a16:creationId xmlns:a16="http://schemas.microsoft.com/office/drawing/2014/main" id="{1593BD77-C71B-403D-938B-992975FAA688}"/>
                </a:ext>
              </a:extLst>
            </p:cNvPr>
            <p:cNvSpPr txBox="1"/>
            <p:nvPr/>
          </p:nvSpPr>
          <p:spPr>
            <a:xfrm>
              <a:off x="11313652" y="5667470"/>
              <a:ext cx="652743" cy="307777"/>
            </a:xfrm>
            <a:prstGeom prst="rect">
              <a:avLst/>
            </a:prstGeom>
            <a:noFill/>
          </p:spPr>
          <p:txBody>
            <a:bodyPr wrap="none" rtlCol="0">
              <a:spAutoFit/>
            </a:bodyPr>
            <a:lstStyle/>
            <a:p>
              <a:r>
                <a:rPr lang="en-US" sz="1400" dirty="0"/>
                <a:t>4.0 Ga</a:t>
              </a:r>
            </a:p>
          </p:txBody>
        </p:sp>
        <p:sp>
          <p:nvSpPr>
            <p:cNvPr id="61" name="TextBox 60">
              <a:extLst>
                <a:ext uri="{FF2B5EF4-FFF2-40B4-BE49-F238E27FC236}">
                  <a16:creationId xmlns:a16="http://schemas.microsoft.com/office/drawing/2014/main" id="{97E68A3E-973E-40F0-A7D0-D76ABA53080E}"/>
                </a:ext>
              </a:extLst>
            </p:cNvPr>
            <p:cNvSpPr txBox="1"/>
            <p:nvPr/>
          </p:nvSpPr>
          <p:spPr>
            <a:xfrm>
              <a:off x="11313652" y="6483549"/>
              <a:ext cx="652743" cy="307777"/>
            </a:xfrm>
            <a:prstGeom prst="rect">
              <a:avLst/>
            </a:prstGeom>
            <a:noFill/>
          </p:spPr>
          <p:txBody>
            <a:bodyPr wrap="none" rtlCol="0">
              <a:spAutoFit/>
            </a:bodyPr>
            <a:lstStyle/>
            <a:p>
              <a:r>
                <a:rPr lang="en-US" sz="1400" dirty="0"/>
                <a:t>4.6 Ga</a:t>
              </a:r>
            </a:p>
          </p:txBody>
        </p:sp>
      </p:grpSp>
      <p:sp>
        <p:nvSpPr>
          <p:cNvPr id="2" name="TextBox 1">
            <a:extLst>
              <a:ext uri="{FF2B5EF4-FFF2-40B4-BE49-F238E27FC236}">
                <a16:creationId xmlns:a16="http://schemas.microsoft.com/office/drawing/2014/main" id="{34626C76-5E97-4FCF-B195-CD354F7BAB9F}"/>
              </a:ext>
            </a:extLst>
          </p:cNvPr>
          <p:cNvSpPr txBox="1"/>
          <p:nvPr/>
        </p:nvSpPr>
        <p:spPr>
          <a:xfrm>
            <a:off x="228600" y="3198167"/>
            <a:ext cx="6129498" cy="461665"/>
          </a:xfrm>
          <a:prstGeom prst="rect">
            <a:avLst/>
          </a:prstGeom>
          <a:noFill/>
        </p:spPr>
        <p:txBody>
          <a:bodyPr wrap="none" rtlCol="0">
            <a:spAutoFit/>
          </a:bodyPr>
          <a:lstStyle/>
          <a:p>
            <a:r>
              <a:rPr lang="en-US" sz="2400" dirty="0">
                <a:solidFill>
                  <a:srgbClr val="FF0000"/>
                </a:solidFill>
              </a:rPr>
              <a:t>Review some important dates about early Earth</a:t>
            </a:r>
          </a:p>
        </p:txBody>
      </p:sp>
      <p:sp>
        <p:nvSpPr>
          <p:cNvPr id="5" name="Title 30">
            <a:extLst>
              <a:ext uri="{FF2B5EF4-FFF2-40B4-BE49-F238E27FC236}">
                <a16:creationId xmlns:a16="http://schemas.microsoft.com/office/drawing/2014/main" id="{064A5DEC-A3C2-0423-27C8-B3F134BCA3B3}"/>
              </a:ext>
            </a:extLst>
          </p:cNvPr>
          <p:cNvSpPr>
            <a:spLocks noGrp="1"/>
          </p:cNvSpPr>
          <p:nvPr>
            <p:ph type="title"/>
          </p:nvPr>
        </p:nvSpPr>
        <p:spPr>
          <a:xfrm>
            <a:off x="609600" y="274638"/>
            <a:ext cx="10972800" cy="1143000"/>
          </a:xfrm>
        </p:spPr>
        <p:txBody>
          <a:bodyPr/>
          <a:lstStyle/>
          <a:p>
            <a:r>
              <a:rPr lang="en-US" dirty="0"/>
              <a:t>The Origin Of Life</a:t>
            </a:r>
          </a:p>
        </p:txBody>
      </p:sp>
    </p:spTree>
    <p:extLst>
      <p:ext uri="{BB962C8B-B14F-4D97-AF65-F5344CB8AC3E}">
        <p14:creationId xmlns:p14="http://schemas.microsoft.com/office/powerpoint/2010/main" val="31908041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9953262" y="4612233"/>
            <a:ext cx="926857" cy="369332"/>
          </a:xfrm>
          <a:prstGeom prst="rect">
            <a:avLst/>
          </a:prstGeom>
        </p:spPr>
        <p:txBody>
          <a:bodyPr wrap="none">
            <a:spAutoFit/>
          </a:bodyPr>
          <a:lstStyle/>
          <a:p>
            <a:r>
              <a:rPr lang="en-US" dirty="0">
                <a:solidFill>
                  <a:prstClr val="black"/>
                </a:solidFill>
              </a:rPr>
              <a:t>(3.4 Ga)</a:t>
            </a:r>
          </a:p>
        </p:txBody>
      </p:sp>
      <p:cxnSp>
        <p:nvCxnSpPr>
          <p:cNvPr id="53" name="Straight Arrow Connector 52">
            <a:extLst>
              <a:ext uri="{FF2B5EF4-FFF2-40B4-BE49-F238E27FC236}">
                <a16:creationId xmlns:a16="http://schemas.microsoft.com/office/drawing/2014/main" id="{CB53B1ED-2D5D-40FB-A7B0-83AF9892C788}"/>
              </a:ext>
            </a:extLst>
          </p:cNvPr>
          <p:cNvCxnSpPr/>
          <p:nvPr/>
        </p:nvCxnSpPr>
        <p:spPr>
          <a:xfrm>
            <a:off x="10455394" y="5081722"/>
            <a:ext cx="46211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6E3022B1-14B1-4A7C-8474-FAFF2E663FB7}"/>
              </a:ext>
            </a:extLst>
          </p:cNvPr>
          <p:cNvGrpSpPr/>
          <p:nvPr/>
        </p:nvGrpSpPr>
        <p:grpSpPr>
          <a:xfrm>
            <a:off x="10942230" y="167150"/>
            <a:ext cx="1249770" cy="6545520"/>
            <a:chOff x="10716625" y="245806"/>
            <a:chExt cx="1249770" cy="6545520"/>
          </a:xfrm>
        </p:grpSpPr>
        <p:sp>
          <p:nvSpPr>
            <p:cNvPr id="25" name="Rectangle 24">
              <a:extLst>
                <a:ext uri="{FF2B5EF4-FFF2-40B4-BE49-F238E27FC236}">
                  <a16:creationId xmlns:a16="http://schemas.microsoft.com/office/drawing/2014/main" id="{77E60A0C-D204-4BCB-A462-15AFAF4473F7}"/>
                </a:ext>
              </a:extLst>
            </p:cNvPr>
            <p:cNvSpPr/>
            <p:nvPr/>
          </p:nvSpPr>
          <p:spPr>
            <a:xfrm>
              <a:off x="10766323" y="245806"/>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4F6BBC7-6697-4239-9CB7-B338F7488086}"/>
                </a:ext>
              </a:extLst>
            </p:cNvPr>
            <p:cNvSpPr/>
            <p:nvPr/>
          </p:nvSpPr>
          <p:spPr>
            <a:xfrm>
              <a:off x="10766323" y="1052050"/>
              <a:ext cx="1150374" cy="29717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8D19611C-5F7C-4609-BC1C-2EEC6D19131C}"/>
                </a:ext>
              </a:extLst>
            </p:cNvPr>
            <p:cNvSpPr/>
            <p:nvPr/>
          </p:nvSpPr>
          <p:spPr>
            <a:xfrm>
              <a:off x="10766323" y="5975248"/>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A7E9031-F8DB-4E57-9E8F-82D32B9F8ED8}"/>
                </a:ext>
              </a:extLst>
            </p:cNvPr>
            <p:cNvSpPr/>
            <p:nvPr/>
          </p:nvSpPr>
          <p:spPr>
            <a:xfrm>
              <a:off x="10766323" y="4023848"/>
              <a:ext cx="1150374" cy="19513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522441F8-517B-4E0A-8016-0B7B8B948052}"/>
                </a:ext>
              </a:extLst>
            </p:cNvPr>
            <p:cNvSpPr txBox="1"/>
            <p:nvPr/>
          </p:nvSpPr>
          <p:spPr>
            <a:xfrm>
              <a:off x="10716625" y="478424"/>
              <a:ext cx="1223284" cy="338554"/>
            </a:xfrm>
            <a:prstGeom prst="rect">
              <a:avLst/>
            </a:prstGeom>
            <a:noFill/>
          </p:spPr>
          <p:txBody>
            <a:bodyPr wrap="none" rtlCol="0">
              <a:spAutoFit/>
            </a:bodyPr>
            <a:lstStyle/>
            <a:p>
              <a:r>
                <a:rPr lang="en-US" sz="1600" b="1" dirty="0"/>
                <a:t>Phanerozoic</a:t>
              </a:r>
            </a:p>
          </p:txBody>
        </p:sp>
        <p:sp>
          <p:nvSpPr>
            <p:cNvPr id="31" name="TextBox 30">
              <a:extLst>
                <a:ext uri="{FF2B5EF4-FFF2-40B4-BE49-F238E27FC236}">
                  <a16:creationId xmlns:a16="http://schemas.microsoft.com/office/drawing/2014/main" id="{2417758F-11A3-4BA5-9E13-F4F922DE5531}"/>
                </a:ext>
              </a:extLst>
            </p:cNvPr>
            <p:cNvSpPr txBox="1"/>
            <p:nvPr/>
          </p:nvSpPr>
          <p:spPr>
            <a:xfrm>
              <a:off x="10750641" y="2251136"/>
              <a:ext cx="1150956" cy="338554"/>
            </a:xfrm>
            <a:prstGeom prst="rect">
              <a:avLst/>
            </a:prstGeom>
            <a:noFill/>
          </p:spPr>
          <p:txBody>
            <a:bodyPr wrap="none" rtlCol="0">
              <a:spAutoFit/>
            </a:bodyPr>
            <a:lstStyle/>
            <a:p>
              <a:r>
                <a:rPr lang="en-US" sz="1600" b="1" dirty="0"/>
                <a:t>Proterozoic</a:t>
              </a:r>
            </a:p>
          </p:txBody>
        </p:sp>
        <p:sp>
          <p:nvSpPr>
            <p:cNvPr id="32" name="TextBox 31">
              <a:extLst>
                <a:ext uri="{FF2B5EF4-FFF2-40B4-BE49-F238E27FC236}">
                  <a16:creationId xmlns:a16="http://schemas.microsoft.com/office/drawing/2014/main" id="{29ADB7FD-17A1-4988-BCD0-36657596C14B}"/>
                </a:ext>
              </a:extLst>
            </p:cNvPr>
            <p:cNvSpPr txBox="1"/>
            <p:nvPr/>
          </p:nvSpPr>
          <p:spPr>
            <a:xfrm>
              <a:off x="10879586" y="4821824"/>
              <a:ext cx="891911" cy="338554"/>
            </a:xfrm>
            <a:prstGeom prst="rect">
              <a:avLst/>
            </a:prstGeom>
            <a:noFill/>
          </p:spPr>
          <p:txBody>
            <a:bodyPr wrap="none" rtlCol="0">
              <a:spAutoFit/>
            </a:bodyPr>
            <a:lstStyle/>
            <a:p>
              <a:r>
                <a:rPr lang="en-US" sz="1600" b="1" dirty="0"/>
                <a:t>Archean</a:t>
              </a:r>
            </a:p>
          </p:txBody>
        </p:sp>
        <p:sp>
          <p:nvSpPr>
            <p:cNvPr id="33" name="TextBox 32">
              <a:extLst>
                <a:ext uri="{FF2B5EF4-FFF2-40B4-BE49-F238E27FC236}">
                  <a16:creationId xmlns:a16="http://schemas.microsoft.com/office/drawing/2014/main" id="{328DB854-0158-4938-B53C-819FCDF14876}"/>
                </a:ext>
              </a:extLst>
            </p:cNvPr>
            <p:cNvSpPr txBox="1"/>
            <p:nvPr/>
          </p:nvSpPr>
          <p:spPr>
            <a:xfrm>
              <a:off x="10903728" y="6184411"/>
              <a:ext cx="840295" cy="338554"/>
            </a:xfrm>
            <a:prstGeom prst="rect">
              <a:avLst/>
            </a:prstGeom>
            <a:noFill/>
          </p:spPr>
          <p:txBody>
            <a:bodyPr wrap="none" rtlCol="0">
              <a:spAutoFit/>
            </a:bodyPr>
            <a:lstStyle/>
            <a:p>
              <a:r>
                <a:rPr lang="en-US" sz="1600" b="1" dirty="0"/>
                <a:t>Hadean</a:t>
              </a:r>
            </a:p>
          </p:txBody>
        </p:sp>
        <p:sp>
          <p:nvSpPr>
            <p:cNvPr id="34" name="TextBox 33">
              <a:extLst>
                <a:ext uri="{FF2B5EF4-FFF2-40B4-BE49-F238E27FC236}">
                  <a16:creationId xmlns:a16="http://schemas.microsoft.com/office/drawing/2014/main" id="{8F4141A9-C0E5-4A0E-848D-615AA7D35197}"/>
                </a:ext>
              </a:extLst>
            </p:cNvPr>
            <p:cNvSpPr txBox="1"/>
            <p:nvPr/>
          </p:nvSpPr>
          <p:spPr>
            <a:xfrm>
              <a:off x="11313652" y="793580"/>
              <a:ext cx="652743" cy="307777"/>
            </a:xfrm>
            <a:prstGeom prst="rect">
              <a:avLst/>
            </a:prstGeom>
            <a:noFill/>
          </p:spPr>
          <p:txBody>
            <a:bodyPr wrap="none" rtlCol="0">
              <a:spAutoFit/>
            </a:bodyPr>
            <a:lstStyle/>
            <a:p>
              <a:r>
                <a:rPr lang="en-US" sz="1400" dirty="0"/>
                <a:t>0.5 Ga</a:t>
              </a:r>
            </a:p>
          </p:txBody>
        </p:sp>
        <p:sp>
          <p:nvSpPr>
            <p:cNvPr id="36" name="TextBox 35">
              <a:extLst>
                <a:ext uri="{FF2B5EF4-FFF2-40B4-BE49-F238E27FC236}">
                  <a16:creationId xmlns:a16="http://schemas.microsoft.com/office/drawing/2014/main" id="{0215257B-91A8-4FB5-91D8-E1EB798A7363}"/>
                </a:ext>
              </a:extLst>
            </p:cNvPr>
            <p:cNvSpPr txBox="1"/>
            <p:nvPr/>
          </p:nvSpPr>
          <p:spPr>
            <a:xfrm>
              <a:off x="11313652" y="3707096"/>
              <a:ext cx="652743" cy="307777"/>
            </a:xfrm>
            <a:prstGeom prst="rect">
              <a:avLst/>
            </a:prstGeom>
            <a:noFill/>
          </p:spPr>
          <p:txBody>
            <a:bodyPr wrap="none" rtlCol="0">
              <a:spAutoFit/>
            </a:bodyPr>
            <a:lstStyle/>
            <a:p>
              <a:r>
                <a:rPr lang="en-US" sz="1400" dirty="0"/>
                <a:t>2.5 Ga</a:t>
              </a:r>
            </a:p>
          </p:txBody>
        </p:sp>
        <p:sp>
          <p:nvSpPr>
            <p:cNvPr id="37" name="TextBox 36">
              <a:extLst>
                <a:ext uri="{FF2B5EF4-FFF2-40B4-BE49-F238E27FC236}">
                  <a16:creationId xmlns:a16="http://schemas.microsoft.com/office/drawing/2014/main" id="{DCBA1C88-25CB-4584-BC59-F67337810F73}"/>
                </a:ext>
              </a:extLst>
            </p:cNvPr>
            <p:cNvSpPr txBox="1"/>
            <p:nvPr/>
          </p:nvSpPr>
          <p:spPr>
            <a:xfrm>
              <a:off x="11313652" y="5667470"/>
              <a:ext cx="652743" cy="307777"/>
            </a:xfrm>
            <a:prstGeom prst="rect">
              <a:avLst/>
            </a:prstGeom>
            <a:noFill/>
          </p:spPr>
          <p:txBody>
            <a:bodyPr wrap="none" rtlCol="0">
              <a:spAutoFit/>
            </a:bodyPr>
            <a:lstStyle/>
            <a:p>
              <a:r>
                <a:rPr lang="en-US" sz="1400" dirty="0"/>
                <a:t>4.0 Ga</a:t>
              </a:r>
            </a:p>
          </p:txBody>
        </p:sp>
        <p:sp>
          <p:nvSpPr>
            <p:cNvPr id="44" name="TextBox 43">
              <a:extLst>
                <a:ext uri="{FF2B5EF4-FFF2-40B4-BE49-F238E27FC236}">
                  <a16:creationId xmlns:a16="http://schemas.microsoft.com/office/drawing/2014/main" id="{6B5F12F9-9091-4358-81E0-86C98AE3D71C}"/>
                </a:ext>
              </a:extLst>
            </p:cNvPr>
            <p:cNvSpPr txBox="1"/>
            <p:nvPr/>
          </p:nvSpPr>
          <p:spPr>
            <a:xfrm>
              <a:off x="11313652" y="6483549"/>
              <a:ext cx="652743" cy="307777"/>
            </a:xfrm>
            <a:prstGeom prst="rect">
              <a:avLst/>
            </a:prstGeom>
            <a:noFill/>
          </p:spPr>
          <p:txBody>
            <a:bodyPr wrap="none" rtlCol="0">
              <a:spAutoFit/>
            </a:bodyPr>
            <a:lstStyle/>
            <a:p>
              <a:r>
                <a:rPr lang="en-US" sz="1400" dirty="0"/>
                <a:t>4.6 Ga</a:t>
              </a:r>
            </a:p>
          </p:txBody>
        </p:sp>
      </p:grpSp>
      <p:sp>
        <p:nvSpPr>
          <p:cNvPr id="2" name="Content Placeholder 31">
            <a:extLst>
              <a:ext uri="{FF2B5EF4-FFF2-40B4-BE49-F238E27FC236}">
                <a16:creationId xmlns:a16="http://schemas.microsoft.com/office/drawing/2014/main" id="{7981257A-905C-44D0-A451-E73A757DBCDC}"/>
              </a:ext>
            </a:extLst>
          </p:cNvPr>
          <p:cNvSpPr txBox="1">
            <a:spLocks/>
          </p:cNvSpPr>
          <p:nvPr/>
        </p:nvSpPr>
        <p:spPr>
          <a:xfrm>
            <a:off x="150541" y="228601"/>
            <a:ext cx="3008248" cy="3352800"/>
          </a:xfrm>
          <a:prstGeom prst="rect">
            <a:avLst/>
          </a:prstGeom>
        </p:spPr>
        <p:txBody>
          <a:bodyPr>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The main critics of the Apex Chert fossils have their own candidates for first life…also from Australia, but slightly younger.</a:t>
            </a:r>
          </a:p>
        </p:txBody>
      </p:sp>
      <p:pic>
        <p:nvPicPr>
          <p:cNvPr id="4" name="Picture 3">
            <a:extLst>
              <a:ext uri="{FF2B5EF4-FFF2-40B4-BE49-F238E27FC236}">
                <a16:creationId xmlns:a16="http://schemas.microsoft.com/office/drawing/2014/main" id="{742AB7D9-D32C-4310-9541-B1A3557E0559}"/>
              </a:ext>
            </a:extLst>
          </p:cNvPr>
          <p:cNvPicPr>
            <a:picLocks noChangeAspect="1"/>
          </p:cNvPicPr>
          <p:nvPr/>
        </p:nvPicPr>
        <p:blipFill>
          <a:blip r:embed="rId3"/>
          <a:stretch>
            <a:fillRect/>
          </a:stretch>
        </p:blipFill>
        <p:spPr>
          <a:xfrm>
            <a:off x="3208488" y="99138"/>
            <a:ext cx="7733741" cy="3482262"/>
          </a:xfrm>
          <a:prstGeom prst="rect">
            <a:avLst/>
          </a:prstGeom>
        </p:spPr>
      </p:pic>
      <p:sp>
        <p:nvSpPr>
          <p:cNvPr id="5" name="Content Placeholder 31">
            <a:extLst>
              <a:ext uri="{FF2B5EF4-FFF2-40B4-BE49-F238E27FC236}">
                <a16:creationId xmlns:a16="http://schemas.microsoft.com/office/drawing/2014/main" id="{754C43C7-DC55-4F06-B393-FF5A625B2439}"/>
              </a:ext>
            </a:extLst>
          </p:cNvPr>
          <p:cNvSpPr txBox="1">
            <a:spLocks/>
          </p:cNvSpPr>
          <p:nvPr/>
        </p:nvSpPr>
        <p:spPr>
          <a:xfrm>
            <a:off x="150541" y="3786320"/>
            <a:ext cx="9753024" cy="2919280"/>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700" dirty="0"/>
              <a:t>The </a:t>
            </a:r>
            <a:r>
              <a:rPr lang="en-US" sz="2700" b="1" dirty="0" err="1"/>
              <a:t>Strelley</a:t>
            </a:r>
            <a:r>
              <a:rPr lang="en-US" sz="2700" b="1" dirty="0"/>
              <a:t> Pool Chert (3.4 Ga) </a:t>
            </a:r>
            <a:r>
              <a:rPr lang="en-US" sz="2700" dirty="0"/>
              <a:t>contains spherical and tube-like structures preserved in part with pyrite crystals that may have formed due to a metabolism that consumes sulfate to make sulfide, called sulfate reduction.  The walls of these structures also have elevated levels of carbon and nitrogen, which could indicate that they are biogenic.</a:t>
            </a:r>
          </a:p>
          <a:p>
            <a:r>
              <a:rPr lang="en-US" sz="2700" dirty="0"/>
              <a:t>However, there are other ways to generate such forms.</a:t>
            </a:r>
          </a:p>
        </p:txBody>
      </p:sp>
      <p:sp>
        <p:nvSpPr>
          <p:cNvPr id="8" name="TextBox 7">
            <a:extLst>
              <a:ext uri="{FF2B5EF4-FFF2-40B4-BE49-F238E27FC236}">
                <a16:creationId xmlns:a16="http://schemas.microsoft.com/office/drawing/2014/main" id="{80B0E022-9345-4A9F-A7B7-39C4EB78DE79}"/>
              </a:ext>
            </a:extLst>
          </p:cNvPr>
          <p:cNvSpPr txBox="1"/>
          <p:nvPr/>
        </p:nvSpPr>
        <p:spPr>
          <a:xfrm>
            <a:off x="5800938" y="3507261"/>
            <a:ext cx="2645917" cy="276999"/>
          </a:xfrm>
          <a:prstGeom prst="rect">
            <a:avLst/>
          </a:prstGeom>
          <a:noFill/>
        </p:spPr>
        <p:txBody>
          <a:bodyPr wrap="none" rtlCol="0">
            <a:spAutoFit/>
          </a:bodyPr>
          <a:lstStyle/>
          <a:p>
            <a:r>
              <a:rPr lang="en-US" sz="1200" dirty="0"/>
              <a:t>(</a:t>
            </a:r>
            <a:r>
              <a:rPr lang="en-US" sz="1200" dirty="0" err="1"/>
              <a:t>Wacey</a:t>
            </a:r>
            <a:r>
              <a:rPr lang="en-US" sz="1200" dirty="0"/>
              <a:t> et al., 2011 Nature Geoscience)</a:t>
            </a:r>
          </a:p>
        </p:txBody>
      </p:sp>
    </p:spTree>
    <p:extLst>
      <p:ext uri="{BB962C8B-B14F-4D97-AF65-F5344CB8AC3E}">
        <p14:creationId xmlns:p14="http://schemas.microsoft.com/office/powerpoint/2010/main" val="2523186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pnas.org/content/97/13/6947/F3.large.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736392" y="1676400"/>
            <a:ext cx="4439708"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981201" y="274638"/>
            <a:ext cx="6641857" cy="1143000"/>
          </a:xfrm>
        </p:spPr>
        <p:txBody>
          <a:bodyPr>
            <a:normAutofit fontScale="90000"/>
          </a:bodyPr>
          <a:lstStyle/>
          <a:p>
            <a:r>
              <a:rPr lang="en-US" dirty="0"/>
              <a:t>Oldest non-controversial body fossils</a:t>
            </a:r>
          </a:p>
        </p:txBody>
      </p:sp>
      <p:sp>
        <p:nvSpPr>
          <p:cNvPr id="3" name="Content Placeholder 2"/>
          <p:cNvSpPr>
            <a:spLocks noGrp="1"/>
          </p:cNvSpPr>
          <p:nvPr>
            <p:ph idx="1"/>
          </p:nvPr>
        </p:nvSpPr>
        <p:spPr>
          <a:xfrm>
            <a:off x="304800" y="1600201"/>
            <a:ext cx="5108662" cy="4983161"/>
          </a:xfrm>
        </p:spPr>
        <p:txBody>
          <a:bodyPr/>
          <a:lstStyle/>
          <a:p>
            <a:r>
              <a:rPr lang="en-US" dirty="0"/>
              <a:t>A diverse set of microfossils from the </a:t>
            </a:r>
            <a:r>
              <a:rPr lang="en-US" b="1" dirty="0"/>
              <a:t>2.1 Ga Gunflint Chert</a:t>
            </a:r>
            <a:r>
              <a:rPr lang="en-US" dirty="0"/>
              <a:t> of Canada are the oldest non-controversial body fossils.</a:t>
            </a:r>
          </a:p>
        </p:txBody>
      </p:sp>
      <p:sp>
        <p:nvSpPr>
          <p:cNvPr id="32" name="Rectangle 31"/>
          <p:cNvSpPr/>
          <p:nvPr/>
        </p:nvSpPr>
        <p:spPr>
          <a:xfrm>
            <a:off x="10086136" y="2463574"/>
            <a:ext cx="926857" cy="369332"/>
          </a:xfrm>
          <a:prstGeom prst="rect">
            <a:avLst/>
          </a:prstGeom>
        </p:spPr>
        <p:txBody>
          <a:bodyPr wrap="none">
            <a:spAutoFit/>
          </a:bodyPr>
          <a:lstStyle/>
          <a:p>
            <a:r>
              <a:rPr lang="en-US" dirty="0">
                <a:solidFill>
                  <a:prstClr val="black"/>
                </a:solidFill>
              </a:rPr>
              <a:t>(2.1 Ga)</a:t>
            </a:r>
          </a:p>
        </p:txBody>
      </p:sp>
      <p:cxnSp>
        <p:nvCxnSpPr>
          <p:cNvPr id="48" name="Straight Arrow Connector 47">
            <a:extLst>
              <a:ext uri="{FF2B5EF4-FFF2-40B4-BE49-F238E27FC236}">
                <a16:creationId xmlns:a16="http://schemas.microsoft.com/office/drawing/2014/main" id="{AF042C95-9AE6-45BC-8825-8C43E5218143}"/>
              </a:ext>
            </a:extLst>
          </p:cNvPr>
          <p:cNvCxnSpPr/>
          <p:nvPr/>
        </p:nvCxnSpPr>
        <p:spPr>
          <a:xfrm>
            <a:off x="10499030" y="2971800"/>
            <a:ext cx="46211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951749B6-7ECF-40B9-AE94-79AE068F98BF}"/>
              </a:ext>
            </a:extLst>
          </p:cNvPr>
          <p:cNvGrpSpPr/>
          <p:nvPr/>
        </p:nvGrpSpPr>
        <p:grpSpPr>
          <a:xfrm>
            <a:off x="10942230" y="167150"/>
            <a:ext cx="1249770" cy="6545520"/>
            <a:chOff x="10716625" y="245806"/>
            <a:chExt cx="1249770" cy="6545520"/>
          </a:xfrm>
        </p:grpSpPr>
        <p:sp>
          <p:nvSpPr>
            <p:cNvPr id="21" name="Rectangle 20">
              <a:extLst>
                <a:ext uri="{FF2B5EF4-FFF2-40B4-BE49-F238E27FC236}">
                  <a16:creationId xmlns:a16="http://schemas.microsoft.com/office/drawing/2014/main" id="{E906478D-CB3D-4826-A37D-49455645BFB9}"/>
                </a:ext>
              </a:extLst>
            </p:cNvPr>
            <p:cNvSpPr/>
            <p:nvPr/>
          </p:nvSpPr>
          <p:spPr>
            <a:xfrm>
              <a:off x="10766323" y="245806"/>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3B9D137-7854-4D15-96A1-6A6D825E5606}"/>
                </a:ext>
              </a:extLst>
            </p:cNvPr>
            <p:cNvSpPr/>
            <p:nvPr/>
          </p:nvSpPr>
          <p:spPr>
            <a:xfrm>
              <a:off x="10766323" y="1052050"/>
              <a:ext cx="1150374" cy="29717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5F8F0CE-7558-4186-A32B-40DC2D901BBB}"/>
                </a:ext>
              </a:extLst>
            </p:cNvPr>
            <p:cNvSpPr/>
            <p:nvPr/>
          </p:nvSpPr>
          <p:spPr>
            <a:xfrm>
              <a:off x="10766323" y="5975248"/>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B2BCA01F-1C06-4187-8C68-866FCAB59C22}"/>
                </a:ext>
              </a:extLst>
            </p:cNvPr>
            <p:cNvSpPr/>
            <p:nvPr/>
          </p:nvSpPr>
          <p:spPr>
            <a:xfrm>
              <a:off x="10766323" y="4023848"/>
              <a:ext cx="1150374" cy="19513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7E44DEBA-7273-42CA-9DF8-2AA67C9C35F2}"/>
                </a:ext>
              </a:extLst>
            </p:cNvPr>
            <p:cNvSpPr txBox="1"/>
            <p:nvPr/>
          </p:nvSpPr>
          <p:spPr>
            <a:xfrm>
              <a:off x="10716625" y="478424"/>
              <a:ext cx="1223284" cy="338554"/>
            </a:xfrm>
            <a:prstGeom prst="rect">
              <a:avLst/>
            </a:prstGeom>
            <a:noFill/>
          </p:spPr>
          <p:txBody>
            <a:bodyPr wrap="none" rtlCol="0">
              <a:spAutoFit/>
            </a:bodyPr>
            <a:lstStyle/>
            <a:p>
              <a:r>
                <a:rPr lang="en-US" sz="1600" b="1" dirty="0"/>
                <a:t>Phanerozoic</a:t>
              </a:r>
            </a:p>
          </p:txBody>
        </p:sp>
        <p:sp>
          <p:nvSpPr>
            <p:cNvPr id="26" name="TextBox 25">
              <a:extLst>
                <a:ext uri="{FF2B5EF4-FFF2-40B4-BE49-F238E27FC236}">
                  <a16:creationId xmlns:a16="http://schemas.microsoft.com/office/drawing/2014/main" id="{081B37C8-D84F-41DA-9ABC-DFB6F8919EF0}"/>
                </a:ext>
              </a:extLst>
            </p:cNvPr>
            <p:cNvSpPr txBox="1"/>
            <p:nvPr/>
          </p:nvSpPr>
          <p:spPr>
            <a:xfrm>
              <a:off x="10750641" y="2251136"/>
              <a:ext cx="1150956" cy="338554"/>
            </a:xfrm>
            <a:prstGeom prst="rect">
              <a:avLst/>
            </a:prstGeom>
            <a:noFill/>
          </p:spPr>
          <p:txBody>
            <a:bodyPr wrap="none" rtlCol="0">
              <a:spAutoFit/>
            </a:bodyPr>
            <a:lstStyle/>
            <a:p>
              <a:r>
                <a:rPr lang="en-US" sz="1600" b="1" dirty="0"/>
                <a:t>Proterozoic</a:t>
              </a:r>
            </a:p>
          </p:txBody>
        </p:sp>
        <p:sp>
          <p:nvSpPr>
            <p:cNvPr id="27" name="TextBox 26">
              <a:extLst>
                <a:ext uri="{FF2B5EF4-FFF2-40B4-BE49-F238E27FC236}">
                  <a16:creationId xmlns:a16="http://schemas.microsoft.com/office/drawing/2014/main" id="{8C9B894C-1041-4525-836C-70A3DBF4EA34}"/>
                </a:ext>
              </a:extLst>
            </p:cNvPr>
            <p:cNvSpPr txBox="1"/>
            <p:nvPr/>
          </p:nvSpPr>
          <p:spPr>
            <a:xfrm>
              <a:off x="10879586" y="4821824"/>
              <a:ext cx="891911" cy="338554"/>
            </a:xfrm>
            <a:prstGeom prst="rect">
              <a:avLst/>
            </a:prstGeom>
            <a:noFill/>
          </p:spPr>
          <p:txBody>
            <a:bodyPr wrap="none" rtlCol="0">
              <a:spAutoFit/>
            </a:bodyPr>
            <a:lstStyle/>
            <a:p>
              <a:r>
                <a:rPr lang="en-US" sz="1600" b="1" dirty="0"/>
                <a:t>Archean</a:t>
              </a:r>
            </a:p>
          </p:txBody>
        </p:sp>
        <p:sp>
          <p:nvSpPr>
            <p:cNvPr id="28" name="TextBox 27">
              <a:extLst>
                <a:ext uri="{FF2B5EF4-FFF2-40B4-BE49-F238E27FC236}">
                  <a16:creationId xmlns:a16="http://schemas.microsoft.com/office/drawing/2014/main" id="{7048759B-27C5-49D8-A8E5-09803D26BDC8}"/>
                </a:ext>
              </a:extLst>
            </p:cNvPr>
            <p:cNvSpPr txBox="1"/>
            <p:nvPr/>
          </p:nvSpPr>
          <p:spPr>
            <a:xfrm>
              <a:off x="10903728" y="6184411"/>
              <a:ext cx="840295" cy="338554"/>
            </a:xfrm>
            <a:prstGeom prst="rect">
              <a:avLst/>
            </a:prstGeom>
            <a:noFill/>
          </p:spPr>
          <p:txBody>
            <a:bodyPr wrap="none" rtlCol="0">
              <a:spAutoFit/>
            </a:bodyPr>
            <a:lstStyle/>
            <a:p>
              <a:r>
                <a:rPr lang="en-US" sz="1600" b="1" dirty="0"/>
                <a:t>Hadean</a:t>
              </a:r>
            </a:p>
          </p:txBody>
        </p:sp>
        <p:sp>
          <p:nvSpPr>
            <p:cNvPr id="29" name="TextBox 28">
              <a:extLst>
                <a:ext uri="{FF2B5EF4-FFF2-40B4-BE49-F238E27FC236}">
                  <a16:creationId xmlns:a16="http://schemas.microsoft.com/office/drawing/2014/main" id="{083BA085-40FD-4A05-95A3-432A5185B192}"/>
                </a:ext>
              </a:extLst>
            </p:cNvPr>
            <p:cNvSpPr txBox="1"/>
            <p:nvPr/>
          </p:nvSpPr>
          <p:spPr>
            <a:xfrm>
              <a:off x="11313652" y="793580"/>
              <a:ext cx="652743" cy="307777"/>
            </a:xfrm>
            <a:prstGeom prst="rect">
              <a:avLst/>
            </a:prstGeom>
            <a:noFill/>
          </p:spPr>
          <p:txBody>
            <a:bodyPr wrap="none" rtlCol="0">
              <a:spAutoFit/>
            </a:bodyPr>
            <a:lstStyle/>
            <a:p>
              <a:r>
                <a:rPr lang="en-US" sz="1400" dirty="0"/>
                <a:t>0.5 Ga</a:t>
              </a:r>
            </a:p>
          </p:txBody>
        </p:sp>
        <p:sp>
          <p:nvSpPr>
            <p:cNvPr id="30" name="TextBox 29">
              <a:extLst>
                <a:ext uri="{FF2B5EF4-FFF2-40B4-BE49-F238E27FC236}">
                  <a16:creationId xmlns:a16="http://schemas.microsoft.com/office/drawing/2014/main" id="{F32BB15A-FB74-43A9-A965-992851E15A8F}"/>
                </a:ext>
              </a:extLst>
            </p:cNvPr>
            <p:cNvSpPr txBox="1"/>
            <p:nvPr/>
          </p:nvSpPr>
          <p:spPr>
            <a:xfrm>
              <a:off x="11313652" y="3707096"/>
              <a:ext cx="652743" cy="307777"/>
            </a:xfrm>
            <a:prstGeom prst="rect">
              <a:avLst/>
            </a:prstGeom>
            <a:noFill/>
          </p:spPr>
          <p:txBody>
            <a:bodyPr wrap="none" rtlCol="0">
              <a:spAutoFit/>
            </a:bodyPr>
            <a:lstStyle/>
            <a:p>
              <a:r>
                <a:rPr lang="en-US" sz="1400" dirty="0"/>
                <a:t>2.5 Ga</a:t>
              </a:r>
            </a:p>
          </p:txBody>
        </p:sp>
        <p:sp>
          <p:nvSpPr>
            <p:cNvPr id="31" name="TextBox 30">
              <a:extLst>
                <a:ext uri="{FF2B5EF4-FFF2-40B4-BE49-F238E27FC236}">
                  <a16:creationId xmlns:a16="http://schemas.microsoft.com/office/drawing/2014/main" id="{B0045EB2-0932-49FE-B5AF-A3C52E8E3765}"/>
                </a:ext>
              </a:extLst>
            </p:cNvPr>
            <p:cNvSpPr txBox="1"/>
            <p:nvPr/>
          </p:nvSpPr>
          <p:spPr>
            <a:xfrm>
              <a:off x="11313652" y="5667470"/>
              <a:ext cx="652743" cy="307777"/>
            </a:xfrm>
            <a:prstGeom prst="rect">
              <a:avLst/>
            </a:prstGeom>
            <a:noFill/>
          </p:spPr>
          <p:txBody>
            <a:bodyPr wrap="none" rtlCol="0">
              <a:spAutoFit/>
            </a:bodyPr>
            <a:lstStyle/>
            <a:p>
              <a:r>
                <a:rPr lang="en-US" sz="1400" dirty="0"/>
                <a:t>4.0 Ga</a:t>
              </a:r>
            </a:p>
          </p:txBody>
        </p:sp>
        <p:sp>
          <p:nvSpPr>
            <p:cNvPr id="33" name="TextBox 32">
              <a:extLst>
                <a:ext uri="{FF2B5EF4-FFF2-40B4-BE49-F238E27FC236}">
                  <a16:creationId xmlns:a16="http://schemas.microsoft.com/office/drawing/2014/main" id="{9CE90E40-F65F-4CC7-8B3E-682490532C3C}"/>
                </a:ext>
              </a:extLst>
            </p:cNvPr>
            <p:cNvSpPr txBox="1"/>
            <p:nvPr/>
          </p:nvSpPr>
          <p:spPr>
            <a:xfrm>
              <a:off x="11313652" y="6483549"/>
              <a:ext cx="652743" cy="307777"/>
            </a:xfrm>
            <a:prstGeom prst="rect">
              <a:avLst/>
            </a:prstGeom>
            <a:noFill/>
          </p:spPr>
          <p:txBody>
            <a:bodyPr wrap="none" rtlCol="0">
              <a:spAutoFit/>
            </a:bodyPr>
            <a:lstStyle/>
            <a:p>
              <a:r>
                <a:rPr lang="en-US" sz="1400" dirty="0"/>
                <a:t>4.6 Ga</a:t>
              </a:r>
            </a:p>
          </p:txBody>
        </p:sp>
      </p:grpSp>
    </p:spTree>
    <p:extLst>
      <p:ext uri="{BB962C8B-B14F-4D97-AF65-F5344CB8AC3E}">
        <p14:creationId xmlns:p14="http://schemas.microsoft.com/office/powerpoint/2010/main" val="3633763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C2231-B83E-A159-62B1-1A20293768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0DA920-4A51-65A4-4208-84349360FD14}"/>
              </a:ext>
            </a:extLst>
          </p:cNvPr>
          <p:cNvSpPr>
            <a:spLocks noGrp="1"/>
          </p:cNvSpPr>
          <p:nvPr>
            <p:ph type="title"/>
          </p:nvPr>
        </p:nvSpPr>
        <p:spPr>
          <a:xfrm>
            <a:off x="1981201" y="274638"/>
            <a:ext cx="6641857" cy="1143000"/>
          </a:xfrm>
        </p:spPr>
        <p:txBody>
          <a:bodyPr>
            <a:normAutofit fontScale="90000"/>
          </a:bodyPr>
          <a:lstStyle/>
          <a:p>
            <a:r>
              <a:rPr lang="en-US" dirty="0"/>
              <a:t>New candidate for oldest non-controversial body fossils</a:t>
            </a:r>
          </a:p>
        </p:txBody>
      </p:sp>
      <p:sp>
        <p:nvSpPr>
          <p:cNvPr id="3" name="Content Placeholder 2">
            <a:extLst>
              <a:ext uri="{FF2B5EF4-FFF2-40B4-BE49-F238E27FC236}">
                <a16:creationId xmlns:a16="http://schemas.microsoft.com/office/drawing/2014/main" id="{92E97FAF-F1BC-78AA-025F-F85D1C35B09A}"/>
              </a:ext>
            </a:extLst>
          </p:cNvPr>
          <p:cNvSpPr>
            <a:spLocks noGrp="1"/>
          </p:cNvSpPr>
          <p:nvPr>
            <p:ph idx="1"/>
          </p:nvPr>
        </p:nvSpPr>
        <p:spPr>
          <a:xfrm>
            <a:off x="150569" y="1600201"/>
            <a:ext cx="5107231" cy="5257799"/>
          </a:xfrm>
        </p:spPr>
        <p:txBody>
          <a:bodyPr>
            <a:normAutofit fontScale="92500" lnSpcReduction="10000"/>
          </a:bodyPr>
          <a:lstStyle/>
          <a:p>
            <a:r>
              <a:rPr lang="en-US" dirty="0"/>
              <a:t>Unusually large microfossils have been discovered in lake deposits of the </a:t>
            </a:r>
            <a:r>
              <a:rPr lang="en-US" b="1" dirty="0"/>
              <a:t>2.7 Ga </a:t>
            </a:r>
            <a:r>
              <a:rPr lang="en-US" b="1" dirty="0" err="1"/>
              <a:t>Tumbiana</a:t>
            </a:r>
            <a:r>
              <a:rPr lang="en-US" b="1" dirty="0"/>
              <a:t> Formation </a:t>
            </a:r>
            <a:r>
              <a:rPr lang="en-US" dirty="0"/>
              <a:t>of Western Australia.</a:t>
            </a:r>
          </a:p>
          <a:p>
            <a:r>
              <a:rPr lang="en-US" dirty="0"/>
              <a:t>This geologic formation also contains exceptionally well-preserved evidence of the existence of microbial communities, plus some geochemical evidence for photosynthesis.</a:t>
            </a:r>
          </a:p>
        </p:txBody>
      </p:sp>
      <p:sp>
        <p:nvSpPr>
          <p:cNvPr id="32" name="Rectangle 31">
            <a:extLst>
              <a:ext uri="{FF2B5EF4-FFF2-40B4-BE49-F238E27FC236}">
                <a16:creationId xmlns:a16="http://schemas.microsoft.com/office/drawing/2014/main" id="{CEAF48FD-9117-D068-9C09-B5DB0CFA8975}"/>
              </a:ext>
            </a:extLst>
          </p:cNvPr>
          <p:cNvSpPr/>
          <p:nvPr/>
        </p:nvSpPr>
        <p:spPr>
          <a:xfrm>
            <a:off x="10122143" y="3593068"/>
            <a:ext cx="926857" cy="369332"/>
          </a:xfrm>
          <a:prstGeom prst="rect">
            <a:avLst/>
          </a:prstGeom>
        </p:spPr>
        <p:txBody>
          <a:bodyPr wrap="none">
            <a:spAutoFit/>
          </a:bodyPr>
          <a:lstStyle/>
          <a:p>
            <a:r>
              <a:rPr lang="en-US" dirty="0">
                <a:solidFill>
                  <a:prstClr val="black"/>
                </a:solidFill>
              </a:rPr>
              <a:t>(2.7 Ga)</a:t>
            </a:r>
          </a:p>
        </p:txBody>
      </p:sp>
      <p:cxnSp>
        <p:nvCxnSpPr>
          <p:cNvPr id="48" name="Straight Arrow Connector 47">
            <a:extLst>
              <a:ext uri="{FF2B5EF4-FFF2-40B4-BE49-F238E27FC236}">
                <a16:creationId xmlns:a16="http://schemas.microsoft.com/office/drawing/2014/main" id="{6367CC9E-2C09-2676-4CF9-F68DA0BF7C52}"/>
              </a:ext>
            </a:extLst>
          </p:cNvPr>
          <p:cNvCxnSpPr/>
          <p:nvPr/>
        </p:nvCxnSpPr>
        <p:spPr>
          <a:xfrm>
            <a:off x="10477765" y="4038600"/>
            <a:ext cx="46211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F3280B5F-1F71-F266-DC56-15546D0C5C33}"/>
              </a:ext>
            </a:extLst>
          </p:cNvPr>
          <p:cNvGrpSpPr/>
          <p:nvPr/>
        </p:nvGrpSpPr>
        <p:grpSpPr>
          <a:xfrm>
            <a:off x="10942230" y="167150"/>
            <a:ext cx="1249770" cy="6545520"/>
            <a:chOff x="10716625" y="245806"/>
            <a:chExt cx="1249770" cy="6545520"/>
          </a:xfrm>
        </p:grpSpPr>
        <p:sp>
          <p:nvSpPr>
            <p:cNvPr id="21" name="Rectangle 20">
              <a:extLst>
                <a:ext uri="{FF2B5EF4-FFF2-40B4-BE49-F238E27FC236}">
                  <a16:creationId xmlns:a16="http://schemas.microsoft.com/office/drawing/2014/main" id="{7577A3ED-D82A-DF59-A61F-984F9D816CC8}"/>
                </a:ext>
              </a:extLst>
            </p:cNvPr>
            <p:cNvSpPr/>
            <p:nvPr/>
          </p:nvSpPr>
          <p:spPr>
            <a:xfrm>
              <a:off x="10766323" y="245806"/>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66304EF-0733-E0C6-48D4-13A304FA14E7}"/>
                </a:ext>
              </a:extLst>
            </p:cNvPr>
            <p:cNvSpPr/>
            <p:nvPr/>
          </p:nvSpPr>
          <p:spPr>
            <a:xfrm>
              <a:off x="10766323" y="1052050"/>
              <a:ext cx="1150374" cy="29717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6EBEAFB-8872-09A0-5270-F2D0D7CF3064}"/>
                </a:ext>
              </a:extLst>
            </p:cNvPr>
            <p:cNvSpPr/>
            <p:nvPr/>
          </p:nvSpPr>
          <p:spPr>
            <a:xfrm>
              <a:off x="10766323" y="5975248"/>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E2C2211-25A3-E80F-B47B-A8FBA5CF9C3D}"/>
                </a:ext>
              </a:extLst>
            </p:cNvPr>
            <p:cNvSpPr/>
            <p:nvPr/>
          </p:nvSpPr>
          <p:spPr>
            <a:xfrm>
              <a:off x="10766323" y="4023848"/>
              <a:ext cx="1150374" cy="19513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6F22DCC4-7E20-77E0-9193-EBA4940F8393}"/>
                </a:ext>
              </a:extLst>
            </p:cNvPr>
            <p:cNvSpPr txBox="1"/>
            <p:nvPr/>
          </p:nvSpPr>
          <p:spPr>
            <a:xfrm>
              <a:off x="10716625" y="478424"/>
              <a:ext cx="1223284" cy="338554"/>
            </a:xfrm>
            <a:prstGeom prst="rect">
              <a:avLst/>
            </a:prstGeom>
            <a:noFill/>
          </p:spPr>
          <p:txBody>
            <a:bodyPr wrap="none" rtlCol="0">
              <a:spAutoFit/>
            </a:bodyPr>
            <a:lstStyle/>
            <a:p>
              <a:r>
                <a:rPr lang="en-US" sz="1600" b="1" dirty="0"/>
                <a:t>Phanerozoic</a:t>
              </a:r>
            </a:p>
          </p:txBody>
        </p:sp>
        <p:sp>
          <p:nvSpPr>
            <p:cNvPr id="26" name="TextBox 25">
              <a:extLst>
                <a:ext uri="{FF2B5EF4-FFF2-40B4-BE49-F238E27FC236}">
                  <a16:creationId xmlns:a16="http://schemas.microsoft.com/office/drawing/2014/main" id="{9D3622D1-C750-2032-6D59-C99ADBA83BAA}"/>
                </a:ext>
              </a:extLst>
            </p:cNvPr>
            <p:cNvSpPr txBox="1"/>
            <p:nvPr/>
          </p:nvSpPr>
          <p:spPr>
            <a:xfrm>
              <a:off x="10750641" y="2251136"/>
              <a:ext cx="1150956" cy="338554"/>
            </a:xfrm>
            <a:prstGeom prst="rect">
              <a:avLst/>
            </a:prstGeom>
            <a:noFill/>
          </p:spPr>
          <p:txBody>
            <a:bodyPr wrap="none" rtlCol="0">
              <a:spAutoFit/>
            </a:bodyPr>
            <a:lstStyle/>
            <a:p>
              <a:r>
                <a:rPr lang="en-US" sz="1600" b="1" dirty="0"/>
                <a:t>Proterozoic</a:t>
              </a:r>
            </a:p>
          </p:txBody>
        </p:sp>
        <p:sp>
          <p:nvSpPr>
            <p:cNvPr id="27" name="TextBox 26">
              <a:extLst>
                <a:ext uri="{FF2B5EF4-FFF2-40B4-BE49-F238E27FC236}">
                  <a16:creationId xmlns:a16="http://schemas.microsoft.com/office/drawing/2014/main" id="{D7813876-301F-1963-BC70-EC5DAD658F48}"/>
                </a:ext>
              </a:extLst>
            </p:cNvPr>
            <p:cNvSpPr txBox="1"/>
            <p:nvPr/>
          </p:nvSpPr>
          <p:spPr>
            <a:xfrm>
              <a:off x="10879586" y="4821824"/>
              <a:ext cx="891911" cy="338554"/>
            </a:xfrm>
            <a:prstGeom prst="rect">
              <a:avLst/>
            </a:prstGeom>
            <a:noFill/>
          </p:spPr>
          <p:txBody>
            <a:bodyPr wrap="none" rtlCol="0">
              <a:spAutoFit/>
            </a:bodyPr>
            <a:lstStyle/>
            <a:p>
              <a:r>
                <a:rPr lang="en-US" sz="1600" b="1" dirty="0"/>
                <a:t>Archean</a:t>
              </a:r>
            </a:p>
          </p:txBody>
        </p:sp>
        <p:sp>
          <p:nvSpPr>
            <p:cNvPr id="28" name="TextBox 27">
              <a:extLst>
                <a:ext uri="{FF2B5EF4-FFF2-40B4-BE49-F238E27FC236}">
                  <a16:creationId xmlns:a16="http://schemas.microsoft.com/office/drawing/2014/main" id="{C4D2990E-7001-F4F3-3B0C-8E587558E888}"/>
                </a:ext>
              </a:extLst>
            </p:cNvPr>
            <p:cNvSpPr txBox="1"/>
            <p:nvPr/>
          </p:nvSpPr>
          <p:spPr>
            <a:xfrm>
              <a:off x="10903728" y="6184411"/>
              <a:ext cx="840295" cy="338554"/>
            </a:xfrm>
            <a:prstGeom prst="rect">
              <a:avLst/>
            </a:prstGeom>
            <a:noFill/>
          </p:spPr>
          <p:txBody>
            <a:bodyPr wrap="none" rtlCol="0">
              <a:spAutoFit/>
            </a:bodyPr>
            <a:lstStyle/>
            <a:p>
              <a:r>
                <a:rPr lang="en-US" sz="1600" b="1" dirty="0"/>
                <a:t>Hadean</a:t>
              </a:r>
            </a:p>
          </p:txBody>
        </p:sp>
        <p:sp>
          <p:nvSpPr>
            <p:cNvPr id="29" name="TextBox 28">
              <a:extLst>
                <a:ext uri="{FF2B5EF4-FFF2-40B4-BE49-F238E27FC236}">
                  <a16:creationId xmlns:a16="http://schemas.microsoft.com/office/drawing/2014/main" id="{D393510C-E463-9966-6B9F-132AFA1FF105}"/>
                </a:ext>
              </a:extLst>
            </p:cNvPr>
            <p:cNvSpPr txBox="1"/>
            <p:nvPr/>
          </p:nvSpPr>
          <p:spPr>
            <a:xfrm>
              <a:off x="11313652" y="793580"/>
              <a:ext cx="652743" cy="307777"/>
            </a:xfrm>
            <a:prstGeom prst="rect">
              <a:avLst/>
            </a:prstGeom>
            <a:noFill/>
          </p:spPr>
          <p:txBody>
            <a:bodyPr wrap="none" rtlCol="0">
              <a:spAutoFit/>
            </a:bodyPr>
            <a:lstStyle/>
            <a:p>
              <a:r>
                <a:rPr lang="en-US" sz="1400" dirty="0"/>
                <a:t>0.5 Ga</a:t>
              </a:r>
            </a:p>
          </p:txBody>
        </p:sp>
        <p:sp>
          <p:nvSpPr>
            <p:cNvPr id="30" name="TextBox 29">
              <a:extLst>
                <a:ext uri="{FF2B5EF4-FFF2-40B4-BE49-F238E27FC236}">
                  <a16:creationId xmlns:a16="http://schemas.microsoft.com/office/drawing/2014/main" id="{60DA6FAF-6F97-BEE9-4443-983575678F5F}"/>
                </a:ext>
              </a:extLst>
            </p:cNvPr>
            <p:cNvSpPr txBox="1"/>
            <p:nvPr/>
          </p:nvSpPr>
          <p:spPr>
            <a:xfrm>
              <a:off x="11313652" y="3707096"/>
              <a:ext cx="652743" cy="307777"/>
            </a:xfrm>
            <a:prstGeom prst="rect">
              <a:avLst/>
            </a:prstGeom>
            <a:noFill/>
          </p:spPr>
          <p:txBody>
            <a:bodyPr wrap="none" rtlCol="0">
              <a:spAutoFit/>
            </a:bodyPr>
            <a:lstStyle/>
            <a:p>
              <a:r>
                <a:rPr lang="en-US" sz="1400" dirty="0"/>
                <a:t>2.5 Ga</a:t>
              </a:r>
            </a:p>
          </p:txBody>
        </p:sp>
        <p:sp>
          <p:nvSpPr>
            <p:cNvPr id="31" name="TextBox 30">
              <a:extLst>
                <a:ext uri="{FF2B5EF4-FFF2-40B4-BE49-F238E27FC236}">
                  <a16:creationId xmlns:a16="http://schemas.microsoft.com/office/drawing/2014/main" id="{442509D7-CEFB-9B86-841B-E85441EC1F20}"/>
                </a:ext>
              </a:extLst>
            </p:cNvPr>
            <p:cNvSpPr txBox="1"/>
            <p:nvPr/>
          </p:nvSpPr>
          <p:spPr>
            <a:xfrm>
              <a:off x="11313652" y="5667470"/>
              <a:ext cx="652743" cy="307777"/>
            </a:xfrm>
            <a:prstGeom prst="rect">
              <a:avLst/>
            </a:prstGeom>
            <a:noFill/>
          </p:spPr>
          <p:txBody>
            <a:bodyPr wrap="none" rtlCol="0">
              <a:spAutoFit/>
            </a:bodyPr>
            <a:lstStyle/>
            <a:p>
              <a:r>
                <a:rPr lang="en-US" sz="1400" dirty="0"/>
                <a:t>4.0 Ga</a:t>
              </a:r>
            </a:p>
          </p:txBody>
        </p:sp>
        <p:sp>
          <p:nvSpPr>
            <p:cNvPr id="33" name="TextBox 32">
              <a:extLst>
                <a:ext uri="{FF2B5EF4-FFF2-40B4-BE49-F238E27FC236}">
                  <a16:creationId xmlns:a16="http://schemas.microsoft.com/office/drawing/2014/main" id="{E626FC9D-3C70-0473-1176-0DFB42BD5F13}"/>
                </a:ext>
              </a:extLst>
            </p:cNvPr>
            <p:cNvSpPr txBox="1"/>
            <p:nvPr/>
          </p:nvSpPr>
          <p:spPr>
            <a:xfrm>
              <a:off x="11313652" y="6483549"/>
              <a:ext cx="652743" cy="307777"/>
            </a:xfrm>
            <a:prstGeom prst="rect">
              <a:avLst/>
            </a:prstGeom>
            <a:noFill/>
          </p:spPr>
          <p:txBody>
            <a:bodyPr wrap="none" rtlCol="0">
              <a:spAutoFit/>
            </a:bodyPr>
            <a:lstStyle/>
            <a:p>
              <a:r>
                <a:rPr lang="en-US" sz="1400" dirty="0"/>
                <a:t>4.6 Ga</a:t>
              </a:r>
            </a:p>
          </p:txBody>
        </p:sp>
      </p:grpSp>
      <p:pic>
        <p:nvPicPr>
          <p:cNvPr id="5" name="Picture 4">
            <a:extLst>
              <a:ext uri="{FF2B5EF4-FFF2-40B4-BE49-F238E27FC236}">
                <a16:creationId xmlns:a16="http://schemas.microsoft.com/office/drawing/2014/main" id="{30A99E83-9BD9-494B-35D0-78124569EC6C}"/>
              </a:ext>
            </a:extLst>
          </p:cNvPr>
          <p:cNvPicPr>
            <a:picLocks noChangeAspect="1"/>
          </p:cNvPicPr>
          <p:nvPr/>
        </p:nvPicPr>
        <p:blipFill>
          <a:blip r:embed="rId2"/>
          <a:stretch>
            <a:fillRect/>
          </a:stretch>
        </p:blipFill>
        <p:spPr>
          <a:xfrm>
            <a:off x="5329147" y="1732635"/>
            <a:ext cx="4881653" cy="4571996"/>
          </a:xfrm>
          <a:prstGeom prst="rect">
            <a:avLst/>
          </a:prstGeom>
        </p:spPr>
      </p:pic>
      <p:sp>
        <p:nvSpPr>
          <p:cNvPr id="7" name="TextBox 6">
            <a:extLst>
              <a:ext uri="{FF2B5EF4-FFF2-40B4-BE49-F238E27FC236}">
                <a16:creationId xmlns:a16="http://schemas.microsoft.com/office/drawing/2014/main" id="{1ED85F4A-6FF0-60CB-DE85-EAD1AAE53ACF}"/>
              </a:ext>
            </a:extLst>
          </p:cNvPr>
          <p:cNvSpPr txBox="1"/>
          <p:nvPr/>
        </p:nvSpPr>
        <p:spPr>
          <a:xfrm>
            <a:off x="5302129" y="6275032"/>
            <a:ext cx="3003671" cy="369332"/>
          </a:xfrm>
          <a:prstGeom prst="rect">
            <a:avLst/>
          </a:prstGeom>
          <a:noFill/>
        </p:spPr>
        <p:txBody>
          <a:bodyPr wrap="square">
            <a:spAutoFit/>
          </a:bodyPr>
          <a:lstStyle/>
          <a:p>
            <a:r>
              <a:rPr lang="da-DK" dirty="0"/>
              <a:t>Ouyang et al., </a:t>
            </a:r>
            <a:r>
              <a:rPr lang="da-DK" i="1" dirty="0"/>
              <a:t>Geology</a:t>
            </a:r>
            <a:r>
              <a:rPr lang="da-DK" dirty="0"/>
              <a:t>, 2026</a:t>
            </a:r>
            <a:endParaRPr lang="en-US" dirty="0"/>
          </a:p>
        </p:txBody>
      </p:sp>
    </p:spTree>
    <p:extLst>
      <p:ext uri="{BB962C8B-B14F-4D97-AF65-F5344CB8AC3E}">
        <p14:creationId xmlns:p14="http://schemas.microsoft.com/office/powerpoint/2010/main" val="6414054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1AC5320-8C41-4496-8369-8AC1225D4AC0}"/>
              </a:ext>
            </a:extLst>
          </p:cNvPr>
          <p:cNvSpPr>
            <a:spLocks noGrp="1"/>
          </p:cNvSpPr>
          <p:nvPr>
            <p:ph type="title"/>
          </p:nvPr>
        </p:nvSpPr>
        <p:spPr>
          <a:xfrm>
            <a:off x="609600" y="2743200"/>
            <a:ext cx="10972800" cy="1143000"/>
          </a:xfrm>
        </p:spPr>
        <p:txBody>
          <a:bodyPr/>
          <a:lstStyle/>
          <a:p>
            <a:r>
              <a:rPr lang="en-US" dirty="0"/>
              <a:t>Microbialites</a:t>
            </a:r>
          </a:p>
        </p:txBody>
      </p:sp>
    </p:spTree>
    <p:extLst>
      <p:ext uri="{BB962C8B-B14F-4D97-AF65-F5344CB8AC3E}">
        <p14:creationId xmlns:p14="http://schemas.microsoft.com/office/powerpoint/2010/main" val="33868186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Microbialites</a:t>
            </a:r>
            <a:endParaRPr lang="en-US" dirty="0"/>
          </a:p>
        </p:txBody>
      </p:sp>
      <p:sp>
        <p:nvSpPr>
          <p:cNvPr id="12" name="Content Placeholder 11"/>
          <p:cNvSpPr>
            <a:spLocks noGrp="1"/>
          </p:cNvSpPr>
          <p:nvPr>
            <p:ph idx="1"/>
          </p:nvPr>
        </p:nvSpPr>
        <p:spPr>
          <a:xfrm>
            <a:off x="609600" y="1600200"/>
            <a:ext cx="6172200" cy="1143000"/>
          </a:xfrm>
        </p:spPr>
        <p:txBody>
          <a:bodyPr>
            <a:normAutofit fontScale="92500" lnSpcReduction="20000"/>
          </a:bodyPr>
          <a:lstStyle/>
          <a:p>
            <a:r>
              <a:rPr lang="en-US" sz="2800" dirty="0"/>
              <a:t>Sedimentary rock structures thought to have been formed by the activities of microbial communities</a:t>
            </a:r>
          </a:p>
        </p:txBody>
      </p:sp>
      <p:pic>
        <p:nvPicPr>
          <p:cNvPr id="3" name="Picture 4" descr="stromatolites_closeup"/>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753600" y="1"/>
            <a:ext cx="2438400" cy="2417763"/>
          </a:xfrm>
          <a:prstGeom prst="rect">
            <a:avLst/>
          </a:prstGeom>
          <a:noFill/>
          <a:ln w="9525">
            <a:noFill/>
            <a:miter lim="800000"/>
            <a:headEnd/>
            <a:tailEnd/>
          </a:ln>
        </p:spPr>
      </p:pic>
      <p:sp>
        <p:nvSpPr>
          <p:cNvPr id="4" name="TextBox 3"/>
          <p:cNvSpPr txBox="1"/>
          <p:nvPr/>
        </p:nvSpPr>
        <p:spPr>
          <a:xfrm>
            <a:off x="9847011" y="89972"/>
            <a:ext cx="2251578" cy="369332"/>
          </a:xfrm>
          <a:prstGeom prst="rect">
            <a:avLst/>
          </a:prstGeom>
          <a:noFill/>
        </p:spPr>
        <p:txBody>
          <a:bodyPr wrap="none" rtlCol="0">
            <a:spAutoFit/>
          </a:bodyPr>
          <a:lstStyle/>
          <a:p>
            <a:r>
              <a:rPr lang="en-US" dirty="0">
                <a:solidFill>
                  <a:prstClr val="white"/>
                </a:solidFill>
              </a:rPr>
              <a:t>Modern Stromatolites</a:t>
            </a:r>
          </a:p>
        </p:txBody>
      </p:sp>
      <p:pic>
        <p:nvPicPr>
          <p:cNvPr id="205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53201" y="2595993"/>
            <a:ext cx="5630334" cy="42620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flipV="1">
            <a:off x="7010400" y="6019800"/>
            <a:ext cx="0" cy="73152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rot="5400000">
            <a:off x="6549238" y="6200894"/>
            <a:ext cx="583814" cy="369332"/>
          </a:xfrm>
          <a:prstGeom prst="rect">
            <a:avLst/>
          </a:prstGeom>
          <a:noFill/>
        </p:spPr>
        <p:txBody>
          <a:bodyPr wrap="none" rtlCol="0">
            <a:spAutoFit/>
          </a:bodyPr>
          <a:lstStyle/>
          <a:p>
            <a:r>
              <a:rPr lang="en-US" dirty="0"/>
              <a:t>1cm</a:t>
            </a:r>
          </a:p>
        </p:txBody>
      </p:sp>
      <p:sp>
        <p:nvSpPr>
          <p:cNvPr id="14" name="Content Placeholder 11"/>
          <p:cNvSpPr txBox="1">
            <a:spLocks/>
          </p:cNvSpPr>
          <p:nvPr/>
        </p:nvSpPr>
        <p:spPr>
          <a:xfrm>
            <a:off x="609600" y="2835186"/>
            <a:ext cx="5486400" cy="391613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b="1" dirty="0"/>
              <a:t>Stromatolites</a:t>
            </a:r>
            <a:endParaRPr lang="en-US" sz="2800" dirty="0"/>
          </a:p>
          <a:p>
            <a:pPr lvl="1"/>
            <a:r>
              <a:rPr lang="en-US" sz="2400" dirty="0"/>
              <a:t>laminated, organo-sedimentary structures OR</a:t>
            </a:r>
          </a:p>
          <a:p>
            <a:pPr lvl="1"/>
            <a:r>
              <a:rPr lang="en-US" sz="2400" dirty="0"/>
              <a:t>laminated, accretionary away from a point</a:t>
            </a:r>
          </a:p>
          <a:p>
            <a:r>
              <a:rPr lang="en-US" sz="2800" b="1" dirty="0" err="1"/>
              <a:t>Thrombolites</a:t>
            </a:r>
            <a:endParaRPr lang="en-US" sz="2800" b="1" dirty="0"/>
          </a:p>
          <a:p>
            <a:pPr lvl="1"/>
            <a:r>
              <a:rPr lang="en-US" sz="2400" dirty="0" err="1"/>
              <a:t>Microbialites</a:t>
            </a:r>
            <a:r>
              <a:rPr lang="en-US" sz="2400" dirty="0"/>
              <a:t> with disrupted lamination and clotted fabric</a:t>
            </a:r>
          </a:p>
        </p:txBody>
      </p:sp>
    </p:spTree>
    <p:extLst>
      <p:ext uri="{BB962C8B-B14F-4D97-AF65-F5344CB8AC3E}">
        <p14:creationId xmlns:p14="http://schemas.microsoft.com/office/powerpoint/2010/main" val="16833564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2200" y="274638"/>
            <a:ext cx="5410200" cy="792162"/>
          </a:xfrm>
        </p:spPr>
        <p:txBody>
          <a:bodyPr>
            <a:normAutofit/>
          </a:bodyPr>
          <a:lstStyle/>
          <a:p>
            <a:r>
              <a:rPr lang="en-US" sz="4000" dirty="0"/>
              <a:t>Modern Stromatolites</a:t>
            </a:r>
          </a:p>
        </p:txBody>
      </p:sp>
      <p:sp>
        <p:nvSpPr>
          <p:cNvPr id="3" name="Content Placeholder 2"/>
          <p:cNvSpPr>
            <a:spLocks noGrp="1"/>
          </p:cNvSpPr>
          <p:nvPr>
            <p:ph idx="1"/>
          </p:nvPr>
        </p:nvSpPr>
        <p:spPr>
          <a:xfrm>
            <a:off x="152400" y="228600"/>
            <a:ext cx="5715000" cy="6477000"/>
          </a:xfrm>
        </p:spPr>
        <p:txBody>
          <a:bodyPr>
            <a:normAutofit/>
          </a:bodyPr>
          <a:lstStyle/>
          <a:p>
            <a:r>
              <a:rPr lang="en-US" dirty="0"/>
              <a:t>Form by trapping and binding activities of filamentous cyanobacterial mats. The top layer is alive and green. The cyanobacteria point up and photosynthesize.  As sediment falls on the mat, it gets trapped between the filaments.  Photosynthesis consumes CO</a:t>
            </a:r>
            <a:r>
              <a:rPr lang="en-US" baseline="-25000" dirty="0"/>
              <a:t>2</a:t>
            </a:r>
            <a:r>
              <a:rPr lang="en-US" dirty="0"/>
              <a:t>, which makes it easier for CaCO</a:t>
            </a:r>
            <a:r>
              <a:rPr lang="en-US" baseline="-25000" dirty="0"/>
              <a:t>3</a:t>
            </a:r>
            <a:r>
              <a:rPr lang="en-US" dirty="0"/>
              <a:t> to precipitate around the sheaths, binding the sediment particles together.</a:t>
            </a:r>
          </a:p>
        </p:txBody>
      </p:sp>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837725" y="1066800"/>
            <a:ext cx="3354274" cy="579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4" descr="stromatolites_closeup">
            <a:extLst>
              <a:ext uri="{FF2B5EF4-FFF2-40B4-BE49-F238E27FC236}">
                <a16:creationId xmlns:a16="http://schemas.microsoft.com/office/drawing/2014/main" id="{01D4654B-CEDB-4982-88C3-A29BC624FB7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99325" y="4440237"/>
            <a:ext cx="2438400" cy="2417763"/>
          </a:xfrm>
          <a:prstGeom prst="rect">
            <a:avLst/>
          </a:prstGeom>
          <a:noFill/>
          <a:ln w="9525">
            <a:noFill/>
            <a:miter lim="800000"/>
            <a:headEnd/>
            <a:tailEnd/>
          </a:ln>
        </p:spPr>
      </p:pic>
      <p:sp>
        <p:nvSpPr>
          <p:cNvPr id="5" name="TextBox 4">
            <a:extLst>
              <a:ext uri="{FF2B5EF4-FFF2-40B4-BE49-F238E27FC236}">
                <a16:creationId xmlns:a16="http://schemas.microsoft.com/office/drawing/2014/main" id="{52FEDF46-0479-4368-AAA6-A114D9B16D7E}"/>
              </a:ext>
            </a:extLst>
          </p:cNvPr>
          <p:cNvSpPr txBox="1"/>
          <p:nvPr/>
        </p:nvSpPr>
        <p:spPr>
          <a:xfrm>
            <a:off x="6552477" y="4456183"/>
            <a:ext cx="2251578" cy="369332"/>
          </a:xfrm>
          <a:prstGeom prst="rect">
            <a:avLst/>
          </a:prstGeom>
          <a:noFill/>
        </p:spPr>
        <p:txBody>
          <a:bodyPr wrap="none" rtlCol="0">
            <a:spAutoFit/>
          </a:bodyPr>
          <a:lstStyle/>
          <a:p>
            <a:r>
              <a:rPr lang="en-US" dirty="0">
                <a:solidFill>
                  <a:prstClr val="white"/>
                </a:solidFill>
              </a:rPr>
              <a:t>Modern Stromatolites</a:t>
            </a:r>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90831" y="2024285"/>
            <a:ext cx="3819969" cy="24318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8603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58000" y="1420624"/>
            <a:ext cx="5334000" cy="23883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descr="Close-up of stromatolites and fish nursery"/>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27704" y="4162806"/>
            <a:ext cx="6464295" cy="2695194"/>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F84576EA-6ACB-4235-B156-777A87AD32EF}"/>
              </a:ext>
            </a:extLst>
          </p:cNvPr>
          <p:cNvSpPr>
            <a:spLocks noGrp="1"/>
          </p:cNvSpPr>
          <p:nvPr>
            <p:ph type="title"/>
          </p:nvPr>
        </p:nvSpPr>
        <p:spPr>
          <a:xfrm>
            <a:off x="6172200" y="274638"/>
            <a:ext cx="5410200" cy="792162"/>
          </a:xfrm>
        </p:spPr>
        <p:txBody>
          <a:bodyPr>
            <a:normAutofit/>
          </a:bodyPr>
          <a:lstStyle/>
          <a:p>
            <a:r>
              <a:rPr lang="en-US" sz="4000" dirty="0"/>
              <a:t>Modern Stromatolites</a:t>
            </a:r>
          </a:p>
        </p:txBody>
      </p:sp>
      <p:sp>
        <p:nvSpPr>
          <p:cNvPr id="7" name="Content Placeholder 6">
            <a:extLst>
              <a:ext uri="{FF2B5EF4-FFF2-40B4-BE49-F238E27FC236}">
                <a16:creationId xmlns:a16="http://schemas.microsoft.com/office/drawing/2014/main" id="{E453D684-EE37-40FC-9350-B15060A214F8}"/>
              </a:ext>
            </a:extLst>
          </p:cNvPr>
          <p:cNvSpPr>
            <a:spLocks noGrp="1"/>
          </p:cNvSpPr>
          <p:nvPr>
            <p:ph idx="1"/>
          </p:nvPr>
        </p:nvSpPr>
        <p:spPr>
          <a:xfrm>
            <a:off x="228600" y="274638"/>
            <a:ext cx="5181600" cy="6430962"/>
          </a:xfrm>
        </p:spPr>
        <p:txBody>
          <a:bodyPr>
            <a:normAutofit lnSpcReduction="10000"/>
          </a:bodyPr>
          <a:lstStyle/>
          <a:p>
            <a:r>
              <a:rPr lang="en-US" dirty="0"/>
              <a:t>There are many different shapes of stromatolites, but most are dome-shaped. Ancient stromatolites exhibit much more morphological diversity and include columnar, conical and branching forms.</a:t>
            </a:r>
          </a:p>
          <a:p>
            <a:r>
              <a:rPr lang="en-US" dirty="0"/>
              <a:t>Today, stromatolites are only found in places where there are few animals, such as hypersaline and/or high temperature environments.</a:t>
            </a:r>
          </a:p>
        </p:txBody>
      </p:sp>
    </p:spTree>
    <p:extLst>
      <p:ext uri="{BB962C8B-B14F-4D97-AF65-F5344CB8AC3E}">
        <p14:creationId xmlns:p14="http://schemas.microsoft.com/office/powerpoint/2010/main" val="11319677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7589" y="20934"/>
            <a:ext cx="8229600" cy="1143000"/>
          </a:xfrm>
        </p:spPr>
        <p:txBody>
          <a:bodyPr/>
          <a:lstStyle/>
          <a:p>
            <a:r>
              <a:rPr lang="en-US" dirty="0"/>
              <a:t>Modern vs. ancient?</a:t>
            </a:r>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162800" y="2277721"/>
            <a:ext cx="3505200" cy="26533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Connector 5"/>
          <p:cNvCxnSpPr/>
          <p:nvPr/>
        </p:nvCxnSpPr>
        <p:spPr>
          <a:xfrm flipV="1">
            <a:off x="10484192" y="2396611"/>
            <a:ext cx="0" cy="2415558"/>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rot="16200000">
            <a:off x="9962235" y="3419724"/>
            <a:ext cx="585417" cy="369332"/>
          </a:xfrm>
          <a:prstGeom prst="rect">
            <a:avLst/>
          </a:prstGeom>
          <a:noFill/>
        </p:spPr>
        <p:txBody>
          <a:bodyPr wrap="none" rtlCol="0">
            <a:spAutoFit/>
          </a:bodyPr>
          <a:lstStyle/>
          <a:p>
            <a:r>
              <a:rPr lang="en-US" b="1" dirty="0">
                <a:solidFill>
                  <a:schemeClr val="bg1"/>
                </a:solidFill>
              </a:rPr>
              <a:t>5cm</a:t>
            </a:r>
          </a:p>
        </p:txBody>
      </p:sp>
      <p:grpSp>
        <p:nvGrpSpPr>
          <p:cNvPr id="14" name="Group 13"/>
          <p:cNvGrpSpPr/>
          <p:nvPr/>
        </p:nvGrpSpPr>
        <p:grpSpPr>
          <a:xfrm>
            <a:off x="1524000" y="1030974"/>
            <a:ext cx="4724400" cy="5837912"/>
            <a:chOff x="0" y="2209800"/>
            <a:chExt cx="3770421" cy="4659086"/>
          </a:xfrm>
        </p:grpSpPr>
        <p:pic>
          <p:nvPicPr>
            <p:cNvPr id="5123" name="Picture 3" descr="D:\BMC-PC\BMC-PC-Backup\OlderMyDocuments\Pictures\Sonora09\BranchingColumnarAxialTweaked1.jpg"/>
            <p:cNvPicPr>
              <a:picLocks noChangeAspect="1" noChangeArrowheads="1"/>
            </p:cNvPicPr>
            <p:nvPr/>
          </p:nvPicPr>
          <p:blipFill rotWithShape="1">
            <a:blip r:embed="rId3">
              <a:extLst>
                <a:ext uri="{28A0092B-C50C-407E-A947-70E740481C1C}">
                  <a14:useLocalDpi xmlns:a14="http://schemas.microsoft.com/office/drawing/2010/main"/>
                </a:ext>
              </a:extLst>
            </a:blip>
            <a:srcRect l="13061" t="14827" r="24851" b="27632"/>
            <a:stretch/>
          </p:blipFill>
          <p:spPr bwMode="auto">
            <a:xfrm>
              <a:off x="0" y="2209800"/>
              <a:ext cx="3770421" cy="4659086"/>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p:cNvCxnSpPr/>
            <p:nvPr/>
          </p:nvCxnSpPr>
          <p:spPr>
            <a:xfrm flipV="1">
              <a:off x="838200" y="3124200"/>
              <a:ext cx="0" cy="178090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rot="5400000">
              <a:off x="865463" y="3867274"/>
              <a:ext cx="467206" cy="294754"/>
            </a:xfrm>
            <a:prstGeom prst="rect">
              <a:avLst/>
            </a:prstGeom>
            <a:noFill/>
          </p:spPr>
          <p:txBody>
            <a:bodyPr wrap="none" rtlCol="0">
              <a:spAutoFit/>
            </a:bodyPr>
            <a:lstStyle/>
            <a:p>
              <a:r>
                <a:rPr lang="en-US" b="1" dirty="0"/>
                <a:t>5cm</a:t>
              </a:r>
            </a:p>
          </p:txBody>
        </p:sp>
      </p:grpSp>
      <p:sp>
        <p:nvSpPr>
          <p:cNvPr id="3" name="TextBox 2">
            <a:extLst>
              <a:ext uri="{FF2B5EF4-FFF2-40B4-BE49-F238E27FC236}">
                <a16:creationId xmlns:a16="http://schemas.microsoft.com/office/drawing/2014/main" id="{40CBFBAA-2881-4AA5-9942-FD84BE3ABC36}"/>
              </a:ext>
            </a:extLst>
          </p:cNvPr>
          <p:cNvSpPr txBox="1"/>
          <p:nvPr/>
        </p:nvSpPr>
        <p:spPr>
          <a:xfrm>
            <a:off x="6553200" y="5245964"/>
            <a:ext cx="5486400" cy="1200329"/>
          </a:xfrm>
          <a:prstGeom prst="rect">
            <a:avLst/>
          </a:prstGeom>
          <a:noFill/>
        </p:spPr>
        <p:txBody>
          <a:bodyPr wrap="square" rtlCol="0">
            <a:spAutoFit/>
          </a:bodyPr>
          <a:lstStyle/>
          <a:p>
            <a:r>
              <a:rPr lang="en-US" sz="2400" dirty="0"/>
              <a:t>What differences do you see between the ancient (left) and modern (right) stromatolites?</a:t>
            </a:r>
          </a:p>
        </p:txBody>
      </p:sp>
    </p:spTree>
    <p:extLst>
      <p:ext uri="{BB962C8B-B14F-4D97-AF65-F5344CB8AC3E}">
        <p14:creationId xmlns:p14="http://schemas.microsoft.com/office/powerpoint/2010/main" val="28639043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5346" y="66661"/>
            <a:ext cx="3388381" cy="1143000"/>
          </a:xfrm>
        </p:spPr>
        <p:txBody>
          <a:bodyPr>
            <a:noAutofit/>
          </a:bodyPr>
          <a:lstStyle/>
          <a:p>
            <a:r>
              <a:rPr lang="en-US" sz="3200" dirty="0"/>
              <a:t>Modern vs. ancient?</a:t>
            </a:r>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651358" y="4204660"/>
            <a:ext cx="3505200" cy="26533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Connector 5"/>
          <p:cNvCxnSpPr/>
          <p:nvPr/>
        </p:nvCxnSpPr>
        <p:spPr>
          <a:xfrm flipV="1">
            <a:off x="11972750" y="4323550"/>
            <a:ext cx="0" cy="2415558"/>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rot="16200000">
            <a:off x="11450793" y="5346663"/>
            <a:ext cx="585417" cy="369332"/>
          </a:xfrm>
          <a:prstGeom prst="rect">
            <a:avLst/>
          </a:prstGeom>
          <a:noFill/>
        </p:spPr>
        <p:txBody>
          <a:bodyPr wrap="none" rtlCol="0">
            <a:spAutoFit/>
          </a:bodyPr>
          <a:lstStyle/>
          <a:p>
            <a:r>
              <a:rPr lang="en-US" b="1" dirty="0">
                <a:solidFill>
                  <a:schemeClr val="bg1"/>
                </a:solidFill>
              </a:rPr>
              <a:t>5cm</a:t>
            </a:r>
          </a:p>
        </p:txBody>
      </p:sp>
      <p:grpSp>
        <p:nvGrpSpPr>
          <p:cNvPr id="14" name="Group 13"/>
          <p:cNvGrpSpPr/>
          <p:nvPr/>
        </p:nvGrpSpPr>
        <p:grpSpPr>
          <a:xfrm>
            <a:off x="8879463" y="118892"/>
            <a:ext cx="3277095" cy="4049486"/>
            <a:chOff x="0" y="2209800"/>
            <a:chExt cx="3770421" cy="4659086"/>
          </a:xfrm>
        </p:grpSpPr>
        <p:pic>
          <p:nvPicPr>
            <p:cNvPr id="5123" name="Picture 3" descr="D:\BMC-PC\BMC-PC-Backup\OlderMyDocuments\Pictures\Sonora09\BranchingColumnarAxialTweaked1.jpg"/>
            <p:cNvPicPr>
              <a:picLocks noChangeAspect="1" noChangeArrowheads="1"/>
            </p:cNvPicPr>
            <p:nvPr/>
          </p:nvPicPr>
          <p:blipFill rotWithShape="1">
            <a:blip r:embed="rId3">
              <a:extLst>
                <a:ext uri="{28A0092B-C50C-407E-A947-70E740481C1C}">
                  <a14:useLocalDpi xmlns:a14="http://schemas.microsoft.com/office/drawing/2010/main"/>
                </a:ext>
              </a:extLst>
            </a:blip>
            <a:srcRect l="13061" t="14827" r="24851" b="27632"/>
            <a:stretch/>
          </p:blipFill>
          <p:spPr bwMode="auto">
            <a:xfrm>
              <a:off x="0" y="2209800"/>
              <a:ext cx="3770421" cy="4659086"/>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p:cNvCxnSpPr/>
            <p:nvPr/>
          </p:nvCxnSpPr>
          <p:spPr>
            <a:xfrm flipV="1">
              <a:off x="838200" y="3124200"/>
              <a:ext cx="0" cy="178090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rot="5400000">
              <a:off x="865463" y="3867274"/>
              <a:ext cx="467206" cy="294754"/>
            </a:xfrm>
            <a:prstGeom prst="rect">
              <a:avLst/>
            </a:prstGeom>
            <a:noFill/>
          </p:spPr>
          <p:txBody>
            <a:bodyPr wrap="none" rtlCol="0">
              <a:spAutoFit/>
            </a:bodyPr>
            <a:lstStyle/>
            <a:p>
              <a:r>
                <a:rPr lang="en-US" b="1" dirty="0"/>
                <a:t>5cm</a:t>
              </a:r>
            </a:p>
          </p:txBody>
        </p:sp>
      </p:grpSp>
      <p:sp>
        <p:nvSpPr>
          <p:cNvPr id="12" name="Content Placeholder 6">
            <a:extLst>
              <a:ext uri="{FF2B5EF4-FFF2-40B4-BE49-F238E27FC236}">
                <a16:creationId xmlns:a16="http://schemas.microsoft.com/office/drawing/2014/main" id="{99E49B7F-557A-47CA-99BB-B0A82C414C16}"/>
              </a:ext>
            </a:extLst>
          </p:cNvPr>
          <p:cNvSpPr>
            <a:spLocks noGrp="1"/>
          </p:cNvSpPr>
          <p:nvPr>
            <p:ph idx="1"/>
          </p:nvPr>
        </p:nvSpPr>
        <p:spPr>
          <a:xfrm>
            <a:off x="381000" y="274639"/>
            <a:ext cx="5949898" cy="6430962"/>
          </a:xfrm>
        </p:spPr>
        <p:txBody>
          <a:bodyPr>
            <a:normAutofit/>
          </a:bodyPr>
          <a:lstStyle/>
          <a:p>
            <a:r>
              <a:rPr lang="en-US" dirty="0"/>
              <a:t>We use modern stromatolites to interpret ancient stromatolites, but in truth, Precambrian stromatolites look very different from younger ones.</a:t>
            </a:r>
          </a:p>
          <a:p>
            <a:pPr lvl="1"/>
            <a:r>
              <a:rPr lang="en-US" dirty="0"/>
              <a:t>They are much more diverse in their morphology</a:t>
            </a:r>
          </a:p>
          <a:p>
            <a:pPr lvl="1"/>
            <a:r>
              <a:rPr lang="en-US" dirty="0"/>
              <a:t>They are much more finely laminated</a:t>
            </a:r>
          </a:p>
          <a:p>
            <a:pPr lvl="1"/>
            <a:r>
              <a:rPr lang="en-US" dirty="0"/>
              <a:t>They occur in more types of environments</a:t>
            </a:r>
          </a:p>
          <a:p>
            <a:r>
              <a:rPr lang="en-US" dirty="0"/>
              <a:t>We will revisit this when we discuss “The Rise of Animals.”</a:t>
            </a:r>
          </a:p>
        </p:txBody>
      </p:sp>
    </p:spTree>
    <p:extLst>
      <p:ext uri="{BB962C8B-B14F-4D97-AF65-F5344CB8AC3E}">
        <p14:creationId xmlns:p14="http://schemas.microsoft.com/office/powerpoint/2010/main" val="24431887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48691" y="0"/>
            <a:ext cx="10294618" cy="6802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7449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30"/>
          <p:cNvSpPr>
            <a:spLocks noGrp="1"/>
          </p:cNvSpPr>
          <p:nvPr>
            <p:ph type="title"/>
          </p:nvPr>
        </p:nvSpPr>
        <p:spPr/>
        <p:txBody>
          <a:bodyPr/>
          <a:lstStyle/>
          <a:p>
            <a:r>
              <a:rPr lang="en-US" dirty="0"/>
              <a:t>The Origin Of Life</a:t>
            </a:r>
          </a:p>
        </p:txBody>
      </p:sp>
      <p:sp>
        <p:nvSpPr>
          <p:cNvPr id="3" name="Content Placeholder 2">
            <a:extLst>
              <a:ext uri="{FF2B5EF4-FFF2-40B4-BE49-F238E27FC236}">
                <a16:creationId xmlns:a16="http://schemas.microsoft.com/office/drawing/2014/main" id="{DBE46B16-C959-495B-9400-0EFEA7A00A5C}"/>
              </a:ext>
            </a:extLst>
          </p:cNvPr>
          <p:cNvSpPr>
            <a:spLocks noGrp="1"/>
          </p:cNvSpPr>
          <p:nvPr>
            <p:ph idx="1"/>
          </p:nvPr>
        </p:nvSpPr>
        <p:spPr>
          <a:xfrm>
            <a:off x="609600" y="1600201"/>
            <a:ext cx="5486400" cy="4525963"/>
          </a:xfrm>
        </p:spPr>
        <p:txBody>
          <a:bodyPr/>
          <a:lstStyle/>
          <a:p>
            <a:r>
              <a:rPr lang="en-US" dirty="0"/>
              <a:t>The search for the origin of life on Earth is constrained to the past ~3.8 billion years because of the age of our oldest sedimentary rock.</a:t>
            </a:r>
          </a:p>
          <a:p>
            <a:r>
              <a:rPr lang="en-US" dirty="0"/>
              <a:t>It is possible that life existed earlier, as long as there was a crust and a hydrosphere.</a:t>
            </a:r>
          </a:p>
        </p:txBody>
      </p:sp>
      <p:sp>
        <p:nvSpPr>
          <p:cNvPr id="32" name="TextBox 31"/>
          <p:cNvSpPr txBox="1"/>
          <p:nvPr/>
        </p:nvSpPr>
        <p:spPr>
          <a:xfrm>
            <a:off x="7239000" y="2743200"/>
            <a:ext cx="755335" cy="1569660"/>
          </a:xfrm>
          <a:prstGeom prst="rect">
            <a:avLst/>
          </a:prstGeom>
          <a:noFill/>
        </p:spPr>
        <p:txBody>
          <a:bodyPr wrap="none" rtlCol="0">
            <a:spAutoFit/>
          </a:bodyPr>
          <a:lstStyle/>
          <a:p>
            <a:r>
              <a:rPr lang="en-US" sz="9600" dirty="0">
                <a:solidFill>
                  <a:prstClr val="black"/>
                </a:solidFill>
              </a:rPr>
              <a:t>?</a:t>
            </a:r>
          </a:p>
        </p:txBody>
      </p:sp>
      <p:sp>
        <p:nvSpPr>
          <p:cNvPr id="33" name="TextBox 32"/>
          <p:cNvSpPr txBox="1"/>
          <p:nvPr/>
        </p:nvSpPr>
        <p:spPr>
          <a:xfrm>
            <a:off x="9544515" y="4897056"/>
            <a:ext cx="979755" cy="369332"/>
          </a:xfrm>
          <a:prstGeom prst="rect">
            <a:avLst/>
          </a:prstGeom>
          <a:noFill/>
        </p:spPr>
        <p:txBody>
          <a:bodyPr wrap="none" rtlCol="0">
            <a:spAutoFit/>
          </a:bodyPr>
          <a:lstStyle/>
          <a:p>
            <a:r>
              <a:rPr lang="en-US" dirty="0">
                <a:solidFill>
                  <a:prstClr val="black"/>
                </a:solidFill>
              </a:rPr>
              <a:t>(3.8-3.5)</a:t>
            </a:r>
          </a:p>
        </p:txBody>
      </p:sp>
      <p:grpSp>
        <p:nvGrpSpPr>
          <p:cNvPr id="49" name="Group 48">
            <a:extLst>
              <a:ext uri="{FF2B5EF4-FFF2-40B4-BE49-F238E27FC236}">
                <a16:creationId xmlns:a16="http://schemas.microsoft.com/office/drawing/2014/main" id="{53E91682-DA70-46DC-8EE5-11498DC19C12}"/>
              </a:ext>
            </a:extLst>
          </p:cNvPr>
          <p:cNvGrpSpPr/>
          <p:nvPr/>
        </p:nvGrpSpPr>
        <p:grpSpPr>
          <a:xfrm>
            <a:off x="10591799" y="167150"/>
            <a:ext cx="1249770" cy="6545520"/>
            <a:chOff x="10716625" y="245806"/>
            <a:chExt cx="1249770" cy="6545520"/>
          </a:xfrm>
        </p:grpSpPr>
        <p:sp>
          <p:nvSpPr>
            <p:cNvPr id="50" name="Rectangle 49">
              <a:extLst>
                <a:ext uri="{FF2B5EF4-FFF2-40B4-BE49-F238E27FC236}">
                  <a16:creationId xmlns:a16="http://schemas.microsoft.com/office/drawing/2014/main" id="{DB90301B-C3C4-40B9-A2CA-70803C7FD3AB}"/>
                </a:ext>
              </a:extLst>
            </p:cNvPr>
            <p:cNvSpPr/>
            <p:nvPr/>
          </p:nvSpPr>
          <p:spPr>
            <a:xfrm>
              <a:off x="10766323" y="245806"/>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4068AF75-3AA5-41E5-B3FE-5880F221F5F4}"/>
                </a:ext>
              </a:extLst>
            </p:cNvPr>
            <p:cNvSpPr/>
            <p:nvPr/>
          </p:nvSpPr>
          <p:spPr>
            <a:xfrm>
              <a:off x="10766323" y="1052050"/>
              <a:ext cx="1150374" cy="29717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D3D078C9-44DD-45CE-A215-30B37432FB9E}"/>
                </a:ext>
              </a:extLst>
            </p:cNvPr>
            <p:cNvSpPr/>
            <p:nvPr/>
          </p:nvSpPr>
          <p:spPr>
            <a:xfrm>
              <a:off x="10766323" y="5975248"/>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C0450863-8814-49E0-818F-E4C91C67F946}"/>
                </a:ext>
              </a:extLst>
            </p:cNvPr>
            <p:cNvSpPr/>
            <p:nvPr/>
          </p:nvSpPr>
          <p:spPr>
            <a:xfrm>
              <a:off x="10766323" y="4023848"/>
              <a:ext cx="1150374" cy="19513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AF8F074E-F044-4D11-9F7D-F0C15915D293}"/>
                </a:ext>
              </a:extLst>
            </p:cNvPr>
            <p:cNvSpPr txBox="1"/>
            <p:nvPr/>
          </p:nvSpPr>
          <p:spPr>
            <a:xfrm>
              <a:off x="10716625" y="478424"/>
              <a:ext cx="1223284" cy="338554"/>
            </a:xfrm>
            <a:prstGeom prst="rect">
              <a:avLst/>
            </a:prstGeom>
            <a:noFill/>
          </p:spPr>
          <p:txBody>
            <a:bodyPr wrap="none" rtlCol="0">
              <a:spAutoFit/>
            </a:bodyPr>
            <a:lstStyle/>
            <a:p>
              <a:r>
                <a:rPr lang="en-US" sz="1600" b="1" dirty="0"/>
                <a:t>Phanerozoic</a:t>
              </a:r>
            </a:p>
          </p:txBody>
        </p:sp>
        <p:sp>
          <p:nvSpPr>
            <p:cNvPr id="55" name="TextBox 54">
              <a:extLst>
                <a:ext uri="{FF2B5EF4-FFF2-40B4-BE49-F238E27FC236}">
                  <a16:creationId xmlns:a16="http://schemas.microsoft.com/office/drawing/2014/main" id="{25EF34FB-B60B-449A-B1F7-8F912DFC4734}"/>
                </a:ext>
              </a:extLst>
            </p:cNvPr>
            <p:cNvSpPr txBox="1"/>
            <p:nvPr/>
          </p:nvSpPr>
          <p:spPr>
            <a:xfrm>
              <a:off x="10750641" y="2251136"/>
              <a:ext cx="1150956" cy="338554"/>
            </a:xfrm>
            <a:prstGeom prst="rect">
              <a:avLst/>
            </a:prstGeom>
            <a:noFill/>
          </p:spPr>
          <p:txBody>
            <a:bodyPr wrap="none" rtlCol="0">
              <a:spAutoFit/>
            </a:bodyPr>
            <a:lstStyle/>
            <a:p>
              <a:r>
                <a:rPr lang="en-US" sz="1600" b="1" dirty="0"/>
                <a:t>Proterozoic</a:t>
              </a:r>
            </a:p>
          </p:txBody>
        </p:sp>
        <p:sp>
          <p:nvSpPr>
            <p:cNvPr id="56" name="TextBox 55">
              <a:extLst>
                <a:ext uri="{FF2B5EF4-FFF2-40B4-BE49-F238E27FC236}">
                  <a16:creationId xmlns:a16="http://schemas.microsoft.com/office/drawing/2014/main" id="{6C1E392F-1C0C-406D-83BC-207D61129671}"/>
                </a:ext>
              </a:extLst>
            </p:cNvPr>
            <p:cNvSpPr txBox="1"/>
            <p:nvPr/>
          </p:nvSpPr>
          <p:spPr>
            <a:xfrm>
              <a:off x="10879586" y="4821824"/>
              <a:ext cx="891911" cy="338554"/>
            </a:xfrm>
            <a:prstGeom prst="rect">
              <a:avLst/>
            </a:prstGeom>
            <a:noFill/>
          </p:spPr>
          <p:txBody>
            <a:bodyPr wrap="none" rtlCol="0">
              <a:spAutoFit/>
            </a:bodyPr>
            <a:lstStyle/>
            <a:p>
              <a:r>
                <a:rPr lang="en-US" sz="1600" b="1" dirty="0"/>
                <a:t>Archean</a:t>
              </a:r>
            </a:p>
          </p:txBody>
        </p:sp>
        <p:sp>
          <p:nvSpPr>
            <p:cNvPr id="57" name="TextBox 56">
              <a:extLst>
                <a:ext uri="{FF2B5EF4-FFF2-40B4-BE49-F238E27FC236}">
                  <a16:creationId xmlns:a16="http://schemas.microsoft.com/office/drawing/2014/main" id="{1694CF46-6B75-4057-BAAA-22F1715CDC4F}"/>
                </a:ext>
              </a:extLst>
            </p:cNvPr>
            <p:cNvSpPr txBox="1"/>
            <p:nvPr/>
          </p:nvSpPr>
          <p:spPr>
            <a:xfrm>
              <a:off x="10903728" y="6184411"/>
              <a:ext cx="840295" cy="338554"/>
            </a:xfrm>
            <a:prstGeom prst="rect">
              <a:avLst/>
            </a:prstGeom>
            <a:noFill/>
          </p:spPr>
          <p:txBody>
            <a:bodyPr wrap="none" rtlCol="0">
              <a:spAutoFit/>
            </a:bodyPr>
            <a:lstStyle/>
            <a:p>
              <a:r>
                <a:rPr lang="en-US" sz="1600" b="1" dirty="0"/>
                <a:t>Hadean</a:t>
              </a:r>
            </a:p>
          </p:txBody>
        </p:sp>
        <p:sp>
          <p:nvSpPr>
            <p:cNvPr id="58" name="TextBox 57">
              <a:extLst>
                <a:ext uri="{FF2B5EF4-FFF2-40B4-BE49-F238E27FC236}">
                  <a16:creationId xmlns:a16="http://schemas.microsoft.com/office/drawing/2014/main" id="{E4AB7EB9-22A7-4775-915D-B6962344D9AB}"/>
                </a:ext>
              </a:extLst>
            </p:cNvPr>
            <p:cNvSpPr txBox="1"/>
            <p:nvPr/>
          </p:nvSpPr>
          <p:spPr>
            <a:xfrm>
              <a:off x="11313652" y="793580"/>
              <a:ext cx="652743" cy="307777"/>
            </a:xfrm>
            <a:prstGeom prst="rect">
              <a:avLst/>
            </a:prstGeom>
            <a:noFill/>
          </p:spPr>
          <p:txBody>
            <a:bodyPr wrap="none" rtlCol="0">
              <a:spAutoFit/>
            </a:bodyPr>
            <a:lstStyle/>
            <a:p>
              <a:r>
                <a:rPr lang="en-US" sz="1400" dirty="0"/>
                <a:t>0.5 Ga</a:t>
              </a:r>
            </a:p>
          </p:txBody>
        </p:sp>
        <p:sp>
          <p:nvSpPr>
            <p:cNvPr id="59" name="TextBox 58">
              <a:extLst>
                <a:ext uri="{FF2B5EF4-FFF2-40B4-BE49-F238E27FC236}">
                  <a16:creationId xmlns:a16="http://schemas.microsoft.com/office/drawing/2014/main" id="{078A4488-4AB0-4680-B5D1-324D8624E75F}"/>
                </a:ext>
              </a:extLst>
            </p:cNvPr>
            <p:cNvSpPr txBox="1"/>
            <p:nvPr/>
          </p:nvSpPr>
          <p:spPr>
            <a:xfrm>
              <a:off x="11313652" y="3707096"/>
              <a:ext cx="652743" cy="307777"/>
            </a:xfrm>
            <a:prstGeom prst="rect">
              <a:avLst/>
            </a:prstGeom>
            <a:noFill/>
          </p:spPr>
          <p:txBody>
            <a:bodyPr wrap="none" rtlCol="0">
              <a:spAutoFit/>
            </a:bodyPr>
            <a:lstStyle/>
            <a:p>
              <a:r>
                <a:rPr lang="en-US" sz="1400" dirty="0"/>
                <a:t>2.5 Ga</a:t>
              </a:r>
            </a:p>
          </p:txBody>
        </p:sp>
        <p:sp>
          <p:nvSpPr>
            <p:cNvPr id="60" name="TextBox 59">
              <a:extLst>
                <a:ext uri="{FF2B5EF4-FFF2-40B4-BE49-F238E27FC236}">
                  <a16:creationId xmlns:a16="http://schemas.microsoft.com/office/drawing/2014/main" id="{1593BD77-C71B-403D-938B-992975FAA688}"/>
                </a:ext>
              </a:extLst>
            </p:cNvPr>
            <p:cNvSpPr txBox="1"/>
            <p:nvPr/>
          </p:nvSpPr>
          <p:spPr>
            <a:xfrm>
              <a:off x="11313652" y="5667470"/>
              <a:ext cx="652743" cy="307777"/>
            </a:xfrm>
            <a:prstGeom prst="rect">
              <a:avLst/>
            </a:prstGeom>
            <a:noFill/>
          </p:spPr>
          <p:txBody>
            <a:bodyPr wrap="none" rtlCol="0">
              <a:spAutoFit/>
            </a:bodyPr>
            <a:lstStyle/>
            <a:p>
              <a:r>
                <a:rPr lang="en-US" sz="1400" dirty="0"/>
                <a:t>4.0 Ga</a:t>
              </a:r>
            </a:p>
          </p:txBody>
        </p:sp>
        <p:sp>
          <p:nvSpPr>
            <p:cNvPr id="61" name="TextBox 60">
              <a:extLst>
                <a:ext uri="{FF2B5EF4-FFF2-40B4-BE49-F238E27FC236}">
                  <a16:creationId xmlns:a16="http://schemas.microsoft.com/office/drawing/2014/main" id="{97E68A3E-973E-40F0-A7D0-D76ABA53080E}"/>
                </a:ext>
              </a:extLst>
            </p:cNvPr>
            <p:cNvSpPr txBox="1"/>
            <p:nvPr/>
          </p:nvSpPr>
          <p:spPr>
            <a:xfrm>
              <a:off x="11313652" y="6483549"/>
              <a:ext cx="652743" cy="307777"/>
            </a:xfrm>
            <a:prstGeom prst="rect">
              <a:avLst/>
            </a:prstGeom>
            <a:noFill/>
          </p:spPr>
          <p:txBody>
            <a:bodyPr wrap="none" rtlCol="0">
              <a:spAutoFit/>
            </a:bodyPr>
            <a:lstStyle/>
            <a:p>
              <a:r>
                <a:rPr lang="en-US" sz="1400" dirty="0"/>
                <a:t>4.6 Ga</a:t>
              </a:r>
            </a:p>
          </p:txBody>
        </p:sp>
      </p:grpSp>
      <p:cxnSp>
        <p:nvCxnSpPr>
          <p:cNvPr id="62" name="Straight Arrow Connector 61">
            <a:extLst>
              <a:ext uri="{FF2B5EF4-FFF2-40B4-BE49-F238E27FC236}">
                <a16:creationId xmlns:a16="http://schemas.microsoft.com/office/drawing/2014/main" id="{D4868771-7F83-4920-8F83-6F9F629F6F36}"/>
              </a:ext>
            </a:extLst>
          </p:cNvPr>
          <p:cNvCxnSpPr/>
          <p:nvPr/>
        </p:nvCxnSpPr>
        <p:spPr>
          <a:xfrm>
            <a:off x="10062154" y="5410200"/>
            <a:ext cx="46211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65794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33854" y="990599"/>
            <a:ext cx="5758109" cy="5751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6">
            <a:extLst>
              <a:ext uri="{FF2B5EF4-FFF2-40B4-BE49-F238E27FC236}">
                <a16:creationId xmlns:a16="http://schemas.microsoft.com/office/drawing/2014/main" id="{B9359A1C-27EE-4065-B2BB-CBD72429B61C}"/>
              </a:ext>
            </a:extLst>
          </p:cNvPr>
          <p:cNvSpPr txBox="1">
            <a:spLocks/>
          </p:cNvSpPr>
          <p:nvPr/>
        </p:nvSpPr>
        <p:spPr>
          <a:xfrm>
            <a:off x="381000" y="274639"/>
            <a:ext cx="5486400" cy="643096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There are structures that look like stromatolites but are not microbial.  In fact, some argue that many Precambrian stromatolites were not biological in origin.</a:t>
            </a:r>
          </a:p>
          <a:p>
            <a:r>
              <a:rPr lang="en-US" dirty="0"/>
              <a:t>We need to consider this when looking for evidence of early life.</a:t>
            </a:r>
          </a:p>
        </p:txBody>
      </p:sp>
      <p:sp>
        <p:nvSpPr>
          <p:cNvPr id="2" name="TextBox 1">
            <a:extLst>
              <a:ext uri="{FF2B5EF4-FFF2-40B4-BE49-F238E27FC236}">
                <a16:creationId xmlns:a16="http://schemas.microsoft.com/office/drawing/2014/main" id="{92E04BF4-3A2F-4F35-8DCC-243E37D9CFE6}"/>
              </a:ext>
            </a:extLst>
          </p:cNvPr>
          <p:cNvSpPr txBox="1"/>
          <p:nvPr/>
        </p:nvSpPr>
        <p:spPr>
          <a:xfrm>
            <a:off x="6172200" y="274639"/>
            <a:ext cx="5719763" cy="646331"/>
          </a:xfrm>
          <a:prstGeom prst="rect">
            <a:avLst/>
          </a:prstGeom>
          <a:noFill/>
        </p:spPr>
        <p:txBody>
          <a:bodyPr wrap="square" rtlCol="0">
            <a:spAutoFit/>
          </a:bodyPr>
          <a:lstStyle/>
          <a:p>
            <a:pPr algn="ctr"/>
            <a:r>
              <a:rPr lang="en-US" dirty="0"/>
              <a:t>(This is an abiogenic feature that resulted from minerals growing horizontally into a crack.)</a:t>
            </a:r>
          </a:p>
        </p:txBody>
      </p:sp>
    </p:spTree>
    <p:extLst>
      <p:ext uri="{BB962C8B-B14F-4D97-AF65-F5344CB8AC3E}">
        <p14:creationId xmlns:p14="http://schemas.microsoft.com/office/powerpoint/2010/main" val="22208590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SB site A stromatolites and younger ones from Western Australia. a, Site A stromatolite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673918" y="1600200"/>
            <a:ext cx="4421226" cy="5257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029519" y="714924"/>
            <a:ext cx="4600651" cy="646331"/>
          </a:xfrm>
          <a:prstGeom prst="rect">
            <a:avLst/>
          </a:prstGeom>
          <a:noFill/>
        </p:spPr>
        <p:txBody>
          <a:bodyPr wrap="square" rtlCol="0">
            <a:spAutoFit/>
          </a:bodyPr>
          <a:lstStyle/>
          <a:p>
            <a:r>
              <a:rPr lang="en-US" dirty="0"/>
              <a:t>From Greenland, published in September 2016, extremely controversial</a:t>
            </a:r>
          </a:p>
        </p:txBody>
      </p:sp>
      <p:sp>
        <p:nvSpPr>
          <p:cNvPr id="2" name="Title 1"/>
          <p:cNvSpPr>
            <a:spLocks noGrp="1"/>
          </p:cNvSpPr>
          <p:nvPr>
            <p:ph type="title"/>
          </p:nvPr>
        </p:nvSpPr>
        <p:spPr>
          <a:xfrm>
            <a:off x="6204735" y="143424"/>
            <a:ext cx="4250220" cy="571500"/>
          </a:xfrm>
        </p:spPr>
        <p:txBody>
          <a:bodyPr>
            <a:normAutofit fontScale="90000"/>
          </a:bodyPr>
          <a:lstStyle/>
          <a:p>
            <a:r>
              <a:rPr lang="en-US" sz="3200" dirty="0"/>
              <a:t>3.7 Ga Stromatolites?</a:t>
            </a:r>
          </a:p>
        </p:txBody>
      </p:sp>
      <p:sp>
        <p:nvSpPr>
          <p:cNvPr id="32" name="Rectangle 31"/>
          <p:cNvSpPr/>
          <p:nvPr/>
        </p:nvSpPr>
        <p:spPr>
          <a:xfrm>
            <a:off x="10049389" y="4950049"/>
            <a:ext cx="926857" cy="369332"/>
          </a:xfrm>
          <a:prstGeom prst="rect">
            <a:avLst/>
          </a:prstGeom>
        </p:spPr>
        <p:txBody>
          <a:bodyPr wrap="none">
            <a:spAutoFit/>
          </a:bodyPr>
          <a:lstStyle/>
          <a:p>
            <a:r>
              <a:rPr lang="en-US" dirty="0">
                <a:solidFill>
                  <a:prstClr val="black"/>
                </a:solidFill>
              </a:rPr>
              <a:t>(3.7 Ga)</a:t>
            </a:r>
          </a:p>
        </p:txBody>
      </p:sp>
      <p:grpSp>
        <p:nvGrpSpPr>
          <p:cNvPr id="34" name="Group 33">
            <a:extLst>
              <a:ext uri="{FF2B5EF4-FFF2-40B4-BE49-F238E27FC236}">
                <a16:creationId xmlns:a16="http://schemas.microsoft.com/office/drawing/2014/main" id="{2B535BD2-CA84-44A5-B7EB-C9EC5DE92C42}"/>
              </a:ext>
            </a:extLst>
          </p:cNvPr>
          <p:cNvGrpSpPr/>
          <p:nvPr/>
        </p:nvGrpSpPr>
        <p:grpSpPr>
          <a:xfrm>
            <a:off x="10942230" y="167150"/>
            <a:ext cx="1249770" cy="6545520"/>
            <a:chOff x="10716625" y="245806"/>
            <a:chExt cx="1249770" cy="6545520"/>
          </a:xfrm>
        </p:grpSpPr>
        <p:sp>
          <p:nvSpPr>
            <p:cNvPr id="36" name="Rectangle 35">
              <a:extLst>
                <a:ext uri="{FF2B5EF4-FFF2-40B4-BE49-F238E27FC236}">
                  <a16:creationId xmlns:a16="http://schemas.microsoft.com/office/drawing/2014/main" id="{66368E4F-4722-4619-A253-39E5B25DD1A0}"/>
                </a:ext>
              </a:extLst>
            </p:cNvPr>
            <p:cNvSpPr/>
            <p:nvPr/>
          </p:nvSpPr>
          <p:spPr>
            <a:xfrm>
              <a:off x="10766323" y="245806"/>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B7816779-2B6A-4537-A6CA-5094C3588827}"/>
                </a:ext>
              </a:extLst>
            </p:cNvPr>
            <p:cNvSpPr/>
            <p:nvPr/>
          </p:nvSpPr>
          <p:spPr>
            <a:xfrm>
              <a:off x="10766323" y="1052050"/>
              <a:ext cx="1150374" cy="29717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8C9CA3B7-A830-440D-A432-7C0552D9F244}"/>
                </a:ext>
              </a:extLst>
            </p:cNvPr>
            <p:cNvSpPr/>
            <p:nvPr/>
          </p:nvSpPr>
          <p:spPr>
            <a:xfrm>
              <a:off x="10766323" y="5975248"/>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3DDF0333-884B-45D1-A81A-48949F888C31}"/>
                </a:ext>
              </a:extLst>
            </p:cNvPr>
            <p:cNvSpPr/>
            <p:nvPr/>
          </p:nvSpPr>
          <p:spPr>
            <a:xfrm>
              <a:off x="10766323" y="4023848"/>
              <a:ext cx="1150374" cy="19513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1240DF1C-F1AA-40A3-9379-24237A088866}"/>
                </a:ext>
              </a:extLst>
            </p:cNvPr>
            <p:cNvSpPr txBox="1"/>
            <p:nvPr/>
          </p:nvSpPr>
          <p:spPr>
            <a:xfrm>
              <a:off x="10716625" y="478424"/>
              <a:ext cx="1223284" cy="338554"/>
            </a:xfrm>
            <a:prstGeom prst="rect">
              <a:avLst/>
            </a:prstGeom>
            <a:noFill/>
          </p:spPr>
          <p:txBody>
            <a:bodyPr wrap="none" rtlCol="0">
              <a:spAutoFit/>
            </a:bodyPr>
            <a:lstStyle/>
            <a:p>
              <a:r>
                <a:rPr lang="en-US" sz="1600" b="1" dirty="0"/>
                <a:t>Phanerozoic</a:t>
              </a:r>
            </a:p>
          </p:txBody>
        </p:sp>
        <p:sp>
          <p:nvSpPr>
            <p:cNvPr id="41" name="TextBox 40">
              <a:extLst>
                <a:ext uri="{FF2B5EF4-FFF2-40B4-BE49-F238E27FC236}">
                  <a16:creationId xmlns:a16="http://schemas.microsoft.com/office/drawing/2014/main" id="{32EA3FA8-CD91-4EB8-AAC5-FC0450980804}"/>
                </a:ext>
              </a:extLst>
            </p:cNvPr>
            <p:cNvSpPr txBox="1"/>
            <p:nvPr/>
          </p:nvSpPr>
          <p:spPr>
            <a:xfrm>
              <a:off x="10750641" y="2251136"/>
              <a:ext cx="1150956" cy="338554"/>
            </a:xfrm>
            <a:prstGeom prst="rect">
              <a:avLst/>
            </a:prstGeom>
            <a:noFill/>
          </p:spPr>
          <p:txBody>
            <a:bodyPr wrap="none" rtlCol="0">
              <a:spAutoFit/>
            </a:bodyPr>
            <a:lstStyle/>
            <a:p>
              <a:r>
                <a:rPr lang="en-US" sz="1600" b="1" dirty="0"/>
                <a:t>Proterozoic</a:t>
              </a:r>
            </a:p>
          </p:txBody>
        </p:sp>
        <p:sp>
          <p:nvSpPr>
            <p:cNvPr id="42" name="TextBox 41">
              <a:extLst>
                <a:ext uri="{FF2B5EF4-FFF2-40B4-BE49-F238E27FC236}">
                  <a16:creationId xmlns:a16="http://schemas.microsoft.com/office/drawing/2014/main" id="{BC0C6D7B-E810-423B-8258-651B69C6E475}"/>
                </a:ext>
              </a:extLst>
            </p:cNvPr>
            <p:cNvSpPr txBox="1"/>
            <p:nvPr/>
          </p:nvSpPr>
          <p:spPr>
            <a:xfrm>
              <a:off x="10879586" y="4821824"/>
              <a:ext cx="891911" cy="338554"/>
            </a:xfrm>
            <a:prstGeom prst="rect">
              <a:avLst/>
            </a:prstGeom>
            <a:noFill/>
          </p:spPr>
          <p:txBody>
            <a:bodyPr wrap="none" rtlCol="0">
              <a:spAutoFit/>
            </a:bodyPr>
            <a:lstStyle/>
            <a:p>
              <a:r>
                <a:rPr lang="en-US" sz="1600" b="1" dirty="0"/>
                <a:t>Archean</a:t>
              </a:r>
            </a:p>
          </p:txBody>
        </p:sp>
        <p:sp>
          <p:nvSpPr>
            <p:cNvPr id="43" name="TextBox 42">
              <a:extLst>
                <a:ext uri="{FF2B5EF4-FFF2-40B4-BE49-F238E27FC236}">
                  <a16:creationId xmlns:a16="http://schemas.microsoft.com/office/drawing/2014/main" id="{7EBEFFDC-C221-456A-9A6A-046B7C318941}"/>
                </a:ext>
              </a:extLst>
            </p:cNvPr>
            <p:cNvSpPr txBox="1"/>
            <p:nvPr/>
          </p:nvSpPr>
          <p:spPr>
            <a:xfrm>
              <a:off x="10903728" y="6184411"/>
              <a:ext cx="840295" cy="338554"/>
            </a:xfrm>
            <a:prstGeom prst="rect">
              <a:avLst/>
            </a:prstGeom>
            <a:noFill/>
          </p:spPr>
          <p:txBody>
            <a:bodyPr wrap="none" rtlCol="0">
              <a:spAutoFit/>
            </a:bodyPr>
            <a:lstStyle/>
            <a:p>
              <a:r>
                <a:rPr lang="en-US" sz="1600" b="1" dirty="0"/>
                <a:t>Hadean</a:t>
              </a:r>
            </a:p>
          </p:txBody>
        </p:sp>
        <p:sp>
          <p:nvSpPr>
            <p:cNvPr id="44" name="TextBox 43">
              <a:extLst>
                <a:ext uri="{FF2B5EF4-FFF2-40B4-BE49-F238E27FC236}">
                  <a16:creationId xmlns:a16="http://schemas.microsoft.com/office/drawing/2014/main" id="{AAD26107-5E4E-48AC-8630-DD680BE82C6E}"/>
                </a:ext>
              </a:extLst>
            </p:cNvPr>
            <p:cNvSpPr txBox="1"/>
            <p:nvPr/>
          </p:nvSpPr>
          <p:spPr>
            <a:xfrm>
              <a:off x="11313652" y="793580"/>
              <a:ext cx="652743" cy="307777"/>
            </a:xfrm>
            <a:prstGeom prst="rect">
              <a:avLst/>
            </a:prstGeom>
            <a:noFill/>
          </p:spPr>
          <p:txBody>
            <a:bodyPr wrap="none" rtlCol="0">
              <a:spAutoFit/>
            </a:bodyPr>
            <a:lstStyle/>
            <a:p>
              <a:r>
                <a:rPr lang="en-US" sz="1400" dirty="0"/>
                <a:t>0.5 Ga</a:t>
              </a:r>
            </a:p>
          </p:txBody>
        </p:sp>
        <p:sp>
          <p:nvSpPr>
            <p:cNvPr id="45" name="TextBox 44">
              <a:extLst>
                <a:ext uri="{FF2B5EF4-FFF2-40B4-BE49-F238E27FC236}">
                  <a16:creationId xmlns:a16="http://schemas.microsoft.com/office/drawing/2014/main" id="{2935EA8F-30E2-4CAB-8B82-04C315130412}"/>
                </a:ext>
              </a:extLst>
            </p:cNvPr>
            <p:cNvSpPr txBox="1"/>
            <p:nvPr/>
          </p:nvSpPr>
          <p:spPr>
            <a:xfrm>
              <a:off x="11313652" y="3707096"/>
              <a:ext cx="652743" cy="307777"/>
            </a:xfrm>
            <a:prstGeom prst="rect">
              <a:avLst/>
            </a:prstGeom>
            <a:noFill/>
          </p:spPr>
          <p:txBody>
            <a:bodyPr wrap="none" rtlCol="0">
              <a:spAutoFit/>
            </a:bodyPr>
            <a:lstStyle/>
            <a:p>
              <a:r>
                <a:rPr lang="en-US" sz="1400" dirty="0"/>
                <a:t>2.5 Ga</a:t>
              </a:r>
            </a:p>
          </p:txBody>
        </p:sp>
        <p:sp>
          <p:nvSpPr>
            <p:cNvPr id="46" name="TextBox 45">
              <a:extLst>
                <a:ext uri="{FF2B5EF4-FFF2-40B4-BE49-F238E27FC236}">
                  <a16:creationId xmlns:a16="http://schemas.microsoft.com/office/drawing/2014/main" id="{8DC338C7-B26D-40B6-92B5-76CD0AC9799F}"/>
                </a:ext>
              </a:extLst>
            </p:cNvPr>
            <p:cNvSpPr txBox="1"/>
            <p:nvPr/>
          </p:nvSpPr>
          <p:spPr>
            <a:xfrm>
              <a:off x="11313652" y="5667470"/>
              <a:ext cx="652743" cy="307777"/>
            </a:xfrm>
            <a:prstGeom prst="rect">
              <a:avLst/>
            </a:prstGeom>
            <a:noFill/>
          </p:spPr>
          <p:txBody>
            <a:bodyPr wrap="none" rtlCol="0">
              <a:spAutoFit/>
            </a:bodyPr>
            <a:lstStyle/>
            <a:p>
              <a:r>
                <a:rPr lang="en-US" sz="1400" dirty="0"/>
                <a:t>4.0 Ga</a:t>
              </a:r>
            </a:p>
          </p:txBody>
        </p:sp>
        <p:sp>
          <p:nvSpPr>
            <p:cNvPr id="47" name="TextBox 46">
              <a:extLst>
                <a:ext uri="{FF2B5EF4-FFF2-40B4-BE49-F238E27FC236}">
                  <a16:creationId xmlns:a16="http://schemas.microsoft.com/office/drawing/2014/main" id="{7EE201C8-C4B4-4E50-BC55-1D2B98627CAC}"/>
                </a:ext>
              </a:extLst>
            </p:cNvPr>
            <p:cNvSpPr txBox="1"/>
            <p:nvPr/>
          </p:nvSpPr>
          <p:spPr>
            <a:xfrm>
              <a:off x="11313652" y="6483549"/>
              <a:ext cx="652743" cy="307777"/>
            </a:xfrm>
            <a:prstGeom prst="rect">
              <a:avLst/>
            </a:prstGeom>
            <a:noFill/>
          </p:spPr>
          <p:txBody>
            <a:bodyPr wrap="none" rtlCol="0">
              <a:spAutoFit/>
            </a:bodyPr>
            <a:lstStyle/>
            <a:p>
              <a:r>
                <a:rPr lang="en-US" sz="1400" dirty="0"/>
                <a:t>4.6 Ga</a:t>
              </a:r>
            </a:p>
          </p:txBody>
        </p:sp>
      </p:grpSp>
      <p:cxnSp>
        <p:nvCxnSpPr>
          <p:cNvPr id="48" name="Straight Arrow Connector 47">
            <a:extLst>
              <a:ext uri="{FF2B5EF4-FFF2-40B4-BE49-F238E27FC236}">
                <a16:creationId xmlns:a16="http://schemas.microsoft.com/office/drawing/2014/main" id="{E91F870F-9EDB-44FD-98E5-CDE7785E9617}"/>
              </a:ext>
            </a:extLst>
          </p:cNvPr>
          <p:cNvCxnSpPr/>
          <p:nvPr/>
        </p:nvCxnSpPr>
        <p:spPr>
          <a:xfrm>
            <a:off x="10412585" y="5486400"/>
            <a:ext cx="46211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Content Placeholder 6">
            <a:extLst>
              <a:ext uri="{FF2B5EF4-FFF2-40B4-BE49-F238E27FC236}">
                <a16:creationId xmlns:a16="http://schemas.microsoft.com/office/drawing/2014/main" id="{29E05563-04EA-4D4B-9C83-A5F71A0E1CD5}"/>
              </a:ext>
            </a:extLst>
          </p:cNvPr>
          <p:cNvSpPr txBox="1">
            <a:spLocks/>
          </p:cNvSpPr>
          <p:nvPr/>
        </p:nvSpPr>
        <p:spPr>
          <a:xfrm>
            <a:off x="380999" y="274639"/>
            <a:ext cx="5120245" cy="643096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Features found in metamorphosed rocks of the Isua </a:t>
            </a:r>
            <a:r>
              <a:rPr lang="en-US" dirty="0" err="1"/>
              <a:t>Supercrustal</a:t>
            </a:r>
            <a:r>
              <a:rPr lang="en-US" dirty="0"/>
              <a:t> Belt, Greenland, 3.7 Ga.</a:t>
            </a:r>
          </a:p>
          <a:p>
            <a:r>
              <a:rPr lang="en-US" dirty="0"/>
              <a:t>The authors interpreted these small structures as the first stromatolites and thus the first fossil evidence for life.</a:t>
            </a:r>
          </a:p>
        </p:txBody>
      </p:sp>
      <p:sp>
        <p:nvSpPr>
          <p:cNvPr id="5" name="TextBox 4">
            <a:extLst>
              <a:ext uri="{FF2B5EF4-FFF2-40B4-BE49-F238E27FC236}">
                <a16:creationId xmlns:a16="http://schemas.microsoft.com/office/drawing/2014/main" id="{51A745DD-313C-EFF8-7F5D-74DCC07FD913}"/>
              </a:ext>
            </a:extLst>
          </p:cNvPr>
          <p:cNvSpPr txBox="1"/>
          <p:nvPr/>
        </p:nvSpPr>
        <p:spPr>
          <a:xfrm rot="16200000">
            <a:off x="4755631" y="5758091"/>
            <a:ext cx="1519134" cy="276999"/>
          </a:xfrm>
          <a:prstGeom prst="rect">
            <a:avLst/>
          </a:prstGeom>
          <a:noFill/>
        </p:spPr>
        <p:txBody>
          <a:bodyPr wrap="none" rtlCol="0">
            <a:spAutoFit/>
          </a:bodyPr>
          <a:lstStyle/>
          <a:p>
            <a:r>
              <a:rPr lang="en-US" sz="1200" dirty="0"/>
              <a:t>(</a:t>
            </a:r>
            <a:r>
              <a:rPr lang="en-US" sz="1200" dirty="0" err="1"/>
              <a:t>Nutman</a:t>
            </a:r>
            <a:r>
              <a:rPr lang="en-US" sz="1200" dirty="0"/>
              <a:t> et al., 2016)</a:t>
            </a:r>
          </a:p>
        </p:txBody>
      </p:sp>
    </p:spTree>
    <p:extLst>
      <p:ext uri="{BB962C8B-B14F-4D97-AF65-F5344CB8AC3E}">
        <p14:creationId xmlns:p14="http://schemas.microsoft.com/office/powerpoint/2010/main" val="24662516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10065071" y="4950049"/>
            <a:ext cx="926857" cy="369332"/>
          </a:xfrm>
          <a:prstGeom prst="rect">
            <a:avLst/>
          </a:prstGeom>
        </p:spPr>
        <p:txBody>
          <a:bodyPr wrap="none">
            <a:spAutoFit/>
          </a:bodyPr>
          <a:lstStyle/>
          <a:p>
            <a:r>
              <a:rPr lang="en-US" dirty="0">
                <a:solidFill>
                  <a:prstClr val="black"/>
                </a:solidFill>
              </a:rPr>
              <a:t>(3.7 Ga)</a:t>
            </a:r>
          </a:p>
        </p:txBody>
      </p:sp>
      <p:cxnSp>
        <p:nvCxnSpPr>
          <p:cNvPr id="48" name="Straight Arrow Connector 47">
            <a:extLst>
              <a:ext uri="{FF2B5EF4-FFF2-40B4-BE49-F238E27FC236}">
                <a16:creationId xmlns:a16="http://schemas.microsoft.com/office/drawing/2014/main" id="{E91F870F-9EDB-44FD-98E5-CDE7785E9617}"/>
              </a:ext>
            </a:extLst>
          </p:cNvPr>
          <p:cNvCxnSpPr/>
          <p:nvPr/>
        </p:nvCxnSpPr>
        <p:spPr>
          <a:xfrm>
            <a:off x="10428267" y="5486400"/>
            <a:ext cx="46211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B2AD431C-5D6C-4ADC-834B-F40AC7CE505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07656" y="2438399"/>
            <a:ext cx="5051367" cy="4389169"/>
          </a:xfrm>
          <a:prstGeom prst="rect">
            <a:avLst/>
          </a:prstGeom>
        </p:spPr>
      </p:pic>
      <p:sp>
        <p:nvSpPr>
          <p:cNvPr id="6" name="TextBox 5">
            <a:extLst>
              <a:ext uri="{FF2B5EF4-FFF2-40B4-BE49-F238E27FC236}">
                <a16:creationId xmlns:a16="http://schemas.microsoft.com/office/drawing/2014/main" id="{3A355E03-36A0-4D54-A547-55AE3F60152B}"/>
              </a:ext>
            </a:extLst>
          </p:cNvPr>
          <p:cNvSpPr txBox="1"/>
          <p:nvPr/>
        </p:nvSpPr>
        <p:spPr>
          <a:xfrm rot="16200000">
            <a:off x="9257872" y="3351620"/>
            <a:ext cx="2028825" cy="276999"/>
          </a:xfrm>
          <a:prstGeom prst="rect">
            <a:avLst/>
          </a:prstGeom>
          <a:noFill/>
        </p:spPr>
        <p:txBody>
          <a:bodyPr wrap="square" rtlCol="0">
            <a:spAutoFit/>
          </a:bodyPr>
          <a:lstStyle/>
          <a:p>
            <a:r>
              <a:rPr lang="en-US" sz="1200" dirty="0"/>
              <a:t>(Allwood et al., 2018, Nature)</a:t>
            </a:r>
          </a:p>
        </p:txBody>
      </p:sp>
      <p:grpSp>
        <p:nvGrpSpPr>
          <p:cNvPr id="20" name="Group 19">
            <a:extLst>
              <a:ext uri="{FF2B5EF4-FFF2-40B4-BE49-F238E27FC236}">
                <a16:creationId xmlns:a16="http://schemas.microsoft.com/office/drawing/2014/main" id="{9944663B-F3E7-4407-B65D-62ED6C06AF10}"/>
              </a:ext>
            </a:extLst>
          </p:cNvPr>
          <p:cNvGrpSpPr/>
          <p:nvPr/>
        </p:nvGrpSpPr>
        <p:grpSpPr>
          <a:xfrm>
            <a:off x="10942230" y="167150"/>
            <a:ext cx="1249770" cy="6545520"/>
            <a:chOff x="10716625" y="245806"/>
            <a:chExt cx="1249770" cy="6545520"/>
          </a:xfrm>
        </p:grpSpPr>
        <p:sp>
          <p:nvSpPr>
            <p:cNvPr id="21" name="Rectangle 20">
              <a:extLst>
                <a:ext uri="{FF2B5EF4-FFF2-40B4-BE49-F238E27FC236}">
                  <a16:creationId xmlns:a16="http://schemas.microsoft.com/office/drawing/2014/main" id="{902EE9F9-A4F1-4E15-9E2A-B94D4337D1D8}"/>
                </a:ext>
              </a:extLst>
            </p:cNvPr>
            <p:cNvSpPr/>
            <p:nvPr/>
          </p:nvSpPr>
          <p:spPr>
            <a:xfrm>
              <a:off x="10766323" y="245806"/>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3D47E52-7D03-4007-9668-AC633FA44907}"/>
                </a:ext>
              </a:extLst>
            </p:cNvPr>
            <p:cNvSpPr/>
            <p:nvPr/>
          </p:nvSpPr>
          <p:spPr>
            <a:xfrm>
              <a:off x="10766323" y="1052050"/>
              <a:ext cx="1150374" cy="29717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66060D4-F98C-4BED-BEDE-CE9EAE1C73AB}"/>
                </a:ext>
              </a:extLst>
            </p:cNvPr>
            <p:cNvSpPr/>
            <p:nvPr/>
          </p:nvSpPr>
          <p:spPr>
            <a:xfrm>
              <a:off x="10766323" y="5975248"/>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DE2EDFE-242B-4248-9AEC-8A9098CAE463}"/>
                </a:ext>
              </a:extLst>
            </p:cNvPr>
            <p:cNvSpPr/>
            <p:nvPr/>
          </p:nvSpPr>
          <p:spPr>
            <a:xfrm>
              <a:off x="10766323" y="4023848"/>
              <a:ext cx="1150374" cy="19513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7D9BA3EE-38EF-47D7-8713-F4D3084F1070}"/>
                </a:ext>
              </a:extLst>
            </p:cNvPr>
            <p:cNvSpPr txBox="1"/>
            <p:nvPr/>
          </p:nvSpPr>
          <p:spPr>
            <a:xfrm>
              <a:off x="10716625" y="478424"/>
              <a:ext cx="1223284" cy="338554"/>
            </a:xfrm>
            <a:prstGeom prst="rect">
              <a:avLst/>
            </a:prstGeom>
            <a:noFill/>
          </p:spPr>
          <p:txBody>
            <a:bodyPr wrap="none" rtlCol="0">
              <a:spAutoFit/>
            </a:bodyPr>
            <a:lstStyle/>
            <a:p>
              <a:r>
                <a:rPr lang="en-US" sz="1600" b="1" dirty="0"/>
                <a:t>Phanerozoic</a:t>
              </a:r>
            </a:p>
          </p:txBody>
        </p:sp>
        <p:sp>
          <p:nvSpPr>
            <p:cNvPr id="26" name="TextBox 25">
              <a:extLst>
                <a:ext uri="{FF2B5EF4-FFF2-40B4-BE49-F238E27FC236}">
                  <a16:creationId xmlns:a16="http://schemas.microsoft.com/office/drawing/2014/main" id="{B80F0AEA-158A-4B6C-9342-EF1F871144E8}"/>
                </a:ext>
              </a:extLst>
            </p:cNvPr>
            <p:cNvSpPr txBox="1"/>
            <p:nvPr/>
          </p:nvSpPr>
          <p:spPr>
            <a:xfrm>
              <a:off x="10750641" y="2251136"/>
              <a:ext cx="1150956" cy="338554"/>
            </a:xfrm>
            <a:prstGeom prst="rect">
              <a:avLst/>
            </a:prstGeom>
            <a:noFill/>
          </p:spPr>
          <p:txBody>
            <a:bodyPr wrap="none" rtlCol="0">
              <a:spAutoFit/>
            </a:bodyPr>
            <a:lstStyle/>
            <a:p>
              <a:r>
                <a:rPr lang="en-US" sz="1600" b="1" dirty="0"/>
                <a:t>Proterozoic</a:t>
              </a:r>
            </a:p>
          </p:txBody>
        </p:sp>
        <p:sp>
          <p:nvSpPr>
            <p:cNvPr id="27" name="TextBox 26">
              <a:extLst>
                <a:ext uri="{FF2B5EF4-FFF2-40B4-BE49-F238E27FC236}">
                  <a16:creationId xmlns:a16="http://schemas.microsoft.com/office/drawing/2014/main" id="{AE1939D3-8A5D-4D2E-8338-171DE2F5BFA1}"/>
                </a:ext>
              </a:extLst>
            </p:cNvPr>
            <p:cNvSpPr txBox="1"/>
            <p:nvPr/>
          </p:nvSpPr>
          <p:spPr>
            <a:xfrm>
              <a:off x="10879586" y="4821824"/>
              <a:ext cx="891911" cy="338554"/>
            </a:xfrm>
            <a:prstGeom prst="rect">
              <a:avLst/>
            </a:prstGeom>
            <a:noFill/>
          </p:spPr>
          <p:txBody>
            <a:bodyPr wrap="none" rtlCol="0">
              <a:spAutoFit/>
            </a:bodyPr>
            <a:lstStyle/>
            <a:p>
              <a:r>
                <a:rPr lang="en-US" sz="1600" b="1" dirty="0"/>
                <a:t>Archean</a:t>
              </a:r>
            </a:p>
          </p:txBody>
        </p:sp>
        <p:sp>
          <p:nvSpPr>
            <p:cNvPr id="28" name="TextBox 27">
              <a:extLst>
                <a:ext uri="{FF2B5EF4-FFF2-40B4-BE49-F238E27FC236}">
                  <a16:creationId xmlns:a16="http://schemas.microsoft.com/office/drawing/2014/main" id="{14D4E8F5-A127-48F9-969A-716051DF91DC}"/>
                </a:ext>
              </a:extLst>
            </p:cNvPr>
            <p:cNvSpPr txBox="1"/>
            <p:nvPr/>
          </p:nvSpPr>
          <p:spPr>
            <a:xfrm>
              <a:off x="10903728" y="6184411"/>
              <a:ext cx="840295" cy="338554"/>
            </a:xfrm>
            <a:prstGeom prst="rect">
              <a:avLst/>
            </a:prstGeom>
            <a:noFill/>
          </p:spPr>
          <p:txBody>
            <a:bodyPr wrap="none" rtlCol="0">
              <a:spAutoFit/>
            </a:bodyPr>
            <a:lstStyle/>
            <a:p>
              <a:r>
                <a:rPr lang="en-US" sz="1600" b="1" dirty="0"/>
                <a:t>Hadean</a:t>
              </a:r>
            </a:p>
          </p:txBody>
        </p:sp>
        <p:sp>
          <p:nvSpPr>
            <p:cNvPr id="29" name="TextBox 28">
              <a:extLst>
                <a:ext uri="{FF2B5EF4-FFF2-40B4-BE49-F238E27FC236}">
                  <a16:creationId xmlns:a16="http://schemas.microsoft.com/office/drawing/2014/main" id="{F7293F40-84BC-4E07-AE7F-CA54DD9F3A2D}"/>
                </a:ext>
              </a:extLst>
            </p:cNvPr>
            <p:cNvSpPr txBox="1"/>
            <p:nvPr/>
          </p:nvSpPr>
          <p:spPr>
            <a:xfrm>
              <a:off x="11313652" y="793580"/>
              <a:ext cx="652743" cy="307777"/>
            </a:xfrm>
            <a:prstGeom prst="rect">
              <a:avLst/>
            </a:prstGeom>
            <a:noFill/>
          </p:spPr>
          <p:txBody>
            <a:bodyPr wrap="none" rtlCol="0">
              <a:spAutoFit/>
            </a:bodyPr>
            <a:lstStyle/>
            <a:p>
              <a:r>
                <a:rPr lang="en-US" sz="1400" dirty="0"/>
                <a:t>0.5 Ga</a:t>
              </a:r>
            </a:p>
          </p:txBody>
        </p:sp>
        <p:sp>
          <p:nvSpPr>
            <p:cNvPr id="30" name="TextBox 29">
              <a:extLst>
                <a:ext uri="{FF2B5EF4-FFF2-40B4-BE49-F238E27FC236}">
                  <a16:creationId xmlns:a16="http://schemas.microsoft.com/office/drawing/2014/main" id="{2A813597-036A-44B5-A1A9-9FECE81C5771}"/>
                </a:ext>
              </a:extLst>
            </p:cNvPr>
            <p:cNvSpPr txBox="1"/>
            <p:nvPr/>
          </p:nvSpPr>
          <p:spPr>
            <a:xfrm>
              <a:off x="11313652" y="3707096"/>
              <a:ext cx="652743" cy="307777"/>
            </a:xfrm>
            <a:prstGeom prst="rect">
              <a:avLst/>
            </a:prstGeom>
            <a:noFill/>
          </p:spPr>
          <p:txBody>
            <a:bodyPr wrap="none" rtlCol="0">
              <a:spAutoFit/>
            </a:bodyPr>
            <a:lstStyle/>
            <a:p>
              <a:r>
                <a:rPr lang="en-US" sz="1400" dirty="0"/>
                <a:t>2.5 Ga</a:t>
              </a:r>
            </a:p>
          </p:txBody>
        </p:sp>
        <p:sp>
          <p:nvSpPr>
            <p:cNvPr id="31" name="TextBox 30">
              <a:extLst>
                <a:ext uri="{FF2B5EF4-FFF2-40B4-BE49-F238E27FC236}">
                  <a16:creationId xmlns:a16="http://schemas.microsoft.com/office/drawing/2014/main" id="{9DE1B5A0-A2C6-4CFD-BCAB-CF7019677DA9}"/>
                </a:ext>
              </a:extLst>
            </p:cNvPr>
            <p:cNvSpPr txBox="1"/>
            <p:nvPr/>
          </p:nvSpPr>
          <p:spPr>
            <a:xfrm>
              <a:off x="11313652" y="5667470"/>
              <a:ext cx="652743" cy="307777"/>
            </a:xfrm>
            <a:prstGeom prst="rect">
              <a:avLst/>
            </a:prstGeom>
            <a:noFill/>
          </p:spPr>
          <p:txBody>
            <a:bodyPr wrap="none" rtlCol="0">
              <a:spAutoFit/>
            </a:bodyPr>
            <a:lstStyle/>
            <a:p>
              <a:r>
                <a:rPr lang="en-US" sz="1400" dirty="0"/>
                <a:t>4.0 Ga</a:t>
              </a:r>
            </a:p>
          </p:txBody>
        </p:sp>
        <p:sp>
          <p:nvSpPr>
            <p:cNvPr id="33" name="TextBox 32">
              <a:extLst>
                <a:ext uri="{FF2B5EF4-FFF2-40B4-BE49-F238E27FC236}">
                  <a16:creationId xmlns:a16="http://schemas.microsoft.com/office/drawing/2014/main" id="{92D1FBF6-BBC2-435F-B0DD-E4577542D5E4}"/>
                </a:ext>
              </a:extLst>
            </p:cNvPr>
            <p:cNvSpPr txBox="1"/>
            <p:nvPr/>
          </p:nvSpPr>
          <p:spPr>
            <a:xfrm>
              <a:off x="11313652" y="6483549"/>
              <a:ext cx="652743" cy="307777"/>
            </a:xfrm>
            <a:prstGeom prst="rect">
              <a:avLst/>
            </a:prstGeom>
            <a:noFill/>
          </p:spPr>
          <p:txBody>
            <a:bodyPr wrap="none" rtlCol="0">
              <a:spAutoFit/>
            </a:bodyPr>
            <a:lstStyle/>
            <a:p>
              <a:r>
                <a:rPr lang="en-US" sz="1400" dirty="0"/>
                <a:t>4.6 Ga</a:t>
              </a:r>
            </a:p>
          </p:txBody>
        </p:sp>
      </p:grpSp>
      <p:sp>
        <p:nvSpPr>
          <p:cNvPr id="35" name="Title 1">
            <a:extLst>
              <a:ext uri="{FF2B5EF4-FFF2-40B4-BE49-F238E27FC236}">
                <a16:creationId xmlns:a16="http://schemas.microsoft.com/office/drawing/2014/main" id="{7F850C6D-EA15-4043-A93D-1D5ACBA28993}"/>
              </a:ext>
            </a:extLst>
          </p:cNvPr>
          <p:cNvSpPr>
            <a:spLocks noGrp="1"/>
          </p:cNvSpPr>
          <p:nvPr>
            <p:ph type="title"/>
          </p:nvPr>
        </p:nvSpPr>
        <p:spPr>
          <a:xfrm>
            <a:off x="6204735" y="143424"/>
            <a:ext cx="4250220" cy="571500"/>
          </a:xfrm>
        </p:spPr>
        <p:txBody>
          <a:bodyPr>
            <a:normAutofit fontScale="90000"/>
          </a:bodyPr>
          <a:lstStyle/>
          <a:p>
            <a:r>
              <a:rPr lang="en-US" sz="3200" dirty="0"/>
              <a:t>3.7 Ga Stromatolites?</a:t>
            </a:r>
          </a:p>
        </p:txBody>
      </p:sp>
      <p:sp>
        <p:nvSpPr>
          <p:cNvPr id="7" name="Content Placeholder 6">
            <a:extLst>
              <a:ext uri="{FF2B5EF4-FFF2-40B4-BE49-F238E27FC236}">
                <a16:creationId xmlns:a16="http://schemas.microsoft.com/office/drawing/2014/main" id="{1AA0D7D1-61EB-4249-9E9D-B5E6546BF40E}"/>
              </a:ext>
            </a:extLst>
          </p:cNvPr>
          <p:cNvSpPr txBox="1">
            <a:spLocks/>
          </p:cNvSpPr>
          <p:nvPr/>
        </p:nvSpPr>
        <p:spPr>
          <a:xfrm>
            <a:off x="381000" y="274639"/>
            <a:ext cx="4613394" cy="643096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A more thorough, three-dimensional study showed that these were actually produced by tectonic shear forces, not microbial mats.</a:t>
            </a:r>
          </a:p>
        </p:txBody>
      </p:sp>
    </p:spTree>
    <p:extLst>
      <p:ext uri="{BB962C8B-B14F-4D97-AF65-F5344CB8AC3E}">
        <p14:creationId xmlns:p14="http://schemas.microsoft.com/office/powerpoint/2010/main" val="3013302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8"/>
          <p:cNvSpPr txBox="1"/>
          <p:nvPr/>
        </p:nvSpPr>
        <p:spPr>
          <a:xfrm>
            <a:off x="10139557" y="4719239"/>
            <a:ext cx="926857" cy="369332"/>
          </a:xfrm>
          <a:prstGeom prst="rect">
            <a:avLst/>
          </a:prstGeom>
          <a:noFill/>
        </p:spPr>
        <p:txBody>
          <a:bodyPr wrap="none" rtlCol="0">
            <a:spAutoFit/>
          </a:bodyPr>
          <a:lstStyle/>
          <a:p>
            <a:r>
              <a:rPr lang="en-US" dirty="0">
                <a:solidFill>
                  <a:prstClr val="black"/>
                </a:solidFill>
              </a:rPr>
              <a:t>(3.4 </a:t>
            </a:r>
            <a:r>
              <a:rPr lang="en-US" dirty="0" err="1">
                <a:solidFill>
                  <a:prstClr val="black"/>
                </a:solidFill>
              </a:rPr>
              <a:t>Ga</a:t>
            </a:r>
            <a:r>
              <a:rPr lang="en-US" dirty="0">
                <a:solidFill>
                  <a:prstClr val="black"/>
                </a:solidFill>
              </a:rPr>
              <a:t>)</a:t>
            </a:r>
          </a:p>
        </p:txBody>
      </p:sp>
      <p:cxnSp>
        <p:nvCxnSpPr>
          <p:cNvPr id="50" name="Straight Arrow Connector 49">
            <a:extLst>
              <a:ext uri="{FF2B5EF4-FFF2-40B4-BE49-F238E27FC236}">
                <a16:creationId xmlns:a16="http://schemas.microsoft.com/office/drawing/2014/main" id="{D30E9119-0BD5-4932-B871-DD27E1C32CC8}"/>
              </a:ext>
            </a:extLst>
          </p:cNvPr>
          <p:cNvCxnSpPr/>
          <p:nvPr/>
        </p:nvCxnSpPr>
        <p:spPr>
          <a:xfrm>
            <a:off x="10452259" y="5244544"/>
            <a:ext cx="46211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65E41119-D773-423E-BCF3-E411F54912B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32258" y="2057403"/>
            <a:ext cx="5912799" cy="4747394"/>
          </a:xfrm>
          <a:prstGeom prst="rect">
            <a:avLst/>
          </a:prstGeom>
        </p:spPr>
      </p:pic>
      <p:sp>
        <p:nvSpPr>
          <p:cNvPr id="23" name="TextBox 22">
            <a:extLst>
              <a:ext uri="{FF2B5EF4-FFF2-40B4-BE49-F238E27FC236}">
                <a16:creationId xmlns:a16="http://schemas.microsoft.com/office/drawing/2014/main" id="{4AA239F6-7A5B-418E-8BC8-20698587406D}"/>
              </a:ext>
            </a:extLst>
          </p:cNvPr>
          <p:cNvSpPr txBox="1"/>
          <p:nvPr/>
        </p:nvSpPr>
        <p:spPr>
          <a:xfrm rot="16200000">
            <a:off x="9359433" y="2933316"/>
            <a:ext cx="2028825" cy="276999"/>
          </a:xfrm>
          <a:prstGeom prst="rect">
            <a:avLst/>
          </a:prstGeom>
          <a:noFill/>
        </p:spPr>
        <p:txBody>
          <a:bodyPr wrap="none" rtlCol="0">
            <a:spAutoFit/>
          </a:bodyPr>
          <a:lstStyle/>
          <a:p>
            <a:r>
              <a:rPr lang="en-US" sz="1200" dirty="0"/>
              <a:t>(Allwood et al., 2006, Nature)</a:t>
            </a:r>
          </a:p>
        </p:txBody>
      </p:sp>
      <p:grpSp>
        <p:nvGrpSpPr>
          <p:cNvPr id="20" name="Group 19">
            <a:extLst>
              <a:ext uri="{FF2B5EF4-FFF2-40B4-BE49-F238E27FC236}">
                <a16:creationId xmlns:a16="http://schemas.microsoft.com/office/drawing/2014/main" id="{412EC32E-3AA8-45E6-BD92-7576C8702749}"/>
              </a:ext>
            </a:extLst>
          </p:cNvPr>
          <p:cNvGrpSpPr/>
          <p:nvPr/>
        </p:nvGrpSpPr>
        <p:grpSpPr>
          <a:xfrm>
            <a:off x="10942230" y="167150"/>
            <a:ext cx="1249770" cy="6545520"/>
            <a:chOff x="10716625" y="245806"/>
            <a:chExt cx="1249770" cy="6545520"/>
          </a:xfrm>
        </p:grpSpPr>
        <p:sp>
          <p:nvSpPr>
            <p:cNvPr id="21" name="Rectangle 20">
              <a:extLst>
                <a:ext uri="{FF2B5EF4-FFF2-40B4-BE49-F238E27FC236}">
                  <a16:creationId xmlns:a16="http://schemas.microsoft.com/office/drawing/2014/main" id="{03AAFD53-C514-4621-AF99-ACFA066BA3C9}"/>
                </a:ext>
              </a:extLst>
            </p:cNvPr>
            <p:cNvSpPr/>
            <p:nvPr/>
          </p:nvSpPr>
          <p:spPr>
            <a:xfrm>
              <a:off x="10766323" y="245806"/>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033C2A6-C59A-4441-BCEC-F8B696DCC677}"/>
                </a:ext>
              </a:extLst>
            </p:cNvPr>
            <p:cNvSpPr/>
            <p:nvPr/>
          </p:nvSpPr>
          <p:spPr>
            <a:xfrm>
              <a:off x="10766323" y="1052050"/>
              <a:ext cx="1150374" cy="29717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EED1B58-79E1-4ACF-B233-E0FED685B8B5}"/>
                </a:ext>
              </a:extLst>
            </p:cNvPr>
            <p:cNvSpPr/>
            <p:nvPr/>
          </p:nvSpPr>
          <p:spPr>
            <a:xfrm>
              <a:off x="10766323" y="5975248"/>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634EEF0-2A5F-4D69-81FB-F161ACE77E44}"/>
                </a:ext>
              </a:extLst>
            </p:cNvPr>
            <p:cNvSpPr/>
            <p:nvPr/>
          </p:nvSpPr>
          <p:spPr>
            <a:xfrm>
              <a:off x="10766323" y="4023848"/>
              <a:ext cx="1150374" cy="19513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9E287263-0F12-45BE-BBA1-3F3BBADA1BCB}"/>
                </a:ext>
              </a:extLst>
            </p:cNvPr>
            <p:cNvSpPr txBox="1"/>
            <p:nvPr/>
          </p:nvSpPr>
          <p:spPr>
            <a:xfrm>
              <a:off x="10716625" y="478424"/>
              <a:ext cx="1223284" cy="338554"/>
            </a:xfrm>
            <a:prstGeom prst="rect">
              <a:avLst/>
            </a:prstGeom>
            <a:noFill/>
          </p:spPr>
          <p:txBody>
            <a:bodyPr wrap="none" rtlCol="0">
              <a:spAutoFit/>
            </a:bodyPr>
            <a:lstStyle/>
            <a:p>
              <a:r>
                <a:rPr lang="en-US" sz="1600" b="1" dirty="0"/>
                <a:t>Phanerozoic</a:t>
              </a:r>
            </a:p>
          </p:txBody>
        </p:sp>
        <p:sp>
          <p:nvSpPr>
            <p:cNvPr id="27" name="TextBox 26">
              <a:extLst>
                <a:ext uri="{FF2B5EF4-FFF2-40B4-BE49-F238E27FC236}">
                  <a16:creationId xmlns:a16="http://schemas.microsoft.com/office/drawing/2014/main" id="{1B0F762E-A1F2-4065-9BA3-AFAAB99D090B}"/>
                </a:ext>
              </a:extLst>
            </p:cNvPr>
            <p:cNvSpPr txBox="1"/>
            <p:nvPr/>
          </p:nvSpPr>
          <p:spPr>
            <a:xfrm>
              <a:off x="10750641" y="2251136"/>
              <a:ext cx="1150956" cy="338554"/>
            </a:xfrm>
            <a:prstGeom prst="rect">
              <a:avLst/>
            </a:prstGeom>
            <a:noFill/>
          </p:spPr>
          <p:txBody>
            <a:bodyPr wrap="none" rtlCol="0">
              <a:spAutoFit/>
            </a:bodyPr>
            <a:lstStyle/>
            <a:p>
              <a:r>
                <a:rPr lang="en-US" sz="1600" b="1" dirty="0"/>
                <a:t>Proterozoic</a:t>
              </a:r>
            </a:p>
          </p:txBody>
        </p:sp>
        <p:sp>
          <p:nvSpPr>
            <p:cNvPr id="28" name="TextBox 27">
              <a:extLst>
                <a:ext uri="{FF2B5EF4-FFF2-40B4-BE49-F238E27FC236}">
                  <a16:creationId xmlns:a16="http://schemas.microsoft.com/office/drawing/2014/main" id="{921E8332-E40A-4DC8-89DA-F5A9EA4FF275}"/>
                </a:ext>
              </a:extLst>
            </p:cNvPr>
            <p:cNvSpPr txBox="1"/>
            <p:nvPr/>
          </p:nvSpPr>
          <p:spPr>
            <a:xfrm>
              <a:off x="10879586" y="4821824"/>
              <a:ext cx="891911" cy="338554"/>
            </a:xfrm>
            <a:prstGeom prst="rect">
              <a:avLst/>
            </a:prstGeom>
            <a:noFill/>
          </p:spPr>
          <p:txBody>
            <a:bodyPr wrap="none" rtlCol="0">
              <a:spAutoFit/>
            </a:bodyPr>
            <a:lstStyle/>
            <a:p>
              <a:r>
                <a:rPr lang="en-US" sz="1600" b="1" dirty="0"/>
                <a:t>Archean</a:t>
              </a:r>
            </a:p>
          </p:txBody>
        </p:sp>
        <p:sp>
          <p:nvSpPr>
            <p:cNvPr id="29" name="TextBox 28">
              <a:extLst>
                <a:ext uri="{FF2B5EF4-FFF2-40B4-BE49-F238E27FC236}">
                  <a16:creationId xmlns:a16="http://schemas.microsoft.com/office/drawing/2014/main" id="{74FE5368-EE9B-4844-8CE3-E68F14F3EB6A}"/>
                </a:ext>
              </a:extLst>
            </p:cNvPr>
            <p:cNvSpPr txBox="1"/>
            <p:nvPr/>
          </p:nvSpPr>
          <p:spPr>
            <a:xfrm>
              <a:off x="10903728" y="6184411"/>
              <a:ext cx="840295" cy="338554"/>
            </a:xfrm>
            <a:prstGeom prst="rect">
              <a:avLst/>
            </a:prstGeom>
            <a:noFill/>
          </p:spPr>
          <p:txBody>
            <a:bodyPr wrap="none" rtlCol="0">
              <a:spAutoFit/>
            </a:bodyPr>
            <a:lstStyle/>
            <a:p>
              <a:r>
                <a:rPr lang="en-US" sz="1600" b="1" dirty="0"/>
                <a:t>Hadean</a:t>
              </a:r>
            </a:p>
          </p:txBody>
        </p:sp>
        <p:sp>
          <p:nvSpPr>
            <p:cNvPr id="30" name="TextBox 29">
              <a:extLst>
                <a:ext uri="{FF2B5EF4-FFF2-40B4-BE49-F238E27FC236}">
                  <a16:creationId xmlns:a16="http://schemas.microsoft.com/office/drawing/2014/main" id="{83B86853-3E74-4C25-8DC8-7B5231B45C73}"/>
                </a:ext>
              </a:extLst>
            </p:cNvPr>
            <p:cNvSpPr txBox="1"/>
            <p:nvPr/>
          </p:nvSpPr>
          <p:spPr>
            <a:xfrm>
              <a:off x="11313652" y="793580"/>
              <a:ext cx="652743" cy="307777"/>
            </a:xfrm>
            <a:prstGeom prst="rect">
              <a:avLst/>
            </a:prstGeom>
            <a:noFill/>
          </p:spPr>
          <p:txBody>
            <a:bodyPr wrap="none" rtlCol="0">
              <a:spAutoFit/>
            </a:bodyPr>
            <a:lstStyle/>
            <a:p>
              <a:r>
                <a:rPr lang="en-US" sz="1400" dirty="0"/>
                <a:t>0.5 Ga</a:t>
              </a:r>
            </a:p>
          </p:txBody>
        </p:sp>
        <p:sp>
          <p:nvSpPr>
            <p:cNvPr id="31" name="TextBox 30">
              <a:extLst>
                <a:ext uri="{FF2B5EF4-FFF2-40B4-BE49-F238E27FC236}">
                  <a16:creationId xmlns:a16="http://schemas.microsoft.com/office/drawing/2014/main" id="{0DA2144A-0AAC-4B12-873D-2473B51CEDC8}"/>
                </a:ext>
              </a:extLst>
            </p:cNvPr>
            <p:cNvSpPr txBox="1"/>
            <p:nvPr/>
          </p:nvSpPr>
          <p:spPr>
            <a:xfrm>
              <a:off x="11313652" y="3707096"/>
              <a:ext cx="652743" cy="307777"/>
            </a:xfrm>
            <a:prstGeom prst="rect">
              <a:avLst/>
            </a:prstGeom>
            <a:noFill/>
          </p:spPr>
          <p:txBody>
            <a:bodyPr wrap="none" rtlCol="0">
              <a:spAutoFit/>
            </a:bodyPr>
            <a:lstStyle/>
            <a:p>
              <a:r>
                <a:rPr lang="en-US" sz="1400" dirty="0"/>
                <a:t>2.5 Ga</a:t>
              </a:r>
            </a:p>
          </p:txBody>
        </p:sp>
        <p:sp>
          <p:nvSpPr>
            <p:cNvPr id="32" name="TextBox 31">
              <a:extLst>
                <a:ext uri="{FF2B5EF4-FFF2-40B4-BE49-F238E27FC236}">
                  <a16:creationId xmlns:a16="http://schemas.microsoft.com/office/drawing/2014/main" id="{6FF052CB-1815-470D-B0CE-3842E7FE2E9C}"/>
                </a:ext>
              </a:extLst>
            </p:cNvPr>
            <p:cNvSpPr txBox="1"/>
            <p:nvPr/>
          </p:nvSpPr>
          <p:spPr>
            <a:xfrm>
              <a:off x="11313652" y="5667470"/>
              <a:ext cx="652743" cy="307777"/>
            </a:xfrm>
            <a:prstGeom prst="rect">
              <a:avLst/>
            </a:prstGeom>
            <a:noFill/>
          </p:spPr>
          <p:txBody>
            <a:bodyPr wrap="none" rtlCol="0">
              <a:spAutoFit/>
            </a:bodyPr>
            <a:lstStyle/>
            <a:p>
              <a:r>
                <a:rPr lang="en-US" sz="1400" dirty="0"/>
                <a:t>4.0 Ga</a:t>
              </a:r>
            </a:p>
          </p:txBody>
        </p:sp>
        <p:sp>
          <p:nvSpPr>
            <p:cNvPr id="34" name="TextBox 33">
              <a:extLst>
                <a:ext uri="{FF2B5EF4-FFF2-40B4-BE49-F238E27FC236}">
                  <a16:creationId xmlns:a16="http://schemas.microsoft.com/office/drawing/2014/main" id="{B4746C43-C49C-4411-84C3-AA53605B94C3}"/>
                </a:ext>
              </a:extLst>
            </p:cNvPr>
            <p:cNvSpPr txBox="1"/>
            <p:nvPr/>
          </p:nvSpPr>
          <p:spPr>
            <a:xfrm>
              <a:off x="11313652" y="6483549"/>
              <a:ext cx="652743" cy="307777"/>
            </a:xfrm>
            <a:prstGeom prst="rect">
              <a:avLst/>
            </a:prstGeom>
            <a:noFill/>
          </p:spPr>
          <p:txBody>
            <a:bodyPr wrap="none" rtlCol="0">
              <a:spAutoFit/>
            </a:bodyPr>
            <a:lstStyle/>
            <a:p>
              <a:r>
                <a:rPr lang="en-US" sz="1400" dirty="0"/>
                <a:t>4.6 Ga</a:t>
              </a:r>
            </a:p>
          </p:txBody>
        </p:sp>
      </p:grpSp>
      <p:sp>
        <p:nvSpPr>
          <p:cNvPr id="2" name="Content Placeholder 6">
            <a:extLst>
              <a:ext uri="{FF2B5EF4-FFF2-40B4-BE49-F238E27FC236}">
                <a16:creationId xmlns:a16="http://schemas.microsoft.com/office/drawing/2014/main" id="{02EBDB30-8D70-476B-AACE-3229991D3F6D}"/>
              </a:ext>
            </a:extLst>
          </p:cNvPr>
          <p:cNvSpPr txBox="1">
            <a:spLocks/>
          </p:cNvSpPr>
          <p:nvPr/>
        </p:nvSpPr>
        <p:spPr>
          <a:xfrm>
            <a:off x="234811" y="281708"/>
            <a:ext cx="3924773" cy="6430962"/>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The oldest widely-accepted stromatolites are from the 3.4 Ga </a:t>
            </a:r>
            <a:r>
              <a:rPr lang="en-US" b="1" dirty="0" err="1"/>
              <a:t>Strelley</a:t>
            </a:r>
            <a:r>
              <a:rPr lang="en-US" b="1" dirty="0"/>
              <a:t> Pool Chert </a:t>
            </a:r>
            <a:r>
              <a:rPr lang="en-US" dirty="0"/>
              <a:t>in Australia, the same formation as some putative sulfate reducing microfossils.</a:t>
            </a:r>
          </a:p>
          <a:p>
            <a:r>
              <a:rPr lang="en-US" dirty="0"/>
              <a:t>These were studied by the main critic of the Greenland pseudo-stromatolites, Abigail Allwood.</a:t>
            </a:r>
          </a:p>
        </p:txBody>
      </p:sp>
      <p:sp>
        <p:nvSpPr>
          <p:cNvPr id="33" name="Title 1">
            <a:extLst>
              <a:ext uri="{FF2B5EF4-FFF2-40B4-BE49-F238E27FC236}">
                <a16:creationId xmlns:a16="http://schemas.microsoft.com/office/drawing/2014/main" id="{7C9898F5-9E7F-4EA2-BEF0-39D4237F82AE}"/>
              </a:ext>
            </a:extLst>
          </p:cNvPr>
          <p:cNvSpPr txBox="1">
            <a:spLocks/>
          </p:cNvSpPr>
          <p:nvPr/>
        </p:nvSpPr>
        <p:spPr>
          <a:xfrm>
            <a:off x="4753968" y="569044"/>
            <a:ext cx="4923432" cy="1031155"/>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t>3.4 Ga </a:t>
            </a:r>
            <a:r>
              <a:rPr lang="en-US" sz="2400" dirty="0" err="1"/>
              <a:t>Strelley</a:t>
            </a:r>
            <a:r>
              <a:rPr lang="en-US" sz="2400" dirty="0"/>
              <a:t> Pool Stromatolites</a:t>
            </a:r>
          </a:p>
        </p:txBody>
      </p:sp>
    </p:spTree>
    <p:extLst>
      <p:ext uri="{BB962C8B-B14F-4D97-AF65-F5344CB8AC3E}">
        <p14:creationId xmlns:p14="http://schemas.microsoft.com/office/powerpoint/2010/main" val="41975251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8"/>
          <p:cNvSpPr txBox="1"/>
          <p:nvPr/>
        </p:nvSpPr>
        <p:spPr>
          <a:xfrm>
            <a:off x="10010590" y="4588481"/>
            <a:ext cx="902811" cy="369332"/>
          </a:xfrm>
          <a:prstGeom prst="rect">
            <a:avLst/>
          </a:prstGeom>
          <a:noFill/>
        </p:spPr>
        <p:txBody>
          <a:bodyPr wrap="none" rtlCol="0">
            <a:spAutoFit/>
          </a:bodyPr>
          <a:lstStyle/>
          <a:p>
            <a:r>
              <a:rPr lang="en-US" dirty="0">
                <a:solidFill>
                  <a:prstClr val="black"/>
                </a:solidFill>
              </a:rPr>
              <a:t>3.34 </a:t>
            </a:r>
            <a:r>
              <a:rPr lang="en-US" dirty="0" err="1">
                <a:solidFill>
                  <a:prstClr val="black"/>
                </a:solidFill>
              </a:rPr>
              <a:t>Ga</a:t>
            </a:r>
            <a:endParaRPr lang="en-US" dirty="0">
              <a:solidFill>
                <a:prstClr val="black"/>
              </a:solidFill>
            </a:endParaRPr>
          </a:p>
        </p:txBody>
      </p:sp>
      <p:sp>
        <p:nvSpPr>
          <p:cNvPr id="40" name="TextBox 39"/>
          <p:cNvSpPr txBox="1"/>
          <p:nvPr/>
        </p:nvSpPr>
        <p:spPr>
          <a:xfrm>
            <a:off x="7370757" y="4466169"/>
            <a:ext cx="1983043" cy="276999"/>
          </a:xfrm>
          <a:prstGeom prst="rect">
            <a:avLst/>
          </a:prstGeom>
          <a:noFill/>
        </p:spPr>
        <p:txBody>
          <a:bodyPr wrap="none" rtlCol="0">
            <a:spAutoFit/>
          </a:bodyPr>
          <a:lstStyle/>
          <a:p>
            <a:r>
              <a:rPr lang="en-US" sz="1200" dirty="0" err="1">
                <a:solidFill>
                  <a:prstClr val="black"/>
                </a:solidFill>
              </a:rPr>
              <a:t>Furnes</a:t>
            </a:r>
            <a:r>
              <a:rPr lang="en-US" sz="1200" dirty="0">
                <a:solidFill>
                  <a:prstClr val="black"/>
                </a:solidFill>
              </a:rPr>
              <a:t> et al., 2004 in </a:t>
            </a:r>
            <a:r>
              <a:rPr lang="en-US" sz="1200" i="1" dirty="0">
                <a:solidFill>
                  <a:prstClr val="black"/>
                </a:solidFill>
              </a:rPr>
              <a:t>Science</a:t>
            </a:r>
            <a:endParaRPr lang="en-US" sz="1200" dirty="0">
              <a:solidFill>
                <a:prstClr val="black"/>
              </a:solidFill>
            </a:endParaRPr>
          </a:p>
        </p:txBody>
      </p:sp>
      <p:cxnSp>
        <p:nvCxnSpPr>
          <p:cNvPr id="68" name="Straight Arrow Connector 67">
            <a:extLst>
              <a:ext uri="{FF2B5EF4-FFF2-40B4-BE49-F238E27FC236}">
                <a16:creationId xmlns:a16="http://schemas.microsoft.com/office/drawing/2014/main" id="{6EB2F8D9-F268-42D0-AEF6-93DB6213D505}"/>
              </a:ext>
            </a:extLst>
          </p:cNvPr>
          <p:cNvCxnSpPr/>
          <p:nvPr/>
        </p:nvCxnSpPr>
        <p:spPr>
          <a:xfrm>
            <a:off x="10480114" y="5081722"/>
            <a:ext cx="46211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Content Placeholder 6">
            <a:extLst>
              <a:ext uri="{FF2B5EF4-FFF2-40B4-BE49-F238E27FC236}">
                <a16:creationId xmlns:a16="http://schemas.microsoft.com/office/drawing/2014/main" id="{387C2739-1FEC-4B60-9242-D514DE7EF130}"/>
              </a:ext>
            </a:extLst>
          </p:cNvPr>
          <p:cNvSpPr txBox="1">
            <a:spLocks/>
          </p:cNvSpPr>
          <p:nvPr/>
        </p:nvSpPr>
        <p:spPr>
          <a:xfrm>
            <a:off x="380999" y="274639"/>
            <a:ext cx="4240808" cy="1897841"/>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t>Another contestant for the earliest</a:t>
            </a:r>
            <a:r>
              <a:rPr lang="en-US" sz="2400" baseline="0" dirty="0"/>
              <a:t> fossil evidence of life is found in the Barberton pillow basalts of South Africa. </a:t>
            </a:r>
          </a:p>
        </p:txBody>
      </p:sp>
      <p:pic>
        <p:nvPicPr>
          <p:cNvPr id="38" name="Picture 2" descr="figure 11-2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1505" y="18023"/>
            <a:ext cx="6274950" cy="2057399"/>
          </a:xfrm>
          <a:prstGeom prst="rect">
            <a:avLst/>
          </a:prstGeom>
          <a:noFill/>
          <a:ln w="9525">
            <a:noFill/>
            <a:miter lim="800000"/>
            <a:headEnd/>
            <a:tailEnd/>
          </a:ln>
          <a:effectLst/>
        </p:spPr>
      </p:pic>
      <p:sp>
        <p:nvSpPr>
          <p:cNvPr id="24" name="Content Placeholder 6">
            <a:extLst>
              <a:ext uri="{FF2B5EF4-FFF2-40B4-BE49-F238E27FC236}">
                <a16:creationId xmlns:a16="http://schemas.microsoft.com/office/drawing/2014/main" id="{CB345988-153F-44B5-9096-8A6BBD14B79C}"/>
              </a:ext>
            </a:extLst>
          </p:cNvPr>
          <p:cNvSpPr txBox="1">
            <a:spLocks/>
          </p:cNvSpPr>
          <p:nvPr/>
        </p:nvSpPr>
        <p:spPr>
          <a:xfrm>
            <a:off x="380998" y="2057400"/>
            <a:ext cx="6211432" cy="465812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aseline="0" dirty="0"/>
              <a:t>These rocks are thought to have formed </a:t>
            </a:r>
            <a:r>
              <a:rPr lang="en-US" sz="2400" dirty="0"/>
              <a:t>underwater</a:t>
            </a:r>
            <a:r>
              <a:rPr lang="en-US" sz="2400" baseline="0" dirty="0"/>
              <a:t> 3.5 Ga. Within these pillow basalts are etchings that resemble those made by modern microbes in basaltic rocks.  The microbes “eat” the basalt by dissolving it and consuming the elements released.</a:t>
            </a:r>
          </a:p>
          <a:p>
            <a:r>
              <a:rPr lang="en-US" sz="2400" baseline="0" dirty="0"/>
              <a:t>The mineral that filled the etchings (titanite) has recently been radiometrically dated, using Uranium-Lead, to 3.34 Ga.</a:t>
            </a:r>
          </a:p>
          <a:p>
            <a:r>
              <a:rPr lang="en-US" sz="2400" baseline="0" dirty="0"/>
              <a:t>These structures, if biogenic, would be considered trace fossils because they record the activity of organisms.</a:t>
            </a:r>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l="2153" t="1424" r="50268" b="75846"/>
          <a:stretch>
            <a:fillRect/>
          </a:stretch>
        </p:blipFill>
        <p:spPr bwMode="auto">
          <a:xfrm>
            <a:off x="6737630" y="1813295"/>
            <a:ext cx="4126384" cy="2645202"/>
          </a:xfrm>
          <a:prstGeom prst="rect">
            <a:avLst/>
          </a:prstGeom>
          <a:noFill/>
          <a:ln w="9525">
            <a:noFill/>
            <a:miter lim="800000"/>
            <a:headEnd/>
            <a:tailEnd/>
          </a:ln>
        </p:spPr>
      </p:pic>
      <p:grpSp>
        <p:nvGrpSpPr>
          <p:cNvPr id="25" name="Group 24">
            <a:extLst>
              <a:ext uri="{FF2B5EF4-FFF2-40B4-BE49-F238E27FC236}">
                <a16:creationId xmlns:a16="http://schemas.microsoft.com/office/drawing/2014/main" id="{8B205B95-1616-4E35-ADE0-0A417D0FF5F2}"/>
              </a:ext>
            </a:extLst>
          </p:cNvPr>
          <p:cNvGrpSpPr/>
          <p:nvPr/>
        </p:nvGrpSpPr>
        <p:grpSpPr>
          <a:xfrm>
            <a:off x="10942230" y="167150"/>
            <a:ext cx="1249770" cy="6545520"/>
            <a:chOff x="10716625" y="245806"/>
            <a:chExt cx="1249770" cy="6545520"/>
          </a:xfrm>
        </p:grpSpPr>
        <p:sp>
          <p:nvSpPr>
            <p:cNvPr id="26" name="Rectangle 25">
              <a:extLst>
                <a:ext uri="{FF2B5EF4-FFF2-40B4-BE49-F238E27FC236}">
                  <a16:creationId xmlns:a16="http://schemas.microsoft.com/office/drawing/2014/main" id="{B0B8284E-CED1-4F2A-B176-0F7F70CF263D}"/>
                </a:ext>
              </a:extLst>
            </p:cNvPr>
            <p:cNvSpPr/>
            <p:nvPr/>
          </p:nvSpPr>
          <p:spPr>
            <a:xfrm>
              <a:off x="10766323" y="245806"/>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BB7AD82-931C-4AB4-AC5E-6DCA913EE9B3}"/>
                </a:ext>
              </a:extLst>
            </p:cNvPr>
            <p:cNvSpPr/>
            <p:nvPr/>
          </p:nvSpPr>
          <p:spPr>
            <a:xfrm>
              <a:off x="10766323" y="1052050"/>
              <a:ext cx="1150374" cy="29717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EC9B0A73-991C-48BF-A550-9932370294DE}"/>
                </a:ext>
              </a:extLst>
            </p:cNvPr>
            <p:cNvSpPr/>
            <p:nvPr/>
          </p:nvSpPr>
          <p:spPr>
            <a:xfrm>
              <a:off x="10766323" y="5975248"/>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EA2A594-9C04-4DBD-8D29-623A7F85BD4E}"/>
                </a:ext>
              </a:extLst>
            </p:cNvPr>
            <p:cNvSpPr/>
            <p:nvPr/>
          </p:nvSpPr>
          <p:spPr>
            <a:xfrm>
              <a:off x="10766323" y="4023848"/>
              <a:ext cx="1150374" cy="19513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6A46015E-C28E-4B5E-A184-C59F6F463EA7}"/>
                </a:ext>
              </a:extLst>
            </p:cNvPr>
            <p:cNvSpPr txBox="1"/>
            <p:nvPr/>
          </p:nvSpPr>
          <p:spPr>
            <a:xfrm>
              <a:off x="10716625" y="478424"/>
              <a:ext cx="1223284" cy="338554"/>
            </a:xfrm>
            <a:prstGeom prst="rect">
              <a:avLst/>
            </a:prstGeom>
            <a:noFill/>
          </p:spPr>
          <p:txBody>
            <a:bodyPr wrap="none" rtlCol="0">
              <a:spAutoFit/>
            </a:bodyPr>
            <a:lstStyle/>
            <a:p>
              <a:r>
                <a:rPr lang="en-US" sz="1600" b="1" dirty="0"/>
                <a:t>Phanerozoic</a:t>
              </a:r>
            </a:p>
          </p:txBody>
        </p:sp>
        <p:sp>
          <p:nvSpPr>
            <p:cNvPr id="31" name="TextBox 30">
              <a:extLst>
                <a:ext uri="{FF2B5EF4-FFF2-40B4-BE49-F238E27FC236}">
                  <a16:creationId xmlns:a16="http://schemas.microsoft.com/office/drawing/2014/main" id="{179D4B0F-87B4-4358-AC46-E63216BC99E0}"/>
                </a:ext>
              </a:extLst>
            </p:cNvPr>
            <p:cNvSpPr txBox="1"/>
            <p:nvPr/>
          </p:nvSpPr>
          <p:spPr>
            <a:xfrm>
              <a:off x="10750641" y="2251136"/>
              <a:ext cx="1150956" cy="338554"/>
            </a:xfrm>
            <a:prstGeom prst="rect">
              <a:avLst/>
            </a:prstGeom>
            <a:noFill/>
          </p:spPr>
          <p:txBody>
            <a:bodyPr wrap="none" rtlCol="0">
              <a:spAutoFit/>
            </a:bodyPr>
            <a:lstStyle/>
            <a:p>
              <a:r>
                <a:rPr lang="en-US" sz="1600" b="1" dirty="0"/>
                <a:t>Proterozoic</a:t>
              </a:r>
            </a:p>
          </p:txBody>
        </p:sp>
        <p:sp>
          <p:nvSpPr>
            <p:cNvPr id="32" name="TextBox 31">
              <a:extLst>
                <a:ext uri="{FF2B5EF4-FFF2-40B4-BE49-F238E27FC236}">
                  <a16:creationId xmlns:a16="http://schemas.microsoft.com/office/drawing/2014/main" id="{07621858-531A-4E2C-BC6D-58383649705A}"/>
                </a:ext>
              </a:extLst>
            </p:cNvPr>
            <p:cNvSpPr txBox="1"/>
            <p:nvPr/>
          </p:nvSpPr>
          <p:spPr>
            <a:xfrm>
              <a:off x="10879586" y="4821824"/>
              <a:ext cx="891911" cy="338554"/>
            </a:xfrm>
            <a:prstGeom prst="rect">
              <a:avLst/>
            </a:prstGeom>
            <a:noFill/>
          </p:spPr>
          <p:txBody>
            <a:bodyPr wrap="none" rtlCol="0">
              <a:spAutoFit/>
            </a:bodyPr>
            <a:lstStyle/>
            <a:p>
              <a:r>
                <a:rPr lang="en-US" sz="1600" b="1" dirty="0"/>
                <a:t>Archean</a:t>
              </a:r>
            </a:p>
          </p:txBody>
        </p:sp>
        <p:sp>
          <p:nvSpPr>
            <p:cNvPr id="33" name="TextBox 32">
              <a:extLst>
                <a:ext uri="{FF2B5EF4-FFF2-40B4-BE49-F238E27FC236}">
                  <a16:creationId xmlns:a16="http://schemas.microsoft.com/office/drawing/2014/main" id="{816DD3F5-FF75-44F8-BA22-2D4645442AC9}"/>
                </a:ext>
              </a:extLst>
            </p:cNvPr>
            <p:cNvSpPr txBox="1"/>
            <p:nvPr/>
          </p:nvSpPr>
          <p:spPr>
            <a:xfrm>
              <a:off x="10903728" y="6184411"/>
              <a:ext cx="840295" cy="338554"/>
            </a:xfrm>
            <a:prstGeom prst="rect">
              <a:avLst/>
            </a:prstGeom>
            <a:noFill/>
          </p:spPr>
          <p:txBody>
            <a:bodyPr wrap="none" rtlCol="0">
              <a:spAutoFit/>
            </a:bodyPr>
            <a:lstStyle/>
            <a:p>
              <a:r>
                <a:rPr lang="en-US" sz="1600" b="1" dirty="0"/>
                <a:t>Hadean</a:t>
              </a:r>
            </a:p>
          </p:txBody>
        </p:sp>
        <p:sp>
          <p:nvSpPr>
            <p:cNvPr id="34" name="TextBox 33">
              <a:extLst>
                <a:ext uri="{FF2B5EF4-FFF2-40B4-BE49-F238E27FC236}">
                  <a16:creationId xmlns:a16="http://schemas.microsoft.com/office/drawing/2014/main" id="{072601A3-53E2-4810-8FCB-0CEE24E6E318}"/>
                </a:ext>
              </a:extLst>
            </p:cNvPr>
            <p:cNvSpPr txBox="1"/>
            <p:nvPr/>
          </p:nvSpPr>
          <p:spPr>
            <a:xfrm>
              <a:off x="11313652" y="793580"/>
              <a:ext cx="652743" cy="307777"/>
            </a:xfrm>
            <a:prstGeom prst="rect">
              <a:avLst/>
            </a:prstGeom>
            <a:noFill/>
          </p:spPr>
          <p:txBody>
            <a:bodyPr wrap="none" rtlCol="0">
              <a:spAutoFit/>
            </a:bodyPr>
            <a:lstStyle/>
            <a:p>
              <a:r>
                <a:rPr lang="en-US" sz="1400" dirty="0"/>
                <a:t>0.5 Ga</a:t>
              </a:r>
            </a:p>
          </p:txBody>
        </p:sp>
        <p:sp>
          <p:nvSpPr>
            <p:cNvPr id="36" name="TextBox 35">
              <a:extLst>
                <a:ext uri="{FF2B5EF4-FFF2-40B4-BE49-F238E27FC236}">
                  <a16:creationId xmlns:a16="http://schemas.microsoft.com/office/drawing/2014/main" id="{7DD70DA4-9F81-4470-9805-EFA7E5E02811}"/>
                </a:ext>
              </a:extLst>
            </p:cNvPr>
            <p:cNvSpPr txBox="1"/>
            <p:nvPr/>
          </p:nvSpPr>
          <p:spPr>
            <a:xfrm>
              <a:off x="11313652" y="3707096"/>
              <a:ext cx="652743" cy="307777"/>
            </a:xfrm>
            <a:prstGeom prst="rect">
              <a:avLst/>
            </a:prstGeom>
            <a:noFill/>
          </p:spPr>
          <p:txBody>
            <a:bodyPr wrap="none" rtlCol="0">
              <a:spAutoFit/>
            </a:bodyPr>
            <a:lstStyle/>
            <a:p>
              <a:r>
                <a:rPr lang="en-US" sz="1400" dirty="0"/>
                <a:t>2.5 Ga</a:t>
              </a:r>
            </a:p>
          </p:txBody>
        </p:sp>
        <p:sp>
          <p:nvSpPr>
            <p:cNvPr id="37" name="TextBox 36">
              <a:extLst>
                <a:ext uri="{FF2B5EF4-FFF2-40B4-BE49-F238E27FC236}">
                  <a16:creationId xmlns:a16="http://schemas.microsoft.com/office/drawing/2014/main" id="{CA277C60-5FA8-42DA-A33E-F730CDB9F989}"/>
                </a:ext>
              </a:extLst>
            </p:cNvPr>
            <p:cNvSpPr txBox="1"/>
            <p:nvPr/>
          </p:nvSpPr>
          <p:spPr>
            <a:xfrm>
              <a:off x="11313652" y="5667470"/>
              <a:ext cx="652743" cy="307777"/>
            </a:xfrm>
            <a:prstGeom prst="rect">
              <a:avLst/>
            </a:prstGeom>
            <a:noFill/>
          </p:spPr>
          <p:txBody>
            <a:bodyPr wrap="none" rtlCol="0">
              <a:spAutoFit/>
            </a:bodyPr>
            <a:lstStyle/>
            <a:p>
              <a:r>
                <a:rPr lang="en-US" sz="1400" dirty="0"/>
                <a:t>4.0 Ga</a:t>
              </a:r>
            </a:p>
          </p:txBody>
        </p:sp>
        <p:sp>
          <p:nvSpPr>
            <p:cNvPr id="42" name="TextBox 41">
              <a:extLst>
                <a:ext uri="{FF2B5EF4-FFF2-40B4-BE49-F238E27FC236}">
                  <a16:creationId xmlns:a16="http://schemas.microsoft.com/office/drawing/2014/main" id="{9901F386-F4F2-4FD8-B4FE-F4B6046001C7}"/>
                </a:ext>
              </a:extLst>
            </p:cNvPr>
            <p:cNvSpPr txBox="1"/>
            <p:nvPr/>
          </p:nvSpPr>
          <p:spPr>
            <a:xfrm>
              <a:off x="11313652" y="6483549"/>
              <a:ext cx="652743" cy="307777"/>
            </a:xfrm>
            <a:prstGeom prst="rect">
              <a:avLst/>
            </a:prstGeom>
            <a:noFill/>
          </p:spPr>
          <p:txBody>
            <a:bodyPr wrap="none" rtlCol="0">
              <a:spAutoFit/>
            </a:bodyPr>
            <a:lstStyle/>
            <a:p>
              <a:r>
                <a:rPr lang="en-US" sz="1400" dirty="0"/>
                <a:t>4.6 Ga</a:t>
              </a:r>
            </a:p>
          </p:txBody>
        </p:sp>
      </p:grpSp>
    </p:spTree>
    <p:extLst>
      <p:ext uri="{BB962C8B-B14F-4D97-AF65-F5344CB8AC3E}">
        <p14:creationId xmlns:p14="http://schemas.microsoft.com/office/powerpoint/2010/main" val="13110387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6934200" cy="1143000"/>
          </a:xfrm>
        </p:spPr>
        <p:txBody>
          <a:bodyPr>
            <a:normAutofit fontScale="90000"/>
          </a:bodyPr>
          <a:lstStyle/>
          <a:p>
            <a:r>
              <a:rPr lang="en-US" dirty="0"/>
              <a:t>Evidence for Early Life: Summary</a:t>
            </a:r>
          </a:p>
        </p:txBody>
      </p:sp>
      <p:sp>
        <p:nvSpPr>
          <p:cNvPr id="3" name="Content Placeholder 2"/>
          <p:cNvSpPr>
            <a:spLocks noGrp="1"/>
          </p:cNvSpPr>
          <p:nvPr>
            <p:ph idx="1"/>
          </p:nvPr>
        </p:nvSpPr>
        <p:spPr>
          <a:xfrm>
            <a:off x="1981199" y="1600201"/>
            <a:ext cx="7772400" cy="4525963"/>
          </a:xfrm>
        </p:spPr>
        <p:txBody>
          <a:bodyPr/>
          <a:lstStyle/>
          <a:p>
            <a:r>
              <a:rPr lang="en-US" dirty="0"/>
              <a:t>Body fossils:  </a:t>
            </a:r>
            <a:r>
              <a:rPr lang="en-US" dirty="0">
                <a:solidFill>
                  <a:srgbClr val="C00000"/>
                </a:solidFill>
              </a:rPr>
              <a:t>~3.5 Ga, 3.4 Ga</a:t>
            </a:r>
            <a:r>
              <a:rPr lang="en-US" dirty="0"/>
              <a:t>, 2.7 Ga, 2.1 Ga</a:t>
            </a:r>
          </a:p>
          <a:p>
            <a:r>
              <a:rPr lang="en-US" dirty="0"/>
              <a:t>Trace fossils:  </a:t>
            </a:r>
            <a:r>
              <a:rPr lang="en-US" dirty="0">
                <a:solidFill>
                  <a:srgbClr val="C00000"/>
                </a:solidFill>
              </a:rPr>
              <a:t>3.34 </a:t>
            </a:r>
            <a:r>
              <a:rPr lang="en-US" dirty="0" err="1">
                <a:solidFill>
                  <a:srgbClr val="C00000"/>
                </a:solidFill>
              </a:rPr>
              <a:t>Ga</a:t>
            </a:r>
            <a:endParaRPr lang="en-US" dirty="0">
              <a:solidFill>
                <a:srgbClr val="C00000"/>
              </a:solidFill>
            </a:endParaRPr>
          </a:p>
          <a:p>
            <a:r>
              <a:rPr lang="en-US" dirty="0"/>
              <a:t>Stromatolites:  </a:t>
            </a:r>
            <a:r>
              <a:rPr lang="en-US" dirty="0">
                <a:solidFill>
                  <a:srgbClr val="C00000"/>
                </a:solidFill>
              </a:rPr>
              <a:t>3.7(?), </a:t>
            </a:r>
            <a:r>
              <a:rPr lang="en-US" dirty="0"/>
              <a:t>3.4 Ga</a:t>
            </a:r>
          </a:p>
          <a:p>
            <a:r>
              <a:rPr lang="en-US" dirty="0"/>
              <a:t>Geochemistry:  </a:t>
            </a:r>
            <a:r>
              <a:rPr lang="en-US" dirty="0">
                <a:solidFill>
                  <a:srgbClr val="C00000"/>
                </a:solidFill>
              </a:rPr>
              <a:t>3.8(?)-</a:t>
            </a:r>
            <a:r>
              <a:rPr lang="en-US" dirty="0"/>
              <a:t>3.5 </a:t>
            </a:r>
            <a:r>
              <a:rPr lang="en-US" dirty="0" err="1"/>
              <a:t>Ga</a:t>
            </a:r>
            <a:endParaRPr lang="en-US" dirty="0"/>
          </a:p>
        </p:txBody>
      </p:sp>
      <p:cxnSp>
        <p:nvCxnSpPr>
          <p:cNvPr id="31" name="Straight Connector 30"/>
          <p:cNvCxnSpPr/>
          <p:nvPr/>
        </p:nvCxnSpPr>
        <p:spPr>
          <a:xfrm>
            <a:off x="10515600" y="5081722"/>
            <a:ext cx="0" cy="381740"/>
          </a:xfrm>
          <a:prstGeom prst="line">
            <a:avLst/>
          </a:prstGeom>
          <a:ln w="50800">
            <a:solidFill>
              <a:schemeClr val="accent2"/>
            </a:solidFill>
          </a:ln>
          <a:effectLst/>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10515600" y="5503411"/>
            <a:ext cx="0" cy="359546"/>
          </a:xfrm>
          <a:prstGeom prst="line">
            <a:avLst/>
          </a:prstGeom>
          <a:ln w="508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979AA94-BB98-4569-9F44-AD24E2599C2A}"/>
              </a:ext>
            </a:extLst>
          </p:cNvPr>
          <p:cNvSpPr txBox="1"/>
          <p:nvPr/>
        </p:nvSpPr>
        <p:spPr>
          <a:xfrm>
            <a:off x="2817688" y="5373370"/>
            <a:ext cx="6097712" cy="369332"/>
          </a:xfrm>
          <a:prstGeom prst="rect">
            <a:avLst/>
          </a:prstGeom>
          <a:noFill/>
        </p:spPr>
        <p:txBody>
          <a:bodyPr wrap="square">
            <a:spAutoFit/>
          </a:bodyPr>
          <a:lstStyle/>
          <a:p>
            <a:r>
              <a:rPr lang="en-US" dirty="0">
                <a:solidFill>
                  <a:srgbClr val="C00000"/>
                </a:solidFill>
              </a:rPr>
              <a:t>Red means controversial</a:t>
            </a:r>
            <a:r>
              <a:rPr lang="en-US" dirty="0"/>
              <a:t>, black means not controversial.</a:t>
            </a:r>
          </a:p>
        </p:txBody>
      </p:sp>
      <p:grpSp>
        <p:nvGrpSpPr>
          <p:cNvPr id="20" name="Group 19">
            <a:extLst>
              <a:ext uri="{FF2B5EF4-FFF2-40B4-BE49-F238E27FC236}">
                <a16:creationId xmlns:a16="http://schemas.microsoft.com/office/drawing/2014/main" id="{69BE5486-6292-49BB-A4E0-B0F3275E6EA8}"/>
              </a:ext>
            </a:extLst>
          </p:cNvPr>
          <p:cNvGrpSpPr/>
          <p:nvPr/>
        </p:nvGrpSpPr>
        <p:grpSpPr>
          <a:xfrm>
            <a:off x="10942230" y="167150"/>
            <a:ext cx="1249770" cy="6545520"/>
            <a:chOff x="10716625" y="245806"/>
            <a:chExt cx="1249770" cy="6545520"/>
          </a:xfrm>
        </p:grpSpPr>
        <p:sp>
          <p:nvSpPr>
            <p:cNvPr id="22" name="Rectangle 21">
              <a:extLst>
                <a:ext uri="{FF2B5EF4-FFF2-40B4-BE49-F238E27FC236}">
                  <a16:creationId xmlns:a16="http://schemas.microsoft.com/office/drawing/2014/main" id="{9F1F35F2-52ED-4886-A96F-D29C49C3D4A4}"/>
                </a:ext>
              </a:extLst>
            </p:cNvPr>
            <p:cNvSpPr/>
            <p:nvPr/>
          </p:nvSpPr>
          <p:spPr>
            <a:xfrm>
              <a:off x="10766323" y="245806"/>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870269F-15FB-4BC9-A46F-3CDF74839E8C}"/>
                </a:ext>
              </a:extLst>
            </p:cNvPr>
            <p:cNvSpPr/>
            <p:nvPr/>
          </p:nvSpPr>
          <p:spPr>
            <a:xfrm>
              <a:off x="10766323" y="1052050"/>
              <a:ext cx="1150374" cy="29717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BADE3F3-FD5B-4A05-AAD5-7DF8753DD6FE}"/>
                </a:ext>
              </a:extLst>
            </p:cNvPr>
            <p:cNvSpPr/>
            <p:nvPr/>
          </p:nvSpPr>
          <p:spPr>
            <a:xfrm>
              <a:off x="10766323" y="5975248"/>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BD2E450-5355-4A74-97B7-2F4EE9C1A0B5}"/>
                </a:ext>
              </a:extLst>
            </p:cNvPr>
            <p:cNvSpPr/>
            <p:nvPr/>
          </p:nvSpPr>
          <p:spPr>
            <a:xfrm>
              <a:off x="10766323" y="4023848"/>
              <a:ext cx="1150374" cy="19513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419AE5AF-4C81-47AD-A838-36FA55C059AB}"/>
                </a:ext>
              </a:extLst>
            </p:cNvPr>
            <p:cNvSpPr txBox="1"/>
            <p:nvPr/>
          </p:nvSpPr>
          <p:spPr>
            <a:xfrm>
              <a:off x="10716625" y="478424"/>
              <a:ext cx="1223284" cy="338554"/>
            </a:xfrm>
            <a:prstGeom prst="rect">
              <a:avLst/>
            </a:prstGeom>
            <a:noFill/>
          </p:spPr>
          <p:txBody>
            <a:bodyPr wrap="none" rtlCol="0">
              <a:spAutoFit/>
            </a:bodyPr>
            <a:lstStyle/>
            <a:p>
              <a:r>
                <a:rPr lang="en-US" sz="1600" b="1" dirty="0"/>
                <a:t>Phanerozoic</a:t>
              </a:r>
            </a:p>
          </p:txBody>
        </p:sp>
        <p:sp>
          <p:nvSpPr>
            <p:cNvPr id="27" name="TextBox 26">
              <a:extLst>
                <a:ext uri="{FF2B5EF4-FFF2-40B4-BE49-F238E27FC236}">
                  <a16:creationId xmlns:a16="http://schemas.microsoft.com/office/drawing/2014/main" id="{315073FF-8D94-4760-9552-756FF3F9ACF1}"/>
                </a:ext>
              </a:extLst>
            </p:cNvPr>
            <p:cNvSpPr txBox="1"/>
            <p:nvPr/>
          </p:nvSpPr>
          <p:spPr>
            <a:xfrm>
              <a:off x="10750641" y="2251136"/>
              <a:ext cx="1150956" cy="338554"/>
            </a:xfrm>
            <a:prstGeom prst="rect">
              <a:avLst/>
            </a:prstGeom>
            <a:noFill/>
          </p:spPr>
          <p:txBody>
            <a:bodyPr wrap="none" rtlCol="0">
              <a:spAutoFit/>
            </a:bodyPr>
            <a:lstStyle/>
            <a:p>
              <a:r>
                <a:rPr lang="en-US" sz="1600" b="1" dirty="0"/>
                <a:t>Proterozoic</a:t>
              </a:r>
            </a:p>
          </p:txBody>
        </p:sp>
        <p:sp>
          <p:nvSpPr>
            <p:cNvPr id="28" name="TextBox 27">
              <a:extLst>
                <a:ext uri="{FF2B5EF4-FFF2-40B4-BE49-F238E27FC236}">
                  <a16:creationId xmlns:a16="http://schemas.microsoft.com/office/drawing/2014/main" id="{7BDAFFD9-2DAD-40EB-AB33-5B6876EA3A1A}"/>
                </a:ext>
              </a:extLst>
            </p:cNvPr>
            <p:cNvSpPr txBox="1"/>
            <p:nvPr/>
          </p:nvSpPr>
          <p:spPr>
            <a:xfrm>
              <a:off x="10879586" y="4821824"/>
              <a:ext cx="891911" cy="338554"/>
            </a:xfrm>
            <a:prstGeom prst="rect">
              <a:avLst/>
            </a:prstGeom>
            <a:noFill/>
          </p:spPr>
          <p:txBody>
            <a:bodyPr wrap="none" rtlCol="0">
              <a:spAutoFit/>
            </a:bodyPr>
            <a:lstStyle/>
            <a:p>
              <a:r>
                <a:rPr lang="en-US" sz="1600" b="1" dirty="0"/>
                <a:t>Archean</a:t>
              </a:r>
            </a:p>
          </p:txBody>
        </p:sp>
        <p:sp>
          <p:nvSpPr>
            <p:cNvPr id="29" name="TextBox 28">
              <a:extLst>
                <a:ext uri="{FF2B5EF4-FFF2-40B4-BE49-F238E27FC236}">
                  <a16:creationId xmlns:a16="http://schemas.microsoft.com/office/drawing/2014/main" id="{39BB100F-D59E-4669-8DCF-81921A384774}"/>
                </a:ext>
              </a:extLst>
            </p:cNvPr>
            <p:cNvSpPr txBox="1"/>
            <p:nvPr/>
          </p:nvSpPr>
          <p:spPr>
            <a:xfrm>
              <a:off x="10903728" y="6184411"/>
              <a:ext cx="840295" cy="338554"/>
            </a:xfrm>
            <a:prstGeom prst="rect">
              <a:avLst/>
            </a:prstGeom>
            <a:noFill/>
          </p:spPr>
          <p:txBody>
            <a:bodyPr wrap="none" rtlCol="0">
              <a:spAutoFit/>
            </a:bodyPr>
            <a:lstStyle/>
            <a:p>
              <a:r>
                <a:rPr lang="en-US" sz="1600" b="1" dirty="0"/>
                <a:t>Hadean</a:t>
              </a:r>
            </a:p>
          </p:txBody>
        </p:sp>
        <p:sp>
          <p:nvSpPr>
            <p:cNvPr id="30" name="TextBox 29">
              <a:extLst>
                <a:ext uri="{FF2B5EF4-FFF2-40B4-BE49-F238E27FC236}">
                  <a16:creationId xmlns:a16="http://schemas.microsoft.com/office/drawing/2014/main" id="{365D2115-09BF-4F88-91C0-9D424D38FE1A}"/>
                </a:ext>
              </a:extLst>
            </p:cNvPr>
            <p:cNvSpPr txBox="1"/>
            <p:nvPr/>
          </p:nvSpPr>
          <p:spPr>
            <a:xfrm>
              <a:off x="11313652" y="793580"/>
              <a:ext cx="652743" cy="307777"/>
            </a:xfrm>
            <a:prstGeom prst="rect">
              <a:avLst/>
            </a:prstGeom>
            <a:noFill/>
          </p:spPr>
          <p:txBody>
            <a:bodyPr wrap="none" rtlCol="0">
              <a:spAutoFit/>
            </a:bodyPr>
            <a:lstStyle/>
            <a:p>
              <a:r>
                <a:rPr lang="en-US" sz="1400" dirty="0"/>
                <a:t>0.5 Ga</a:t>
              </a:r>
            </a:p>
          </p:txBody>
        </p:sp>
        <p:sp>
          <p:nvSpPr>
            <p:cNvPr id="32" name="TextBox 31">
              <a:extLst>
                <a:ext uri="{FF2B5EF4-FFF2-40B4-BE49-F238E27FC236}">
                  <a16:creationId xmlns:a16="http://schemas.microsoft.com/office/drawing/2014/main" id="{EBBECCBA-E1DD-4A85-844E-B7BD8F1FCF3C}"/>
                </a:ext>
              </a:extLst>
            </p:cNvPr>
            <p:cNvSpPr txBox="1"/>
            <p:nvPr/>
          </p:nvSpPr>
          <p:spPr>
            <a:xfrm>
              <a:off x="11313652" y="3707096"/>
              <a:ext cx="652743" cy="307777"/>
            </a:xfrm>
            <a:prstGeom prst="rect">
              <a:avLst/>
            </a:prstGeom>
            <a:noFill/>
          </p:spPr>
          <p:txBody>
            <a:bodyPr wrap="none" rtlCol="0">
              <a:spAutoFit/>
            </a:bodyPr>
            <a:lstStyle/>
            <a:p>
              <a:r>
                <a:rPr lang="en-US" sz="1400" dirty="0"/>
                <a:t>2.5 Ga</a:t>
              </a:r>
            </a:p>
          </p:txBody>
        </p:sp>
        <p:sp>
          <p:nvSpPr>
            <p:cNvPr id="33" name="TextBox 32">
              <a:extLst>
                <a:ext uri="{FF2B5EF4-FFF2-40B4-BE49-F238E27FC236}">
                  <a16:creationId xmlns:a16="http://schemas.microsoft.com/office/drawing/2014/main" id="{CAD0D638-B63A-4D52-A206-A4ADD878CD58}"/>
                </a:ext>
              </a:extLst>
            </p:cNvPr>
            <p:cNvSpPr txBox="1"/>
            <p:nvPr/>
          </p:nvSpPr>
          <p:spPr>
            <a:xfrm>
              <a:off x="11313652" y="5667470"/>
              <a:ext cx="652743" cy="307777"/>
            </a:xfrm>
            <a:prstGeom prst="rect">
              <a:avLst/>
            </a:prstGeom>
            <a:noFill/>
          </p:spPr>
          <p:txBody>
            <a:bodyPr wrap="none" rtlCol="0">
              <a:spAutoFit/>
            </a:bodyPr>
            <a:lstStyle/>
            <a:p>
              <a:r>
                <a:rPr lang="en-US" sz="1400" dirty="0"/>
                <a:t>4.0 Ga</a:t>
              </a:r>
            </a:p>
          </p:txBody>
        </p:sp>
        <p:sp>
          <p:nvSpPr>
            <p:cNvPr id="47" name="TextBox 46">
              <a:extLst>
                <a:ext uri="{FF2B5EF4-FFF2-40B4-BE49-F238E27FC236}">
                  <a16:creationId xmlns:a16="http://schemas.microsoft.com/office/drawing/2014/main" id="{BBEF2696-D4F4-4CF3-A1AC-E2F056CB875C}"/>
                </a:ext>
              </a:extLst>
            </p:cNvPr>
            <p:cNvSpPr txBox="1"/>
            <p:nvPr/>
          </p:nvSpPr>
          <p:spPr>
            <a:xfrm>
              <a:off x="11313652" y="6483549"/>
              <a:ext cx="652743" cy="307777"/>
            </a:xfrm>
            <a:prstGeom prst="rect">
              <a:avLst/>
            </a:prstGeom>
            <a:noFill/>
          </p:spPr>
          <p:txBody>
            <a:bodyPr wrap="none" rtlCol="0">
              <a:spAutoFit/>
            </a:bodyPr>
            <a:lstStyle/>
            <a:p>
              <a:r>
                <a:rPr lang="en-US" sz="1400" dirty="0"/>
                <a:t>4.6 Ga</a:t>
              </a:r>
            </a:p>
          </p:txBody>
        </p:sp>
      </p:grpSp>
    </p:spTree>
    <p:extLst>
      <p:ext uri="{BB962C8B-B14F-4D97-AF65-F5344CB8AC3E}">
        <p14:creationId xmlns:p14="http://schemas.microsoft.com/office/powerpoint/2010/main" val="1689047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screen"/>
          <a:srcRect/>
          <a:stretch>
            <a:fillRect/>
          </a:stretch>
        </p:blipFill>
        <p:spPr bwMode="auto">
          <a:xfrm>
            <a:off x="5029200" y="2514600"/>
            <a:ext cx="7123750" cy="4274250"/>
          </a:xfrm>
          <a:prstGeom prst="rect">
            <a:avLst/>
          </a:prstGeom>
          <a:noFill/>
          <a:ln w="9525">
            <a:noFill/>
            <a:miter lim="800000"/>
            <a:headEnd/>
            <a:tailEnd/>
          </a:ln>
        </p:spPr>
      </p:pic>
      <p:sp>
        <p:nvSpPr>
          <p:cNvPr id="36" name="Title 30"/>
          <p:cNvSpPr>
            <a:spLocks noGrp="1"/>
          </p:cNvSpPr>
          <p:nvPr>
            <p:ph type="title"/>
          </p:nvPr>
        </p:nvSpPr>
        <p:spPr>
          <a:xfrm>
            <a:off x="6095999" y="274638"/>
            <a:ext cx="4469313" cy="1143000"/>
          </a:xfrm>
        </p:spPr>
        <p:txBody>
          <a:bodyPr>
            <a:normAutofit/>
          </a:bodyPr>
          <a:lstStyle/>
          <a:p>
            <a:r>
              <a:rPr lang="en-US" dirty="0"/>
              <a:t>Panspermia</a:t>
            </a:r>
          </a:p>
        </p:txBody>
      </p:sp>
      <p:sp>
        <p:nvSpPr>
          <p:cNvPr id="22" name="Content Placeholder 2">
            <a:extLst>
              <a:ext uri="{FF2B5EF4-FFF2-40B4-BE49-F238E27FC236}">
                <a16:creationId xmlns:a16="http://schemas.microsoft.com/office/drawing/2014/main" id="{4F10EC88-14DB-48E5-8B2D-9DA88F8EFC86}"/>
              </a:ext>
            </a:extLst>
          </p:cNvPr>
          <p:cNvSpPr>
            <a:spLocks noGrp="1"/>
          </p:cNvSpPr>
          <p:nvPr>
            <p:ph idx="1"/>
          </p:nvPr>
        </p:nvSpPr>
        <p:spPr>
          <a:xfrm>
            <a:off x="152400" y="228600"/>
            <a:ext cx="4800601" cy="6476999"/>
          </a:xfrm>
        </p:spPr>
        <p:txBody>
          <a:bodyPr>
            <a:normAutofit/>
          </a:bodyPr>
          <a:lstStyle/>
          <a:p>
            <a:r>
              <a:rPr lang="en-US" dirty="0"/>
              <a:t>The Panspermia hypothesis is that life evolved elsewhere in space and was brought to Earth by comets and meteorites.</a:t>
            </a:r>
          </a:p>
          <a:p>
            <a:r>
              <a:rPr lang="en-US" dirty="0"/>
              <a:t>We know that microbes are very hardy and can likely survive in space.</a:t>
            </a:r>
          </a:p>
          <a:p>
            <a:r>
              <a:rPr lang="en-US" dirty="0"/>
              <a:t>Although there are some proponents, panspermia is not widely accepted.</a:t>
            </a:r>
          </a:p>
        </p:txBody>
      </p:sp>
    </p:spTree>
    <p:extLst>
      <p:ext uri="{BB962C8B-B14F-4D97-AF65-F5344CB8AC3E}">
        <p14:creationId xmlns:p14="http://schemas.microsoft.com/office/powerpoint/2010/main" val="3226225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 y="1524000"/>
            <a:ext cx="12211743" cy="5334856"/>
          </a:xfrm>
          <a:prstGeom prst="rect">
            <a:avLst/>
          </a:prstGeom>
          <a:noFill/>
          <a:ln w="9525">
            <a:noFill/>
            <a:miter lim="800000"/>
            <a:headEnd/>
            <a:tailEnd/>
          </a:ln>
        </p:spPr>
      </p:pic>
      <p:sp>
        <p:nvSpPr>
          <p:cNvPr id="4" name="Title 3">
            <a:extLst>
              <a:ext uri="{FF2B5EF4-FFF2-40B4-BE49-F238E27FC236}">
                <a16:creationId xmlns:a16="http://schemas.microsoft.com/office/drawing/2014/main" id="{10EAD413-D2DC-4F97-801A-B35C52B32B95}"/>
              </a:ext>
            </a:extLst>
          </p:cNvPr>
          <p:cNvSpPr>
            <a:spLocks noGrp="1"/>
          </p:cNvSpPr>
          <p:nvPr>
            <p:ph type="title"/>
          </p:nvPr>
        </p:nvSpPr>
        <p:spPr/>
        <p:txBody>
          <a:bodyPr>
            <a:normAutofit fontScale="90000"/>
          </a:bodyPr>
          <a:lstStyle/>
          <a:p>
            <a:r>
              <a:rPr lang="en-US" dirty="0"/>
              <a:t>The Primordial Soup  - the Heterotrophic Theory</a:t>
            </a:r>
          </a:p>
        </p:txBody>
      </p:sp>
    </p:spTree>
    <p:extLst>
      <p:ext uri="{BB962C8B-B14F-4D97-AF65-F5344CB8AC3E}">
        <p14:creationId xmlns:p14="http://schemas.microsoft.com/office/powerpoint/2010/main" val="302272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primsoup"/>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289929" y="1836738"/>
            <a:ext cx="2830481" cy="2430462"/>
          </a:xfrm>
          <a:prstGeom prst="rect">
            <a:avLst/>
          </a:prstGeom>
          <a:noFill/>
          <a:ln w="9525">
            <a:noFill/>
            <a:miter lim="800000"/>
            <a:headEnd/>
            <a:tailEnd/>
          </a:ln>
        </p:spPr>
      </p:pic>
      <p:pic>
        <p:nvPicPr>
          <p:cNvPr id="7170"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94224" y="4267200"/>
            <a:ext cx="5930467" cy="2590800"/>
          </a:xfrm>
          <a:prstGeom prst="rect">
            <a:avLst/>
          </a:prstGeom>
          <a:noFill/>
          <a:ln w="9525">
            <a:noFill/>
            <a:miter lim="800000"/>
            <a:headEnd/>
            <a:tailEnd/>
          </a:ln>
        </p:spPr>
      </p:pic>
      <p:sp>
        <p:nvSpPr>
          <p:cNvPr id="6" name="Title 3">
            <a:extLst>
              <a:ext uri="{FF2B5EF4-FFF2-40B4-BE49-F238E27FC236}">
                <a16:creationId xmlns:a16="http://schemas.microsoft.com/office/drawing/2014/main" id="{69959435-597E-49DF-BD84-E51061961A45}"/>
              </a:ext>
            </a:extLst>
          </p:cNvPr>
          <p:cNvSpPr>
            <a:spLocks noGrp="1"/>
          </p:cNvSpPr>
          <p:nvPr>
            <p:ph type="title"/>
          </p:nvPr>
        </p:nvSpPr>
        <p:spPr>
          <a:xfrm>
            <a:off x="6096000" y="274638"/>
            <a:ext cx="6024410" cy="1143000"/>
          </a:xfrm>
        </p:spPr>
        <p:txBody>
          <a:bodyPr>
            <a:noAutofit/>
          </a:bodyPr>
          <a:lstStyle/>
          <a:p>
            <a:r>
              <a:rPr lang="en-US" sz="3200" dirty="0"/>
              <a:t>The Primordial Soup  - the Heterotrophic Theory</a:t>
            </a:r>
          </a:p>
        </p:txBody>
      </p:sp>
      <p:sp>
        <p:nvSpPr>
          <p:cNvPr id="8" name="Content Placeholder 2">
            <a:extLst>
              <a:ext uri="{FF2B5EF4-FFF2-40B4-BE49-F238E27FC236}">
                <a16:creationId xmlns:a16="http://schemas.microsoft.com/office/drawing/2014/main" id="{5A4C82EA-785E-4442-A177-6E3D5A16BEED}"/>
              </a:ext>
            </a:extLst>
          </p:cNvPr>
          <p:cNvSpPr>
            <a:spLocks noGrp="1"/>
          </p:cNvSpPr>
          <p:nvPr>
            <p:ph idx="1"/>
          </p:nvPr>
        </p:nvSpPr>
        <p:spPr>
          <a:xfrm>
            <a:off x="152400" y="228600"/>
            <a:ext cx="5930467" cy="6476999"/>
          </a:xfrm>
        </p:spPr>
        <p:txBody>
          <a:bodyPr>
            <a:normAutofit lnSpcReduction="10000"/>
          </a:bodyPr>
          <a:lstStyle/>
          <a:p>
            <a:r>
              <a:rPr lang="en-US" dirty="0"/>
              <a:t>Originally proposed in the 1920s separately by Oparin (USSR) and Haldane (UK).  Argues that there were inorganic compounds on early Earth that could have reacted to form the organic compounds that form the building blocks of life.</a:t>
            </a:r>
          </a:p>
          <a:p>
            <a:r>
              <a:rPr lang="en-US" sz="2200" dirty="0"/>
              <a:t>“When ultra-violet light acts on a mixture of water, carbon dioxide, and ammonia, a vast variety of organic substances are made, including sugars and apparently some of the materials from which proteins are built up. [...] before the origin of life they must have accumulated till the primitive oceans reached the consistency of hot dilute soup.” – Haldane, “The Origin of Life,” 1929</a:t>
            </a:r>
          </a:p>
        </p:txBody>
      </p:sp>
    </p:spTree>
    <p:extLst>
      <p:ext uri="{BB962C8B-B14F-4D97-AF65-F5344CB8AC3E}">
        <p14:creationId xmlns:p14="http://schemas.microsoft.com/office/powerpoint/2010/main" val="1610219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primsoup"/>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289929" y="1836738"/>
            <a:ext cx="2830481" cy="2430462"/>
          </a:xfrm>
          <a:prstGeom prst="rect">
            <a:avLst/>
          </a:prstGeom>
          <a:noFill/>
          <a:ln w="9525">
            <a:noFill/>
            <a:miter lim="800000"/>
            <a:headEnd/>
            <a:tailEnd/>
          </a:ln>
        </p:spPr>
      </p:pic>
      <p:pic>
        <p:nvPicPr>
          <p:cNvPr id="7170"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94224" y="4267200"/>
            <a:ext cx="5930467" cy="2590800"/>
          </a:xfrm>
          <a:prstGeom prst="rect">
            <a:avLst/>
          </a:prstGeom>
          <a:noFill/>
          <a:ln w="9525">
            <a:noFill/>
            <a:miter lim="800000"/>
            <a:headEnd/>
            <a:tailEnd/>
          </a:ln>
        </p:spPr>
      </p:pic>
      <p:sp>
        <p:nvSpPr>
          <p:cNvPr id="6" name="Title 3">
            <a:extLst>
              <a:ext uri="{FF2B5EF4-FFF2-40B4-BE49-F238E27FC236}">
                <a16:creationId xmlns:a16="http://schemas.microsoft.com/office/drawing/2014/main" id="{69959435-597E-49DF-BD84-E51061961A45}"/>
              </a:ext>
            </a:extLst>
          </p:cNvPr>
          <p:cNvSpPr>
            <a:spLocks noGrp="1"/>
          </p:cNvSpPr>
          <p:nvPr>
            <p:ph type="title"/>
          </p:nvPr>
        </p:nvSpPr>
        <p:spPr>
          <a:xfrm>
            <a:off x="6096000" y="274638"/>
            <a:ext cx="6024410" cy="1143000"/>
          </a:xfrm>
        </p:spPr>
        <p:txBody>
          <a:bodyPr>
            <a:noAutofit/>
          </a:bodyPr>
          <a:lstStyle/>
          <a:p>
            <a:r>
              <a:rPr lang="en-US" sz="3200" dirty="0"/>
              <a:t>The Primordial Soup  - the Heterotrophic Theory</a:t>
            </a:r>
          </a:p>
        </p:txBody>
      </p:sp>
      <p:sp>
        <p:nvSpPr>
          <p:cNvPr id="8" name="Content Placeholder 2">
            <a:extLst>
              <a:ext uri="{FF2B5EF4-FFF2-40B4-BE49-F238E27FC236}">
                <a16:creationId xmlns:a16="http://schemas.microsoft.com/office/drawing/2014/main" id="{5A4C82EA-785E-4442-A177-6E3D5A16BEED}"/>
              </a:ext>
            </a:extLst>
          </p:cNvPr>
          <p:cNvSpPr>
            <a:spLocks noGrp="1"/>
          </p:cNvSpPr>
          <p:nvPr>
            <p:ph idx="1"/>
          </p:nvPr>
        </p:nvSpPr>
        <p:spPr>
          <a:xfrm>
            <a:off x="152400" y="228600"/>
            <a:ext cx="5930467" cy="6476999"/>
          </a:xfrm>
        </p:spPr>
        <p:txBody>
          <a:bodyPr>
            <a:normAutofit/>
          </a:bodyPr>
          <a:lstStyle/>
          <a:p>
            <a:r>
              <a:rPr lang="en-US" dirty="0"/>
              <a:t>In this theory, heterotrophs evolved first (before photosynthesis) and ate the organic compounds in the primordial soup.  Photosynthesis evolved later as a more complex metabolism.</a:t>
            </a:r>
            <a:endParaRPr lang="en-US" sz="2200" dirty="0"/>
          </a:p>
        </p:txBody>
      </p:sp>
    </p:spTree>
    <p:extLst>
      <p:ext uri="{BB962C8B-B14F-4D97-AF65-F5344CB8AC3E}">
        <p14:creationId xmlns:p14="http://schemas.microsoft.com/office/powerpoint/2010/main" val="3605471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Documents and Settings\pmarenco\My Documents\BrynMawr\Teaching\Paleobiology09\EvolutionOfLife\MillerUreyExperiments.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229600" y="1524000"/>
            <a:ext cx="3900488" cy="5221288"/>
          </a:xfrm>
          <a:prstGeom prst="rect">
            <a:avLst/>
          </a:prstGeom>
          <a:noFill/>
        </p:spPr>
      </p:pic>
      <p:sp>
        <p:nvSpPr>
          <p:cNvPr id="31" name="Title 30"/>
          <p:cNvSpPr>
            <a:spLocks noGrp="1"/>
          </p:cNvSpPr>
          <p:nvPr>
            <p:ph type="title"/>
          </p:nvPr>
        </p:nvSpPr>
        <p:spPr>
          <a:xfrm>
            <a:off x="6430482" y="269312"/>
            <a:ext cx="5305426" cy="1143000"/>
          </a:xfrm>
        </p:spPr>
        <p:txBody>
          <a:bodyPr>
            <a:normAutofit fontScale="90000"/>
          </a:bodyPr>
          <a:lstStyle/>
          <a:p>
            <a:r>
              <a:rPr lang="en-US" dirty="0"/>
              <a:t>Miller-Urey experiment</a:t>
            </a:r>
            <a:br>
              <a:rPr lang="en-US" dirty="0"/>
            </a:br>
            <a:r>
              <a:rPr lang="en-US" sz="2700" dirty="0"/>
              <a:t>1953</a:t>
            </a:r>
          </a:p>
        </p:txBody>
      </p:sp>
      <p:sp>
        <p:nvSpPr>
          <p:cNvPr id="20" name="Content Placeholder 2">
            <a:extLst>
              <a:ext uri="{FF2B5EF4-FFF2-40B4-BE49-F238E27FC236}">
                <a16:creationId xmlns:a16="http://schemas.microsoft.com/office/drawing/2014/main" id="{7B000423-C750-41D6-AA36-5E474586FDB5}"/>
              </a:ext>
            </a:extLst>
          </p:cNvPr>
          <p:cNvSpPr txBox="1">
            <a:spLocks/>
          </p:cNvSpPr>
          <p:nvPr/>
        </p:nvSpPr>
        <p:spPr>
          <a:xfrm>
            <a:off x="152400" y="228600"/>
            <a:ext cx="5930467" cy="6476999"/>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In 1953,</a:t>
            </a:r>
            <a:r>
              <a:rPr lang="en-US" baseline="0" dirty="0"/>
              <a:t> Harold Urey and Stanley Miller performed a landmark experiment wherein they were able to synthesize organic compounds under conditions that are believed to have existed on the early Earth:  a methane-rich atmosphere with ammonia, water vapor and hydrogen.</a:t>
            </a:r>
          </a:p>
          <a:p>
            <a:r>
              <a:rPr lang="en-US" baseline="0" dirty="0"/>
              <a:t>They hypothesized that lightning (in the laboratory they used electrodes to produce a current) could have provided sufficient energy to synthesize the building blocks of life on the early Earth.</a:t>
            </a:r>
            <a:endParaRPr lang="en-US" dirty="0"/>
          </a:p>
        </p:txBody>
      </p:sp>
    </p:spTree>
    <p:extLst>
      <p:ext uri="{BB962C8B-B14F-4D97-AF65-F5344CB8AC3E}">
        <p14:creationId xmlns:p14="http://schemas.microsoft.com/office/powerpoint/2010/main" val="829927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Documents and Settings\pmarenco\My Documents\BrynMawr\Teaching\Paleobiology09\EvolutionOfLife\MillerUreyExperiments.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229600" y="1524000"/>
            <a:ext cx="3900488" cy="5221288"/>
          </a:xfrm>
          <a:prstGeom prst="rect">
            <a:avLst/>
          </a:prstGeom>
          <a:noFill/>
        </p:spPr>
      </p:pic>
      <p:sp>
        <p:nvSpPr>
          <p:cNvPr id="31" name="Title 30"/>
          <p:cNvSpPr>
            <a:spLocks noGrp="1"/>
          </p:cNvSpPr>
          <p:nvPr>
            <p:ph type="title"/>
          </p:nvPr>
        </p:nvSpPr>
        <p:spPr>
          <a:xfrm>
            <a:off x="6430482" y="269312"/>
            <a:ext cx="5305426" cy="1143000"/>
          </a:xfrm>
        </p:spPr>
        <p:txBody>
          <a:bodyPr>
            <a:normAutofit fontScale="90000"/>
          </a:bodyPr>
          <a:lstStyle/>
          <a:p>
            <a:r>
              <a:rPr lang="en-US" dirty="0"/>
              <a:t>Miller-Urey experiment</a:t>
            </a:r>
            <a:br>
              <a:rPr lang="en-US" dirty="0"/>
            </a:br>
            <a:r>
              <a:rPr lang="en-US" sz="2700" dirty="0"/>
              <a:t>1953</a:t>
            </a:r>
          </a:p>
        </p:txBody>
      </p:sp>
      <p:sp>
        <p:nvSpPr>
          <p:cNvPr id="5" name="TextBox 4"/>
          <p:cNvSpPr txBox="1"/>
          <p:nvPr/>
        </p:nvSpPr>
        <p:spPr>
          <a:xfrm>
            <a:off x="6411646" y="2206624"/>
            <a:ext cx="1970355" cy="1938992"/>
          </a:xfrm>
          <a:prstGeom prst="rect">
            <a:avLst/>
          </a:prstGeom>
          <a:noFill/>
        </p:spPr>
        <p:txBody>
          <a:bodyPr wrap="square" rtlCol="0">
            <a:spAutoFit/>
          </a:bodyPr>
          <a:lstStyle/>
          <a:p>
            <a:pPr algn="ctr"/>
            <a:r>
              <a:rPr lang="en-US" sz="2000" b="1" dirty="0">
                <a:solidFill>
                  <a:srgbClr val="C00000"/>
                </a:solidFill>
              </a:rPr>
              <a:t>Amino acids produced!</a:t>
            </a:r>
          </a:p>
          <a:p>
            <a:pPr algn="ctr"/>
            <a:endParaRPr lang="en-US" sz="2000" b="1" dirty="0">
              <a:solidFill>
                <a:srgbClr val="C00000"/>
              </a:solidFill>
            </a:endParaRPr>
          </a:p>
          <a:p>
            <a:pPr algn="ctr"/>
            <a:r>
              <a:rPr lang="en-US" sz="2000" dirty="0">
                <a:solidFill>
                  <a:srgbClr val="C00000"/>
                </a:solidFill>
              </a:rPr>
              <a:t>(BUT… no DNA/RNA building blocks)</a:t>
            </a:r>
          </a:p>
        </p:txBody>
      </p:sp>
      <p:sp>
        <p:nvSpPr>
          <p:cNvPr id="20" name="Content Placeholder 2">
            <a:extLst>
              <a:ext uri="{FF2B5EF4-FFF2-40B4-BE49-F238E27FC236}">
                <a16:creationId xmlns:a16="http://schemas.microsoft.com/office/drawing/2014/main" id="{7B000423-C750-41D6-AA36-5E474586FDB5}"/>
              </a:ext>
            </a:extLst>
          </p:cNvPr>
          <p:cNvSpPr txBox="1">
            <a:spLocks/>
          </p:cNvSpPr>
          <p:nvPr/>
        </p:nvSpPr>
        <p:spPr>
          <a:xfrm>
            <a:off x="152400" y="228600"/>
            <a:ext cx="5930467" cy="64769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The experiment produced amino acids, which are the building blocks of proteins.</a:t>
            </a:r>
          </a:p>
          <a:p>
            <a:r>
              <a:rPr lang="en-US" dirty="0"/>
              <a:t>They were not able to synthesize the more complex building blocks of DNA/RNA.</a:t>
            </a:r>
          </a:p>
        </p:txBody>
      </p:sp>
    </p:spTree>
    <p:extLst>
      <p:ext uri="{BB962C8B-B14F-4D97-AF65-F5344CB8AC3E}">
        <p14:creationId xmlns:p14="http://schemas.microsoft.com/office/powerpoint/2010/main" val="94456788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1477</TotalTime>
  <Words>2179</Words>
  <Application>Microsoft Office PowerPoint</Application>
  <PresentationFormat>Widescreen</PresentationFormat>
  <Paragraphs>268</Paragraphs>
  <Slides>35</Slides>
  <Notes>21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35</vt:i4>
      </vt:variant>
    </vt:vector>
  </HeadingPairs>
  <TitlesOfParts>
    <vt:vector size="42" baseType="lpstr">
      <vt:lpstr>ＭＳ Ｐゴシック</vt:lpstr>
      <vt:lpstr>Arial</vt:lpstr>
      <vt:lpstr>Calibri</vt:lpstr>
      <vt:lpstr>Symbol</vt:lpstr>
      <vt:lpstr>1_Office Theme</vt:lpstr>
      <vt:lpstr>2_Office Theme</vt:lpstr>
      <vt:lpstr>3_Office Theme</vt:lpstr>
      <vt:lpstr>Biosignatures: What is life?</vt:lpstr>
      <vt:lpstr>The Origin Of Life</vt:lpstr>
      <vt:lpstr>The Origin Of Life</vt:lpstr>
      <vt:lpstr>Panspermia</vt:lpstr>
      <vt:lpstr>The Primordial Soup  - the Heterotrophic Theory</vt:lpstr>
      <vt:lpstr>The Primordial Soup  - the Heterotrophic Theory</vt:lpstr>
      <vt:lpstr>The Primordial Soup  - the Heterotrophic Theory</vt:lpstr>
      <vt:lpstr>Miller-Urey experiment 1953</vt:lpstr>
      <vt:lpstr>Miller-Urey experiment 1953</vt:lpstr>
      <vt:lpstr>A 2015 Primordial Soup Update</vt:lpstr>
      <vt:lpstr>Hydrothermal Vents at Mid-Ocean Ridges</vt:lpstr>
      <vt:lpstr>Hydrothermal Vents</vt:lpstr>
      <vt:lpstr>PowerPoint Presentation</vt:lpstr>
      <vt:lpstr>Did Life Start at Hydrothermal Vents?</vt:lpstr>
      <vt:lpstr>Evidence for earliest life?</vt:lpstr>
      <vt:lpstr>PowerPoint Presentation</vt:lpstr>
      <vt:lpstr>PowerPoint Presentation</vt:lpstr>
      <vt:lpstr>First body fossils?</vt:lpstr>
      <vt:lpstr>PowerPoint Presentation</vt:lpstr>
      <vt:lpstr>PowerPoint Presentation</vt:lpstr>
      <vt:lpstr>Oldest non-controversial body fossils</vt:lpstr>
      <vt:lpstr>New candidate for oldest non-controversial body fossils</vt:lpstr>
      <vt:lpstr>Microbialites</vt:lpstr>
      <vt:lpstr>Microbialites</vt:lpstr>
      <vt:lpstr>Modern Stromatolites</vt:lpstr>
      <vt:lpstr>Modern Stromatolites</vt:lpstr>
      <vt:lpstr>Modern vs. ancient?</vt:lpstr>
      <vt:lpstr>Modern vs. ancient?</vt:lpstr>
      <vt:lpstr>PowerPoint Presentation</vt:lpstr>
      <vt:lpstr>PowerPoint Presentation</vt:lpstr>
      <vt:lpstr>3.7 Ga Stromatolites?</vt:lpstr>
      <vt:lpstr>3.7 Ga Stromatolites?</vt:lpstr>
      <vt:lpstr>PowerPoint Presentation</vt:lpstr>
      <vt:lpstr>PowerPoint Presentation</vt:lpstr>
      <vt:lpstr>Evidence for Early Life: Summary</vt:lpstr>
    </vt:vector>
  </TitlesOfParts>
  <Company>Bryn Mawr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Marenco</dc:creator>
  <cp:lastModifiedBy>Katherine N Marenco</cp:lastModifiedBy>
  <cp:revision>147</cp:revision>
  <dcterms:created xsi:type="dcterms:W3CDTF">2015-03-20T15:11:24Z</dcterms:created>
  <dcterms:modified xsi:type="dcterms:W3CDTF">2026-09-07T23:47:08Z</dcterms:modified>
</cp:coreProperties>
</file>