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Lst>
  <p:notesMasterIdLst>
    <p:notesMasterId r:id="rId31"/>
  </p:notesMasterIdLst>
  <p:sldIdLst>
    <p:sldId id="316" r:id="rId4"/>
    <p:sldId id="290" r:id="rId5"/>
    <p:sldId id="286" r:id="rId6"/>
    <p:sldId id="271" r:id="rId7"/>
    <p:sldId id="272" r:id="rId8"/>
    <p:sldId id="317" r:id="rId9"/>
    <p:sldId id="318" r:id="rId10"/>
    <p:sldId id="319" r:id="rId11"/>
    <p:sldId id="314" r:id="rId12"/>
    <p:sldId id="293" r:id="rId13"/>
    <p:sldId id="259" r:id="rId14"/>
    <p:sldId id="268" r:id="rId15"/>
    <p:sldId id="312" r:id="rId16"/>
    <p:sldId id="309" r:id="rId17"/>
    <p:sldId id="267" r:id="rId18"/>
    <p:sldId id="297" r:id="rId19"/>
    <p:sldId id="298" r:id="rId20"/>
    <p:sldId id="320" r:id="rId21"/>
    <p:sldId id="321" r:id="rId22"/>
    <p:sldId id="299" r:id="rId23"/>
    <p:sldId id="301" r:id="rId24"/>
    <p:sldId id="300" r:id="rId25"/>
    <p:sldId id="302" r:id="rId26"/>
    <p:sldId id="304" r:id="rId27"/>
    <p:sldId id="313" r:id="rId28"/>
    <p:sldId id="277" r:id="rId29"/>
    <p:sldId id="273" r:id="rId3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3447" autoAdjust="0"/>
  </p:normalViewPr>
  <p:slideViewPr>
    <p:cSldViewPr snapToGrid="0">
      <p:cViewPr varScale="1">
        <p:scale>
          <a:sx n="111" d="100"/>
          <a:sy n="111" d="100"/>
        </p:scale>
        <p:origin x="1596"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tableStyles" Target="tableStyles.xml"/><Relationship Id="rId8"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B5CA5C-AAFD-4C12-92DB-67D514D782BD}" type="datetimeFigureOut">
              <a:rPr lang="en-US" smtClean="0"/>
              <a:t>9/1/2026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EADEFAE-19FB-4DC4-99E5-36CBBA2A7BD4}" type="slidenum">
              <a:rPr lang="en-US" smtClean="0"/>
              <a:t>‹#›</a:t>
            </a:fld>
            <a:endParaRPr lang="en-US"/>
          </a:p>
        </p:txBody>
      </p:sp>
    </p:spTree>
    <p:extLst>
      <p:ext uri="{BB962C8B-B14F-4D97-AF65-F5344CB8AC3E}">
        <p14:creationId xmlns:p14="http://schemas.microsoft.com/office/powerpoint/2010/main" val="14904892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0E2B2A-E0E2-44A5-A7D5-E4C92783FDB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56932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0E2B2A-E0E2-44A5-A7D5-E4C92783FDB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81141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0E2B2A-E0E2-44A5-A7D5-E4C92783FDB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77248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Diagenetic processes can include compaction/distortion, cementation (i.e., minerals can fill existing spaces within the fossil skeleton and/or cement the fossil to other fossils or rock fragments), and alteration or replacement of existing minerals.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0E2B2A-E0E2-44A5-A7D5-E4C92783FDB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865984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Original soft-part preservation requires that the biological material be removed (and sealed off from) decay processes almost immediately after death. This can be accomplished via entombment in snow/ice, sand, and amber (plant sap).</a:t>
            </a:r>
          </a:p>
          <a:p>
            <a:r>
              <a:rPr lang="en-US" dirty="0"/>
              <a:t>Upper left photo is of a “dinosaur mummy,” preserved in sand (now sandstone), that was discovered in 2000 and nicknamed “Leonardo”: https://www.sciencenews.org/article/dear-mummy-rare-fossil-reveals-common-dinosaurs-soft-tissue. Lower left photo is of a spider preserved in amber. Lower right photo is of a juvenile wooly mammoth that was entombed in permafrost (frozen sediment) in Siberia for 42,000 years until its discovery in 2007: https://en.wikipedia.org/wiki/Lyuba_(mammoth).</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0E2B2A-E0E2-44A5-A7D5-E4C92783FDB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465054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plants are buried, they are subjected to considerable pressure from the overlying layers of rock. This pressure forces out volatiles and other unstable chemical components of the plant’s tissues and leaves behind a thin film of very stable </a:t>
            </a:r>
            <a:r>
              <a:rPr lang="en-US" b="1" dirty="0"/>
              <a:t>carbon</a:t>
            </a:r>
            <a:r>
              <a:rPr lang="en-US" dirty="0"/>
              <a:t>. This thin film of carbon preserves, often intricately, the external features of the plant.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0E2B2A-E0E2-44A5-A7D5-E4C92783FDB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498673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process of clay mineral replacement shares many similarities with carbonization, but instead of a thin film of carbon, animal fossils are preserved as thin films of stable </a:t>
            </a:r>
            <a:r>
              <a:rPr lang="en-US" b="1" dirty="0"/>
              <a:t>clay minerals</a:t>
            </a:r>
            <a:r>
              <a:rPr lang="en-US" dirty="0"/>
              <a:t>. </a:t>
            </a:r>
            <a:r>
              <a:rPr lang="en-US" u="sng" dirty="0"/>
              <a:t>Upper left</a:t>
            </a:r>
            <a:r>
              <a:rPr lang="en-US" dirty="0"/>
              <a:t>: </a:t>
            </a:r>
            <a:r>
              <a:rPr lang="en-US" i="1" dirty="0" err="1"/>
              <a:t>Hallucigenia</a:t>
            </a:r>
            <a:r>
              <a:rPr lang="en-US" dirty="0"/>
              <a:t> (a Burgess Shale animal); </a:t>
            </a:r>
            <a:r>
              <a:rPr lang="en-US" u="sng" dirty="0"/>
              <a:t>lower left</a:t>
            </a:r>
            <a:r>
              <a:rPr lang="en-US" dirty="0"/>
              <a:t>: </a:t>
            </a:r>
            <a:r>
              <a:rPr lang="en-US" i="1" dirty="0"/>
              <a:t>Canadia</a:t>
            </a:r>
            <a:r>
              <a:rPr lang="en-US" dirty="0"/>
              <a:t> (a Burgess Shale animal); </a:t>
            </a:r>
            <a:r>
              <a:rPr lang="en-US" u="sng" dirty="0"/>
              <a:t>upper right</a:t>
            </a:r>
            <a:r>
              <a:rPr lang="en-US" dirty="0"/>
              <a:t>: one of the two head appendages of </a:t>
            </a:r>
            <a:r>
              <a:rPr lang="en-US" i="1" dirty="0"/>
              <a:t>Anomalocaris</a:t>
            </a:r>
            <a:r>
              <a:rPr lang="en-US" dirty="0"/>
              <a:t> (another Burgess Shale animal); </a:t>
            </a:r>
            <a:r>
              <a:rPr lang="en-US" u="sng" dirty="0"/>
              <a:t>lower right</a:t>
            </a:r>
            <a:r>
              <a:rPr lang="en-US" dirty="0"/>
              <a:t>: fossil insects.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0E2B2A-E0E2-44A5-A7D5-E4C92783FDB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749376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replacement, the original minerals making up the shell are completely replaced by different minerals.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0E2B2A-E0E2-44A5-A7D5-E4C92783FDB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870571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recrystallization, minerals comprising a shell are altered so that the crystals become larger but retain the </a:t>
            </a:r>
            <a:r>
              <a:rPr lang="en-US" b="1" dirty="0"/>
              <a:t>same chemical composition</a:t>
            </a:r>
            <a:r>
              <a:rPr lang="en-US" dirty="0"/>
              <a:t>. This process may occur through dissolution (dissolving the original shell) followed by precipitation of the same kind of mineral crystals, or through in-place transformation of the original crystals into larger</a:t>
            </a:r>
            <a:r>
              <a:rPr lang="en-US"/>
              <a:t>, blockier ones.</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0E2B2A-E0E2-44A5-A7D5-E4C92783FDB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256398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CB4E20-EDCB-134E-2C42-36987AC5E1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048DCA-216E-2A00-726D-641E2F7F0B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B6E700-36D0-E634-ECC6-2291AAE15E8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DE7234A-556C-1C31-0487-96113CCA6F9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0E2B2A-E0E2-44A5-A7D5-E4C92783FDB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328223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74DFDE6-3656-4372-A774-D10DD5B6D46A}" type="datetimeFigureOut">
              <a:rPr lang="en-US" smtClean="0"/>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B379ED-9506-4A64-AF88-94E7FC875E29}" type="slidenum">
              <a:rPr lang="en-US" smtClean="0"/>
              <a:t>‹#›</a:t>
            </a:fld>
            <a:endParaRPr lang="en-US"/>
          </a:p>
        </p:txBody>
      </p:sp>
    </p:spTree>
    <p:extLst>
      <p:ext uri="{BB962C8B-B14F-4D97-AF65-F5344CB8AC3E}">
        <p14:creationId xmlns:p14="http://schemas.microsoft.com/office/powerpoint/2010/main" val="39400427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74DFDE6-3656-4372-A774-D10DD5B6D46A}" type="datetimeFigureOut">
              <a:rPr lang="en-US" smtClean="0"/>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B379ED-9506-4A64-AF88-94E7FC875E29}" type="slidenum">
              <a:rPr lang="en-US" smtClean="0"/>
              <a:t>‹#›</a:t>
            </a:fld>
            <a:endParaRPr lang="en-US"/>
          </a:p>
        </p:txBody>
      </p:sp>
    </p:spTree>
    <p:extLst>
      <p:ext uri="{BB962C8B-B14F-4D97-AF65-F5344CB8AC3E}">
        <p14:creationId xmlns:p14="http://schemas.microsoft.com/office/powerpoint/2010/main" val="12494221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74DFDE6-3656-4372-A774-D10DD5B6D46A}" type="datetimeFigureOut">
              <a:rPr lang="en-US" smtClean="0"/>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B379ED-9506-4A64-AF88-94E7FC875E29}" type="slidenum">
              <a:rPr lang="en-US" smtClean="0"/>
              <a:t>‹#›</a:t>
            </a:fld>
            <a:endParaRPr lang="en-US"/>
          </a:p>
        </p:txBody>
      </p:sp>
    </p:spTree>
    <p:extLst>
      <p:ext uri="{BB962C8B-B14F-4D97-AF65-F5344CB8AC3E}">
        <p14:creationId xmlns:p14="http://schemas.microsoft.com/office/powerpoint/2010/main" val="18102472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F0DADE1-E0B9-4A07-BF1F-4B113E5E83FD}" type="datetimeFigureOut">
              <a:rPr lang="en-US" smtClean="0"/>
              <a:pPr/>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DCAA16-75AD-467D-AAED-5CB97F6DB291}" type="slidenum">
              <a:rPr lang="en-US" smtClean="0"/>
              <a:pPr/>
              <a:t>‹#›</a:t>
            </a:fld>
            <a:endParaRPr lang="en-US"/>
          </a:p>
        </p:txBody>
      </p:sp>
    </p:spTree>
    <p:extLst>
      <p:ext uri="{BB962C8B-B14F-4D97-AF65-F5344CB8AC3E}">
        <p14:creationId xmlns:p14="http://schemas.microsoft.com/office/powerpoint/2010/main" val="8038703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F0DADE1-E0B9-4A07-BF1F-4B113E5E83FD}" type="datetimeFigureOut">
              <a:rPr lang="en-US" smtClean="0"/>
              <a:pPr/>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DCAA16-75AD-467D-AAED-5CB97F6DB291}" type="slidenum">
              <a:rPr lang="en-US" smtClean="0"/>
              <a:pPr/>
              <a:t>‹#›</a:t>
            </a:fld>
            <a:endParaRPr lang="en-US"/>
          </a:p>
        </p:txBody>
      </p:sp>
    </p:spTree>
    <p:extLst>
      <p:ext uri="{BB962C8B-B14F-4D97-AF65-F5344CB8AC3E}">
        <p14:creationId xmlns:p14="http://schemas.microsoft.com/office/powerpoint/2010/main" val="40958691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F0DADE1-E0B9-4A07-BF1F-4B113E5E83FD}" type="datetimeFigureOut">
              <a:rPr lang="en-US" smtClean="0"/>
              <a:pPr/>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DCAA16-75AD-467D-AAED-5CB97F6DB291}" type="slidenum">
              <a:rPr lang="en-US" smtClean="0"/>
              <a:pPr/>
              <a:t>‹#›</a:t>
            </a:fld>
            <a:endParaRPr lang="en-US"/>
          </a:p>
        </p:txBody>
      </p:sp>
    </p:spTree>
    <p:extLst>
      <p:ext uri="{BB962C8B-B14F-4D97-AF65-F5344CB8AC3E}">
        <p14:creationId xmlns:p14="http://schemas.microsoft.com/office/powerpoint/2010/main" val="617963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F0DADE1-E0B9-4A07-BF1F-4B113E5E83FD}" type="datetimeFigureOut">
              <a:rPr lang="en-US" smtClean="0"/>
              <a:pPr/>
              <a:t>9/1/2026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DCAA16-75AD-467D-AAED-5CB97F6DB291}" type="slidenum">
              <a:rPr lang="en-US" smtClean="0"/>
              <a:pPr/>
              <a:t>‹#›</a:t>
            </a:fld>
            <a:endParaRPr lang="en-US"/>
          </a:p>
        </p:txBody>
      </p:sp>
    </p:spTree>
    <p:extLst>
      <p:ext uri="{BB962C8B-B14F-4D97-AF65-F5344CB8AC3E}">
        <p14:creationId xmlns:p14="http://schemas.microsoft.com/office/powerpoint/2010/main" val="8712623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F0DADE1-E0B9-4A07-BF1F-4B113E5E83FD}" type="datetimeFigureOut">
              <a:rPr lang="en-US" smtClean="0"/>
              <a:pPr/>
              <a:t>9/1/2026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DCAA16-75AD-467D-AAED-5CB97F6DB291}" type="slidenum">
              <a:rPr lang="en-US" smtClean="0"/>
              <a:pPr/>
              <a:t>‹#›</a:t>
            </a:fld>
            <a:endParaRPr lang="en-US"/>
          </a:p>
        </p:txBody>
      </p:sp>
    </p:spTree>
    <p:extLst>
      <p:ext uri="{BB962C8B-B14F-4D97-AF65-F5344CB8AC3E}">
        <p14:creationId xmlns:p14="http://schemas.microsoft.com/office/powerpoint/2010/main" val="5285359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F0DADE1-E0B9-4A07-BF1F-4B113E5E83FD}" type="datetimeFigureOut">
              <a:rPr lang="en-US" smtClean="0"/>
              <a:pPr/>
              <a:t>9/1/2026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DCAA16-75AD-467D-AAED-5CB97F6DB291}" type="slidenum">
              <a:rPr lang="en-US" smtClean="0"/>
              <a:pPr/>
              <a:t>‹#›</a:t>
            </a:fld>
            <a:endParaRPr lang="en-US"/>
          </a:p>
        </p:txBody>
      </p:sp>
    </p:spTree>
    <p:extLst>
      <p:ext uri="{BB962C8B-B14F-4D97-AF65-F5344CB8AC3E}">
        <p14:creationId xmlns:p14="http://schemas.microsoft.com/office/powerpoint/2010/main" val="12611956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F0DADE1-E0B9-4A07-BF1F-4B113E5E83FD}" type="datetimeFigureOut">
              <a:rPr lang="en-US" smtClean="0"/>
              <a:pPr/>
              <a:t>9/1/2026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DCAA16-75AD-467D-AAED-5CB97F6DB291}" type="slidenum">
              <a:rPr lang="en-US" smtClean="0"/>
              <a:pPr/>
              <a:t>‹#›</a:t>
            </a:fld>
            <a:endParaRPr lang="en-US"/>
          </a:p>
        </p:txBody>
      </p:sp>
    </p:spTree>
    <p:extLst>
      <p:ext uri="{BB962C8B-B14F-4D97-AF65-F5344CB8AC3E}">
        <p14:creationId xmlns:p14="http://schemas.microsoft.com/office/powerpoint/2010/main" val="23293329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F0DADE1-E0B9-4A07-BF1F-4B113E5E83FD}" type="datetimeFigureOut">
              <a:rPr lang="en-US" smtClean="0"/>
              <a:pPr/>
              <a:t>9/1/2026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DCAA16-75AD-467D-AAED-5CB97F6DB291}" type="slidenum">
              <a:rPr lang="en-US" smtClean="0"/>
              <a:pPr/>
              <a:t>‹#›</a:t>
            </a:fld>
            <a:endParaRPr lang="en-US"/>
          </a:p>
        </p:txBody>
      </p:sp>
    </p:spTree>
    <p:extLst>
      <p:ext uri="{BB962C8B-B14F-4D97-AF65-F5344CB8AC3E}">
        <p14:creationId xmlns:p14="http://schemas.microsoft.com/office/powerpoint/2010/main" val="35327872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74DFDE6-3656-4372-A774-D10DD5B6D46A}" type="datetimeFigureOut">
              <a:rPr lang="en-US" smtClean="0"/>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B379ED-9506-4A64-AF88-94E7FC875E29}" type="slidenum">
              <a:rPr lang="en-US" smtClean="0"/>
              <a:t>‹#›</a:t>
            </a:fld>
            <a:endParaRPr lang="en-US"/>
          </a:p>
        </p:txBody>
      </p:sp>
    </p:spTree>
    <p:extLst>
      <p:ext uri="{BB962C8B-B14F-4D97-AF65-F5344CB8AC3E}">
        <p14:creationId xmlns:p14="http://schemas.microsoft.com/office/powerpoint/2010/main" val="4944238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F0DADE1-E0B9-4A07-BF1F-4B113E5E83FD}" type="datetimeFigureOut">
              <a:rPr lang="en-US" smtClean="0"/>
              <a:pPr/>
              <a:t>9/1/2026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DCAA16-75AD-467D-AAED-5CB97F6DB291}" type="slidenum">
              <a:rPr lang="en-US" smtClean="0"/>
              <a:pPr/>
              <a:t>‹#›</a:t>
            </a:fld>
            <a:endParaRPr lang="en-US"/>
          </a:p>
        </p:txBody>
      </p:sp>
    </p:spTree>
    <p:extLst>
      <p:ext uri="{BB962C8B-B14F-4D97-AF65-F5344CB8AC3E}">
        <p14:creationId xmlns:p14="http://schemas.microsoft.com/office/powerpoint/2010/main" val="277791731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F0DADE1-E0B9-4A07-BF1F-4B113E5E83FD}" type="datetimeFigureOut">
              <a:rPr lang="en-US" smtClean="0"/>
              <a:pPr/>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DCAA16-75AD-467D-AAED-5CB97F6DB291}" type="slidenum">
              <a:rPr lang="en-US" smtClean="0"/>
              <a:pPr/>
              <a:t>‹#›</a:t>
            </a:fld>
            <a:endParaRPr lang="en-US"/>
          </a:p>
        </p:txBody>
      </p:sp>
    </p:spTree>
    <p:extLst>
      <p:ext uri="{BB962C8B-B14F-4D97-AF65-F5344CB8AC3E}">
        <p14:creationId xmlns:p14="http://schemas.microsoft.com/office/powerpoint/2010/main" val="27860053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F0DADE1-E0B9-4A07-BF1F-4B113E5E83FD}" type="datetimeFigureOut">
              <a:rPr lang="en-US" smtClean="0"/>
              <a:pPr/>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DCAA16-75AD-467D-AAED-5CB97F6DB291}" type="slidenum">
              <a:rPr lang="en-US" smtClean="0"/>
              <a:pPr/>
              <a:t>‹#›</a:t>
            </a:fld>
            <a:endParaRPr lang="en-US"/>
          </a:p>
        </p:txBody>
      </p:sp>
    </p:spTree>
    <p:extLst>
      <p:ext uri="{BB962C8B-B14F-4D97-AF65-F5344CB8AC3E}">
        <p14:creationId xmlns:p14="http://schemas.microsoft.com/office/powerpoint/2010/main" val="29992352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9393A38-70C7-4DDA-A8DF-C3F4128E1848}" type="datetimeFigureOut">
              <a:rPr lang="en-US" smtClean="0"/>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FB270A-C61E-4E3F-BAF7-7BBB0E89DB19}" type="slidenum">
              <a:rPr lang="en-US" smtClean="0"/>
              <a:t>‹#›</a:t>
            </a:fld>
            <a:endParaRPr lang="en-US"/>
          </a:p>
        </p:txBody>
      </p:sp>
    </p:spTree>
    <p:extLst>
      <p:ext uri="{BB962C8B-B14F-4D97-AF65-F5344CB8AC3E}">
        <p14:creationId xmlns:p14="http://schemas.microsoft.com/office/powerpoint/2010/main" val="197124946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9393A38-70C7-4DDA-A8DF-C3F4128E1848}" type="datetimeFigureOut">
              <a:rPr lang="en-US" smtClean="0"/>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FB270A-C61E-4E3F-BAF7-7BBB0E89DB19}" type="slidenum">
              <a:rPr lang="en-US" smtClean="0"/>
              <a:t>‹#›</a:t>
            </a:fld>
            <a:endParaRPr lang="en-US"/>
          </a:p>
        </p:txBody>
      </p:sp>
    </p:spTree>
    <p:extLst>
      <p:ext uri="{BB962C8B-B14F-4D97-AF65-F5344CB8AC3E}">
        <p14:creationId xmlns:p14="http://schemas.microsoft.com/office/powerpoint/2010/main" val="104681525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9393A38-70C7-4DDA-A8DF-C3F4128E1848}" type="datetimeFigureOut">
              <a:rPr lang="en-US" smtClean="0"/>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FB270A-C61E-4E3F-BAF7-7BBB0E89DB19}" type="slidenum">
              <a:rPr lang="en-US" smtClean="0"/>
              <a:t>‹#›</a:t>
            </a:fld>
            <a:endParaRPr lang="en-US"/>
          </a:p>
        </p:txBody>
      </p:sp>
    </p:spTree>
    <p:extLst>
      <p:ext uri="{BB962C8B-B14F-4D97-AF65-F5344CB8AC3E}">
        <p14:creationId xmlns:p14="http://schemas.microsoft.com/office/powerpoint/2010/main" val="232472273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9393A38-70C7-4DDA-A8DF-C3F4128E1848}" type="datetimeFigureOut">
              <a:rPr lang="en-US" smtClean="0"/>
              <a:t>9/1/2026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FB270A-C61E-4E3F-BAF7-7BBB0E89DB19}" type="slidenum">
              <a:rPr lang="en-US" smtClean="0"/>
              <a:t>‹#›</a:t>
            </a:fld>
            <a:endParaRPr lang="en-US"/>
          </a:p>
        </p:txBody>
      </p:sp>
    </p:spTree>
    <p:extLst>
      <p:ext uri="{BB962C8B-B14F-4D97-AF65-F5344CB8AC3E}">
        <p14:creationId xmlns:p14="http://schemas.microsoft.com/office/powerpoint/2010/main" val="9190260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9393A38-70C7-4DDA-A8DF-C3F4128E1848}" type="datetimeFigureOut">
              <a:rPr lang="en-US" smtClean="0"/>
              <a:t>9/1/2026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4FB270A-C61E-4E3F-BAF7-7BBB0E89DB19}" type="slidenum">
              <a:rPr lang="en-US" smtClean="0"/>
              <a:t>‹#›</a:t>
            </a:fld>
            <a:endParaRPr lang="en-US"/>
          </a:p>
        </p:txBody>
      </p:sp>
    </p:spTree>
    <p:extLst>
      <p:ext uri="{BB962C8B-B14F-4D97-AF65-F5344CB8AC3E}">
        <p14:creationId xmlns:p14="http://schemas.microsoft.com/office/powerpoint/2010/main" val="123553791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9393A38-70C7-4DDA-A8DF-C3F4128E1848}" type="datetimeFigureOut">
              <a:rPr lang="en-US" smtClean="0"/>
              <a:t>9/1/2026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4FB270A-C61E-4E3F-BAF7-7BBB0E89DB19}" type="slidenum">
              <a:rPr lang="en-US" smtClean="0"/>
              <a:t>‹#›</a:t>
            </a:fld>
            <a:endParaRPr lang="en-US"/>
          </a:p>
        </p:txBody>
      </p:sp>
    </p:spTree>
    <p:extLst>
      <p:ext uri="{BB962C8B-B14F-4D97-AF65-F5344CB8AC3E}">
        <p14:creationId xmlns:p14="http://schemas.microsoft.com/office/powerpoint/2010/main" val="419751500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9393A38-70C7-4DDA-A8DF-C3F4128E1848}" type="datetimeFigureOut">
              <a:rPr lang="en-US" smtClean="0"/>
              <a:t>9/1/2026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4FB270A-C61E-4E3F-BAF7-7BBB0E89DB19}" type="slidenum">
              <a:rPr lang="en-US" smtClean="0"/>
              <a:t>‹#›</a:t>
            </a:fld>
            <a:endParaRPr lang="en-US"/>
          </a:p>
        </p:txBody>
      </p:sp>
    </p:spTree>
    <p:extLst>
      <p:ext uri="{BB962C8B-B14F-4D97-AF65-F5344CB8AC3E}">
        <p14:creationId xmlns:p14="http://schemas.microsoft.com/office/powerpoint/2010/main" val="11338039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74DFDE6-3656-4372-A774-D10DD5B6D46A}" type="datetimeFigureOut">
              <a:rPr lang="en-US" smtClean="0"/>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B379ED-9506-4A64-AF88-94E7FC875E29}" type="slidenum">
              <a:rPr lang="en-US" smtClean="0"/>
              <a:t>‹#›</a:t>
            </a:fld>
            <a:endParaRPr lang="en-US"/>
          </a:p>
        </p:txBody>
      </p:sp>
    </p:spTree>
    <p:extLst>
      <p:ext uri="{BB962C8B-B14F-4D97-AF65-F5344CB8AC3E}">
        <p14:creationId xmlns:p14="http://schemas.microsoft.com/office/powerpoint/2010/main" val="180102150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9393A38-70C7-4DDA-A8DF-C3F4128E1848}" type="datetimeFigureOut">
              <a:rPr lang="en-US" smtClean="0"/>
              <a:t>9/1/2026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FB270A-C61E-4E3F-BAF7-7BBB0E89DB19}" type="slidenum">
              <a:rPr lang="en-US" smtClean="0"/>
              <a:t>‹#›</a:t>
            </a:fld>
            <a:endParaRPr lang="en-US"/>
          </a:p>
        </p:txBody>
      </p:sp>
    </p:spTree>
    <p:extLst>
      <p:ext uri="{BB962C8B-B14F-4D97-AF65-F5344CB8AC3E}">
        <p14:creationId xmlns:p14="http://schemas.microsoft.com/office/powerpoint/2010/main" val="112180953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9393A38-70C7-4DDA-A8DF-C3F4128E1848}" type="datetimeFigureOut">
              <a:rPr lang="en-US" smtClean="0"/>
              <a:t>9/1/2026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FB270A-C61E-4E3F-BAF7-7BBB0E89DB19}" type="slidenum">
              <a:rPr lang="en-US" smtClean="0"/>
              <a:t>‹#›</a:t>
            </a:fld>
            <a:endParaRPr lang="en-US"/>
          </a:p>
        </p:txBody>
      </p:sp>
    </p:spTree>
    <p:extLst>
      <p:ext uri="{BB962C8B-B14F-4D97-AF65-F5344CB8AC3E}">
        <p14:creationId xmlns:p14="http://schemas.microsoft.com/office/powerpoint/2010/main" val="191482799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9393A38-70C7-4DDA-A8DF-C3F4128E1848}" type="datetimeFigureOut">
              <a:rPr lang="en-US" smtClean="0"/>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FB270A-C61E-4E3F-BAF7-7BBB0E89DB19}" type="slidenum">
              <a:rPr lang="en-US" smtClean="0"/>
              <a:t>‹#›</a:t>
            </a:fld>
            <a:endParaRPr lang="en-US"/>
          </a:p>
        </p:txBody>
      </p:sp>
    </p:spTree>
    <p:extLst>
      <p:ext uri="{BB962C8B-B14F-4D97-AF65-F5344CB8AC3E}">
        <p14:creationId xmlns:p14="http://schemas.microsoft.com/office/powerpoint/2010/main" val="10484553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9393A38-70C7-4DDA-A8DF-C3F4128E1848}" type="datetimeFigureOut">
              <a:rPr lang="en-US" smtClean="0"/>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FB270A-C61E-4E3F-BAF7-7BBB0E89DB19}" type="slidenum">
              <a:rPr lang="en-US" smtClean="0"/>
              <a:t>‹#›</a:t>
            </a:fld>
            <a:endParaRPr lang="en-US"/>
          </a:p>
        </p:txBody>
      </p:sp>
    </p:spTree>
    <p:extLst>
      <p:ext uri="{BB962C8B-B14F-4D97-AF65-F5344CB8AC3E}">
        <p14:creationId xmlns:p14="http://schemas.microsoft.com/office/powerpoint/2010/main" val="34951462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74DFDE6-3656-4372-A774-D10DD5B6D46A}" type="datetimeFigureOut">
              <a:rPr lang="en-US" smtClean="0"/>
              <a:t>9/1/2026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6B379ED-9506-4A64-AF88-94E7FC875E29}" type="slidenum">
              <a:rPr lang="en-US" smtClean="0"/>
              <a:t>‹#›</a:t>
            </a:fld>
            <a:endParaRPr lang="en-US"/>
          </a:p>
        </p:txBody>
      </p:sp>
    </p:spTree>
    <p:extLst>
      <p:ext uri="{BB962C8B-B14F-4D97-AF65-F5344CB8AC3E}">
        <p14:creationId xmlns:p14="http://schemas.microsoft.com/office/powerpoint/2010/main" val="3568857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74DFDE6-3656-4372-A774-D10DD5B6D46A}" type="datetimeFigureOut">
              <a:rPr lang="en-US" smtClean="0"/>
              <a:t>9/1/2026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6B379ED-9506-4A64-AF88-94E7FC875E29}" type="slidenum">
              <a:rPr lang="en-US" smtClean="0"/>
              <a:t>‹#›</a:t>
            </a:fld>
            <a:endParaRPr lang="en-US"/>
          </a:p>
        </p:txBody>
      </p:sp>
    </p:spTree>
    <p:extLst>
      <p:ext uri="{BB962C8B-B14F-4D97-AF65-F5344CB8AC3E}">
        <p14:creationId xmlns:p14="http://schemas.microsoft.com/office/powerpoint/2010/main" val="22480803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74DFDE6-3656-4372-A774-D10DD5B6D46A}" type="datetimeFigureOut">
              <a:rPr lang="en-US" smtClean="0"/>
              <a:t>9/1/2026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6B379ED-9506-4A64-AF88-94E7FC875E29}" type="slidenum">
              <a:rPr lang="en-US" smtClean="0"/>
              <a:t>‹#›</a:t>
            </a:fld>
            <a:endParaRPr lang="en-US"/>
          </a:p>
        </p:txBody>
      </p:sp>
    </p:spTree>
    <p:extLst>
      <p:ext uri="{BB962C8B-B14F-4D97-AF65-F5344CB8AC3E}">
        <p14:creationId xmlns:p14="http://schemas.microsoft.com/office/powerpoint/2010/main" val="19345608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74DFDE6-3656-4372-A774-D10DD5B6D46A}" type="datetimeFigureOut">
              <a:rPr lang="en-US" smtClean="0"/>
              <a:t>9/1/2026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6B379ED-9506-4A64-AF88-94E7FC875E29}" type="slidenum">
              <a:rPr lang="en-US" smtClean="0"/>
              <a:t>‹#›</a:t>
            </a:fld>
            <a:endParaRPr lang="en-US"/>
          </a:p>
        </p:txBody>
      </p:sp>
    </p:spTree>
    <p:extLst>
      <p:ext uri="{BB962C8B-B14F-4D97-AF65-F5344CB8AC3E}">
        <p14:creationId xmlns:p14="http://schemas.microsoft.com/office/powerpoint/2010/main" val="753558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74DFDE6-3656-4372-A774-D10DD5B6D46A}" type="datetimeFigureOut">
              <a:rPr lang="en-US" smtClean="0"/>
              <a:t>9/1/2026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6B379ED-9506-4A64-AF88-94E7FC875E29}" type="slidenum">
              <a:rPr lang="en-US" smtClean="0"/>
              <a:t>‹#›</a:t>
            </a:fld>
            <a:endParaRPr lang="en-US"/>
          </a:p>
        </p:txBody>
      </p:sp>
    </p:spTree>
    <p:extLst>
      <p:ext uri="{BB962C8B-B14F-4D97-AF65-F5344CB8AC3E}">
        <p14:creationId xmlns:p14="http://schemas.microsoft.com/office/powerpoint/2010/main" val="41790541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74DFDE6-3656-4372-A774-D10DD5B6D46A}" type="datetimeFigureOut">
              <a:rPr lang="en-US" smtClean="0"/>
              <a:t>9/1/2026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6B379ED-9506-4A64-AF88-94E7FC875E29}" type="slidenum">
              <a:rPr lang="en-US" smtClean="0"/>
              <a:t>‹#›</a:t>
            </a:fld>
            <a:endParaRPr lang="en-US"/>
          </a:p>
        </p:txBody>
      </p:sp>
    </p:spTree>
    <p:extLst>
      <p:ext uri="{BB962C8B-B14F-4D97-AF65-F5344CB8AC3E}">
        <p14:creationId xmlns:p14="http://schemas.microsoft.com/office/powerpoint/2010/main" val="5620979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4DFDE6-3656-4372-A774-D10DD5B6D46A}" type="datetimeFigureOut">
              <a:rPr lang="en-US" smtClean="0"/>
              <a:t>9/1/2026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B379ED-9506-4A64-AF88-94E7FC875E29}" type="slidenum">
              <a:rPr lang="en-US" smtClean="0"/>
              <a:t>‹#›</a:t>
            </a:fld>
            <a:endParaRPr lang="en-US"/>
          </a:p>
        </p:txBody>
      </p:sp>
    </p:spTree>
    <p:extLst>
      <p:ext uri="{BB962C8B-B14F-4D97-AF65-F5344CB8AC3E}">
        <p14:creationId xmlns:p14="http://schemas.microsoft.com/office/powerpoint/2010/main" val="36891110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F0DADE1-E0B9-4A07-BF1F-4B113E5E83FD}" type="datetimeFigureOut">
              <a:rPr lang="en-US" smtClean="0"/>
              <a:pPr/>
              <a:t>9/1/2026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DCAA16-75AD-467D-AAED-5CB97F6DB291}" type="slidenum">
              <a:rPr lang="en-US" smtClean="0"/>
              <a:pPr/>
              <a:t>‹#›</a:t>
            </a:fld>
            <a:endParaRPr lang="en-US"/>
          </a:p>
        </p:txBody>
      </p:sp>
    </p:spTree>
    <p:extLst>
      <p:ext uri="{BB962C8B-B14F-4D97-AF65-F5344CB8AC3E}">
        <p14:creationId xmlns:p14="http://schemas.microsoft.com/office/powerpoint/2010/main" val="245159818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393A38-70C7-4DDA-A8DF-C3F4128E1848}" type="datetimeFigureOut">
              <a:rPr lang="en-US" smtClean="0"/>
              <a:t>9/1/2026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B270A-C61E-4E3F-BAF7-7BBB0E89DB19}" type="slidenum">
              <a:rPr lang="en-US" smtClean="0"/>
              <a:t>‹#›</a:t>
            </a:fld>
            <a:endParaRPr lang="en-US"/>
          </a:p>
        </p:txBody>
      </p:sp>
    </p:spTree>
    <p:extLst>
      <p:ext uri="{BB962C8B-B14F-4D97-AF65-F5344CB8AC3E}">
        <p14:creationId xmlns:p14="http://schemas.microsoft.com/office/powerpoint/2010/main" val="151536509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xml"/><Relationship Id="rId1" Type="http://schemas.openxmlformats.org/officeDocument/2006/relationships/slideLayout" Target="../slideLayouts/slideLayout13.xml"/><Relationship Id="rId5" Type="http://schemas.openxmlformats.org/officeDocument/2006/relationships/image" Target="../media/image18.jpeg"/><Relationship Id="rId4" Type="http://schemas.openxmlformats.org/officeDocument/2006/relationships/image" Target="../media/image17.jpeg"/></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20.jpeg"/></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image" Target="../media/image24.jpg"/><Relationship Id="rId5" Type="http://schemas.openxmlformats.org/officeDocument/2006/relationships/image" Target="../media/image23.png"/><Relationship Id="rId4" Type="http://schemas.openxmlformats.org/officeDocument/2006/relationships/image" Target="../media/image22.gif"/></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5.jpe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13.xml"/><Relationship Id="rId4" Type="http://schemas.openxmlformats.org/officeDocument/2006/relationships/image" Target="../media/image28.jpeg"/></Relationships>
</file>

<file path=ppt/slides/_rels/slide1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7.xml"/><Relationship Id="rId1" Type="http://schemas.openxmlformats.org/officeDocument/2006/relationships/slideLayout" Target="../slideLayouts/slideLayout13.xml"/><Relationship Id="rId5" Type="http://schemas.openxmlformats.org/officeDocument/2006/relationships/image" Target="../media/image31.jpg"/><Relationship Id="rId4" Type="http://schemas.openxmlformats.org/officeDocument/2006/relationships/image" Target="../media/image30.jpg"/></Relationships>
</file>

<file path=ppt/slides/_rels/slide1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33.jpeg"/></Relationships>
</file>

<file path=ppt/slides/_rels/slide18.xml.rels><?xml version="1.0" encoding="UTF-8" standalone="yes"?>
<Relationships xmlns="http://schemas.openxmlformats.org/package/2006/relationships"><Relationship Id="rId3" Type="http://schemas.openxmlformats.org/officeDocument/2006/relationships/image" Target="../media/image35.jpeg"/><Relationship Id="rId7" Type="http://schemas.openxmlformats.org/officeDocument/2006/relationships/image" Target="../media/image37.jpg"/><Relationship Id="rId2" Type="http://schemas.openxmlformats.org/officeDocument/2006/relationships/image" Target="../media/image34.jpg"/><Relationship Id="rId1" Type="http://schemas.openxmlformats.org/officeDocument/2006/relationships/slideLayout" Target="../slideLayouts/slideLayout17.xml"/><Relationship Id="rId6" Type="http://schemas.openxmlformats.org/officeDocument/2006/relationships/image" Target="../media/image3.jpeg"/><Relationship Id="rId5" Type="http://schemas.openxmlformats.org/officeDocument/2006/relationships/image" Target="../media/image33.jpeg"/><Relationship Id="rId4" Type="http://schemas.openxmlformats.org/officeDocument/2006/relationships/image" Target="../media/image36.jpg"/></Relationships>
</file>

<file path=ppt/slides/_rels/slide1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29.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image" Target="../media/image38.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g"/><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image" Target="../media/image46.jpeg"/><Relationship Id="rId1" Type="http://schemas.openxmlformats.org/officeDocument/2006/relationships/slideLayout" Target="../slideLayouts/slideLayout24.xml"/><Relationship Id="rId5" Type="http://schemas.openxmlformats.org/officeDocument/2006/relationships/image" Target="../media/image49.jpeg"/><Relationship Id="rId4" Type="http://schemas.openxmlformats.org/officeDocument/2006/relationships/image" Target="../media/image48.jpeg"/></Relationships>
</file>

<file path=ppt/slides/_rels/slide27.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g"/><Relationship Id="rId1" Type="http://schemas.openxmlformats.org/officeDocument/2006/relationships/slideLayout" Target="../slideLayouts/slideLayout24.xml"/><Relationship Id="rId4" Type="http://schemas.openxmlformats.org/officeDocument/2006/relationships/image" Target="../media/image52.jp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3.xml"/><Relationship Id="rId5" Type="http://schemas.openxmlformats.org/officeDocument/2006/relationships/image" Target="../media/image4.jpeg"/><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gif"/><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8.jpg"/></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14.jpg"/></Relationships>
</file>

<file path=ppt/slides/_rels/slide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85800"/>
            <a:ext cx="7772400" cy="1470025"/>
          </a:xfrm>
        </p:spPr>
        <p:txBody>
          <a:bodyPr/>
          <a:lstStyle/>
          <a:p>
            <a:r>
              <a:rPr lang="en-US" dirty="0"/>
              <a:t>Taphonomy – Part 2</a:t>
            </a:r>
          </a:p>
        </p:txBody>
      </p:sp>
      <p:pic>
        <p:nvPicPr>
          <p:cNvPr id="4" name="Picture 3" descr="The shoreline of a beach with seashells scattered across the sand"/>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120900" y="2133600"/>
            <a:ext cx="4902200" cy="367665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Preservation Potential</a:t>
            </a:r>
          </a:p>
        </p:txBody>
      </p:sp>
      <p:sp>
        <p:nvSpPr>
          <p:cNvPr id="3" name="Content Placeholder 2"/>
          <p:cNvSpPr>
            <a:spLocks noGrp="1"/>
          </p:cNvSpPr>
          <p:nvPr>
            <p:ph idx="1"/>
          </p:nvPr>
        </p:nvSpPr>
        <p:spPr>
          <a:xfrm>
            <a:off x="373221" y="1600200"/>
            <a:ext cx="8509518" cy="4876800"/>
          </a:xfrm>
        </p:spPr>
        <p:txBody>
          <a:bodyPr>
            <a:normAutofit/>
          </a:bodyPr>
          <a:lstStyle/>
          <a:p>
            <a:r>
              <a:rPr lang="en-US" dirty="0"/>
              <a:t>Hard parts (mineralized skeletal/shell material) = </a:t>
            </a:r>
            <a:r>
              <a:rPr lang="en-US" b="1" dirty="0"/>
              <a:t>high</a:t>
            </a:r>
          </a:p>
          <a:p>
            <a:r>
              <a:rPr lang="en-US" dirty="0"/>
              <a:t>Soft parts (tissues, organs) = </a:t>
            </a:r>
            <a:r>
              <a:rPr lang="en-US" b="1" dirty="0"/>
              <a:t>low</a:t>
            </a:r>
          </a:p>
          <a:p>
            <a:endParaRPr lang="en-US" dirty="0"/>
          </a:p>
          <a:p>
            <a:r>
              <a:rPr lang="en-US" b="1" dirty="0"/>
              <a:t>Rapid burial </a:t>
            </a:r>
            <a:r>
              <a:rPr lang="en-US" dirty="0"/>
              <a:t>provides best chance of fossilization</a:t>
            </a:r>
          </a:p>
          <a:p>
            <a:pPr lvl="1"/>
            <a:r>
              <a:rPr lang="en-US" dirty="0"/>
              <a:t>Why?</a:t>
            </a:r>
          </a:p>
          <a:p>
            <a:pPr lvl="2"/>
            <a:r>
              <a:rPr lang="en-US" dirty="0"/>
              <a:t>Burial protects biological material from </a:t>
            </a:r>
            <a:r>
              <a:rPr lang="en-US" dirty="0" err="1"/>
              <a:t>biostratinomic</a:t>
            </a:r>
            <a:r>
              <a:rPr lang="en-US" dirty="0"/>
              <a:t> processes, especially </a:t>
            </a:r>
            <a:r>
              <a:rPr lang="en-US" b="1" dirty="0"/>
              <a:t>decay</a:t>
            </a:r>
          </a:p>
        </p:txBody>
      </p:sp>
    </p:spTree>
    <p:extLst>
      <p:ext uri="{BB962C8B-B14F-4D97-AF65-F5344CB8AC3E}">
        <p14:creationId xmlns:p14="http://schemas.microsoft.com/office/powerpoint/2010/main" val="4265706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Modes of preservation: </a:t>
            </a:r>
            <a:r>
              <a:rPr lang="en-US" b="1" dirty="0"/>
              <a:t>Soft Parts</a:t>
            </a:r>
          </a:p>
        </p:txBody>
      </p:sp>
      <p:sp>
        <p:nvSpPr>
          <p:cNvPr id="3" name="Content Placeholder 2"/>
          <p:cNvSpPr>
            <a:spLocks noGrp="1"/>
          </p:cNvSpPr>
          <p:nvPr>
            <p:ph idx="1"/>
          </p:nvPr>
        </p:nvSpPr>
        <p:spPr>
          <a:xfrm>
            <a:off x="235131" y="1485900"/>
            <a:ext cx="8908869" cy="4525963"/>
          </a:xfrm>
        </p:spPr>
        <p:txBody>
          <a:bodyPr/>
          <a:lstStyle/>
          <a:p>
            <a:r>
              <a:rPr lang="en-US" dirty="0"/>
              <a:t>Original soft parts </a:t>
            </a:r>
            <a:r>
              <a:rPr lang="en-US" sz="2800" dirty="0"/>
              <a:t>(via freezing, mummification, etc.)</a:t>
            </a:r>
            <a:endParaRPr lang="en-US" dirty="0"/>
          </a:p>
          <a:p>
            <a:pPr lvl="1"/>
            <a:r>
              <a:rPr lang="en-US" b="1" dirty="0"/>
              <a:t>very rare!</a:t>
            </a:r>
          </a:p>
        </p:txBody>
      </p:sp>
      <p:pic>
        <p:nvPicPr>
          <p:cNvPr id="2050" name="Picture 2" descr="A juvenile wooly mammoth lying on its side. This mammoth was entombed in permafrost, or frozen sediment, in Siberia for 42,000 years until its discovery in 2007."/>
          <p:cNvPicPr>
            <a:picLocks noChangeAspect="1" noChangeArrowheads="1"/>
          </p:cNvPicPr>
          <p:nvPr/>
        </p:nvPicPr>
        <p:blipFill>
          <a:blip r:embed="rId3" cstate="print"/>
          <a:srcRect/>
          <a:stretch>
            <a:fillRect/>
          </a:stretch>
        </p:blipFill>
        <p:spPr bwMode="auto">
          <a:xfrm>
            <a:off x="4267200" y="2757756"/>
            <a:ext cx="3810000" cy="3987800"/>
          </a:xfrm>
          <a:prstGeom prst="rect">
            <a:avLst/>
          </a:prstGeom>
          <a:noFill/>
        </p:spPr>
      </p:pic>
      <p:pic>
        <p:nvPicPr>
          <p:cNvPr id="12290" name="Picture 2" descr="A spider completely encased in ambe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447800" y="4970222"/>
            <a:ext cx="2133600" cy="1853566"/>
          </a:xfrm>
          <a:prstGeom prst="rect">
            <a:avLst/>
          </a:prstGeom>
          <a:noFill/>
        </p:spPr>
      </p:pic>
      <p:pic>
        <p:nvPicPr>
          <p:cNvPr id="4" name="Picture 3" descr="A dinosaur mummy lying on its side. This dinosaur was preserved in sand, which later became sandstone, and was discovered in 2000."/>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076131" y="2768642"/>
            <a:ext cx="2815209" cy="2124907"/>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Modes of preservation: </a:t>
            </a:r>
            <a:r>
              <a:rPr lang="en-US" b="1" dirty="0"/>
              <a:t>Soft Parts</a:t>
            </a:r>
          </a:p>
        </p:txBody>
      </p:sp>
      <p:sp>
        <p:nvSpPr>
          <p:cNvPr id="16" name="Content Placeholder 15"/>
          <p:cNvSpPr>
            <a:spLocks noGrp="1"/>
          </p:cNvSpPr>
          <p:nvPr>
            <p:ph idx="1"/>
          </p:nvPr>
        </p:nvSpPr>
        <p:spPr>
          <a:xfrm>
            <a:off x="457200" y="1461406"/>
            <a:ext cx="8686800" cy="4346611"/>
          </a:xfrm>
        </p:spPr>
        <p:txBody>
          <a:bodyPr/>
          <a:lstStyle/>
          <a:p>
            <a:r>
              <a:rPr lang="en-US" dirty="0"/>
              <a:t>Altered soft parts:  </a:t>
            </a:r>
            <a:r>
              <a:rPr lang="en-US" b="1" dirty="0"/>
              <a:t>Carbonization</a:t>
            </a:r>
          </a:p>
          <a:p>
            <a:pPr lvl="1"/>
            <a:r>
              <a:rPr lang="en-US" dirty="0"/>
              <a:t>Plants are compressed, carbon (stable) is left behind</a:t>
            </a:r>
          </a:p>
        </p:txBody>
      </p:sp>
      <p:pic>
        <p:nvPicPr>
          <p:cNvPr id="3" name="Picture 2" descr="Four fossilized plant stems that contain parallel rows of small, tapered leaves. These stems are preserved in a lighter colored rock."/>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7200" y="2622017"/>
            <a:ext cx="4850674" cy="3639232"/>
          </a:xfrm>
          <a:prstGeom prst="rect">
            <a:avLst/>
          </a:prstGeom>
        </p:spPr>
      </p:pic>
      <p:pic>
        <p:nvPicPr>
          <p:cNvPr id="4" name="Picture 3" descr="An overhead view of several large fossil tree trunks preserved on the flat surface of a rock outcrop."/>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715000" y="2616020"/>
            <a:ext cx="3181485" cy="4241980"/>
          </a:xfrm>
          <a:prstGeom prst="rect">
            <a:avLst/>
          </a:prstGeom>
        </p:spPr>
      </p:pic>
      <p:sp>
        <p:nvSpPr>
          <p:cNvPr id="5" name="TextBox 4">
            <a:extLst>
              <a:ext uri="{FF2B5EF4-FFF2-40B4-BE49-F238E27FC236}">
                <a16:creationId xmlns:a16="http://schemas.microsoft.com/office/drawing/2014/main" id="{7D7C1468-88A1-4708-B9C6-23C783ED2D5C}"/>
              </a:ext>
            </a:extLst>
          </p:cNvPr>
          <p:cNvSpPr txBox="1"/>
          <p:nvPr/>
        </p:nvSpPr>
        <p:spPr>
          <a:xfrm>
            <a:off x="247515" y="6261249"/>
            <a:ext cx="5370829"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Plant tissues are often preserved this way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Modes of preservation: </a:t>
            </a:r>
            <a:r>
              <a:rPr lang="en-US" b="1" dirty="0"/>
              <a:t>Soft Parts</a:t>
            </a:r>
          </a:p>
        </p:txBody>
      </p:sp>
      <p:sp>
        <p:nvSpPr>
          <p:cNvPr id="16" name="Content Placeholder 15"/>
          <p:cNvSpPr>
            <a:spLocks noGrp="1"/>
          </p:cNvSpPr>
          <p:nvPr>
            <p:ph idx="1"/>
          </p:nvPr>
        </p:nvSpPr>
        <p:spPr>
          <a:xfrm>
            <a:off x="457200" y="1463152"/>
            <a:ext cx="8686800" cy="4672536"/>
          </a:xfrm>
        </p:spPr>
        <p:txBody>
          <a:bodyPr/>
          <a:lstStyle/>
          <a:p>
            <a:r>
              <a:rPr lang="en-US" dirty="0"/>
              <a:t>Altered soft parts:  </a:t>
            </a:r>
            <a:r>
              <a:rPr lang="en-US" b="1" dirty="0"/>
              <a:t>Clay mineral replacement</a:t>
            </a:r>
          </a:p>
          <a:p>
            <a:pPr lvl="1"/>
            <a:r>
              <a:rPr lang="en-US" dirty="0"/>
              <a:t>Tissues are compressed, clay minerals are chemically substituted for them, sometimes with aid of microbes</a:t>
            </a:r>
          </a:p>
        </p:txBody>
      </p:sp>
      <p:pic>
        <p:nvPicPr>
          <p:cNvPr id="9222" name="Picture 6" descr="Four winged insects preserved as fossils on the surface of a rock."/>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b="8905"/>
          <a:stretch/>
        </p:blipFill>
        <p:spPr bwMode="auto">
          <a:xfrm>
            <a:off x="4448967" y="4998618"/>
            <a:ext cx="3597427" cy="1859381"/>
          </a:xfrm>
          <a:prstGeom prst="rect">
            <a:avLst/>
          </a:prstGeom>
          <a:noFill/>
        </p:spPr>
      </p:pic>
      <p:pic>
        <p:nvPicPr>
          <p:cNvPr id="9223" name="Picture 7" descr="One of the fossilized head appendages of the Burgess Shale animal Anomalocaris."/>
          <p:cNvPicPr>
            <a:picLocks noChangeAspect="1" noChangeArrowheads="1"/>
          </p:cNvPicPr>
          <p:nvPr/>
        </p:nvPicPr>
        <p:blipFill>
          <a:blip r:embed="rId4" cstate="print"/>
          <a:srcRect/>
          <a:stretch>
            <a:fillRect/>
          </a:stretch>
        </p:blipFill>
        <p:spPr bwMode="auto">
          <a:xfrm>
            <a:off x="4057290" y="2966708"/>
            <a:ext cx="3989104" cy="1983886"/>
          </a:xfrm>
          <a:prstGeom prst="rect">
            <a:avLst/>
          </a:prstGeom>
          <a:noFill/>
        </p:spPr>
      </p:pic>
      <p:pic>
        <p:nvPicPr>
          <p:cNvPr id="8" name="Picture 5" descr="Hallucigenia, a fossilized Burgess Shale animal that looks like a worm with spikes coming out of one side of its body and soft tube feet coming out of the othe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887087" y="2966708"/>
            <a:ext cx="3101196" cy="2023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Canadia, a fossilized Burgess Shale animal that looks like a worm with many feather-like projections covering the length of its body."/>
          <p:cNvPicPr>
            <a:picLocks noChangeAspect="1"/>
          </p:cNvPicPr>
          <p:nvPr/>
        </p:nvPicPr>
        <p:blipFill rotWithShape="1">
          <a:blip r:embed="rId6" cstate="screen">
            <a:extLst>
              <a:ext uri="{28A0092B-C50C-407E-A947-70E740481C1C}">
                <a14:useLocalDpi xmlns:a14="http://schemas.microsoft.com/office/drawing/2010/main"/>
              </a:ext>
            </a:extLst>
          </a:blip>
          <a:srcRect t="5708" b="9218"/>
          <a:stretch/>
        </p:blipFill>
        <p:spPr>
          <a:xfrm>
            <a:off x="887087" y="5049653"/>
            <a:ext cx="3503770" cy="1808346"/>
          </a:xfrm>
          <a:prstGeom prst="rect">
            <a:avLst/>
          </a:prstGeom>
        </p:spPr>
      </p:pic>
    </p:spTree>
    <p:extLst>
      <p:ext uri="{BB962C8B-B14F-4D97-AF65-F5344CB8AC3E}">
        <p14:creationId xmlns:p14="http://schemas.microsoft.com/office/powerpoint/2010/main" val="15893222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Modes of preservation: </a:t>
            </a:r>
            <a:r>
              <a:rPr lang="en-US" b="1" dirty="0"/>
              <a:t>Hard Parts</a:t>
            </a:r>
          </a:p>
        </p:txBody>
      </p:sp>
      <p:sp>
        <p:nvSpPr>
          <p:cNvPr id="3" name="Content Placeholder 2"/>
          <p:cNvSpPr>
            <a:spLocks noGrp="1"/>
          </p:cNvSpPr>
          <p:nvPr>
            <p:ph idx="1"/>
          </p:nvPr>
        </p:nvSpPr>
        <p:spPr>
          <a:xfrm>
            <a:off x="304800" y="1533525"/>
            <a:ext cx="7010400" cy="4983162"/>
          </a:xfrm>
        </p:spPr>
        <p:txBody>
          <a:bodyPr>
            <a:normAutofit fontScale="92500" lnSpcReduction="20000"/>
          </a:bodyPr>
          <a:lstStyle/>
          <a:p>
            <a:r>
              <a:rPr lang="en-US" sz="3500" dirty="0"/>
              <a:t>Original (</a:t>
            </a:r>
            <a:r>
              <a:rPr lang="en-US" sz="3500" u="sng" dirty="0"/>
              <a:t>unaltered</a:t>
            </a:r>
            <a:r>
              <a:rPr lang="en-US" sz="3500" dirty="0"/>
              <a:t>) hard parts</a:t>
            </a:r>
          </a:p>
          <a:p>
            <a:pPr lvl="5"/>
            <a:endParaRPr lang="en-US" sz="1500" dirty="0"/>
          </a:p>
          <a:p>
            <a:pPr lvl="1">
              <a:buFont typeface="Wingdings" panose="05000000000000000000" pitchFamily="2" charset="2"/>
              <a:buChar char="Ø"/>
            </a:pPr>
            <a:r>
              <a:rPr lang="en-US" sz="3300" b="1" dirty="0">
                <a:solidFill>
                  <a:schemeClr val="accent5">
                    <a:lumMod val="75000"/>
                  </a:schemeClr>
                </a:solidFill>
              </a:rPr>
              <a:t>Common minerals</a:t>
            </a:r>
            <a:r>
              <a:rPr lang="en-US" sz="3300" dirty="0">
                <a:solidFill>
                  <a:schemeClr val="accent5">
                    <a:lumMod val="75000"/>
                  </a:schemeClr>
                </a:solidFill>
              </a:rPr>
              <a:t>:</a:t>
            </a:r>
          </a:p>
          <a:p>
            <a:pPr lvl="4">
              <a:buFont typeface="Wingdings" panose="05000000000000000000" pitchFamily="2" charset="2"/>
              <a:buChar char="Ø"/>
            </a:pPr>
            <a:endParaRPr lang="en-US" sz="1500" dirty="0">
              <a:solidFill>
                <a:schemeClr val="accent5">
                  <a:lumMod val="75000"/>
                </a:schemeClr>
              </a:solidFill>
            </a:endParaRPr>
          </a:p>
          <a:p>
            <a:pPr lvl="1"/>
            <a:r>
              <a:rPr lang="en-US" u="sng" dirty="0"/>
              <a:t>Calcite</a:t>
            </a:r>
            <a:r>
              <a:rPr lang="en-US" dirty="0"/>
              <a:t> (CaCO</a:t>
            </a:r>
            <a:r>
              <a:rPr lang="en-US" baseline="-25000" dirty="0"/>
              <a:t>3</a:t>
            </a:r>
            <a:r>
              <a:rPr lang="en-US" dirty="0"/>
              <a:t>): many invertebrate shells; </a:t>
            </a:r>
            <a:r>
              <a:rPr lang="en-US" b="1" dirty="0"/>
              <a:t>stable during diagenesis but can be altered</a:t>
            </a:r>
          </a:p>
          <a:p>
            <a:pPr lvl="5"/>
            <a:endParaRPr lang="en-US" sz="1500" b="1" dirty="0"/>
          </a:p>
          <a:p>
            <a:pPr lvl="1"/>
            <a:r>
              <a:rPr lang="en-US" u="sng" dirty="0"/>
              <a:t>Aragonite</a:t>
            </a:r>
            <a:r>
              <a:rPr lang="en-US" dirty="0"/>
              <a:t> (CaCO</a:t>
            </a:r>
            <a:r>
              <a:rPr lang="en-US" baseline="-25000" dirty="0"/>
              <a:t>3</a:t>
            </a:r>
            <a:r>
              <a:rPr lang="en-US" dirty="0"/>
              <a:t>): many invertebrate shells; </a:t>
            </a:r>
            <a:r>
              <a:rPr lang="en-US" b="1" dirty="0"/>
              <a:t>less stable</a:t>
            </a:r>
            <a:r>
              <a:rPr lang="en-US" dirty="0"/>
              <a:t>, </a:t>
            </a:r>
            <a:r>
              <a:rPr lang="en-US" b="1" dirty="0"/>
              <a:t>often</a:t>
            </a:r>
            <a:r>
              <a:rPr lang="en-US" dirty="0"/>
              <a:t> </a:t>
            </a:r>
            <a:r>
              <a:rPr lang="en-US" b="1" u="sng" dirty="0"/>
              <a:t>recrystallizes to calcite</a:t>
            </a:r>
          </a:p>
          <a:p>
            <a:pPr lvl="5"/>
            <a:endParaRPr lang="en-US" sz="1500" b="1" dirty="0"/>
          </a:p>
          <a:p>
            <a:pPr lvl="1"/>
            <a:r>
              <a:rPr lang="en-US" u="sng" dirty="0"/>
              <a:t>Calcium phosphate</a:t>
            </a:r>
            <a:r>
              <a:rPr lang="en-US" dirty="0"/>
              <a:t> (CaHPO</a:t>
            </a:r>
            <a:r>
              <a:rPr lang="en-US" baseline="-25000" dirty="0"/>
              <a:t>4</a:t>
            </a:r>
            <a:r>
              <a:rPr lang="en-US" dirty="0"/>
              <a:t>): most bones, teeth; some invertebrate shells; </a:t>
            </a:r>
            <a:r>
              <a:rPr lang="en-US" b="1" dirty="0"/>
              <a:t>stable</a:t>
            </a:r>
          </a:p>
          <a:p>
            <a:pPr lvl="5"/>
            <a:endParaRPr lang="en-US" sz="1500" b="1" dirty="0"/>
          </a:p>
          <a:p>
            <a:pPr lvl="1"/>
            <a:r>
              <a:rPr lang="en-US" u="sng" dirty="0"/>
              <a:t>Opal silica</a:t>
            </a:r>
            <a:r>
              <a:rPr lang="en-US" dirty="0"/>
              <a:t> (SiO</a:t>
            </a:r>
            <a:r>
              <a:rPr lang="en-US" baseline="-25000" dirty="0"/>
              <a:t>2</a:t>
            </a:r>
            <a:r>
              <a:rPr lang="en-US" dirty="0"/>
              <a:t>*H</a:t>
            </a:r>
            <a:r>
              <a:rPr lang="en-US" baseline="-25000" dirty="0"/>
              <a:t>2</a:t>
            </a:r>
            <a:r>
              <a:rPr lang="en-US" dirty="0"/>
              <a:t>O): some microfossils and sponges; </a:t>
            </a:r>
            <a:r>
              <a:rPr lang="en-US" b="1" dirty="0"/>
              <a:t>less stable</a:t>
            </a:r>
            <a:r>
              <a:rPr lang="en-US" dirty="0"/>
              <a:t>, can become </a:t>
            </a:r>
            <a:r>
              <a:rPr lang="en-US" b="1" u="sng" dirty="0"/>
              <a:t>chert</a:t>
            </a:r>
            <a:r>
              <a:rPr lang="en-US" dirty="0"/>
              <a:t> </a:t>
            </a:r>
          </a:p>
        </p:txBody>
      </p:sp>
      <p:pic>
        <p:nvPicPr>
          <p:cNvPr id="3076" name="Picture 4" descr="A fossil saber-toothed cat skull"/>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7355794" y="4004745"/>
            <a:ext cx="1788206" cy="2319856"/>
          </a:xfrm>
          <a:prstGeom prst="rect">
            <a:avLst/>
          </a:prstGeom>
          <a:noFill/>
        </p:spPr>
      </p:pic>
      <p:pic>
        <p:nvPicPr>
          <p:cNvPr id="7" name="Picture 2" descr="A snail shell"/>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315200" y="1417638"/>
            <a:ext cx="1828800" cy="2426499"/>
          </a:xfrm>
          <a:prstGeom prst="rect">
            <a:avLst/>
          </a:prstGeom>
          <a:noFill/>
        </p:spPr>
      </p:pic>
    </p:spTree>
    <p:extLst>
      <p:ext uri="{BB962C8B-B14F-4D97-AF65-F5344CB8AC3E}">
        <p14:creationId xmlns:p14="http://schemas.microsoft.com/office/powerpoint/2010/main" val="8665702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Modes of preservation: </a:t>
            </a:r>
            <a:r>
              <a:rPr lang="en-US" b="1" dirty="0"/>
              <a:t>Hard Parts</a:t>
            </a:r>
          </a:p>
        </p:txBody>
      </p:sp>
      <p:sp>
        <p:nvSpPr>
          <p:cNvPr id="16" name="Content Placeholder 15"/>
          <p:cNvSpPr>
            <a:spLocks noGrp="1"/>
          </p:cNvSpPr>
          <p:nvPr>
            <p:ph idx="1"/>
          </p:nvPr>
        </p:nvSpPr>
        <p:spPr>
          <a:xfrm>
            <a:off x="390525" y="1362075"/>
            <a:ext cx="4267200" cy="4525963"/>
          </a:xfrm>
        </p:spPr>
        <p:txBody>
          <a:bodyPr/>
          <a:lstStyle/>
          <a:p>
            <a:r>
              <a:rPr lang="en-US" dirty="0"/>
              <a:t>Altered hard parts</a:t>
            </a:r>
          </a:p>
          <a:p>
            <a:pPr lvl="1"/>
            <a:r>
              <a:rPr lang="en-US" b="1" dirty="0" err="1"/>
              <a:t>Permineralization</a:t>
            </a:r>
            <a:r>
              <a:rPr lang="en-US" dirty="0"/>
              <a:t> (or “petrification”)</a:t>
            </a:r>
          </a:p>
          <a:p>
            <a:pPr lvl="2"/>
            <a:r>
              <a:rPr lang="en-US" dirty="0"/>
              <a:t>Affects </a:t>
            </a:r>
            <a:r>
              <a:rPr lang="en-US" b="1" dirty="0"/>
              <a:t>porous</a:t>
            </a:r>
            <a:r>
              <a:rPr lang="en-US" dirty="0"/>
              <a:t> </a:t>
            </a:r>
            <a:r>
              <a:rPr lang="en-US" b="1" dirty="0"/>
              <a:t>materials</a:t>
            </a:r>
            <a:r>
              <a:rPr lang="en-US" dirty="0"/>
              <a:t> (e.g., bones, wood, some shells):  mineral crystals </a:t>
            </a:r>
            <a:r>
              <a:rPr lang="en-US" u="sng" dirty="0"/>
              <a:t>fill open spaces</a:t>
            </a:r>
          </a:p>
        </p:txBody>
      </p:sp>
      <p:pic>
        <p:nvPicPr>
          <p:cNvPr id="8194" name="Picture 2" descr="Petrified logs lying on the ground in Petrified Forest National Park."/>
          <p:cNvPicPr>
            <a:picLocks noChangeAspect="1" noChangeArrowheads="1"/>
          </p:cNvPicPr>
          <p:nvPr/>
        </p:nvPicPr>
        <p:blipFill>
          <a:blip r:embed="rId2" cstate="screen">
            <a:extLst>
              <a:ext uri="{28A0092B-C50C-407E-A947-70E740481C1C}">
                <a14:useLocalDpi xmlns:a14="http://schemas.microsoft.com/office/drawing/2010/main"/>
              </a:ext>
            </a:extLst>
          </a:blip>
          <a:srcRect l="1755"/>
          <a:stretch>
            <a:fillRect/>
          </a:stretch>
        </p:blipFill>
        <p:spPr bwMode="auto">
          <a:xfrm>
            <a:off x="4724400" y="3964019"/>
            <a:ext cx="4267200" cy="2817781"/>
          </a:xfrm>
          <a:prstGeom prst="rect">
            <a:avLst/>
          </a:prstGeom>
          <a:noFill/>
        </p:spPr>
      </p:pic>
      <p:pic>
        <p:nvPicPr>
          <p:cNvPr id="8195" name="Picture 3" descr="A petrified log cut in half to show its growth rings"/>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295400" y="4828352"/>
            <a:ext cx="2646872" cy="1953447"/>
          </a:xfrm>
          <a:prstGeom prst="rect">
            <a:avLst/>
          </a:prstGeom>
          <a:noFill/>
        </p:spPr>
      </p:pic>
      <p:pic>
        <p:nvPicPr>
          <p:cNvPr id="8196" name="Picture 4" descr="Large fossil bones partially exposed on the surface of a rock outcrop."/>
          <p:cNvPicPr>
            <a:picLocks noChangeAspect="1" noChangeArrowheads="1"/>
          </p:cNvPicPr>
          <p:nvPr/>
        </p:nvPicPr>
        <p:blipFill>
          <a:blip r:embed="rId4" cstate="print"/>
          <a:srcRect l="2609"/>
          <a:stretch>
            <a:fillRect/>
          </a:stretch>
        </p:blipFill>
        <p:spPr bwMode="auto">
          <a:xfrm>
            <a:off x="4724400" y="1257300"/>
            <a:ext cx="4267200" cy="2628900"/>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Modes of preservation: </a:t>
            </a:r>
            <a:r>
              <a:rPr lang="en-US" b="1" dirty="0"/>
              <a:t>Hard Parts</a:t>
            </a:r>
          </a:p>
        </p:txBody>
      </p:sp>
      <p:sp>
        <p:nvSpPr>
          <p:cNvPr id="16" name="Content Placeholder 15"/>
          <p:cNvSpPr>
            <a:spLocks noGrp="1"/>
          </p:cNvSpPr>
          <p:nvPr>
            <p:ph idx="1"/>
          </p:nvPr>
        </p:nvSpPr>
        <p:spPr>
          <a:xfrm>
            <a:off x="390524" y="1359353"/>
            <a:ext cx="4423015" cy="4776335"/>
          </a:xfrm>
        </p:spPr>
        <p:txBody>
          <a:bodyPr/>
          <a:lstStyle/>
          <a:p>
            <a:r>
              <a:rPr lang="en-US" dirty="0"/>
              <a:t>Altered hard parts</a:t>
            </a:r>
          </a:p>
          <a:p>
            <a:pPr lvl="1"/>
            <a:r>
              <a:rPr lang="en-US" b="1" dirty="0"/>
              <a:t>Replacement </a:t>
            </a:r>
            <a:r>
              <a:rPr lang="en-US" dirty="0"/>
              <a:t>by a </a:t>
            </a:r>
            <a:r>
              <a:rPr lang="en-US" u="sng" dirty="0"/>
              <a:t>different mineral</a:t>
            </a:r>
            <a:r>
              <a:rPr lang="en-US" dirty="0"/>
              <a:t> (e.g., by pyrite, silica)</a:t>
            </a:r>
          </a:p>
          <a:p>
            <a:pPr lvl="1"/>
            <a:r>
              <a:rPr lang="en-US" dirty="0"/>
              <a:t>Starting material is usually CaCO</a:t>
            </a:r>
            <a:r>
              <a:rPr lang="en-US" baseline="-25000" dirty="0"/>
              <a:t>3</a:t>
            </a:r>
            <a:r>
              <a:rPr lang="en-US" dirty="0"/>
              <a:t>; product is a </a:t>
            </a:r>
            <a:r>
              <a:rPr lang="en-US" b="1" dirty="0"/>
              <a:t>cast</a:t>
            </a:r>
          </a:p>
        </p:txBody>
      </p:sp>
      <p:pic>
        <p:nvPicPr>
          <p:cNvPr id="3" name="Picture 2" descr="A brachiopod fossil that has been pyritized so that it appears metallic, like brass."/>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181600" y="1676400"/>
            <a:ext cx="3461658" cy="2659224"/>
          </a:xfrm>
          <a:prstGeom prst="rect">
            <a:avLst/>
          </a:prstGeom>
        </p:spPr>
      </p:pic>
      <p:pic>
        <p:nvPicPr>
          <p:cNvPr id="4" name="Picture 3" descr="An ammonoid fossil that has been pyritized so that it appears metallic, like brass."/>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711733" y="4759092"/>
            <a:ext cx="2401389" cy="2022708"/>
          </a:xfrm>
          <a:prstGeom prst="rect">
            <a:avLst/>
          </a:prstGeom>
        </p:spPr>
      </p:pic>
      <p:pic>
        <p:nvPicPr>
          <p:cNvPr id="5" name="Picture 4" descr="Silicified fossil shells in a rock. The shells appear orange against the gray rock."/>
          <p:cNvPicPr>
            <a:picLocks noChangeAspect="1"/>
          </p:cNvPicPr>
          <p:nvPr/>
        </p:nvPicPr>
        <p:blipFill>
          <a:blip r:embed="rId5">
            <a:extLst>
              <a:ext uri="{28A0092B-C50C-407E-A947-70E740481C1C}">
                <a14:useLocalDpi xmlns:a14="http://schemas.microsoft.com/office/drawing/2010/main"/>
              </a:ext>
            </a:extLst>
          </a:blip>
          <a:srcRect t="19809"/>
          <a:stretch>
            <a:fillRect/>
          </a:stretch>
        </p:blipFill>
        <p:spPr>
          <a:xfrm>
            <a:off x="838200" y="4712732"/>
            <a:ext cx="3563112" cy="2069068"/>
          </a:xfrm>
          <a:prstGeom prst="rect">
            <a:avLst/>
          </a:prstGeom>
        </p:spPr>
      </p:pic>
      <p:sp>
        <p:nvSpPr>
          <p:cNvPr id="6" name="TextBox 5"/>
          <p:cNvSpPr txBox="1"/>
          <p:nvPr/>
        </p:nvSpPr>
        <p:spPr>
          <a:xfrm>
            <a:off x="3048000" y="6321881"/>
            <a:ext cx="1301125" cy="369332"/>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black"/>
                </a:solidFill>
                <a:effectLst/>
                <a:uLnTx/>
                <a:uFillTx/>
                <a:latin typeface="Calibri"/>
                <a:ea typeface="+mn-ea"/>
                <a:cs typeface="+mn-cs"/>
              </a:rPr>
              <a:t>Silicification</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8" name="TextBox 7"/>
          <p:cNvSpPr txBox="1"/>
          <p:nvPr/>
        </p:nvSpPr>
        <p:spPr>
          <a:xfrm>
            <a:off x="6291810" y="4343400"/>
            <a:ext cx="1241237" cy="369332"/>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black"/>
                </a:solidFill>
                <a:effectLst/>
                <a:uLnTx/>
                <a:uFillTx/>
                <a:latin typeface="Calibri"/>
                <a:ea typeface="+mn-ea"/>
                <a:cs typeface="+mn-cs"/>
              </a:rPr>
              <a:t>Pyritization</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28945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Modes of preservation: </a:t>
            </a:r>
            <a:r>
              <a:rPr lang="en-US" b="1" dirty="0"/>
              <a:t>Hard Parts</a:t>
            </a:r>
          </a:p>
        </p:txBody>
      </p:sp>
      <p:sp>
        <p:nvSpPr>
          <p:cNvPr id="16" name="Content Placeholder 15"/>
          <p:cNvSpPr>
            <a:spLocks noGrp="1"/>
          </p:cNvSpPr>
          <p:nvPr>
            <p:ph idx="1"/>
          </p:nvPr>
        </p:nvSpPr>
        <p:spPr>
          <a:xfrm>
            <a:off x="390524" y="1368062"/>
            <a:ext cx="4604170" cy="5344777"/>
          </a:xfrm>
        </p:spPr>
        <p:txBody>
          <a:bodyPr>
            <a:normAutofit/>
          </a:bodyPr>
          <a:lstStyle/>
          <a:p>
            <a:r>
              <a:rPr lang="en-US" dirty="0"/>
              <a:t>Altered hard parts</a:t>
            </a:r>
          </a:p>
          <a:p>
            <a:pPr lvl="1"/>
            <a:r>
              <a:rPr lang="en-US" b="1" dirty="0"/>
              <a:t>Recrystallization:</a:t>
            </a:r>
            <a:r>
              <a:rPr lang="en-US" dirty="0"/>
              <a:t> </a:t>
            </a:r>
            <a:r>
              <a:rPr lang="en-US" u="sng" dirty="0"/>
              <a:t>same chemical composition</a:t>
            </a:r>
            <a:r>
              <a:rPr lang="en-US" dirty="0"/>
              <a:t> before and after, but </a:t>
            </a:r>
            <a:r>
              <a:rPr lang="en-US" u="sng" dirty="0"/>
              <a:t>crystal structure changes</a:t>
            </a:r>
          </a:p>
          <a:p>
            <a:pPr lvl="1"/>
            <a:r>
              <a:rPr lang="en-US" dirty="0"/>
              <a:t>Most common: </a:t>
            </a:r>
            <a:r>
              <a:rPr lang="en-US" b="1" dirty="0"/>
              <a:t>aragonite to calcite (both CaCO</a:t>
            </a:r>
            <a:r>
              <a:rPr lang="en-US" b="1" baseline="-25000" dirty="0"/>
              <a:t>3</a:t>
            </a:r>
            <a:r>
              <a:rPr lang="en-US" b="1" dirty="0"/>
              <a:t>)</a:t>
            </a:r>
          </a:p>
          <a:p>
            <a:pPr lvl="1"/>
            <a:r>
              <a:rPr lang="en-US" dirty="0"/>
              <a:t>Often results in a loss of detail in the fossil</a:t>
            </a:r>
          </a:p>
          <a:p>
            <a:pPr lvl="1"/>
            <a:r>
              <a:rPr lang="en-US" dirty="0"/>
              <a:t>Product: </a:t>
            </a:r>
            <a:r>
              <a:rPr lang="en-US" b="1" dirty="0"/>
              <a:t>cast</a:t>
            </a:r>
          </a:p>
        </p:txBody>
      </p:sp>
      <p:pic>
        <p:nvPicPr>
          <p:cNvPr id="6" name="Picture 5" descr="A thin section view of an articulated bivalve shell that has been recrystallized. The shell and its interior are made up of large, blocky calcite crystals, and some geopetal sediment can be found inside what was once the shell cavity."/>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989775" y="1456035"/>
            <a:ext cx="2420316" cy="1972966"/>
          </a:xfrm>
          <a:prstGeom prst="rect">
            <a:avLst/>
          </a:prstGeom>
        </p:spPr>
      </p:pic>
      <p:pic>
        <p:nvPicPr>
          <p:cNvPr id="7" name="Picture 6" descr="Close-up view of a person's hand in which several shell fossils are resting. These fossils have been recrystallized, and they look worn and dull as a result."/>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184648" y="3733800"/>
            <a:ext cx="3959352" cy="2969514"/>
          </a:xfrm>
          <a:prstGeom prst="rect">
            <a:avLst/>
          </a:prstGeom>
        </p:spPr>
      </p:pic>
      <p:sp>
        <p:nvSpPr>
          <p:cNvPr id="3" name="TextBox 2"/>
          <p:cNvSpPr txBox="1"/>
          <p:nvPr/>
        </p:nvSpPr>
        <p:spPr>
          <a:xfrm>
            <a:off x="7410091" y="1456035"/>
            <a:ext cx="1733909" cy="20313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Recrystallization typically results in </a:t>
            </a:r>
            <a:r>
              <a:rPr kumimoji="0" lang="en-US" sz="1800" b="1" i="0" u="none" strike="noStrike" kern="1200" cap="none" spc="0" normalizeH="0" baseline="0" noProof="0" dirty="0">
                <a:ln>
                  <a:noFill/>
                </a:ln>
                <a:solidFill>
                  <a:prstClr val="black"/>
                </a:solidFill>
                <a:effectLst/>
                <a:uLnTx/>
                <a:uFillTx/>
                <a:latin typeface="Calibri"/>
                <a:ea typeface="+mn-ea"/>
                <a:cs typeface="+mn-cs"/>
              </a:rPr>
              <a:t>larger, blockier crystals </a:t>
            </a:r>
            <a:r>
              <a:rPr kumimoji="0" lang="en-US" sz="1800" b="0" i="0" u="none" strike="noStrike" kern="1200" cap="none" spc="0" normalizeH="0" baseline="0" noProof="0" dirty="0">
                <a:ln>
                  <a:noFill/>
                </a:ln>
                <a:solidFill>
                  <a:prstClr val="black"/>
                </a:solidFill>
                <a:effectLst/>
                <a:uLnTx/>
                <a:uFillTx/>
                <a:latin typeface="Calibri"/>
                <a:ea typeface="+mn-ea"/>
                <a:cs typeface="+mn-cs"/>
              </a:rPr>
              <a:t>than were found in the original shell.</a:t>
            </a:r>
          </a:p>
        </p:txBody>
      </p:sp>
    </p:spTree>
    <p:extLst>
      <p:ext uri="{BB962C8B-B14F-4D97-AF65-F5344CB8AC3E}">
        <p14:creationId xmlns:p14="http://schemas.microsoft.com/office/powerpoint/2010/main" val="39185765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18381" y="112453"/>
            <a:ext cx="8307238" cy="1102524"/>
          </a:xfrm>
        </p:spPr>
        <p:txBody>
          <a:bodyPr>
            <a:normAutofit fontScale="90000"/>
          </a:bodyPr>
          <a:lstStyle/>
          <a:p>
            <a:r>
              <a:rPr lang="en-US" sz="4000" dirty="0"/>
              <a:t>Modes of Preservation: </a:t>
            </a:r>
            <a:r>
              <a:rPr lang="en-US" sz="4000" b="1" dirty="0"/>
              <a:t>Molds and/or Casts</a:t>
            </a:r>
          </a:p>
        </p:txBody>
      </p:sp>
      <p:pic>
        <p:nvPicPr>
          <p:cNvPr id="2" name="Picture 1" descr="Hands holding a finished dental mold encased in the molding device"/>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276600" y="1295400"/>
            <a:ext cx="2957024" cy="2700338"/>
          </a:xfrm>
          <a:prstGeom prst="rect">
            <a:avLst/>
          </a:prstGeom>
        </p:spPr>
      </p:pic>
      <p:pic>
        <p:nvPicPr>
          <p:cNvPr id="3" name="Picture 2" descr="A person sitting in a dental examination chair with their mouth open and a dentist standing behind them. The dentist's hands, which are visible in front of the person's mouth, hold a dental mold a dental mirror."/>
          <p:cNvPicPr>
            <a:picLocks noChangeAspect="1"/>
          </p:cNvPicPr>
          <p:nvPr/>
        </p:nvPicPr>
        <p:blipFill rotWithShape="1">
          <a:blip r:embed="rId3" cstate="screen">
            <a:extLst>
              <a:ext uri="{28A0092B-C50C-407E-A947-70E740481C1C}">
                <a14:useLocalDpi xmlns:a14="http://schemas.microsoft.com/office/drawing/2010/main"/>
              </a:ext>
            </a:extLst>
          </a:blip>
          <a:srcRect t="18736" b="2575"/>
          <a:stretch/>
        </p:blipFill>
        <p:spPr>
          <a:xfrm>
            <a:off x="245662" y="1143000"/>
            <a:ext cx="2693437" cy="3200400"/>
          </a:xfrm>
          <a:prstGeom prst="rect">
            <a:avLst/>
          </a:prstGeom>
        </p:spPr>
      </p:pic>
      <p:cxnSp>
        <p:nvCxnSpPr>
          <p:cNvPr id="8" name="Straight Arrow Connector 7"/>
          <p:cNvCxnSpPr>
            <a:cxnSpLocks/>
            <a:stCxn id="3" idx="3"/>
          </p:cNvCxnSpPr>
          <p:nvPr/>
        </p:nvCxnSpPr>
        <p:spPr>
          <a:xfrm>
            <a:off x="2939099" y="2743200"/>
            <a:ext cx="337501" cy="0"/>
          </a:xfrm>
          <a:prstGeom prst="straightConnector1">
            <a:avLst/>
          </a:prstGeom>
          <a:ln w="34925">
            <a:solidFill>
              <a:schemeClr val="accent2"/>
            </a:solidFill>
            <a:tailEnd type="arrow"/>
          </a:ln>
        </p:spPr>
        <p:style>
          <a:lnRef idx="1">
            <a:schemeClr val="accent1"/>
          </a:lnRef>
          <a:fillRef idx="0">
            <a:schemeClr val="accent1"/>
          </a:fillRef>
          <a:effectRef idx="0">
            <a:schemeClr val="accent1"/>
          </a:effectRef>
          <a:fontRef idx="minor">
            <a:schemeClr val="tx1"/>
          </a:fontRef>
        </p:style>
      </p:cxnSp>
      <p:pic>
        <p:nvPicPr>
          <p:cNvPr id="10" name="Picture 9" descr="A cast of a person's teeth that has been made from a dental mold"/>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473538" y="1583262"/>
            <a:ext cx="2670462" cy="2282031"/>
          </a:xfrm>
          <a:prstGeom prst="rect">
            <a:avLst/>
          </a:prstGeom>
        </p:spPr>
      </p:pic>
      <p:cxnSp>
        <p:nvCxnSpPr>
          <p:cNvPr id="11" name="Straight Arrow Connector 10"/>
          <p:cNvCxnSpPr>
            <a:cxnSpLocks/>
            <a:endCxn id="10" idx="1"/>
          </p:cNvCxnSpPr>
          <p:nvPr/>
        </p:nvCxnSpPr>
        <p:spPr>
          <a:xfrm>
            <a:off x="6233624" y="2724276"/>
            <a:ext cx="239914" cy="2"/>
          </a:xfrm>
          <a:prstGeom prst="straightConnector1">
            <a:avLst/>
          </a:prstGeom>
          <a:ln w="34925">
            <a:solidFill>
              <a:schemeClr val="accent2"/>
            </a:solidFill>
            <a:tailEnd type="arrow"/>
          </a:ln>
        </p:spPr>
        <p:style>
          <a:lnRef idx="1">
            <a:schemeClr val="accent1"/>
          </a:lnRef>
          <a:fillRef idx="0">
            <a:schemeClr val="accent1"/>
          </a:fillRef>
          <a:effectRef idx="0">
            <a:schemeClr val="accent1"/>
          </a:effectRef>
          <a:fontRef idx="minor">
            <a:schemeClr val="tx1"/>
          </a:fontRef>
        </p:style>
      </p:cxnSp>
      <p:sp>
        <p:nvSpPr>
          <p:cNvPr id="5" name="Rectangle 4"/>
          <p:cNvSpPr/>
          <p:nvPr/>
        </p:nvSpPr>
        <p:spPr>
          <a:xfrm>
            <a:off x="6473538" y="1583261"/>
            <a:ext cx="2670462" cy="2282031"/>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TextBox 6">
            <a:extLst>
              <a:ext uri="{FF2B5EF4-FFF2-40B4-BE49-F238E27FC236}">
                <a16:creationId xmlns:a16="http://schemas.microsoft.com/office/drawing/2014/main" id="{32C80FA7-0A8E-4DFB-AD91-534C3BAC4562}"/>
              </a:ext>
            </a:extLst>
          </p:cNvPr>
          <p:cNvSpPr txBox="1"/>
          <p:nvPr/>
        </p:nvSpPr>
        <p:spPr>
          <a:xfrm>
            <a:off x="6389341" y="3848041"/>
            <a:ext cx="2754659"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a:ea typeface="+mn-ea"/>
                <a:cs typeface="+mn-cs"/>
              </a:rPr>
              <a:t>Cast </a:t>
            </a:r>
            <a:r>
              <a:rPr kumimoji="0" lang="en-US" sz="2000" b="0" i="0" u="none" strike="noStrike" kern="1200" cap="none" spc="0" normalizeH="0" baseline="0" noProof="0" dirty="0">
                <a:ln>
                  <a:noFill/>
                </a:ln>
                <a:solidFill>
                  <a:prstClr val="black"/>
                </a:solidFill>
                <a:effectLst/>
                <a:uLnTx/>
                <a:uFillTx/>
                <a:latin typeface="Calibri"/>
                <a:ea typeface="+mn-ea"/>
                <a:cs typeface="+mn-cs"/>
              </a:rPr>
              <a:t>– has </a:t>
            </a:r>
            <a:r>
              <a:rPr kumimoji="0" lang="en-US" sz="2000" b="1" i="0" u="none" strike="noStrike" kern="1200" cap="none" spc="0" normalizeH="0" baseline="0" noProof="0" dirty="0">
                <a:ln>
                  <a:noFill/>
                </a:ln>
                <a:solidFill>
                  <a:prstClr val="black"/>
                </a:solidFill>
                <a:effectLst/>
                <a:uLnTx/>
                <a:uFillTx/>
                <a:latin typeface="Calibri"/>
                <a:ea typeface="+mn-ea"/>
                <a:cs typeface="+mn-cs"/>
              </a:rPr>
              <a:t>positive relief</a:t>
            </a:r>
            <a:endParaRPr lang="en-US" sz="2000" b="1" dirty="0">
              <a:solidFill>
                <a:prstClr val="black"/>
              </a:solidFill>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i="0" u="none" strike="noStrike" kern="1200" cap="none" spc="0" normalizeH="0" baseline="0" noProof="0" dirty="0">
                <a:ln>
                  <a:noFill/>
                </a:ln>
                <a:solidFill>
                  <a:prstClr val="black"/>
                </a:solidFill>
                <a:effectLst/>
                <a:uLnTx/>
                <a:uFillTx/>
                <a:latin typeface="Calibri"/>
                <a:ea typeface="+mn-ea"/>
                <a:cs typeface="+mn-cs"/>
              </a:rPr>
              <a:t>Looks like a copy!</a:t>
            </a:r>
          </a:p>
        </p:txBody>
      </p:sp>
      <p:sp>
        <p:nvSpPr>
          <p:cNvPr id="9" name="TextBox 8">
            <a:extLst>
              <a:ext uri="{FF2B5EF4-FFF2-40B4-BE49-F238E27FC236}">
                <a16:creationId xmlns:a16="http://schemas.microsoft.com/office/drawing/2014/main" id="{52261F49-D7C4-2D55-180A-AE6F16CAB8A1}"/>
              </a:ext>
            </a:extLst>
          </p:cNvPr>
          <p:cNvSpPr txBox="1"/>
          <p:nvPr/>
        </p:nvSpPr>
        <p:spPr>
          <a:xfrm>
            <a:off x="3245435" y="3995738"/>
            <a:ext cx="2927981"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a:ea typeface="+mn-ea"/>
                <a:cs typeface="+mn-cs"/>
              </a:rPr>
              <a:t>Mold </a:t>
            </a:r>
            <a:r>
              <a:rPr kumimoji="0" lang="en-US" sz="2000" b="0" i="0" u="none" strike="noStrike" kern="1200" cap="none" spc="0" normalizeH="0" baseline="0" noProof="0" dirty="0">
                <a:ln>
                  <a:noFill/>
                </a:ln>
                <a:solidFill>
                  <a:prstClr val="black"/>
                </a:solidFill>
                <a:effectLst/>
                <a:uLnTx/>
                <a:uFillTx/>
                <a:latin typeface="Calibri"/>
                <a:ea typeface="+mn-ea"/>
                <a:cs typeface="+mn-cs"/>
              </a:rPr>
              <a:t>– has </a:t>
            </a:r>
            <a:r>
              <a:rPr kumimoji="0" lang="en-US" sz="2000" b="1" i="0" u="none" strike="noStrike" kern="1200" cap="none" spc="0" normalizeH="0" baseline="0" noProof="0" dirty="0">
                <a:ln>
                  <a:noFill/>
                </a:ln>
                <a:solidFill>
                  <a:prstClr val="black"/>
                </a:solidFill>
                <a:effectLst/>
                <a:uLnTx/>
                <a:uFillTx/>
                <a:latin typeface="Calibri"/>
                <a:ea typeface="+mn-ea"/>
                <a:cs typeface="+mn-cs"/>
              </a:rPr>
              <a:t>negative relief</a:t>
            </a:r>
          </a:p>
        </p:txBody>
      </p:sp>
      <p:pic>
        <p:nvPicPr>
          <p:cNvPr id="14" name="Picture 13" descr="Three casts of snail shells">
            <a:extLst>
              <a:ext uri="{FF2B5EF4-FFF2-40B4-BE49-F238E27FC236}">
                <a16:creationId xmlns:a16="http://schemas.microsoft.com/office/drawing/2014/main" id="{BF445C85-F5CA-1CEC-8658-D7F55A37A0D9}"/>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l="13241"/>
          <a:stretch/>
        </p:blipFill>
        <p:spPr>
          <a:xfrm>
            <a:off x="6473538" y="4530503"/>
            <a:ext cx="2670462" cy="2308521"/>
          </a:xfrm>
          <a:prstGeom prst="rect">
            <a:avLst/>
          </a:prstGeom>
        </p:spPr>
      </p:pic>
      <p:pic>
        <p:nvPicPr>
          <p:cNvPr id="16" name="Picture 2" descr="An empty snail shell">
            <a:extLst>
              <a:ext uri="{FF2B5EF4-FFF2-40B4-BE49-F238E27FC236}">
                <a16:creationId xmlns:a16="http://schemas.microsoft.com/office/drawing/2014/main" id="{BE686E29-F011-1A67-A1EA-1BE65AF44144}"/>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rot="5400000">
            <a:off x="677979" y="4429774"/>
            <a:ext cx="1828800" cy="2426499"/>
          </a:xfrm>
          <a:prstGeom prst="rect">
            <a:avLst/>
          </a:prstGeom>
          <a:noFill/>
        </p:spPr>
      </p:pic>
      <p:pic>
        <p:nvPicPr>
          <p:cNvPr id="18" name="Picture 17" descr="A fossilized impression, or mold, of a snail shell in sediment">
            <a:extLst>
              <a:ext uri="{FF2B5EF4-FFF2-40B4-BE49-F238E27FC236}">
                <a16:creationId xmlns:a16="http://schemas.microsoft.com/office/drawing/2014/main" id="{544CC5B3-FBC7-2124-FF95-6FCE337E2E4B}"/>
              </a:ext>
            </a:extLst>
          </p:cNvPr>
          <p:cNvPicPr>
            <a:picLocks noChangeAspect="1"/>
          </p:cNvPicPr>
          <p:nvPr/>
        </p:nvPicPr>
        <p:blipFill rotWithShape="1">
          <a:blip r:embed="rId7">
            <a:extLst>
              <a:ext uri="{28A0092B-C50C-407E-A947-70E740481C1C}">
                <a14:useLocalDpi xmlns:a14="http://schemas.microsoft.com/office/drawing/2010/main" val="0"/>
              </a:ext>
            </a:extLst>
          </a:blip>
          <a:srcRect l="27966" t="24632" r="42829" b="40721"/>
          <a:stretch/>
        </p:blipFill>
        <p:spPr>
          <a:xfrm>
            <a:off x="3386847" y="4523041"/>
            <a:ext cx="2670462" cy="2239963"/>
          </a:xfrm>
          <a:prstGeom prst="rect">
            <a:avLst/>
          </a:prstGeom>
        </p:spPr>
      </p:pic>
      <p:cxnSp>
        <p:nvCxnSpPr>
          <p:cNvPr id="19" name="Straight Arrow Connector 18">
            <a:extLst>
              <a:ext uri="{FF2B5EF4-FFF2-40B4-BE49-F238E27FC236}">
                <a16:creationId xmlns:a16="http://schemas.microsoft.com/office/drawing/2014/main" id="{D77A2C5C-445D-3AF3-AA5A-995B3F0BC04C}"/>
              </a:ext>
            </a:extLst>
          </p:cNvPr>
          <p:cNvCxnSpPr>
            <a:cxnSpLocks/>
            <a:stCxn id="16" idx="0"/>
            <a:endCxn id="18" idx="1"/>
          </p:cNvCxnSpPr>
          <p:nvPr/>
        </p:nvCxnSpPr>
        <p:spPr>
          <a:xfrm flipV="1">
            <a:off x="2805629" y="5643023"/>
            <a:ext cx="581218" cy="1"/>
          </a:xfrm>
          <a:prstGeom prst="straightConnector1">
            <a:avLst/>
          </a:prstGeom>
          <a:ln w="34925">
            <a:solidFill>
              <a:schemeClr val="accent2"/>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92911189-AEBC-7900-3DAD-91EBB258320D}"/>
              </a:ext>
            </a:extLst>
          </p:cNvPr>
          <p:cNvCxnSpPr>
            <a:cxnSpLocks/>
          </p:cNvCxnSpPr>
          <p:nvPr/>
        </p:nvCxnSpPr>
        <p:spPr>
          <a:xfrm>
            <a:off x="6059837" y="5641633"/>
            <a:ext cx="413701" cy="0"/>
          </a:xfrm>
          <a:prstGeom prst="straightConnector1">
            <a:avLst/>
          </a:prstGeom>
          <a:ln w="34925">
            <a:solidFill>
              <a:schemeClr val="accent2"/>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84212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EB89-651E-1283-FE0E-B62CA09E4448}"/>
            </a:ext>
          </a:extLst>
        </p:cNvPr>
        <p:cNvGrpSpPr/>
        <p:nvPr/>
      </p:nvGrpSpPr>
      <p:grpSpPr>
        <a:xfrm>
          <a:off x="0" y="0"/>
          <a:ext cx="0" cy="0"/>
          <a:chOff x="0" y="0"/>
          <a:chExt cx="0" cy="0"/>
        </a:xfrm>
      </p:grpSpPr>
      <p:pic>
        <p:nvPicPr>
          <p:cNvPr id="9" name="Picture 8" descr="Close-up view of a person's hand in which several shell fossils are resting. These fossils have been recrystallized, and they look worn and dull as a result.">
            <a:extLst>
              <a:ext uri="{FF2B5EF4-FFF2-40B4-BE49-F238E27FC236}">
                <a16:creationId xmlns:a16="http://schemas.microsoft.com/office/drawing/2014/main" id="{F38EF4AE-0701-82A3-E666-A67CF3F674A9}"/>
              </a:ext>
            </a:extLst>
          </p:cNvPr>
          <p:cNvPicPr>
            <a:picLocks noChangeAspect="1"/>
          </p:cNvPicPr>
          <p:nvPr/>
        </p:nvPicPr>
        <p:blipFill>
          <a:blip r:embed="rId3" cstate="screen">
            <a:extLst>
              <a:ext uri="{28A0092B-C50C-407E-A947-70E740481C1C}">
                <a14:useLocalDpi xmlns:a14="http://schemas.microsoft.com/office/drawing/2010/main"/>
              </a:ext>
            </a:extLst>
          </a:blip>
          <a:srcRect r="7650"/>
          <a:stretch>
            <a:fillRect/>
          </a:stretch>
        </p:blipFill>
        <p:spPr>
          <a:xfrm>
            <a:off x="5391510" y="3730057"/>
            <a:ext cx="3656444" cy="2969514"/>
          </a:xfrm>
          <a:prstGeom prst="rect">
            <a:avLst/>
          </a:prstGeom>
        </p:spPr>
      </p:pic>
      <p:pic>
        <p:nvPicPr>
          <p:cNvPr id="8" name="Picture 7" descr="A brachiopod fossil that has been pyritized so that it appears metallic, like brass.">
            <a:extLst>
              <a:ext uri="{FF2B5EF4-FFF2-40B4-BE49-F238E27FC236}">
                <a16:creationId xmlns:a16="http://schemas.microsoft.com/office/drawing/2014/main" id="{0EA3CAE8-8611-0141-5B18-799CB9AB3B3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535782" y="926186"/>
            <a:ext cx="3461658" cy="2659224"/>
          </a:xfrm>
          <a:prstGeom prst="rect">
            <a:avLst/>
          </a:prstGeom>
        </p:spPr>
      </p:pic>
      <p:sp>
        <p:nvSpPr>
          <p:cNvPr id="2" name="Title 1">
            <a:extLst>
              <a:ext uri="{FF2B5EF4-FFF2-40B4-BE49-F238E27FC236}">
                <a16:creationId xmlns:a16="http://schemas.microsoft.com/office/drawing/2014/main" id="{4F13943D-B362-5E04-8C0E-B649410DE495}"/>
              </a:ext>
            </a:extLst>
          </p:cNvPr>
          <p:cNvSpPr>
            <a:spLocks noGrp="1"/>
          </p:cNvSpPr>
          <p:nvPr>
            <p:ph type="title"/>
          </p:nvPr>
        </p:nvSpPr>
        <p:spPr/>
        <p:txBody>
          <a:bodyPr/>
          <a:lstStyle/>
          <a:p>
            <a:r>
              <a:rPr lang="en-US" dirty="0"/>
              <a:t>Casts</a:t>
            </a:r>
          </a:p>
        </p:txBody>
      </p:sp>
      <p:sp>
        <p:nvSpPr>
          <p:cNvPr id="16" name="Content Placeholder 15">
            <a:extLst>
              <a:ext uri="{FF2B5EF4-FFF2-40B4-BE49-F238E27FC236}">
                <a16:creationId xmlns:a16="http://schemas.microsoft.com/office/drawing/2014/main" id="{2FA0FC85-5DE4-6CCE-4ADC-11A1CABD279C}"/>
              </a:ext>
            </a:extLst>
          </p:cNvPr>
          <p:cNvSpPr>
            <a:spLocks noGrp="1"/>
          </p:cNvSpPr>
          <p:nvPr>
            <p:ph idx="1"/>
          </p:nvPr>
        </p:nvSpPr>
        <p:spPr>
          <a:xfrm>
            <a:off x="259641" y="1557494"/>
            <a:ext cx="4934684" cy="4800600"/>
          </a:xfrm>
        </p:spPr>
        <p:txBody>
          <a:bodyPr>
            <a:normAutofit fontScale="92500"/>
          </a:bodyPr>
          <a:lstStyle/>
          <a:p>
            <a:r>
              <a:rPr lang="en-US" dirty="0"/>
              <a:t>The products of </a:t>
            </a:r>
            <a:r>
              <a:rPr lang="en-US" b="1" dirty="0"/>
              <a:t>replacement, recrystallization,</a:t>
            </a:r>
            <a:r>
              <a:rPr lang="en-US" dirty="0"/>
              <a:t> and sometimes </a:t>
            </a:r>
            <a:r>
              <a:rPr lang="en-US" b="1" dirty="0"/>
              <a:t>permineralization</a:t>
            </a:r>
            <a:r>
              <a:rPr lang="en-US" dirty="0"/>
              <a:t> are </a:t>
            </a:r>
            <a:r>
              <a:rPr lang="en-US" u="sng" dirty="0"/>
              <a:t>casts</a:t>
            </a:r>
          </a:p>
          <a:p>
            <a:pPr lvl="1"/>
            <a:r>
              <a:rPr lang="en-US" dirty="0"/>
              <a:t>original shell material is no longer present</a:t>
            </a:r>
          </a:p>
          <a:p>
            <a:pPr lvl="1"/>
            <a:r>
              <a:rPr lang="en-US" dirty="0"/>
              <a:t>cast is a “replica” of the shell, often with only the external features intact</a:t>
            </a:r>
          </a:p>
        </p:txBody>
      </p:sp>
      <p:sp>
        <p:nvSpPr>
          <p:cNvPr id="4" name="TextBox 3">
            <a:extLst>
              <a:ext uri="{FF2B5EF4-FFF2-40B4-BE49-F238E27FC236}">
                <a16:creationId xmlns:a16="http://schemas.microsoft.com/office/drawing/2014/main" id="{169A0D3C-A745-10A4-40CE-81E0FB58DFB0}"/>
              </a:ext>
            </a:extLst>
          </p:cNvPr>
          <p:cNvSpPr txBox="1"/>
          <p:nvPr/>
        </p:nvSpPr>
        <p:spPr>
          <a:xfrm>
            <a:off x="5562600" y="3224612"/>
            <a:ext cx="321177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a:ea typeface="+mn-ea"/>
                <a:cs typeface="+mn-cs"/>
              </a:rPr>
              <a:t>Change in chemical composition</a:t>
            </a:r>
          </a:p>
        </p:txBody>
      </p:sp>
      <p:sp>
        <p:nvSpPr>
          <p:cNvPr id="5" name="TextBox 4">
            <a:extLst>
              <a:ext uri="{FF2B5EF4-FFF2-40B4-BE49-F238E27FC236}">
                <a16:creationId xmlns:a16="http://schemas.microsoft.com/office/drawing/2014/main" id="{F8324A6C-859A-9677-C1CF-755FDC3487F5}"/>
              </a:ext>
            </a:extLst>
          </p:cNvPr>
          <p:cNvSpPr txBox="1"/>
          <p:nvPr/>
        </p:nvSpPr>
        <p:spPr>
          <a:xfrm>
            <a:off x="5428509" y="6374130"/>
            <a:ext cx="3572516" cy="369332"/>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prstClr val="black"/>
                </a:solidFill>
                <a:effectLst/>
                <a:uLnTx/>
                <a:uFillTx/>
                <a:latin typeface="Calibri"/>
                <a:ea typeface="+mn-ea"/>
                <a:cs typeface="+mn-cs"/>
              </a:rPr>
              <a:t>No change </a:t>
            </a:r>
            <a:r>
              <a:rPr kumimoji="0" lang="en-US" sz="1800" b="1" i="0" u="none" strike="noStrike" kern="1200" cap="none" spc="0" normalizeH="0" baseline="0" noProof="0" dirty="0">
                <a:ln>
                  <a:noFill/>
                </a:ln>
                <a:solidFill>
                  <a:prstClr val="black"/>
                </a:solidFill>
                <a:effectLst/>
                <a:uLnTx/>
                <a:uFillTx/>
                <a:latin typeface="Calibri"/>
                <a:ea typeface="+mn-ea"/>
                <a:cs typeface="+mn-cs"/>
              </a:rPr>
              <a:t>in chemical composition</a:t>
            </a:r>
          </a:p>
        </p:txBody>
      </p:sp>
      <p:sp>
        <p:nvSpPr>
          <p:cNvPr id="6" name="TextBox 5">
            <a:extLst>
              <a:ext uri="{FF2B5EF4-FFF2-40B4-BE49-F238E27FC236}">
                <a16:creationId xmlns:a16="http://schemas.microsoft.com/office/drawing/2014/main" id="{77FCF36B-6EC3-0C6E-D1C3-029815F33EC0}"/>
              </a:ext>
            </a:extLst>
          </p:cNvPr>
          <p:cNvSpPr txBox="1"/>
          <p:nvPr/>
        </p:nvSpPr>
        <p:spPr>
          <a:xfrm>
            <a:off x="5562600" y="895588"/>
            <a:ext cx="196957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a:ea typeface="+mn-ea"/>
                <a:cs typeface="+mn-cs"/>
              </a:rPr>
              <a:t>Cast - replacement</a:t>
            </a:r>
          </a:p>
        </p:txBody>
      </p:sp>
      <p:sp>
        <p:nvSpPr>
          <p:cNvPr id="10" name="TextBox 9">
            <a:extLst>
              <a:ext uri="{FF2B5EF4-FFF2-40B4-BE49-F238E27FC236}">
                <a16:creationId xmlns:a16="http://schemas.microsoft.com/office/drawing/2014/main" id="{59FE1114-E1F8-91BF-A5B5-383722958406}"/>
              </a:ext>
            </a:extLst>
          </p:cNvPr>
          <p:cNvSpPr txBox="1"/>
          <p:nvPr/>
        </p:nvSpPr>
        <p:spPr>
          <a:xfrm>
            <a:off x="5417388" y="3733800"/>
            <a:ext cx="2278765"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a:ea typeface="+mn-ea"/>
                <a:cs typeface="+mn-cs"/>
              </a:rPr>
              <a:t>Cast - recrystallization</a:t>
            </a:r>
          </a:p>
        </p:txBody>
      </p:sp>
      <p:sp>
        <p:nvSpPr>
          <p:cNvPr id="12" name="TextBox 11">
            <a:extLst>
              <a:ext uri="{FF2B5EF4-FFF2-40B4-BE49-F238E27FC236}">
                <a16:creationId xmlns:a16="http://schemas.microsoft.com/office/drawing/2014/main" id="{18D32543-9D89-F76D-2937-644AAB622A25}"/>
              </a:ext>
            </a:extLst>
          </p:cNvPr>
          <p:cNvSpPr txBox="1"/>
          <p:nvPr/>
        </p:nvSpPr>
        <p:spPr>
          <a:xfrm>
            <a:off x="8099526" y="4495800"/>
            <a:ext cx="974306"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a:ea typeface="+mn-ea"/>
                <a:cs typeface="+mn-cs"/>
              </a:rPr>
              <a:t>CaCO</a:t>
            </a:r>
            <a:r>
              <a:rPr kumimoji="0" lang="en-US" sz="2400" b="1" i="0" u="none" strike="noStrike" kern="1200" cap="none" spc="0" normalizeH="0" baseline="-25000" noProof="0" dirty="0">
                <a:ln>
                  <a:noFill/>
                </a:ln>
                <a:solidFill>
                  <a:prstClr val="black"/>
                </a:solidFill>
                <a:effectLst/>
                <a:uLnTx/>
                <a:uFillTx/>
                <a:latin typeface="Calibri"/>
                <a:ea typeface="+mn-ea"/>
                <a:cs typeface="+mn-cs"/>
              </a:rPr>
              <a:t>3</a:t>
            </a:r>
          </a:p>
        </p:txBody>
      </p:sp>
    </p:spTree>
    <p:extLst>
      <p:ext uri="{BB962C8B-B14F-4D97-AF65-F5344CB8AC3E}">
        <p14:creationId xmlns:p14="http://schemas.microsoft.com/office/powerpoint/2010/main" val="19015170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Taphonomy</a:t>
            </a:r>
          </a:p>
        </p:txBody>
      </p:sp>
      <p:sp>
        <p:nvSpPr>
          <p:cNvPr id="3" name="Content Placeholder 2"/>
          <p:cNvSpPr>
            <a:spLocks noGrp="1"/>
          </p:cNvSpPr>
          <p:nvPr>
            <p:ph idx="1"/>
          </p:nvPr>
        </p:nvSpPr>
        <p:spPr>
          <a:xfrm>
            <a:off x="457199" y="1600200"/>
            <a:ext cx="8229599" cy="4800600"/>
          </a:xfrm>
        </p:spPr>
        <p:txBody>
          <a:bodyPr>
            <a:normAutofit fontScale="92500"/>
          </a:bodyPr>
          <a:lstStyle/>
          <a:p>
            <a:r>
              <a:rPr lang="en-US" dirty="0"/>
              <a:t>Greek: “</a:t>
            </a:r>
            <a:r>
              <a:rPr lang="en-US" i="1" dirty="0" err="1"/>
              <a:t>taphos</a:t>
            </a:r>
            <a:r>
              <a:rPr lang="en-US" i="1" dirty="0"/>
              <a:t> </a:t>
            </a:r>
            <a:r>
              <a:rPr lang="en-US" dirty="0"/>
              <a:t>+ </a:t>
            </a:r>
            <a:r>
              <a:rPr lang="en-US" i="1" dirty="0"/>
              <a:t>nomos</a:t>
            </a:r>
            <a:r>
              <a:rPr lang="en-US" dirty="0"/>
              <a:t>” = “burial laws”</a:t>
            </a:r>
          </a:p>
          <a:p>
            <a:pPr lvl="1"/>
            <a:r>
              <a:rPr lang="en-US" dirty="0"/>
              <a:t>Includes all processes that occur </a:t>
            </a:r>
            <a:r>
              <a:rPr lang="en-US" b="1" dirty="0"/>
              <a:t>between death and discovery (by humans) </a:t>
            </a:r>
            <a:r>
              <a:rPr lang="en-US" dirty="0"/>
              <a:t>of an organism</a:t>
            </a:r>
          </a:p>
          <a:p>
            <a:pPr lvl="4"/>
            <a:endParaRPr lang="en-US" dirty="0"/>
          </a:p>
          <a:p>
            <a:pPr lvl="1"/>
            <a:r>
              <a:rPr lang="en-US" sz="3200" b="1" u="sng" dirty="0" err="1"/>
              <a:t>Biostratinomy</a:t>
            </a:r>
            <a:r>
              <a:rPr lang="en-US" dirty="0"/>
              <a:t>: processes that occur </a:t>
            </a:r>
            <a:r>
              <a:rPr lang="en-US" b="1" dirty="0"/>
              <a:t>before</a:t>
            </a:r>
            <a:r>
              <a:rPr lang="en-US" dirty="0"/>
              <a:t> </a:t>
            </a:r>
            <a:r>
              <a:rPr lang="en-US" b="1" dirty="0"/>
              <a:t>final burial</a:t>
            </a:r>
            <a:r>
              <a:rPr lang="en-US" dirty="0"/>
              <a:t> within sediment or other preserving medium</a:t>
            </a:r>
          </a:p>
          <a:p>
            <a:pPr lvl="1"/>
            <a:r>
              <a:rPr lang="en-US" sz="3200" b="1" u="sng" dirty="0"/>
              <a:t>Diagenesis</a:t>
            </a:r>
            <a:r>
              <a:rPr lang="en-US" dirty="0"/>
              <a:t>: processes that occur </a:t>
            </a:r>
            <a:r>
              <a:rPr lang="en-US" b="1" dirty="0"/>
              <a:t>during/after</a:t>
            </a:r>
            <a:r>
              <a:rPr lang="en-US" dirty="0"/>
              <a:t> </a:t>
            </a:r>
            <a:r>
              <a:rPr lang="en-US" b="1" dirty="0"/>
              <a:t>burial</a:t>
            </a:r>
          </a:p>
          <a:p>
            <a:pPr lvl="1"/>
            <a:endParaRPr lang="en-US" dirty="0"/>
          </a:p>
          <a:p>
            <a:pPr lvl="2"/>
            <a:r>
              <a:rPr lang="en-US" sz="2600" dirty="0"/>
              <a:t>Organism may be buried and “exhumed” repeatedly before final burial</a:t>
            </a:r>
          </a:p>
        </p:txBody>
      </p:sp>
    </p:spTree>
    <p:extLst>
      <p:ext uri="{BB962C8B-B14F-4D97-AF65-F5344CB8AC3E}">
        <p14:creationId xmlns:p14="http://schemas.microsoft.com/office/powerpoint/2010/main" val="3391467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Modes of preservation: </a:t>
            </a:r>
            <a:r>
              <a:rPr lang="en-US" b="1" dirty="0"/>
              <a:t>Molds</a:t>
            </a:r>
          </a:p>
        </p:txBody>
      </p:sp>
      <p:sp>
        <p:nvSpPr>
          <p:cNvPr id="16" name="Content Placeholder 15"/>
          <p:cNvSpPr>
            <a:spLocks noGrp="1"/>
          </p:cNvSpPr>
          <p:nvPr>
            <p:ph idx="1"/>
          </p:nvPr>
        </p:nvSpPr>
        <p:spPr>
          <a:xfrm>
            <a:off x="457200" y="1600200"/>
            <a:ext cx="8534400" cy="4525963"/>
          </a:xfrm>
        </p:spPr>
        <p:txBody>
          <a:bodyPr/>
          <a:lstStyle/>
          <a:p>
            <a:r>
              <a:rPr lang="en-US" b="1" dirty="0"/>
              <a:t>Molds</a:t>
            </a:r>
            <a:r>
              <a:rPr lang="en-US" dirty="0"/>
              <a:t>: composed of sediment or (less commonly) of minerals; have </a:t>
            </a:r>
            <a:r>
              <a:rPr lang="en-US" b="1" u="sng" dirty="0"/>
              <a:t>negative relief</a:t>
            </a:r>
          </a:p>
        </p:txBody>
      </p:sp>
      <p:pic>
        <p:nvPicPr>
          <p:cNvPr id="1026" name="Picture 2" descr="A diagram showing the progression from a shell that has just been buried in sediment, to the same shell recrystallized and the sediment surrounding it lithified, to the lithified rock outside the shell separating, revealing an external mold."/>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65937" y="2979861"/>
            <a:ext cx="8725663" cy="25827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6172200" y="2895601"/>
            <a:ext cx="2819400" cy="266700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TextBox 2">
            <a:extLst>
              <a:ext uri="{FF2B5EF4-FFF2-40B4-BE49-F238E27FC236}">
                <a16:creationId xmlns:a16="http://schemas.microsoft.com/office/drawing/2014/main" id="{5BC76FDD-2A5D-4DCA-B662-46D4C7A359FC}"/>
              </a:ext>
            </a:extLst>
          </p:cNvPr>
          <p:cNvSpPr txBox="1"/>
          <p:nvPr/>
        </p:nvSpPr>
        <p:spPr>
          <a:xfrm>
            <a:off x="277483" y="5800893"/>
            <a:ext cx="8589034"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a:ea typeface="+mn-ea"/>
                <a:cs typeface="+mn-cs"/>
              </a:rPr>
              <a:t>Negative relief</a:t>
            </a:r>
            <a:r>
              <a:rPr kumimoji="0" lang="en-US" sz="2000" b="0" i="0" u="none" strike="noStrike" kern="1200" cap="none" spc="0" normalizeH="0" baseline="0" noProof="0" dirty="0">
                <a:ln>
                  <a:noFill/>
                </a:ln>
                <a:solidFill>
                  <a:prstClr val="black"/>
                </a:solidFill>
                <a:effectLst/>
                <a:uLnTx/>
                <a:uFillTx/>
                <a:latin typeface="Calibri"/>
                <a:ea typeface="+mn-ea"/>
                <a:cs typeface="+mn-cs"/>
              </a:rPr>
              <a:t>: gives appearance of the shell having been “turned inside out.”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Features normally found on a </a:t>
            </a:r>
            <a:r>
              <a:rPr kumimoji="0" lang="en-US" sz="2000" b="1" i="0" u="none" strike="noStrike" kern="1200" cap="none" spc="0" normalizeH="0" baseline="0" noProof="0" dirty="0">
                <a:ln>
                  <a:noFill/>
                </a:ln>
                <a:solidFill>
                  <a:prstClr val="black"/>
                </a:solidFill>
                <a:effectLst/>
                <a:uLnTx/>
                <a:uFillTx/>
                <a:latin typeface="Calibri"/>
                <a:ea typeface="+mn-ea"/>
                <a:cs typeface="+mn-cs"/>
              </a:rPr>
              <a:t>convex</a:t>
            </a:r>
            <a:r>
              <a:rPr kumimoji="0" lang="en-US" sz="2000" b="0" i="0" u="none" strike="noStrike" kern="1200" cap="none" spc="0" normalizeH="0" baseline="0" noProof="0" dirty="0">
                <a:ln>
                  <a:noFill/>
                </a:ln>
                <a:solidFill>
                  <a:prstClr val="black"/>
                </a:solidFill>
                <a:effectLst/>
                <a:uLnTx/>
                <a:uFillTx/>
                <a:latin typeface="Calibri"/>
                <a:ea typeface="+mn-ea"/>
                <a:cs typeface="+mn-cs"/>
              </a:rPr>
              <a:t> surface are preserved on a </a:t>
            </a:r>
            <a:r>
              <a:rPr kumimoji="0" lang="en-US" sz="2000" b="1" i="0" u="none" strike="noStrike" kern="1200" cap="none" spc="0" normalizeH="0" baseline="0" noProof="0" dirty="0">
                <a:ln>
                  <a:noFill/>
                </a:ln>
                <a:solidFill>
                  <a:prstClr val="black"/>
                </a:solidFill>
                <a:effectLst/>
                <a:uLnTx/>
                <a:uFillTx/>
                <a:latin typeface="Calibri"/>
                <a:ea typeface="+mn-ea"/>
                <a:cs typeface="+mn-cs"/>
              </a:rPr>
              <a:t>concave</a:t>
            </a:r>
            <a:r>
              <a:rPr kumimoji="0" lang="en-US" sz="2000" b="0" i="0" u="none" strike="noStrike" kern="1200" cap="none" spc="0" normalizeH="0" baseline="0" noProof="0" dirty="0">
                <a:ln>
                  <a:noFill/>
                </a:ln>
                <a:solidFill>
                  <a:prstClr val="black"/>
                </a:solidFill>
                <a:effectLst/>
                <a:uLnTx/>
                <a:uFillTx/>
                <a:latin typeface="Calibri"/>
                <a:ea typeface="+mn-ea"/>
                <a:cs typeface="+mn-cs"/>
              </a:rPr>
              <a:t> surface, for example.</a:t>
            </a:r>
          </a:p>
        </p:txBody>
      </p:sp>
    </p:spTree>
    <p:extLst>
      <p:ext uri="{BB962C8B-B14F-4D97-AF65-F5344CB8AC3E}">
        <p14:creationId xmlns:p14="http://schemas.microsoft.com/office/powerpoint/2010/main" val="4792838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n external mold of an ammonoid shell in rock. This external mold is concave and bears the external features of the shell on this concave surface."/>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19200" y="1821586"/>
            <a:ext cx="3352800" cy="3594964"/>
          </a:xfrm>
          <a:prstGeom prst="rect">
            <a:avLst/>
          </a:prstGeom>
        </p:spPr>
      </p:pic>
      <p:pic>
        <p:nvPicPr>
          <p:cNvPr id="3" name="Picture 2" descr="An external mold of a scallop shell in rock. This external mold is concave and bears the external features of the shell on this concave surface."/>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953000" y="1821586"/>
            <a:ext cx="3607296" cy="3594963"/>
          </a:xfrm>
          <a:prstGeom prst="rect">
            <a:avLst/>
          </a:prstGeom>
        </p:spPr>
      </p:pic>
      <p:sp>
        <p:nvSpPr>
          <p:cNvPr id="4" name="Title 3"/>
          <p:cNvSpPr>
            <a:spLocks noGrp="1"/>
          </p:cNvSpPr>
          <p:nvPr>
            <p:ph type="title"/>
          </p:nvPr>
        </p:nvSpPr>
        <p:spPr/>
        <p:txBody>
          <a:bodyPr/>
          <a:lstStyle/>
          <a:p>
            <a:r>
              <a:rPr lang="en-US" dirty="0"/>
              <a:t>External molds</a:t>
            </a:r>
          </a:p>
        </p:txBody>
      </p:sp>
      <p:sp>
        <p:nvSpPr>
          <p:cNvPr id="5" name="TextBox 4"/>
          <p:cNvSpPr txBox="1"/>
          <p:nvPr/>
        </p:nvSpPr>
        <p:spPr>
          <a:xfrm>
            <a:off x="624844" y="5638800"/>
            <a:ext cx="7833356"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sng" strike="noStrike" kern="1200" cap="none" spc="0" normalizeH="0" baseline="0" noProof="0" dirty="0">
                <a:ln>
                  <a:noFill/>
                </a:ln>
                <a:solidFill>
                  <a:prstClr val="black"/>
                </a:solidFill>
                <a:effectLst/>
                <a:uLnTx/>
                <a:uFillTx/>
                <a:latin typeface="Calibri"/>
                <a:ea typeface="+mn-ea"/>
                <a:cs typeface="+mn-cs"/>
              </a:rPr>
              <a:t>Negative relief</a:t>
            </a:r>
            <a:r>
              <a:rPr kumimoji="0" lang="en-US" sz="2800" b="0" i="0" u="none" strike="noStrike" kern="1200" cap="none" spc="0" normalizeH="0" baseline="0" noProof="0" dirty="0">
                <a:ln>
                  <a:noFill/>
                </a:ln>
                <a:solidFill>
                  <a:prstClr val="black"/>
                </a:solidFill>
                <a:effectLst/>
                <a:uLnTx/>
                <a:uFillTx/>
                <a:latin typeface="Calibri"/>
                <a:ea typeface="+mn-ea"/>
                <a:cs typeface="+mn-cs"/>
              </a:rPr>
              <a:t>: </a:t>
            </a:r>
            <a:r>
              <a:rPr kumimoji="0" lang="en-US" sz="2800" b="1" i="0" u="none" strike="noStrike" kern="1200" cap="none" spc="0" normalizeH="0" baseline="0" noProof="0" dirty="0">
                <a:ln>
                  <a:noFill/>
                </a:ln>
                <a:solidFill>
                  <a:prstClr val="black"/>
                </a:solidFill>
                <a:effectLst/>
                <a:uLnTx/>
                <a:uFillTx/>
                <a:latin typeface="Calibri"/>
                <a:ea typeface="+mn-ea"/>
                <a:cs typeface="+mn-cs"/>
              </a:rPr>
              <a:t>External</a:t>
            </a:r>
            <a:r>
              <a:rPr kumimoji="0" lang="en-US" sz="2800" b="0" i="0" u="none" strike="noStrike" kern="1200" cap="none" spc="0" normalizeH="0" baseline="0" noProof="0" dirty="0">
                <a:ln>
                  <a:noFill/>
                </a:ln>
                <a:solidFill>
                  <a:prstClr val="black"/>
                </a:solidFill>
                <a:effectLst/>
                <a:uLnTx/>
                <a:uFillTx/>
                <a:latin typeface="Calibri"/>
                <a:ea typeface="+mn-ea"/>
                <a:cs typeface="+mn-cs"/>
              </a:rPr>
              <a:t> features of a shell are preserved on a surface that is often </a:t>
            </a:r>
            <a:r>
              <a:rPr kumimoji="0" lang="en-US" sz="2800" b="1" i="0" u="none" strike="noStrike" kern="1200" cap="none" spc="0" normalizeH="0" baseline="0" noProof="0" dirty="0">
                <a:ln>
                  <a:noFill/>
                </a:ln>
                <a:solidFill>
                  <a:prstClr val="black"/>
                </a:solidFill>
                <a:effectLst/>
                <a:uLnTx/>
                <a:uFillTx/>
                <a:latin typeface="Calibri"/>
                <a:ea typeface="+mn-ea"/>
                <a:cs typeface="+mn-cs"/>
              </a:rPr>
              <a:t>concave</a:t>
            </a:r>
            <a:r>
              <a:rPr kumimoji="0" lang="en-US" sz="2800" i="0" u="none" strike="noStrike" kern="1200" cap="none" spc="0" normalizeH="0" baseline="0" noProof="0" dirty="0">
                <a:ln>
                  <a:noFill/>
                </a:ln>
                <a:solidFill>
                  <a:prstClr val="black"/>
                </a:solidFill>
                <a:effectLst/>
                <a:uLnTx/>
                <a:uFillTx/>
                <a:latin typeface="Calibri"/>
                <a:ea typeface="+mn-ea"/>
                <a:cs typeface="+mn-cs"/>
              </a:rPr>
              <a:t>.</a:t>
            </a:r>
          </a:p>
        </p:txBody>
      </p:sp>
    </p:spTree>
    <p:extLst>
      <p:ext uri="{BB962C8B-B14F-4D97-AF65-F5344CB8AC3E}">
        <p14:creationId xmlns:p14="http://schemas.microsoft.com/office/powerpoint/2010/main" val="22183326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Internal molds</a:t>
            </a:r>
          </a:p>
        </p:txBody>
      </p:sp>
      <p:pic>
        <p:nvPicPr>
          <p:cNvPr id="1026" name="Picture 2" descr="A diagram showing the progression from a shell that has just been buried in sediment, to the same shell recrystallized and the sediment surrounding and filling it lithified, to the shell breaking and separating from the sediment that had filled it, the internal mold."/>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65937" y="2408361"/>
            <a:ext cx="8725663" cy="25827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215451" y="2408361"/>
            <a:ext cx="2776149" cy="25537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6172200" y="2324101"/>
            <a:ext cx="2819400" cy="266700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2669769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Internal molds</a:t>
            </a:r>
          </a:p>
        </p:txBody>
      </p:sp>
      <p:pic>
        <p:nvPicPr>
          <p:cNvPr id="6" name="Picture 5" descr="An internal mold of a snail shell. The internal mold is convex, but its outer surface is smooth and lacks the external features of the snail shell."/>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592899" y="2209800"/>
            <a:ext cx="3674301" cy="3048000"/>
          </a:xfrm>
          <a:prstGeom prst="rect">
            <a:avLst/>
          </a:prstGeom>
        </p:spPr>
      </p:pic>
      <p:pic>
        <p:nvPicPr>
          <p:cNvPr id="7" name="Picture 6" descr="The internal mold of an articulated bivalve shell. This internal mold has two halves, one for each shell valve. Each half is convex, and the convex surfaces bear the features of the inner surface of the shell."/>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95800" y="2209800"/>
            <a:ext cx="4064000" cy="3048000"/>
          </a:xfrm>
          <a:prstGeom prst="rect">
            <a:avLst/>
          </a:prstGeom>
        </p:spPr>
      </p:pic>
      <p:sp>
        <p:nvSpPr>
          <p:cNvPr id="5" name="TextBox 4"/>
          <p:cNvSpPr txBox="1"/>
          <p:nvPr/>
        </p:nvSpPr>
        <p:spPr>
          <a:xfrm>
            <a:off x="371475" y="5572908"/>
            <a:ext cx="8401049"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sng" strike="noStrike" kern="1200" cap="none" spc="0" normalizeH="0" baseline="0" noProof="0" dirty="0">
                <a:ln>
                  <a:noFill/>
                </a:ln>
                <a:solidFill>
                  <a:prstClr val="black"/>
                </a:solidFill>
                <a:effectLst/>
                <a:uLnTx/>
                <a:uFillTx/>
                <a:latin typeface="Calibri"/>
                <a:ea typeface="+mn-ea"/>
                <a:cs typeface="+mn-cs"/>
              </a:rPr>
              <a:t>Negative relief</a:t>
            </a:r>
            <a:r>
              <a:rPr kumimoji="0" lang="en-US" sz="2800" b="0" i="0" u="none" strike="noStrike" kern="1200" cap="none" spc="0" normalizeH="0" baseline="0" noProof="0" dirty="0">
                <a:ln>
                  <a:noFill/>
                </a:ln>
                <a:solidFill>
                  <a:prstClr val="black"/>
                </a:solidFill>
                <a:effectLst/>
                <a:uLnTx/>
                <a:uFillTx/>
                <a:latin typeface="Calibri"/>
                <a:ea typeface="+mn-ea"/>
                <a:cs typeface="+mn-cs"/>
              </a:rPr>
              <a:t>: </a:t>
            </a:r>
            <a:r>
              <a:rPr kumimoji="0" lang="en-US" sz="2800" b="1" i="0" u="none" strike="noStrike" kern="1200" cap="none" spc="0" normalizeH="0" baseline="0" noProof="0" dirty="0">
                <a:ln>
                  <a:noFill/>
                </a:ln>
                <a:solidFill>
                  <a:prstClr val="black"/>
                </a:solidFill>
                <a:effectLst/>
                <a:uLnTx/>
                <a:uFillTx/>
                <a:latin typeface="Calibri"/>
                <a:ea typeface="+mn-ea"/>
                <a:cs typeface="+mn-cs"/>
              </a:rPr>
              <a:t>Internal</a:t>
            </a:r>
            <a:r>
              <a:rPr kumimoji="0" lang="en-US" sz="2800" b="0" i="0" u="none" strike="noStrike" kern="1200" cap="none" spc="0" normalizeH="0" baseline="0" noProof="0" dirty="0">
                <a:ln>
                  <a:noFill/>
                </a:ln>
                <a:solidFill>
                  <a:prstClr val="black"/>
                </a:solidFill>
                <a:effectLst/>
                <a:uLnTx/>
                <a:uFillTx/>
                <a:latin typeface="Calibri"/>
                <a:ea typeface="+mn-ea"/>
                <a:cs typeface="+mn-cs"/>
              </a:rPr>
              <a:t> features of a shell are preserved on the </a:t>
            </a:r>
            <a:r>
              <a:rPr kumimoji="0" lang="en-US" sz="2800" i="0" u="none" strike="noStrike" kern="1200" cap="none" spc="0" normalizeH="0" baseline="0" noProof="0" dirty="0">
                <a:ln>
                  <a:noFill/>
                </a:ln>
                <a:solidFill>
                  <a:prstClr val="black"/>
                </a:solidFill>
                <a:effectLst/>
                <a:uLnTx/>
                <a:uFillTx/>
                <a:latin typeface="Calibri"/>
                <a:ea typeface="+mn-ea"/>
                <a:cs typeface="+mn-cs"/>
              </a:rPr>
              <a:t>exterior</a:t>
            </a:r>
            <a:r>
              <a:rPr kumimoji="0" lang="en-US" sz="2800" b="1" i="0" u="none" strike="noStrike" kern="1200" cap="none" spc="0" normalizeH="0" baseline="0" noProof="0" dirty="0">
                <a:ln>
                  <a:noFill/>
                </a:ln>
                <a:solidFill>
                  <a:prstClr val="black"/>
                </a:solidFill>
                <a:effectLst/>
                <a:uLnTx/>
                <a:uFillTx/>
                <a:latin typeface="Calibri"/>
                <a:ea typeface="+mn-ea"/>
                <a:cs typeface="+mn-cs"/>
              </a:rPr>
              <a:t> </a:t>
            </a:r>
            <a:r>
              <a:rPr kumimoji="0" lang="en-US" sz="2800" i="0" u="none" strike="noStrike" kern="1200" cap="none" spc="0" normalizeH="0" baseline="0" noProof="0" dirty="0">
                <a:ln>
                  <a:noFill/>
                </a:ln>
                <a:solidFill>
                  <a:prstClr val="black"/>
                </a:solidFill>
                <a:effectLst/>
                <a:uLnTx/>
                <a:uFillTx/>
                <a:latin typeface="Calibri"/>
                <a:ea typeface="+mn-ea"/>
                <a:cs typeface="+mn-cs"/>
              </a:rPr>
              <a:t>surface</a:t>
            </a:r>
            <a:r>
              <a:rPr kumimoji="0" lang="en-US" sz="2800" b="1" i="0" u="none" strike="noStrike" kern="1200" cap="none" spc="0" normalizeH="0" baseline="0" noProof="0" dirty="0">
                <a:ln>
                  <a:noFill/>
                </a:ln>
                <a:solidFill>
                  <a:prstClr val="black"/>
                </a:solidFill>
                <a:effectLst/>
                <a:uLnTx/>
                <a:uFillTx/>
                <a:latin typeface="Calibri"/>
                <a:ea typeface="+mn-ea"/>
                <a:cs typeface="+mn-cs"/>
              </a:rPr>
              <a:t> </a:t>
            </a:r>
            <a:r>
              <a:rPr kumimoji="0" lang="en-US" sz="2800" i="0" u="none" strike="noStrike" kern="1200" cap="none" spc="0" normalizeH="0" baseline="0" noProof="0" dirty="0">
                <a:ln>
                  <a:noFill/>
                </a:ln>
                <a:solidFill>
                  <a:prstClr val="black"/>
                </a:solidFill>
                <a:effectLst/>
                <a:uLnTx/>
                <a:uFillTx/>
                <a:latin typeface="Calibri"/>
                <a:ea typeface="+mn-ea"/>
                <a:cs typeface="+mn-cs"/>
              </a:rPr>
              <a:t>(often </a:t>
            </a:r>
            <a:r>
              <a:rPr kumimoji="0" lang="en-US" sz="2800" b="1" i="0" u="none" strike="noStrike" kern="1200" cap="none" spc="0" normalizeH="0" baseline="0" noProof="0" dirty="0">
                <a:ln>
                  <a:noFill/>
                </a:ln>
                <a:solidFill>
                  <a:prstClr val="black"/>
                </a:solidFill>
                <a:effectLst/>
                <a:uLnTx/>
                <a:uFillTx/>
                <a:latin typeface="Calibri"/>
                <a:ea typeface="+mn-ea"/>
                <a:cs typeface="+mn-cs"/>
              </a:rPr>
              <a:t>convex</a:t>
            </a:r>
            <a:r>
              <a:rPr kumimoji="0" lang="en-US" sz="2800" i="0" u="none" strike="noStrike" kern="1200" cap="none" spc="0" normalizeH="0" baseline="0" noProof="0" dirty="0">
                <a:ln>
                  <a:noFill/>
                </a:ln>
                <a:solidFill>
                  <a:prstClr val="black"/>
                </a:solidFill>
                <a:effectLst/>
                <a:uLnTx/>
                <a:uFillTx/>
                <a:latin typeface="Calibri"/>
                <a:ea typeface="+mn-ea"/>
                <a:cs typeface="+mn-cs"/>
              </a:rPr>
              <a:t>) </a:t>
            </a:r>
            <a:r>
              <a:rPr kumimoji="0" lang="en-US" sz="2800" b="0" i="0" u="none" strike="noStrike" kern="1200" cap="none" spc="0" normalizeH="0" baseline="0" noProof="0" dirty="0">
                <a:ln>
                  <a:noFill/>
                </a:ln>
                <a:solidFill>
                  <a:prstClr val="black"/>
                </a:solidFill>
                <a:effectLst/>
                <a:uLnTx/>
                <a:uFillTx/>
                <a:latin typeface="Calibri"/>
                <a:ea typeface="+mn-ea"/>
                <a:cs typeface="+mn-cs"/>
              </a:rPr>
              <a:t>of internal molds</a:t>
            </a:r>
          </a:p>
        </p:txBody>
      </p:sp>
    </p:spTree>
    <p:extLst>
      <p:ext uri="{BB962C8B-B14F-4D97-AF65-F5344CB8AC3E}">
        <p14:creationId xmlns:p14="http://schemas.microsoft.com/office/powerpoint/2010/main" val="34981483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diagram showing the progression from a shell that has just been buried in sediment, to the sediment surrounding the shell becoming lithified and the shell dissolving away, to the space where the shell used to be filling with new mineral crystals to form a cast."/>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04800" y="2828637"/>
            <a:ext cx="8534400" cy="27339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lstStyle/>
          <a:p>
            <a:r>
              <a:rPr lang="en-US" dirty="0"/>
              <a:t>Modes of preservation: </a:t>
            </a:r>
            <a:r>
              <a:rPr lang="en-US" b="1" dirty="0"/>
              <a:t>Casts</a:t>
            </a:r>
          </a:p>
        </p:txBody>
      </p:sp>
      <p:sp>
        <p:nvSpPr>
          <p:cNvPr id="6" name="Rectangle 5"/>
          <p:cNvSpPr/>
          <p:nvPr/>
        </p:nvSpPr>
        <p:spPr>
          <a:xfrm>
            <a:off x="6324600" y="2895601"/>
            <a:ext cx="2590800" cy="266700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Content Placeholder 15"/>
          <p:cNvSpPr>
            <a:spLocks noGrp="1"/>
          </p:cNvSpPr>
          <p:nvPr>
            <p:ph idx="1"/>
          </p:nvPr>
        </p:nvSpPr>
        <p:spPr>
          <a:xfrm>
            <a:off x="457200" y="1600200"/>
            <a:ext cx="8534400" cy="4525963"/>
          </a:xfrm>
        </p:spPr>
        <p:txBody>
          <a:bodyPr/>
          <a:lstStyle/>
          <a:p>
            <a:r>
              <a:rPr lang="en-US" b="1" dirty="0"/>
              <a:t>Casts</a:t>
            </a:r>
            <a:r>
              <a:rPr lang="en-US" dirty="0"/>
              <a:t>: composed of sediment or crystals that </a:t>
            </a:r>
            <a:r>
              <a:rPr lang="en-US" u="sng" dirty="0"/>
              <a:t>fill an external mold</a:t>
            </a:r>
            <a:r>
              <a:rPr lang="en-US" dirty="0"/>
              <a:t>; have </a:t>
            </a:r>
            <a:r>
              <a:rPr lang="en-US" b="1" u="sng" dirty="0"/>
              <a:t>positive</a:t>
            </a:r>
            <a:r>
              <a:rPr lang="en-US" dirty="0"/>
              <a:t> relief</a:t>
            </a:r>
          </a:p>
        </p:txBody>
      </p:sp>
      <p:sp>
        <p:nvSpPr>
          <p:cNvPr id="4" name="Rectangle 3"/>
          <p:cNvSpPr/>
          <p:nvPr/>
        </p:nvSpPr>
        <p:spPr>
          <a:xfrm>
            <a:off x="1295400" y="2828637"/>
            <a:ext cx="381000" cy="29556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7" name="Straight Arrow Connector 6"/>
          <p:cNvCxnSpPr/>
          <p:nvPr/>
        </p:nvCxnSpPr>
        <p:spPr>
          <a:xfrm flipH="1">
            <a:off x="3581400" y="4038600"/>
            <a:ext cx="228600" cy="157019"/>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3772344" y="3793943"/>
            <a:ext cx="952056"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external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mold</a:t>
            </a:r>
          </a:p>
        </p:txBody>
      </p:sp>
      <p:sp>
        <p:nvSpPr>
          <p:cNvPr id="5" name="TextBox 4">
            <a:extLst>
              <a:ext uri="{FF2B5EF4-FFF2-40B4-BE49-F238E27FC236}">
                <a16:creationId xmlns:a16="http://schemas.microsoft.com/office/drawing/2014/main" id="{65CEE4DC-68E2-42D6-9F99-792A28303880}"/>
              </a:ext>
            </a:extLst>
          </p:cNvPr>
          <p:cNvSpPr txBox="1"/>
          <p:nvPr/>
        </p:nvSpPr>
        <p:spPr>
          <a:xfrm>
            <a:off x="228600" y="5875476"/>
            <a:ext cx="868680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a:ea typeface="+mn-ea"/>
                <a:cs typeface="+mn-cs"/>
              </a:rPr>
              <a:t>Positive relief</a:t>
            </a:r>
            <a:r>
              <a:rPr kumimoji="0" lang="en-US" sz="2000" b="0" i="0" u="none" strike="noStrike" kern="1200" cap="none" spc="0" normalizeH="0" baseline="0" noProof="0" dirty="0">
                <a:ln>
                  <a:noFill/>
                </a:ln>
                <a:solidFill>
                  <a:prstClr val="black"/>
                </a:solidFill>
                <a:effectLst/>
                <a:uLnTx/>
                <a:uFillTx/>
                <a:latin typeface="Calibri"/>
                <a:ea typeface="+mn-ea"/>
                <a:cs typeface="+mn-cs"/>
              </a:rPr>
              <a:t>: looks like a </a:t>
            </a:r>
            <a:r>
              <a:rPr kumimoji="0" lang="en-US" sz="2000" b="0" i="0" u="sng" strike="noStrike" kern="1200" cap="none" spc="0" normalizeH="0" baseline="0" noProof="0" dirty="0">
                <a:ln>
                  <a:noFill/>
                </a:ln>
                <a:solidFill>
                  <a:prstClr val="black"/>
                </a:solidFill>
                <a:effectLst/>
                <a:uLnTx/>
                <a:uFillTx/>
                <a:latin typeface="Calibri"/>
                <a:ea typeface="+mn-ea"/>
                <a:cs typeface="+mn-cs"/>
              </a:rPr>
              <a:t>copy</a:t>
            </a:r>
            <a:r>
              <a:rPr kumimoji="0" lang="en-US" sz="2000" b="0" i="0" u="none" strike="noStrike" kern="1200" cap="none" spc="0" normalizeH="0" baseline="0" noProof="0" dirty="0">
                <a:ln>
                  <a:noFill/>
                </a:ln>
                <a:solidFill>
                  <a:prstClr val="black"/>
                </a:solidFill>
                <a:effectLst/>
                <a:uLnTx/>
                <a:uFillTx/>
                <a:latin typeface="Calibri"/>
                <a:ea typeface="+mn-ea"/>
                <a:cs typeface="+mn-cs"/>
              </a:rPr>
              <a:t> of the original shell; </a:t>
            </a:r>
            <a:r>
              <a:rPr kumimoji="0" lang="en-US" sz="2000" b="1" i="0" u="none" strike="noStrike" kern="1200" cap="none" spc="0" normalizeH="0" baseline="0" noProof="0" dirty="0">
                <a:ln>
                  <a:noFill/>
                </a:ln>
                <a:solidFill>
                  <a:prstClr val="black"/>
                </a:solidFill>
                <a:effectLst/>
                <a:uLnTx/>
                <a:uFillTx/>
                <a:latin typeface="Calibri"/>
                <a:ea typeface="+mn-ea"/>
                <a:cs typeface="+mn-cs"/>
              </a:rPr>
              <a:t>exterior</a:t>
            </a:r>
            <a:r>
              <a:rPr kumimoji="0" lang="en-US" sz="2000" b="0" i="0" u="none" strike="noStrike" kern="1200" cap="none" spc="0" normalizeH="0" baseline="0" noProof="0" dirty="0">
                <a:ln>
                  <a:noFill/>
                </a:ln>
                <a:solidFill>
                  <a:prstClr val="black"/>
                </a:solidFill>
                <a:effectLst/>
                <a:uLnTx/>
                <a:uFillTx/>
                <a:latin typeface="Calibri"/>
                <a:ea typeface="+mn-ea"/>
                <a:cs typeface="+mn-cs"/>
              </a:rPr>
              <a:t> features of shell are preserved on </a:t>
            </a:r>
            <a:r>
              <a:rPr kumimoji="0" lang="en-US" sz="2000" b="1" i="0" u="none" strike="noStrike" kern="1200" cap="none" spc="0" normalizeH="0" baseline="0" noProof="0" dirty="0">
                <a:ln>
                  <a:noFill/>
                </a:ln>
                <a:solidFill>
                  <a:prstClr val="black"/>
                </a:solidFill>
                <a:effectLst/>
                <a:uLnTx/>
                <a:uFillTx/>
                <a:latin typeface="Calibri"/>
                <a:ea typeface="+mn-ea"/>
                <a:cs typeface="+mn-cs"/>
              </a:rPr>
              <a:t>exterior</a:t>
            </a:r>
            <a:r>
              <a:rPr kumimoji="0" lang="en-US" sz="2000" b="0" i="0" u="none" strike="noStrike" kern="1200" cap="none" spc="0" normalizeH="0" baseline="0" noProof="0" dirty="0">
                <a:ln>
                  <a:noFill/>
                </a:ln>
                <a:solidFill>
                  <a:prstClr val="black"/>
                </a:solidFill>
                <a:effectLst/>
                <a:uLnTx/>
                <a:uFillTx/>
                <a:latin typeface="Calibri"/>
                <a:ea typeface="+mn-ea"/>
                <a:cs typeface="+mn-cs"/>
              </a:rPr>
              <a:t> of cast (like normal!); internal features usually aren’t visible.</a:t>
            </a:r>
          </a:p>
        </p:txBody>
      </p:sp>
    </p:spTree>
    <p:extLst>
      <p:ext uri="{BB962C8B-B14F-4D97-AF65-F5344CB8AC3E}">
        <p14:creationId xmlns:p14="http://schemas.microsoft.com/office/powerpoint/2010/main" val="42300985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644" y="156121"/>
            <a:ext cx="7886700" cy="1325563"/>
          </a:xfrm>
        </p:spPr>
        <p:txBody>
          <a:bodyPr/>
          <a:lstStyle/>
          <a:p>
            <a:r>
              <a:rPr lang="en-US" dirty="0"/>
              <a:t>Fossil Assemblage:</a:t>
            </a:r>
          </a:p>
        </p:txBody>
      </p:sp>
      <p:sp>
        <p:nvSpPr>
          <p:cNvPr id="3" name="Content Placeholder 2"/>
          <p:cNvSpPr>
            <a:spLocks noGrp="1"/>
          </p:cNvSpPr>
          <p:nvPr>
            <p:ph idx="1"/>
          </p:nvPr>
        </p:nvSpPr>
        <p:spPr>
          <a:xfrm>
            <a:off x="419644" y="1481684"/>
            <a:ext cx="7864277" cy="4351338"/>
          </a:xfrm>
        </p:spPr>
        <p:txBody>
          <a:bodyPr/>
          <a:lstStyle/>
          <a:p>
            <a:pPr marL="0" indent="0">
              <a:buNone/>
            </a:pPr>
            <a:r>
              <a:rPr lang="en-US" dirty="0"/>
              <a:t>The fossils found preserved together in a particular layer or unit of rock or sediment.</a:t>
            </a:r>
          </a:p>
        </p:txBody>
      </p:sp>
      <p:pic>
        <p:nvPicPr>
          <p:cNvPr id="4" name="Picture 2" descr="A large thin section of a very fossil-rich rock. Many different shapes and sizes of fossils are present and jumbled together, and the fossils appear white against the brown background of the rock."/>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91529" y="2554024"/>
            <a:ext cx="8760941" cy="3966519"/>
          </a:xfrm>
          <a:prstGeom prst="rect">
            <a:avLst/>
          </a:prstGeom>
          <a:noFill/>
        </p:spPr>
      </p:pic>
    </p:spTree>
    <p:extLst>
      <p:ext uri="{BB962C8B-B14F-4D97-AF65-F5344CB8AC3E}">
        <p14:creationId xmlns:p14="http://schemas.microsoft.com/office/powerpoint/2010/main" val="24047254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25016" y="88899"/>
            <a:ext cx="3809999" cy="916941"/>
          </a:xfrm>
        </p:spPr>
        <p:txBody>
          <a:bodyPr>
            <a:normAutofit fontScale="90000"/>
          </a:bodyPr>
          <a:lstStyle/>
          <a:p>
            <a:r>
              <a:rPr lang="en-US" dirty="0"/>
              <a:t>Life Assemblages</a:t>
            </a:r>
          </a:p>
        </p:txBody>
      </p:sp>
      <p:sp>
        <p:nvSpPr>
          <p:cNvPr id="3" name="Content Placeholder 2"/>
          <p:cNvSpPr>
            <a:spLocks noGrp="1"/>
          </p:cNvSpPr>
          <p:nvPr>
            <p:ph idx="1"/>
          </p:nvPr>
        </p:nvSpPr>
        <p:spPr>
          <a:xfrm>
            <a:off x="4997514" y="1082179"/>
            <a:ext cx="4065005" cy="2423160"/>
          </a:xfrm>
        </p:spPr>
        <p:txBody>
          <a:bodyPr>
            <a:normAutofit fontScale="92500"/>
          </a:bodyPr>
          <a:lstStyle/>
          <a:p>
            <a:r>
              <a:rPr lang="en-US" dirty="0"/>
              <a:t>Fossils are preserved together in place and </a:t>
            </a:r>
            <a:r>
              <a:rPr lang="en-US" b="1" dirty="0"/>
              <a:t>in life position</a:t>
            </a:r>
            <a:r>
              <a:rPr lang="en-US" dirty="0"/>
              <a:t>;</a:t>
            </a:r>
            <a:r>
              <a:rPr lang="en-US" b="1" dirty="0"/>
              <a:t> </a:t>
            </a:r>
            <a:r>
              <a:rPr lang="en-US" u="sng" dirty="0"/>
              <a:t>living spatial relationships are preserved</a:t>
            </a:r>
          </a:p>
          <a:p>
            <a:r>
              <a:rPr lang="en-US" u="sng" dirty="0"/>
              <a:t>Examples</a:t>
            </a:r>
            <a:r>
              <a:rPr lang="en-US" dirty="0"/>
              <a:t>: Coral reefs, </a:t>
            </a:r>
            <a:r>
              <a:rPr lang="en-US" dirty="0" err="1"/>
              <a:t>rudist</a:t>
            </a:r>
            <a:r>
              <a:rPr lang="en-US" dirty="0"/>
              <a:t> bivalve reefs</a:t>
            </a:r>
          </a:p>
        </p:txBody>
      </p:sp>
      <p:pic>
        <p:nvPicPr>
          <p:cNvPr id="1027" name="Picture 3" descr="Many tall conical rudist bivalve shells standing upright and parallel to one another on the surface of a rock outcrop. Some of the shells have toppled over onto their sides, but it is apparent that they were once standing upright like the others."/>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r="5999"/>
          <a:stretch/>
        </p:blipFill>
        <p:spPr bwMode="auto">
          <a:xfrm>
            <a:off x="1" y="0"/>
            <a:ext cx="4870763" cy="3581679"/>
          </a:xfrm>
          <a:prstGeom prst="rect">
            <a:avLst/>
          </a:prstGeom>
          <a:noFill/>
        </p:spPr>
      </p:pic>
      <p:pic>
        <p:nvPicPr>
          <p:cNvPr id="4" name="Picture 3"/>
          <p:cNvPicPr>
            <a:picLocks noChangeAspect="1"/>
          </p:cNvPicPr>
          <p:nvPr/>
        </p:nvPicPr>
        <p:blipFill rotWithShape="1">
          <a:blip r:embed="rId3" cstate="screen">
            <a:extLst>
              <a:ext uri="{28A0092B-C50C-407E-A947-70E740481C1C}">
                <a14:useLocalDpi xmlns:a14="http://schemas.microsoft.com/office/drawing/2010/main"/>
              </a:ext>
            </a:extLst>
          </a:blip>
          <a:srcRect l="42136" t="7829" r="44463" b="51664"/>
          <a:stretch/>
        </p:blipFill>
        <p:spPr>
          <a:xfrm>
            <a:off x="0" y="1920519"/>
            <a:ext cx="1003930" cy="1661160"/>
          </a:xfrm>
          <a:prstGeom prst="rect">
            <a:avLst/>
          </a:prstGeom>
        </p:spPr>
      </p:pic>
      <p:pic>
        <p:nvPicPr>
          <p:cNvPr id="6" name="Picture 5" descr="A close-up view of a fossil coral reef with part of a person's hand for scale. Several interlocking coral skeletons are visible in this image.">
            <a:extLst>
              <a:ext uri="{FF2B5EF4-FFF2-40B4-BE49-F238E27FC236}">
                <a16:creationId xmlns:a16="http://schemas.microsoft.com/office/drawing/2014/main" id="{32B8D96A-9D6C-4914-FD00-FDE64A38CF1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585172"/>
            <a:ext cx="4363770" cy="3272828"/>
          </a:xfrm>
          <a:prstGeom prst="rect">
            <a:avLst/>
          </a:prstGeom>
        </p:spPr>
      </p:pic>
      <p:pic>
        <p:nvPicPr>
          <p:cNvPr id="7" name="Picture 6" descr="A pillar within a modern coral reef. At least three different types of corals that have different bright colors are visible against the blue background of ocean water.">
            <a:extLst>
              <a:ext uri="{FF2B5EF4-FFF2-40B4-BE49-F238E27FC236}">
                <a16:creationId xmlns:a16="http://schemas.microsoft.com/office/drawing/2014/main" id="{9FB6CE71-8F31-326C-7B14-2330E2AB7932}"/>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l="5361" t="7750"/>
          <a:stretch>
            <a:fillRect/>
          </a:stretch>
        </p:blipFill>
        <p:spPr>
          <a:xfrm>
            <a:off x="4372005" y="3581678"/>
            <a:ext cx="4771994" cy="3276321"/>
          </a:xfrm>
          <a:prstGeom prst="rect">
            <a:avLst/>
          </a:prstGeom>
        </p:spPr>
      </p:pic>
      <p:sp>
        <p:nvSpPr>
          <p:cNvPr id="8" name="TextBox 7">
            <a:extLst>
              <a:ext uri="{FF2B5EF4-FFF2-40B4-BE49-F238E27FC236}">
                <a16:creationId xmlns:a16="http://schemas.microsoft.com/office/drawing/2014/main" id="{A94C6A7F-C7C3-EEE7-D302-08B34F2DDEA5}"/>
              </a:ext>
            </a:extLst>
          </p:cNvPr>
          <p:cNvSpPr txBox="1"/>
          <p:nvPr/>
        </p:nvSpPr>
        <p:spPr>
          <a:xfrm>
            <a:off x="11305" y="-3493"/>
            <a:ext cx="3900876" cy="369332"/>
          </a:xfrm>
          <a:prstGeom prst="rect">
            <a:avLst/>
          </a:prstGeom>
          <a:solidFill>
            <a:schemeClr val="bg1"/>
          </a:solid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Rudist</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bivalve reef, Cretaceous, Jamaica</a:t>
            </a:r>
          </a:p>
        </p:txBody>
      </p:sp>
      <p:sp>
        <p:nvSpPr>
          <p:cNvPr id="9" name="TextBox 8">
            <a:extLst>
              <a:ext uri="{FF2B5EF4-FFF2-40B4-BE49-F238E27FC236}">
                <a16:creationId xmlns:a16="http://schemas.microsoft.com/office/drawing/2014/main" id="{C7EEC9B0-2E4E-C133-FD81-8BEC4D1BACF7}"/>
              </a:ext>
            </a:extLst>
          </p:cNvPr>
          <p:cNvSpPr txBox="1"/>
          <p:nvPr/>
        </p:nvSpPr>
        <p:spPr>
          <a:xfrm>
            <a:off x="8236" y="3661651"/>
            <a:ext cx="3735090" cy="369332"/>
          </a:xfrm>
          <a:prstGeom prst="rect">
            <a:avLst/>
          </a:prstGeom>
          <a:solidFill>
            <a:schemeClr val="bg1"/>
          </a:solidFill>
        </p:spPr>
        <p:txBody>
          <a:bodyPr wrap="square" rtlCol="0">
            <a:spAutoFit/>
          </a:bodyPr>
          <a:lstStyle/>
          <a:p>
            <a:pPr marL="0" marR="0" lvl="0" indent="0"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Fossil coral reef, Pleistocene, Bahamas</a:t>
            </a:r>
          </a:p>
        </p:txBody>
      </p:sp>
      <p:sp>
        <p:nvSpPr>
          <p:cNvPr id="5" name="TextBox 4">
            <a:extLst>
              <a:ext uri="{FF2B5EF4-FFF2-40B4-BE49-F238E27FC236}">
                <a16:creationId xmlns:a16="http://schemas.microsoft.com/office/drawing/2014/main" id="{A52B160C-76A0-5FB2-EB99-5E4FC197A492}"/>
              </a:ext>
            </a:extLst>
          </p:cNvPr>
          <p:cNvSpPr txBox="1"/>
          <p:nvPr/>
        </p:nvSpPr>
        <p:spPr>
          <a:xfrm>
            <a:off x="7262266" y="3661651"/>
            <a:ext cx="1881734" cy="369332"/>
          </a:xfrm>
          <a:prstGeom prst="rect">
            <a:avLst/>
          </a:prstGeom>
          <a:solidFill>
            <a:schemeClr val="bg1"/>
          </a:solid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Modern coral reef</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Many turritella snail shells lying jumbled together and overlapping one another on a grainy rock surface.">
            <a:extLst>
              <a:ext uri="{FF2B5EF4-FFF2-40B4-BE49-F238E27FC236}">
                <a16:creationId xmlns:a16="http://schemas.microsoft.com/office/drawing/2014/main" id="{763E690E-0E7A-AC62-07D1-E5FEF3638789}"/>
              </a:ext>
            </a:extLst>
          </p:cNvPr>
          <p:cNvPicPr>
            <a:picLocks noChangeAspect="1"/>
          </p:cNvPicPr>
          <p:nvPr/>
        </p:nvPicPr>
        <p:blipFill rotWithShape="1">
          <a:blip r:embed="rId2">
            <a:extLst>
              <a:ext uri="{28A0092B-C50C-407E-A947-70E740481C1C}">
                <a14:useLocalDpi xmlns:a14="http://schemas.microsoft.com/office/drawing/2010/main" val="0"/>
              </a:ext>
            </a:extLst>
          </a:blip>
          <a:srcRect r="1488"/>
          <a:stretch/>
        </p:blipFill>
        <p:spPr>
          <a:xfrm>
            <a:off x="1" y="3822342"/>
            <a:ext cx="4563294" cy="3035658"/>
          </a:xfrm>
          <a:prstGeom prst="rect">
            <a:avLst/>
          </a:prstGeom>
        </p:spPr>
      </p:pic>
      <p:sp>
        <p:nvSpPr>
          <p:cNvPr id="2" name="Title 1"/>
          <p:cNvSpPr>
            <a:spLocks noGrp="1"/>
          </p:cNvSpPr>
          <p:nvPr>
            <p:ph type="title"/>
          </p:nvPr>
        </p:nvSpPr>
        <p:spPr>
          <a:xfrm>
            <a:off x="367393" y="169371"/>
            <a:ext cx="7886700" cy="885821"/>
          </a:xfrm>
        </p:spPr>
        <p:txBody>
          <a:bodyPr>
            <a:normAutofit/>
          </a:bodyPr>
          <a:lstStyle/>
          <a:p>
            <a:r>
              <a:rPr lang="en-US" dirty="0"/>
              <a:t>Death assemblages</a:t>
            </a:r>
          </a:p>
        </p:txBody>
      </p:sp>
      <p:pic>
        <p:nvPicPr>
          <p:cNvPr id="4" name="Picture 3" descr="Several trilobite fossils preserved at random angles to one another and overlapping one another in the surface of a rock."/>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0800000">
            <a:off x="-1" y="1055192"/>
            <a:ext cx="3666309" cy="2749732"/>
          </a:xfrm>
          <a:prstGeom prst="rect">
            <a:avLst/>
          </a:prstGeom>
        </p:spPr>
      </p:pic>
      <p:sp>
        <p:nvSpPr>
          <p:cNvPr id="6" name="Content Placeholder 2">
            <a:extLst>
              <a:ext uri="{FF2B5EF4-FFF2-40B4-BE49-F238E27FC236}">
                <a16:creationId xmlns:a16="http://schemas.microsoft.com/office/drawing/2014/main" id="{38EC7C9C-4E55-4A4C-B0C2-37EBB45059C3}"/>
              </a:ext>
            </a:extLst>
          </p:cNvPr>
          <p:cNvSpPr>
            <a:spLocks noGrp="1"/>
          </p:cNvSpPr>
          <p:nvPr>
            <p:ph idx="1"/>
          </p:nvPr>
        </p:nvSpPr>
        <p:spPr>
          <a:xfrm>
            <a:off x="3838669" y="1261826"/>
            <a:ext cx="5305330" cy="3004457"/>
          </a:xfrm>
        </p:spPr>
        <p:txBody>
          <a:bodyPr>
            <a:normAutofit/>
          </a:bodyPr>
          <a:lstStyle/>
          <a:p>
            <a:pPr marL="0" indent="0">
              <a:buNone/>
            </a:pPr>
            <a:r>
              <a:rPr lang="en-US" dirty="0"/>
              <a:t>Fossils are preserved together but show evidence of </a:t>
            </a:r>
            <a:r>
              <a:rPr lang="en-US" b="1" dirty="0" err="1"/>
              <a:t>biostratinomic</a:t>
            </a:r>
            <a:r>
              <a:rPr lang="en-US" b="1" dirty="0"/>
              <a:t> processes</a:t>
            </a:r>
            <a:r>
              <a:rPr lang="en-US" dirty="0"/>
              <a:t> (damage, disarticulation, transport, etc.) and are </a:t>
            </a:r>
            <a:r>
              <a:rPr lang="en-US" b="1" i="1" dirty="0"/>
              <a:t>not</a:t>
            </a:r>
            <a:r>
              <a:rPr lang="en-US" dirty="0"/>
              <a:t> preserved in life position; </a:t>
            </a:r>
            <a:r>
              <a:rPr lang="en-US" u="sng" dirty="0"/>
              <a:t>living relationships are </a:t>
            </a:r>
            <a:r>
              <a:rPr lang="en-US" i="1" u="sng" dirty="0"/>
              <a:t>not</a:t>
            </a:r>
            <a:r>
              <a:rPr lang="en-US" u="sng" dirty="0"/>
              <a:t> preserved</a:t>
            </a:r>
            <a:r>
              <a:rPr lang="en-US" dirty="0"/>
              <a:t>.</a:t>
            </a:r>
          </a:p>
        </p:txBody>
      </p:sp>
      <p:pic>
        <p:nvPicPr>
          <p:cNvPr id="5" name="Picture 4" descr="A rock that contains many broken pieces of bryozoans and other Paleozoic fossils.">
            <a:extLst>
              <a:ext uri="{FF2B5EF4-FFF2-40B4-BE49-F238E27FC236}">
                <a16:creationId xmlns:a16="http://schemas.microsoft.com/office/drawing/2014/main" id="{6DBD02F8-F978-49F1-BFE9-B296DA25D61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80707" y="3822342"/>
            <a:ext cx="4570958" cy="304730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a:t>Biostratinomy</a:t>
            </a:r>
            <a:r>
              <a:rPr lang="en-US" dirty="0"/>
              <a:t>: </a:t>
            </a:r>
            <a:r>
              <a:rPr lang="en-US" b="1" dirty="0"/>
              <a:t>Soft parts removed</a:t>
            </a:r>
          </a:p>
        </p:txBody>
      </p:sp>
      <p:pic>
        <p:nvPicPr>
          <p:cNvPr id="11267" name="Picture 3" descr="A close-up view of a living periwinkle snail resting on a rocky surface"/>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81000" y="1413727"/>
            <a:ext cx="4115594" cy="5139473"/>
          </a:xfrm>
          <a:prstGeom prst="rect">
            <a:avLst/>
          </a:prstGeom>
          <a:noFill/>
        </p:spPr>
      </p:pic>
      <p:pic>
        <p:nvPicPr>
          <p:cNvPr id="11266" name="Picture 2" descr="An empty snail shell"/>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553200" y="3886200"/>
            <a:ext cx="1828800" cy="2426499"/>
          </a:xfrm>
          <a:prstGeom prst="rect">
            <a:avLst/>
          </a:prstGeom>
          <a:noFill/>
        </p:spPr>
      </p:pic>
      <p:cxnSp>
        <p:nvCxnSpPr>
          <p:cNvPr id="6" name="Straight Arrow Connector 5"/>
          <p:cNvCxnSpPr/>
          <p:nvPr/>
        </p:nvCxnSpPr>
        <p:spPr>
          <a:xfrm>
            <a:off x="4496594" y="5864424"/>
            <a:ext cx="2056606" cy="2976"/>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4533968" y="4939944"/>
            <a:ext cx="1943032" cy="83099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Decay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(via microbes)</a:t>
            </a:r>
          </a:p>
        </p:txBody>
      </p:sp>
      <p:cxnSp>
        <p:nvCxnSpPr>
          <p:cNvPr id="8" name="Straight Arrow Connector 7"/>
          <p:cNvCxnSpPr/>
          <p:nvPr/>
        </p:nvCxnSpPr>
        <p:spPr>
          <a:xfrm>
            <a:off x="4496594" y="4419600"/>
            <a:ext cx="2056606"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4756029" y="3819668"/>
            <a:ext cx="1568571"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Scavenging</a:t>
            </a:r>
          </a:p>
        </p:txBody>
      </p:sp>
      <p:pic>
        <p:nvPicPr>
          <p:cNvPr id="3" name="Picture 2" descr="A long-billed shore bird grasping a snail shell in its beak"/>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5410200" y="1454021"/>
            <a:ext cx="2303106" cy="2127379"/>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28600"/>
            <a:ext cx="8839200" cy="1219200"/>
          </a:xfrm>
        </p:spPr>
        <p:txBody>
          <a:bodyPr>
            <a:normAutofit fontScale="90000"/>
          </a:bodyPr>
          <a:lstStyle/>
          <a:p>
            <a:r>
              <a:rPr lang="en-US" dirty="0" err="1"/>
              <a:t>Biostratinomy</a:t>
            </a:r>
            <a:r>
              <a:rPr lang="en-US" dirty="0"/>
              <a:t>: </a:t>
            </a:r>
            <a:r>
              <a:rPr lang="en-US" b="1" dirty="0"/>
              <a:t>Movement </a:t>
            </a:r>
            <a:r>
              <a:rPr lang="en-US" dirty="0"/>
              <a:t>by a biological agent(s)</a:t>
            </a:r>
          </a:p>
        </p:txBody>
      </p:sp>
      <p:pic>
        <p:nvPicPr>
          <p:cNvPr id="12291" name="Picture 3" descr="A hermit crab inside a large snail shell"/>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28600" y="2124075"/>
            <a:ext cx="4269002" cy="2828925"/>
          </a:xfrm>
          <a:prstGeom prst="rect">
            <a:avLst/>
          </a:prstGeom>
          <a:noFill/>
        </p:spPr>
      </p:pic>
      <p:pic>
        <p:nvPicPr>
          <p:cNvPr id="3" name="Picture 2" descr="A perched bird of prey holding a snail shell in its claws"/>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598682" y="2125823"/>
            <a:ext cx="4305832" cy="2827177"/>
          </a:xfrm>
          <a:prstGeom prst="rect">
            <a:avLst/>
          </a:prstGeom>
        </p:spPr>
      </p:pic>
      <p:sp>
        <p:nvSpPr>
          <p:cNvPr id="4" name="TextBox 3">
            <a:extLst>
              <a:ext uri="{FF2B5EF4-FFF2-40B4-BE49-F238E27FC236}">
                <a16:creationId xmlns:a16="http://schemas.microsoft.com/office/drawing/2014/main" id="{40F1CE73-9184-4B04-8167-A31AC248739B}"/>
              </a:ext>
            </a:extLst>
          </p:cNvPr>
          <p:cNvSpPr txBox="1"/>
          <p:nvPr/>
        </p:nvSpPr>
        <p:spPr>
          <a:xfrm>
            <a:off x="1714493" y="4964668"/>
            <a:ext cx="1297215"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Hermit crab</a:t>
            </a:r>
          </a:p>
        </p:txBody>
      </p:sp>
      <p:sp>
        <p:nvSpPr>
          <p:cNvPr id="5" name="TextBox 4">
            <a:extLst>
              <a:ext uri="{FF2B5EF4-FFF2-40B4-BE49-F238E27FC236}">
                <a16:creationId xmlns:a16="http://schemas.microsoft.com/office/drawing/2014/main" id="{335BCE1C-7F6D-83CE-FA13-8DB8FBC93BC3}"/>
              </a:ext>
            </a:extLst>
          </p:cNvPr>
          <p:cNvSpPr txBox="1"/>
          <p:nvPr/>
        </p:nvSpPr>
        <p:spPr>
          <a:xfrm>
            <a:off x="6329687" y="4964668"/>
            <a:ext cx="84382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Osprey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a:t>Biostratinomy</a:t>
            </a:r>
            <a:r>
              <a:rPr lang="en-US" dirty="0"/>
              <a:t>: </a:t>
            </a:r>
            <a:r>
              <a:rPr lang="en-US" b="1" dirty="0"/>
              <a:t>Alteration/movement </a:t>
            </a:r>
            <a:r>
              <a:rPr lang="en-US" dirty="0"/>
              <a:t>by a mechanical process(es)</a:t>
            </a:r>
          </a:p>
        </p:txBody>
      </p:sp>
      <p:sp>
        <p:nvSpPr>
          <p:cNvPr id="3" name="Content Placeholder 2"/>
          <p:cNvSpPr>
            <a:spLocks noGrp="1"/>
          </p:cNvSpPr>
          <p:nvPr>
            <p:ph idx="1"/>
          </p:nvPr>
        </p:nvSpPr>
        <p:spPr/>
        <p:txBody>
          <a:bodyPr/>
          <a:lstStyle/>
          <a:p>
            <a:r>
              <a:rPr lang="en-US" dirty="0"/>
              <a:t>Wind, waves, currents – abrasion &amp; breakage</a:t>
            </a:r>
          </a:p>
        </p:txBody>
      </p:sp>
      <p:pic>
        <p:nvPicPr>
          <p:cNvPr id="13314" name="Picture 2" descr="A steep and rocky coastline with large waves crashing against the rocks"/>
          <p:cNvPicPr>
            <a:picLocks noChangeAspect="1" noChangeArrowheads="1"/>
          </p:cNvPicPr>
          <p:nvPr/>
        </p:nvPicPr>
        <p:blipFill>
          <a:blip r:embed="rId3" cstate="print"/>
          <a:srcRect/>
          <a:stretch>
            <a:fillRect/>
          </a:stretch>
        </p:blipFill>
        <p:spPr bwMode="auto">
          <a:xfrm>
            <a:off x="475527" y="2590800"/>
            <a:ext cx="4629873" cy="3657600"/>
          </a:xfrm>
          <a:prstGeom prst="rect">
            <a:avLst/>
          </a:prstGeom>
          <a:noFill/>
        </p:spPr>
      </p:pic>
      <p:cxnSp>
        <p:nvCxnSpPr>
          <p:cNvPr id="6" name="Straight Arrow Connector 5"/>
          <p:cNvCxnSpPr>
            <a:stCxn id="13314" idx="3"/>
          </p:cNvCxnSpPr>
          <p:nvPr/>
        </p:nvCxnSpPr>
        <p:spPr>
          <a:xfrm>
            <a:off x="5105400" y="4419600"/>
            <a:ext cx="6096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8" name="Picture 7" descr="A heavily damaged snail shell partially buried in sand"/>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715000" y="2895600"/>
            <a:ext cx="3048000" cy="30480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b="1" dirty="0" err="1"/>
              <a:t>Encrusters</a:t>
            </a:r>
            <a:r>
              <a:rPr lang="en-US" b="1" dirty="0"/>
              <a:t> </a:t>
            </a:r>
            <a:r>
              <a:rPr lang="en-US" dirty="0"/>
              <a:t>– </a:t>
            </a:r>
            <a:r>
              <a:rPr lang="en-US" u="sng" dirty="0"/>
              <a:t>add</a:t>
            </a:r>
            <a:r>
              <a:rPr lang="en-US" dirty="0"/>
              <a:t> new material (minerals)</a:t>
            </a:r>
          </a:p>
        </p:txBody>
      </p:sp>
      <p:pic>
        <p:nvPicPr>
          <p:cNvPr id="7" name="Picture 6" descr="A scallop shell that is densely encrusted with worm tubes"/>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14800" y="2255386"/>
            <a:ext cx="4876800" cy="4343534"/>
          </a:xfrm>
          <a:prstGeom prst="rect">
            <a:avLst/>
          </a:prstGeom>
        </p:spPr>
      </p:pic>
      <p:sp>
        <p:nvSpPr>
          <p:cNvPr id="8" name="TextBox 7"/>
          <p:cNvSpPr txBox="1"/>
          <p:nvPr/>
        </p:nvSpPr>
        <p:spPr>
          <a:xfrm>
            <a:off x="4342852" y="6581000"/>
            <a:ext cx="4724948"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Both images:  http://commons.wikimedia.org/wiki/User:Wilson44691</a:t>
            </a:r>
          </a:p>
        </p:txBody>
      </p:sp>
      <p:pic>
        <p:nvPicPr>
          <p:cNvPr id="9" name="Picture 8" descr="Dense clusters of barnacles and a few limpets attached to a rock"/>
          <p:cNvPicPr>
            <a:picLocks noChangeAspect="1"/>
          </p:cNvPicPr>
          <p:nvPr/>
        </p:nvPicPr>
        <p:blipFill rotWithShape="1">
          <a:blip r:embed="rId3" cstate="print">
            <a:extLst>
              <a:ext uri="{28A0092B-C50C-407E-A947-70E740481C1C}">
                <a14:useLocalDpi xmlns:a14="http://schemas.microsoft.com/office/drawing/2010/main" val="0"/>
              </a:ext>
            </a:extLst>
          </a:blip>
          <a:srcRect l="13558"/>
          <a:stretch/>
        </p:blipFill>
        <p:spPr>
          <a:xfrm>
            <a:off x="-1" y="2255385"/>
            <a:ext cx="4093944" cy="3552027"/>
          </a:xfrm>
          <a:prstGeom prst="rect">
            <a:avLst/>
          </a:prstGeom>
        </p:spPr>
      </p:pic>
      <p:sp>
        <p:nvSpPr>
          <p:cNvPr id="4" name="TextBox 3">
            <a:extLst>
              <a:ext uri="{FF2B5EF4-FFF2-40B4-BE49-F238E27FC236}">
                <a16:creationId xmlns:a16="http://schemas.microsoft.com/office/drawing/2014/main" id="{F8210406-9421-4183-9316-541817C733DB}"/>
              </a:ext>
            </a:extLst>
          </p:cNvPr>
          <p:cNvSpPr txBox="1"/>
          <p:nvPr/>
        </p:nvSpPr>
        <p:spPr>
          <a:xfrm>
            <a:off x="267798" y="6002845"/>
            <a:ext cx="3558346"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a:ea typeface="+mn-ea"/>
                <a:cs typeface="+mn-cs"/>
              </a:rPr>
              <a:t>(Process: </a:t>
            </a:r>
            <a:r>
              <a:rPr kumimoji="0" lang="en-US" sz="2800" b="1" i="0" u="none" strike="noStrike" kern="1200" cap="none" spc="0" normalizeH="0" baseline="0" noProof="0" dirty="0">
                <a:ln>
                  <a:noFill/>
                </a:ln>
                <a:solidFill>
                  <a:prstClr val="black"/>
                </a:solidFill>
                <a:effectLst/>
                <a:uLnTx/>
                <a:uFillTx/>
                <a:latin typeface="Calibri"/>
                <a:ea typeface="+mn-ea"/>
                <a:cs typeface="+mn-cs"/>
              </a:rPr>
              <a:t>Encrustation</a:t>
            </a:r>
            <a:r>
              <a:rPr kumimoji="0" lang="en-US" sz="2800" b="0" i="0" u="none" strike="noStrike" kern="1200" cap="none" spc="0" normalizeH="0" baseline="0" noProof="0" dirty="0">
                <a:ln>
                  <a:noFill/>
                </a:ln>
                <a:solidFill>
                  <a:prstClr val="black"/>
                </a:solidFill>
                <a:effectLst/>
                <a:uLnTx/>
                <a:uFillTx/>
                <a:latin typeface="Calibri"/>
                <a:ea typeface="+mn-ea"/>
                <a:cs typeface="+mn-cs"/>
              </a:rPr>
              <a:t>)</a:t>
            </a:r>
          </a:p>
        </p:txBody>
      </p:sp>
      <p:sp>
        <p:nvSpPr>
          <p:cNvPr id="10" name="Title 1">
            <a:extLst>
              <a:ext uri="{FF2B5EF4-FFF2-40B4-BE49-F238E27FC236}">
                <a16:creationId xmlns:a16="http://schemas.microsoft.com/office/drawing/2014/main" id="{44205835-4ED7-949F-C9B1-7BE2890E4140}"/>
              </a:ext>
            </a:extLst>
          </p:cNvPr>
          <p:cNvSpPr>
            <a:spLocks noGrp="1"/>
          </p:cNvSpPr>
          <p:nvPr>
            <p:ph type="title"/>
          </p:nvPr>
        </p:nvSpPr>
        <p:spPr>
          <a:xfrm>
            <a:off x="457200" y="274638"/>
            <a:ext cx="8229600" cy="1143000"/>
          </a:xfrm>
        </p:spPr>
        <p:txBody>
          <a:bodyPr>
            <a:normAutofit fontScale="90000"/>
          </a:bodyPr>
          <a:lstStyle/>
          <a:p>
            <a:r>
              <a:rPr lang="en-US" dirty="0" err="1"/>
              <a:t>Biostratinomy</a:t>
            </a:r>
            <a:r>
              <a:rPr lang="en-US" dirty="0"/>
              <a:t>: </a:t>
            </a:r>
            <a:r>
              <a:rPr lang="en-US" b="1" dirty="0"/>
              <a:t>Alteration</a:t>
            </a:r>
            <a:r>
              <a:rPr lang="en-US" dirty="0"/>
              <a:t> by a biological agent(s)</a:t>
            </a:r>
          </a:p>
        </p:txBody>
      </p:sp>
    </p:spTree>
    <p:extLst>
      <p:ext uri="{BB962C8B-B14F-4D97-AF65-F5344CB8AC3E}">
        <p14:creationId xmlns:p14="http://schemas.microsoft.com/office/powerpoint/2010/main" val="8618577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b="1" dirty="0"/>
              <a:t>Borers/Bioeroders </a:t>
            </a:r>
            <a:r>
              <a:rPr lang="en-US" dirty="0"/>
              <a:t>– </a:t>
            </a:r>
            <a:r>
              <a:rPr lang="en-US" u="sng" dirty="0"/>
              <a:t>remove</a:t>
            </a:r>
            <a:r>
              <a:rPr lang="en-US" dirty="0"/>
              <a:t> existing material</a:t>
            </a:r>
          </a:p>
        </p:txBody>
      </p:sp>
      <p:sp>
        <p:nvSpPr>
          <p:cNvPr id="5" name="Rectangle 4"/>
          <p:cNvSpPr/>
          <p:nvPr/>
        </p:nvSpPr>
        <p:spPr>
          <a:xfrm>
            <a:off x="3640936" y="6520190"/>
            <a:ext cx="5029201" cy="27699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http://commons.wikimedia.org/wiki/File:BoredEncrustedShell.JPG</a:t>
            </a:r>
          </a:p>
        </p:txBody>
      </p:sp>
      <p:pic>
        <p:nvPicPr>
          <p:cNvPr id="1026" name="Picture 2" descr="The inside of a clam shell with numerous small holes in it and two worm tubes attached to it"/>
          <p:cNvPicPr>
            <a:picLocks noChangeAspect="1" noChangeArrowheads="1"/>
          </p:cNvPicPr>
          <p:nvPr/>
        </p:nvPicPr>
        <p:blipFill>
          <a:blip r:embed="rId2" cstate="print"/>
          <a:srcRect/>
          <a:stretch>
            <a:fillRect/>
          </a:stretch>
        </p:blipFill>
        <p:spPr bwMode="auto">
          <a:xfrm>
            <a:off x="3640936" y="2438401"/>
            <a:ext cx="5442386" cy="4081789"/>
          </a:xfrm>
          <a:prstGeom prst="rect">
            <a:avLst/>
          </a:prstGeom>
          <a:noFill/>
          <a:ln w="9525">
            <a:noFill/>
            <a:miter lim="800000"/>
            <a:headEnd/>
            <a:tailEnd/>
          </a:ln>
        </p:spPr>
      </p:pic>
      <p:pic>
        <p:nvPicPr>
          <p:cNvPr id="4" name="Picture 3" descr="A moon snail shell with a single circular hole in it"/>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2438401"/>
            <a:ext cx="3630201" cy="3047999"/>
          </a:xfrm>
          <a:prstGeom prst="rect">
            <a:avLst/>
          </a:prstGeom>
        </p:spPr>
      </p:pic>
      <p:sp>
        <p:nvSpPr>
          <p:cNvPr id="9" name="TextBox 8">
            <a:extLst>
              <a:ext uri="{FF2B5EF4-FFF2-40B4-BE49-F238E27FC236}">
                <a16:creationId xmlns:a16="http://schemas.microsoft.com/office/drawing/2014/main" id="{29685F11-96B6-4331-9FA4-80C744368762}"/>
              </a:ext>
            </a:extLst>
          </p:cNvPr>
          <p:cNvSpPr txBox="1"/>
          <p:nvPr/>
        </p:nvSpPr>
        <p:spPr>
          <a:xfrm>
            <a:off x="222442" y="5983943"/>
            <a:ext cx="3282758"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a:ea typeface="+mn-ea"/>
                <a:cs typeface="+mn-cs"/>
              </a:rPr>
              <a:t>(Process: </a:t>
            </a:r>
            <a:r>
              <a:rPr kumimoji="0" lang="en-US" sz="2800" b="1" i="0" u="none" strike="noStrike" kern="1200" cap="none" spc="0" normalizeH="0" baseline="0" noProof="0" dirty="0">
                <a:ln>
                  <a:noFill/>
                </a:ln>
                <a:solidFill>
                  <a:prstClr val="black"/>
                </a:solidFill>
                <a:effectLst/>
                <a:uLnTx/>
                <a:uFillTx/>
                <a:latin typeface="Calibri"/>
                <a:ea typeface="+mn-ea"/>
                <a:cs typeface="+mn-cs"/>
              </a:rPr>
              <a:t>Bioerosion</a:t>
            </a:r>
            <a:r>
              <a:rPr kumimoji="0" lang="en-US" sz="2800" b="0" i="0" u="none" strike="noStrike" kern="1200" cap="none" spc="0" normalizeH="0" baseline="0" noProof="0" dirty="0">
                <a:ln>
                  <a:noFill/>
                </a:ln>
                <a:solidFill>
                  <a:prstClr val="black"/>
                </a:solidFill>
                <a:effectLst/>
                <a:uLnTx/>
                <a:uFillTx/>
                <a:latin typeface="Calibri"/>
                <a:ea typeface="+mn-ea"/>
                <a:cs typeface="+mn-cs"/>
              </a:rPr>
              <a:t>)</a:t>
            </a:r>
          </a:p>
        </p:txBody>
      </p:sp>
      <p:sp>
        <p:nvSpPr>
          <p:cNvPr id="8" name="Title 1">
            <a:extLst>
              <a:ext uri="{FF2B5EF4-FFF2-40B4-BE49-F238E27FC236}">
                <a16:creationId xmlns:a16="http://schemas.microsoft.com/office/drawing/2014/main" id="{3DA0A55D-E324-3EEB-9919-C997B00A9CF2}"/>
              </a:ext>
            </a:extLst>
          </p:cNvPr>
          <p:cNvSpPr>
            <a:spLocks noGrp="1"/>
          </p:cNvSpPr>
          <p:nvPr>
            <p:ph type="title"/>
          </p:nvPr>
        </p:nvSpPr>
        <p:spPr>
          <a:xfrm>
            <a:off x="457200" y="274638"/>
            <a:ext cx="8229600" cy="1143000"/>
          </a:xfrm>
        </p:spPr>
        <p:txBody>
          <a:bodyPr>
            <a:normAutofit fontScale="90000"/>
          </a:bodyPr>
          <a:lstStyle/>
          <a:p>
            <a:r>
              <a:rPr lang="en-US" dirty="0" err="1"/>
              <a:t>Biostratinomy</a:t>
            </a:r>
            <a:r>
              <a:rPr lang="en-US" dirty="0"/>
              <a:t>: </a:t>
            </a:r>
            <a:r>
              <a:rPr lang="en-US" b="1" dirty="0"/>
              <a:t>Alteration</a:t>
            </a:r>
            <a:r>
              <a:rPr lang="en-US" dirty="0"/>
              <a:t> by a biological agent(s)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44475"/>
            <a:ext cx="8686800" cy="944562"/>
          </a:xfrm>
        </p:spPr>
        <p:txBody>
          <a:bodyPr>
            <a:noAutofit/>
          </a:bodyPr>
          <a:lstStyle/>
          <a:p>
            <a:r>
              <a:rPr lang="en-US" sz="3600" b="1" dirty="0"/>
              <a:t>Diagenesis</a:t>
            </a:r>
            <a:r>
              <a:rPr lang="en-US" sz="3600" dirty="0"/>
              <a:t>: During/After Burial</a:t>
            </a:r>
          </a:p>
        </p:txBody>
      </p:sp>
      <p:sp>
        <p:nvSpPr>
          <p:cNvPr id="3" name="Content Placeholder 2"/>
          <p:cNvSpPr>
            <a:spLocks noGrp="1"/>
          </p:cNvSpPr>
          <p:nvPr>
            <p:ph idx="1"/>
          </p:nvPr>
        </p:nvSpPr>
        <p:spPr>
          <a:xfrm>
            <a:off x="304800" y="1189037"/>
            <a:ext cx="8839200" cy="4525963"/>
          </a:xfrm>
        </p:spPr>
        <p:txBody>
          <a:bodyPr/>
          <a:lstStyle/>
          <a:p>
            <a:pPr marL="0" indent="0">
              <a:buNone/>
            </a:pPr>
            <a:r>
              <a:rPr lang="en-US" dirty="0"/>
              <a:t>Involves Physical and/or Chemical Changes:</a:t>
            </a:r>
            <a:endParaRPr lang="en-US" b="1" dirty="0"/>
          </a:p>
          <a:p>
            <a:r>
              <a:rPr lang="en-US" sz="2800" b="1" dirty="0"/>
              <a:t>Compaction/distortion </a:t>
            </a:r>
            <a:r>
              <a:rPr lang="en-US" sz="2800" dirty="0"/>
              <a:t>(</a:t>
            </a:r>
            <a:r>
              <a:rPr lang="en-US" sz="2800" u="sng" dirty="0"/>
              <a:t>physical</a:t>
            </a:r>
            <a:r>
              <a:rPr lang="en-US" sz="2800" dirty="0"/>
              <a:t> alteration)</a:t>
            </a:r>
          </a:p>
          <a:p>
            <a:r>
              <a:rPr lang="en-US" sz="2800" b="1" dirty="0"/>
              <a:t>Cementation</a:t>
            </a:r>
            <a:r>
              <a:rPr lang="en-US" sz="2800" dirty="0"/>
              <a:t> (additional of minerals: </a:t>
            </a:r>
            <a:r>
              <a:rPr lang="en-US" sz="2800" u="sng" dirty="0"/>
              <a:t>chemical</a:t>
            </a:r>
            <a:r>
              <a:rPr lang="en-US" sz="2800" dirty="0"/>
              <a:t> alteration)</a:t>
            </a:r>
          </a:p>
          <a:p>
            <a:r>
              <a:rPr lang="en-US" sz="2800" dirty="0"/>
              <a:t>“</a:t>
            </a:r>
            <a:r>
              <a:rPr lang="en-US" sz="2800" b="1" dirty="0"/>
              <a:t>Remineralization</a:t>
            </a:r>
            <a:r>
              <a:rPr lang="en-US" sz="2800" dirty="0"/>
              <a:t>” (changes in minerals: </a:t>
            </a:r>
            <a:r>
              <a:rPr lang="en-US" sz="2800" u="sng" dirty="0"/>
              <a:t>chemical</a:t>
            </a:r>
            <a:r>
              <a:rPr lang="en-US" sz="2800" dirty="0"/>
              <a:t> alteration)</a:t>
            </a:r>
          </a:p>
        </p:txBody>
      </p:sp>
      <p:pic>
        <p:nvPicPr>
          <p:cNvPr id="3074" name="Picture 2" descr="Two cars being flattened in a car crushing device"/>
          <p:cNvPicPr>
            <a:picLocks noChangeAspect="1" noChangeArrowheads="1"/>
          </p:cNvPicPr>
          <p:nvPr/>
        </p:nvPicPr>
        <p:blipFill rotWithShape="1">
          <a:blip r:embed="rId3" cstate="print"/>
          <a:srcRect t="7692"/>
          <a:stretch/>
        </p:blipFill>
        <p:spPr bwMode="auto">
          <a:xfrm>
            <a:off x="304800" y="4114800"/>
            <a:ext cx="5286243" cy="2743200"/>
          </a:xfrm>
          <a:prstGeom prst="rect">
            <a:avLst/>
          </a:prstGeom>
          <a:noFill/>
        </p:spPr>
      </p:pic>
      <p:pic>
        <p:nvPicPr>
          <p:cNvPr id="4" name="Picture 3" descr="Wet cement flowing out of an uncovered half pipe"/>
          <p:cNvPicPr>
            <a:picLocks noChangeAspect="1"/>
          </p:cNvPicPr>
          <p:nvPr/>
        </p:nvPicPr>
        <p:blipFill rotWithShape="1">
          <a:blip r:embed="rId4">
            <a:extLst>
              <a:ext uri="{28A0092B-C50C-407E-A947-70E740481C1C}">
                <a14:useLocalDpi xmlns:a14="http://schemas.microsoft.com/office/drawing/2010/main"/>
              </a:ext>
            </a:extLst>
          </a:blip>
          <a:srcRect t="8257"/>
          <a:stretch/>
        </p:blipFill>
        <p:spPr>
          <a:xfrm>
            <a:off x="5715000" y="4114800"/>
            <a:ext cx="3200400" cy="2743200"/>
          </a:xfrm>
          <a:prstGeom prst="rect">
            <a:avLst/>
          </a:prstGeom>
        </p:spPr>
      </p:pic>
    </p:spTree>
    <p:extLst>
      <p:ext uri="{BB962C8B-B14F-4D97-AF65-F5344CB8AC3E}">
        <p14:creationId xmlns:p14="http://schemas.microsoft.com/office/powerpoint/2010/main" val="2466285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Diagenesis: </a:t>
            </a:r>
            <a:r>
              <a:rPr lang="en-US" b="1" dirty="0"/>
              <a:t>During/After Burial </a:t>
            </a:r>
          </a:p>
        </p:txBody>
      </p:sp>
      <p:sp>
        <p:nvSpPr>
          <p:cNvPr id="3" name="Content Placeholder 2"/>
          <p:cNvSpPr>
            <a:spLocks noGrp="1"/>
          </p:cNvSpPr>
          <p:nvPr>
            <p:ph idx="1"/>
          </p:nvPr>
        </p:nvSpPr>
        <p:spPr>
          <a:xfrm>
            <a:off x="457200" y="1524000"/>
            <a:ext cx="8229600" cy="4525963"/>
          </a:xfrm>
        </p:spPr>
        <p:txBody>
          <a:bodyPr/>
          <a:lstStyle/>
          <a:p>
            <a:r>
              <a:rPr lang="en-US" dirty="0"/>
              <a:t>Compaction/</a:t>
            </a:r>
            <a:r>
              <a:rPr lang="en-US" b="1" dirty="0"/>
              <a:t>distortion</a:t>
            </a:r>
          </a:p>
        </p:txBody>
      </p:sp>
      <p:pic>
        <p:nvPicPr>
          <p:cNvPr id="6" name="Picture 5" descr="In the upper left corner is a photograph of a rock surface that is filled with brachiopod fossils. In the upper right corner is a single brachiopod fossil whose shape has been distorted through plate tectonic processes. In the lower right is the same fossil that has been digitally retrodeformed, restoring its original shape."/>
          <p:cNvPicPr>
            <a:picLocks noGrp="1"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200400" y="2551764"/>
            <a:ext cx="5486400" cy="3513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5755508" y="6029962"/>
            <a:ext cx="3388492"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a:ea typeface="+mn-ea"/>
                <a:cs typeface="+mn-cs"/>
              </a:rPr>
              <a:t>Benton and Harper e-textbook, fig. 3.7</a:t>
            </a:r>
          </a:p>
        </p:txBody>
      </p:sp>
      <p:cxnSp>
        <p:nvCxnSpPr>
          <p:cNvPr id="8" name="Straight Arrow Connector 7"/>
          <p:cNvCxnSpPr/>
          <p:nvPr/>
        </p:nvCxnSpPr>
        <p:spPr>
          <a:xfrm>
            <a:off x="4572000" y="5074301"/>
            <a:ext cx="1295400" cy="0"/>
          </a:xfrm>
          <a:prstGeom prst="straightConnector1">
            <a:avLst/>
          </a:prstGeom>
          <a:ln w="444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457200" y="4843468"/>
            <a:ext cx="4114800"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effectLst/>
                <a:uLnTx/>
                <a:uFillTx/>
                <a:latin typeface="Calibri"/>
                <a:ea typeface="+mn-ea"/>
                <a:cs typeface="+mn-cs"/>
              </a:rPr>
              <a:t>Digitally “</a:t>
            </a:r>
            <a:r>
              <a:rPr kumimoji="0" lang="en-US" sz="2400" b="0" i="0" u="none" strike="noStrike" kern="1200" cap="none" spc="0" normalizeH="0" baseline="0" noProof="0" dirty="0" err="1">
                <a:ln>
                  <a:noFill/>
                </a:ln>
                <a:effectLst/>
                <a:uLnTx/>
                <a:uFillTx/>
                <a:latin typeface="Calibri"/>
                <a:ea typeface="+mn-ea"/>
                <a:cs typeface="+mn-cs"/>
              </a:rPr>
              <a:t>retrodeformed</a:t>
            </a:r>
            <a:r>
              <a:rPr kumimoji="0" lang="en-US" sz="2400" b="0" i="0" u="none" strike="noStrike" kern="1200" cap="none" spc="0" normalizeH="0" baseline="0" noProof="0" dirty="0">
                <a:ln>
                  <a:noFill/>
                </a:ln>
                <a:effectLst/>
                <a:uLnTx/>
                <a:uFillTx/>
                <a:latin typeface="Calibri"/>
                <a:ea typeface="+mn-ea"/>
                <a:cs typeface="+mn-cs"/>
              </a:rPr>
              <a:t>” fossil (restored to its original shape)</a:t>
            </a:r>
          </a:p>
        </p:txBody>
      </p:sp>
      <p:sp>
        <p:nvSpPr>
          <p:cNvPr id="10" name="TextBox 9"/>
          <p:cNvSpPr txBox="1"/>
          <p:nvPr/>
        </p:nvSpPr>
        <p:spPr>
          <a:xfrm>
            <a:off x="457200" y="2798194"/>
            <a:ext cx="2743200"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a:ea typeface="+mn-ea"/>
                <a:cs typeface="+mn-cs"/>
              </a:rPr>
              <a:t>Fossils &amp; Tectonics</a:t>
            </a:r>
            <a:r>
              <a:rPr kumimoji="0" lang="en-US" sz="2400" b="0" i="0" u="none" strike="noStrike" kern="1200" cap="none" spc="0" normalizeH="0" baseline="0" noProof="0" dirty="0">
                <a:ln>
                  <a:noFill/>
                </a:ln>
                <a:solidFill>
                  <a:prstClr val="black"/>
                </a:solidFill>
                <a:effectLst/>
                <a:uLnTx/>
                <a:uFillTx/>
                <a:latin typeface="Calibri"/>
                <a:ea typeface="+mn-ea"/>
                <a:cs typeface="+mn-cs"/>
              </a:rPr>
              <a:t>: Determining degree of strain and direction of stress</a:t>
            </a:r>
          </a:p>
        </p:txBody>
      </p:sp>
    </p:spTree>
    <p:extLst>
      <p:ext uri="{BB962C8B-B14F-4D97-AF65-F5344CB8AC3E}">
        <p14:creationId xmlns:p14="http://schemas.microsoft.com/office/powerpoint/2010/main" val="17175424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188</TotalTime>
  <Words>1329</Words>
  <Application>Microsoft Office PowerPoint</Application>
  <PresentationFormat>On-screen Show (4:3)</PresentationFormat>
  <Paragraphs>136</Paragraphs>
  <Slides>27</Slides>
  <Notes>10</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27</vt:i4>
      </vt:variant>
    </vt:vector>
  </HeadingPairs>
  <TitlesOfParts>
    <vt:vector size="34" baseType="lpstr">
      <vt:lpstr>Arial</vt:lpstr>
      <vt:lpstr>Calibri</vt:lpstr>
      <vt:lpstr>Calibri Light</vt:lpstr>
      <vt:lpstr>Wingdings</vt:lpstr>
      <vt:lpstr>Office Theme</vt:lpstr>
      <vt:lpstr>1_Office Theme</vt:lpstr>
      <vt:lpstr>2_Office Theme</vt:lpstr>
      <vt:lpstr>Taphonomy – Part 2</vt:lpstr>
      <vt:lpstr>Taphonomy</vt:lpstr>
      <vt:lpstr>Biostratinomy: Soft parts removed</vt:lpstr>
      <vt:lpstr>Biostratinomy: Movement by a biological agent(s)</vt:lpstr>
      <vt:lpstr>Biostratinomy: Alteration/movement by a mechanical process(es)</vt:lpstr>
      <vt:lpstr>Biostratinomy: Alteration by a biological agent(s)</vt:lpstr>
      <vt:lpstr>Biostratinomy: Alteration by a biological agent(s)</vt:lpstr>
      <vt:lpstr>Diagenesis: During/After Burial</vt:lpstr>
      <vt:lpstr>Diagenesis: During/After Burial </vt:lpstr>
      <vt:lpstr>Preservation Potential</vt:lpstr>
      <vt:lpstr>Modes of preservation: Soft Parts</vt:lpstr>
      <vt:lpstr>Modes of preservation: Soft Parts</vt:lpstr>
      <vt:lpstr>Modes of preservation: Soft Parts</vt:lpstr>
      <vt:lpstr>Modes of preservation: Hard Parts</vt:lpstr>
      <vt:lpstr>Modes of preservation: Hard Parts</vt:lpstr>
      <vt:lpstr>Modes of preservation: Hard Parts</vt:lpstr>
      <vt:lpstr>Modes of preservation: Hard Parts</vt:lpstr>
      <vt:lpstr>Modes of Preservation: Molds and/or Casts</vt:lpstr>
      <vt:lpstr>Casts</vt:lpstr>
      <vt:lpstr>Modes of preservation: Molds</vt:lpstr>
      <vt:lpstr>External molds</vt:lpstr>
      <vt:lpstr>Internal molds</vt:lpstr>
      <vt:lpstr>Internal molds</vt:lpstr>
      <vt:lpstr>Modes of preservation: Casts</vt:lpstr>
      <vt:lpstr>Fossil Assemblage:</vt:lpstr>
      <vt:lpstr>Life Assemblages</vt:lpstr>
      <vt:lpstr>Death assemblages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Taphonomy</dc:title>
  <dc:creator>Katherine N Marenco</dc:creator>
  <cp:lastModifiedBy>Katherine N Marenco</cp:lastModifiedBy>
  <cp:revision>14</cp:revision>
  <dcterms:created xsi:type="dcterms:W3CDTF">2023-09-07T22:06:11Z</dcterms:created>
  <dcterms:modified xsi:type="dcterms:W3CDTF">2026-09-01T13:52:23Z</dcterms:modified>
</cp:coreProperties>
</file>