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4" r:id="rId2"/>
    <p:sldId id="320" r:id="rId3"/>
    <p:sldId id="319" r:id="rId4"/>
    <p:sldId id="260" r:id="rId5"/>
    <p:sldId id="321" r:id="rId6"/>
    <p:sldId id="263" r:id="rId7"/>
    <p:sldId id="256" r:id="rId8"/>
    <p:sldId id="257" r:id="rId9"/>
    <p:sldId id="270" r:id="rId10"/>
    <p:sldId id="286" r:id="rId11"/>
    <p:sldId id="271" r:id="rId12"/>
    <p:sldId id="315" r:id="rId13"/>
    <p:sldId id="281" r:id="rId14"/>
    <p:sldId id="272" r:id="rId15"/>
    <p:sldId id="291" r:id="rId16"/>
    <p:sldId id="279" r:id="rId17"/>
    <p:sldId id="275" r:id="rId18"/>
    <p:sldId id="316" r:id="rId19"/>
    <p:sldId id="305" r:id="rId20"/>
    <p:sldId id="261" r:id="rId21"/>
    <p:sldId id="292" r:id="rId22"/>
    <p:sldId id="293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47" autoAdjust="0"/>
  </p:normalViewPr>
  <p:slideViewPr>
    <p:cSldViewPr>
      <p:cViewPr varScale="1">
        <p:scale>
          <a:sx n="99" d="100"/>
          <a:sy n="99" d="100"/>
        </p:scale>
        <p:origin x="19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AA0B539-4D4D-43E0-9F4F-7E6AA22D210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50E2B2A-E0E2-44A5-A7D5-E4C92783F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2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2B2A-E0E2-44A5-A7D5-E4C92783FD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3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2B2A-E0E2-44A5-A7D5-E4C92783FD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4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Diagenetic processes can include compaction/distortion, cementation (i.e., minerals can fill existing spaces within the fossil skeleton and/or cement the fossil to other fossils or rock fragments), and alteration or replacement of existing minerals.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0E2B2A-E0E2-44A5-A7D5-E4C92783FDB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98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DADE1-E0B9-4A07-BF1F-4B113E5E83F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CAA16-75AD-467D-AAED-5CB97F6DB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if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2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What are fossils?</a:t>
            </a:r>
          </a:p>
        </p:txBody>
      </p:sp>
      <p:pic>
        <p:nvPicPr>
          <p:cNvPr id="6" name="Picture 2" descr="A fossilized impression of an organism in sedi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27176"/>
            <a:ext cx="3200400" cy="220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lose-up view of a brachiopod foss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3791712"/>
            <a:ext cx="3902075" cy="2286000"/>
          </a:xfrm>
          <a:prstGeom prst="rect">
            <a:avLst/>
          </a:prstGeom>
          <a:noFill/>
        </p:spPr>
      </p:pic>
      <p:pic>
        <p:nvPicPr>
          <p:cNvPr id="1027" name="Picture 3" descr="The head and torso of a Tyrannosaurus Rex skeleton against a black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3324" y="1017651"/>
            <a:ext cx="2159424" cy="2667000"/>
          </a:xfrm>
          <a:prstGeom prst="rect">
            <a:avLst/>
          </a:prstGeom>
          <a:noFill/>
        </p:spPr>
      </p:pic>
      <p:pic>
        <p:nvPicPr>
          <p:cNvPr id="1028" name="Picture 4" descr="View of a large flat expanse of rock that contains crisscrossing wide and flat animal trails and a rock hammer for scale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403128"/>
            <a:ext cx="3581400" cy="2686461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FA78E6-DF1D-4352-9959-6A4DA400FA7F}"/>
              </a:ext>
            </a:extLst>
          </p:cNvPr>
          <p:cNvSpPr txBox="1"/>
          <p:nvPr/>
        </p:nvSpPr>
        <p:spPr>
          <a:xfrm>
            <a:off x="31476" y="6193155"/>
            <a:ext cx="9117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Preserved evidence of once-living organisms (usually &gt;10,000 years old)</a:t>
            </a:r>
          </a:p>
        </p:txBody>
      </p:sp>
    </p:spTree>
    <p:extLst>
      <p:ext uri="{BB962C8B-B14F-4D97-AF65-F5344CB8AC3E}">
        <p14:creationId xmlns:p14="http://schemas.microsoft.com/office/powerpoint/2010/main" val="290868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Soon after death: </a:t>
            </a:r>
            <a:r>
              <a:rPr lang="en-US" b="1" dirty="0"/>
              <a:t>Soft parts removed</a:t>
            </a:r>
          </a:p>
        </p:txBody>
      </p:sp>
      <p:pic>
        <p:nvPicPr>
          <p:cNvPr id="11267" name="Picture 3" descr="A close-up view of a living periwinkle snail resting on a rocky surfac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413727"/>
            <a:ext cx="4115594" cy="5139473"/>
          </a:xfrm>
          <a:prstGeom prst="rect">
            <a:avLst/>
          </a:prstGeom>
          <a:noFill/>
        </p:spPr>
      </p:pic>
      <p:pic>
        <p:nvPicPr>
          <p:cNvPr id="11266" name="Picture 2" descr="An empty snail shell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3886200"/>
            <a:ext cx="1828800" cy="2426499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>
            <a:off x="4496594" y="5864424"/>
            <a:ext cx="2056606" cy="29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33968" y="4939944"/>
            <a:ext cx="19430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Decay</a:t>
            </a:r>
          </a:p>
          <a:p>
            <a:pPr algn="ctr"/>
            <a:r>
              <a:rPr lang="en-US" sz="2400" dirty="0"/>
              <a:t>(via microbes)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96594" y="4419600"/>
            <a:ext cx="205660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756029" y="3819668"/>
            <a:ext cx="1568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Scavenging</a:t>
            </a:r>
          </a:p>
        </p:txBody>
      </p:sp>
      <p:pic>
        <p:nvPicPr>
          <p:cNvPr id="3" name="Picture 2" descr="A long-billed shore bird grasping a snail shell in its beak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1454021"/>
            <a:ext cx="2303106" cy="21273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Shell might be </a:t>
            </a:r>
            <a:r>
              <a:rPr lang="en-US" b="1" dirty="0"/>
              <a:t>moved by a biological agent(s)</a:t>
            </a:r>
          </a:p>
        </p:txBody>
      </p:sp>
      <p:pic>
        <p:nvPicPr>
          <p:cNvPr id="12291" name="Picture 3" descr="A hermit crab inside a large snail shel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124075"/>
            <a:ext cx="4269002" cy="2828925"/>
          </a:xfrm>
          <a:prstGeom prst="rect">
            <a:avLst/>
          </a:prstGeom>
          <a:noFill/>
        </p:spPr>
      </p:pic>
      <p:pic>
        <p:nvPicPr>
          <p:cNvPr id="3" name="Picture 2" descr="A perched bird of prey holding a snail shell in its claws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682" y="2125823"/>
            <a:ext cx="4305832" cy="28271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F1CE73-9184-4B04-8167-A31AC248739B}"/>
              </a:ext>
            </a:extLst>
          </p:cNvPr>
          <p:cNvSpPr txBox="1"/>
          <p:nvPr/>
        </p:nvSpPr>
        <p:spPr>
          <a:xfrm>
            <a:off x="1714493" y="4964668"/>
            <a:ext cx="1297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Hermit crab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5BCE1C-7F6D-83CE-FA13-8DB8FBC93BC3}"/>
              </a:ext>
            </a:extLst>
          </p:cNvPr>
          <p:cNvSpPr txBox="1"/>
          <p:nvPr/>
        </p:nvSpPr>
        <p:spPr>
          <a:xfrm>
            <a:off x="6329687" y="4964668"/>
            <a:ext cx="843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Osprey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Shell might be </a:t>
            </a:r>
            <a:r>
              <a:rPr lang="en-US" b="1" dirty="0"/>
              <a:t>altered by a biological agent(s)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Encrusters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b="1" u="sng" dirty="0"/>
              <a:t>add</a:t>
            </a:r>
            <a:r>
              <a:rPr lang="en-US" dirty="0"/>
              <a:t> new material (minerals)</a:t>
            </a:r>
          </a:p>
        </p:txBody>
      </p:sp>
      <p:pic>
        <p:nvPicPr>
          <p:cNvPr id="7" name="Picture 6" descr="A scallop shell that is densely encrusted with worm tube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255386"/>
            <a:ext cx="4876800" cy="43435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42852" y="6581000"/>
            <a:ext cx="4724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Both images:  http://commons.wikimedia.org/wiki/User:Wilson44691</a:t>
            </a:r>
          </a:p>
        </p:txBody>
      </p:sp>
      <p:pic>
        <p:nvPicPr>
          <p:cNvPr id="9" name="Picture 8" descr="Dense clusters of barnacles and a few limpets attached to a rock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8"/>
          <a:stretch/>
        </p:blipFill>
        <p:spPr>
          <a:xfrm>
            <a:off x="-1" y="2255385"/>
            <a:ext cx="4093944" cy="35520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210406-9421-4183-9316-541817C733DB}"/>
              </a:ext>
            </a:extLst>
          </p:cNvPr>
          <p:cNvSpPr txBox="1"/>
          <p:nvPr/>
        </p:nvSpPr>
        <p:spPr>
          <a:xfrm>
            <a:off x="267798" y="6002845"/>
            <a:ext cx="3558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(Process: </a:t>
            </a:r>
            <a:r>
              <a:rPr lang="en-US" sz="2800" b="1" dirty="0"/>
              <a:t>Encrustation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2513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Borers/Bioeroders </a:t>
            </a:r>
            <a:r>
              <a:rPr lang="en-US" dirty="0"/>
              <a:t>– </a:t>
            </a:r>
            <a:r>
              <a:rPr lang="en-US" b="1" u="sng" dirty="0"/>
              <a:t>remove</a:t>
            </a:r>
            <a:r>
              <a:rPr lang="en-US" dirty="0"/>
              <a:t> existing material</a:t>
            </a:r>
          </a:p>
        </p:txBody>
      </p:sp>
      <p:sp>
        <p:nvSpPr>
          <p:cNvPr id="5" name="Rectangle 4"/>
          <p:cNvSpPr/>
          <p:nvPr/>
        </p:nvSpPr>
        <p:spPr>
          <a:xfrm>
            <a:off x="3640936" y="6520190"/>
            <a:ext cx="50292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http://commons.wikimedia.org/wiki/File:BoredEncrustedShell.JPG</a:t>
            </a:r>
          </a:p>
        </p:txBody>
      </p:sp>
      <p:pic>
        <p:nvPicPr>
          <p:cNvPr id="1026" name="Picture 2" descr="The inside of a clam shell with numerous small holes in it and two worm tubes attached to 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0936" y="2438401"/>
            <a:ext cx="5442386" cy="408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 moon snail shell with a single circular hole in it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38401"/>
            <a:ext cx="3630201" cy="304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685F11-96B6-4331-9FA4-80C744368762}"/>
              </a:ext>
            </a:extLst>
          </p:cNvPr>
          <p:cNvSpPr txBox="1"/>
          <p:nvPr/>
        </p:nvSpPr>
        <p:spPr>
          <a:xfrm>
            <a:off x="222442" y="5983943"/>
            <a:ext cx="3282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(Process: </a:t>
            </a:r>
            <a:r>
              <a:rPr lang="en-US" sz="2800" b="1" dirty="0"/>
              <a:t>Bioerosion</a:t>
            </a:r>
            <a:r>
              <a:rPr lang="en-US" sz="2800" dirty="0"/>
              <a:t>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A765E5-4C23-25A7-E13C-78458A63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Shell might be </a:t>
            </a:r>
            <a:r>
              <a:rPr lang="en-US" b="1" dirty="0"/>
              <a:t>altered by a biological agent(s)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Shell might be </a:t>
            </a:r>
            <a:r>
              <a:rPr lang="en-US" b="1" dirty="0"/>
              <a:t>altered/moved by a mechanical process(es)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Wind, waves, currents – abrasion &amp; breakage</a:t>
            </a:r>
          </a:p>
        </p:txBody>
      </p:sp>
      <p:pic>
        <p:nvPicPr>
          <p:cNvPr id="13314" name="Picture 2" descr="A steep and rocky coastline with large waves crashing against the roc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527" y="2590800"/>
            <a:ext cx="4629873" cy="36576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>
            <a:stCxn id="13314" idx="3"/>
          </p:cNvCxnSpPr>
          <p:nvPr/>
        </p:nvCxnSpPr>
        <p:spPr>
          <a:xfrm>
            <a:off x="5105400" y="4419600"/>
            <a:ext cx="6096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heavily damaged snail shell partially buried in san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2895600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Next:  Shell undergoes </a:t>
            </a:r>
            <a:r>
              <a:rPr lang="en-US" b="1" dirty="0"/>
              <a:t>initial burial in sediment</a:t>
            </a:r>
          </a:p>
        </p:txBody>
      </p:sp>
      <p:pic>
        <p:nvPicPr>
          <p:cNvPr id="3" name="Picture 2" descr="Broken seashells and rocks mixed with wet sa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0" y="1643062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56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Shell might be </a:t>
            </a:r>
            <a:r>
              <a:rPr lang="en-US" b="1" dirty="0"/>
              <a:t>exhumed after initial burial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5233334" cy="4525963"/>
          </a:xfrm>
        </p:spPr>
        <p:txBody>
          <a:bodyPr/>
          <a:lstStyle/>
          <a:p>
            <a:r>
              <a:rPr lang="en-US" dirty="0"/>
              <a:t>Via “reworking” of sediment</a:t>
            </a:r>
          </a:p>
          <a:p>
            <a:pPr lvl="1"/>
            <a:r>
              <a:rPr lang="en-US" sz="2400" dirty="0"/>
              <a:t>Can occur via water currents OR the burrowing activities of animals such as ghost shrimp</a:t>
            </a:r>
          </a:p>
        </p:txBody>
      </p:sp>
      <p:pic>
        <p:nvPicPr>
          <p:cNvPr id="4098" name="Picture 2" descr="A ghost shri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1574" y="1858962"/>
            <a:ext cx="3432426" cy="1391870"/>
          </a:xfrm>
          <a:prstGeom prst="rect">
            <a:avLst/>
          </a:prstGeom>
          <a:noFill/>
        </p:spPr>
      </p:pic>
      <p:pic>
        <p:nvPicPr>
          <p:cNvPr id="4099" name="Picture 3" descr="An underwater photograph of a cone-shaped burrow entrance surrounded by green alga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8775" y="3306762"/>
            <a:ext cx="4665225" cy="3200400"/>
          </a:xfrm>
          <a:prstGeom prst="rect">
            <a:avLst/>
          </a:prstGeom>
          <a:noFill/>
        </p:spPr>
      </p:pic>
      <p:pic>
        <p:nvPicPr>
          <p:cNvPr id="4" name="Picture 3" descr="This is a perspective-drawn illustration of a complex, multi-part burrow system that was built by at least three different types of animal. Three cones made of sand rise above the surface of standing water, and a burrow extends down through each cone and connects to a chamber below that is occupied by burrowing bivalves.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96" y="3425634"/>
            <a:ext cx="3760304" cy="33863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Next: Diagenesis</a:t>
            </a:r>
            <a:br>
              <a:rPr lang="en-US" dirty="0"/>
            </a:br>
            <a:r>
              <a:rPr lang="en-US" sz="4000" dirty="0"/>
              <a:t>Usually Occurs in Sediment, After Burial</a:t>
            </a:r>
            <a:endParaRPr lang="en-US" dirty="0"/>
          </a:p>
        </p:txBody>
      </p:sp>
      <p:pic>
        <p:nvPicPr>
          <p:cNvPr id="8" name="Picture 7" descr="Broken seashells and rocks mixed with wet sand">
            <a:extLst>
              <a:ext uri="{FF2B5EF4-FFF2-40B4-BE49-F238E27FC236}">
                <a16:creationId xmlns:a16="http://schemas.microsoft.com/office/drawing/2014/main" id="{D7543E55-CCA5-49F2-99BB-04D620849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0" y="2057400"/>
            <a:ext cx="4762500" cy="35718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44475"/>
            <a:ext cx="8686800" cy="944562"/>
          </a:xfrm>
        </p:spPr>
        <p:txBody>
          <a:bodyPr>
            <a:noAutofit/>
          </a:bodyPr>
          <a:lstStyle/>
          <a:p>
            <a:r>
              <a:rPr lang="en-US" sz="3600" b="1" dirty="0"/>
              <a:t>Diagenesis</a:t>
            </a:r>
            <a:r>
              <a:rPr lang="en-US" sz="3600" dirty="0"/>
              <a:t>: Physical and/or Chemical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686800" cy="4525963"/>
          </a:xfrm>
        </p:spPr>
        <p:txBody>
          <a:bodyPr/>
          <a:lstStyle/>
          <a:p>
            <a:r>
              <a:rPr lang="en-US" b="1" dirty="0"/>
              <a:t>Compaction/distortion </a:t>
            </a:r>
            <a:r>
              <a:rPr lang="en-US" dirty="0"/>
              <a:t>(</a:t>
            </a:r>
            <a:r>
              <a:rPr lang="en-US" u="sng" dirty="0"/>
              <a:t>physical</a:t>
            </a:r>
            <a:r>
              <a:rPr lang="en-US" dirty="0"/>
              <a:t> alteration)</a:t>
            </a:r>
          </a:p>
          <a:p>
            <a:r>
              <a:rPr lang="en-US" b="1" dirty="0"/>
              <a:t>Cementation</a:t>
            </a:r>
            <a:r>
              <a:rPr lang="en-US" dirty="0"/>
              <a:t> (additional of minerals: </a:t>
            </a:r>
            <a:r>
              <a:rPr lang="en-US" u="sng" dirty="0"/>
              <a:t>chemical</a:t>
            </a:r>
            <a:r>
              <a:rPr lang="en-US" dirty="0"/>
              <a:t> alteration)</a:t>
            </a:r>
          </a:p>
          <a:p>
            <a:r>
              <a:rPr lang="en-US" dirty="0"/>
              <a:t>“</a:t>
            </a:r>
            <a:r>
              <a:rPr lang="en-US" b="1" dirty="0"/>
              <a:t>Remineralization</a:t>
            </a:r>
            <a:r>
              <a:rPr lang="en-US" dirty="0"/>
              <a:t>” (changes in minerals: </a:t>
            </a:r>
            <a:r>
              <a:rPr lang="en-US" u="sng" dirty="0"/>
              <a:t>chemical</a:t>
            </a:r>
            <a:r>
              <a:rPr lang="en-US" dirty="0"/>
              <a:t> alteration)</a:t>
            </a:r>
          </a:p>
        </p:txBody>
      </p:sp>
      <p:pic>
        <p:nvPicPr>
          <p:cNvPr id="3074" name="Picture 2" descr="Two cars being flattened in a car crushing device"/>
          <p:cNvPicPr>
            <a:picLocks noChangeAspect="1" noChangeArrowheads="1"/>
          </p:cNvPicPr>
          <p:nvPr/>
        </p:nvPicPr>
        <p:blipFill rotWithShape="1">
          <a:blip r:embed="rId3" cstate="print"/>
          <a:srcRect t="7692"/>
          <a:stretch/>
        </p:blipFill>
        <p:spPr bwMode="auto">
          <a:xfrm>
            <a:off x="304800" y="4114800"/>
            <a:ext cx="5286243" cy="2743200"/>
          </a:xfrm>
          <a:prstGeom prst="rect">
            <a:avLst/>
          </a:prstGeom>
          <a:noFill/>
        </p:spPr>
      </p:pic>
      <p:pic>
        <p:nvPicPr>
          <p:cNvPr id="4" name="Picture 3" descr="Wet cement flowing out of an uncovered half pip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257"/>
          <a:stretch/>
        </p:blipFill>
        <p:spPr>
          <a:xfrm>
            <a:off x="5715000" y="4114800"/>
            <a:ext cx="3200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8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944559"/>
          </a:xfrm>
        </p:spPr>
        <p:txBody>
          <a:bodyPr>
            <a:normAutofit/>
          </a:bodyPr>
          <a:lstStyle/>
          <a:p>
            <a:r>
              <a:rPr lang="en-US" sz="4000" dirty="0"/>
              <a:t>Preservation as Molds and/or Casts</a:t>
            </a:r>
          </a:p>
        </p:txBody>
      </p:sp>
      <p:pic>
        <p:nvPicPr>
          <p:cNvPr id="2" name="Picture 1" descr="Hands holding a finished dental mold encased in the molding devi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0" y="1295400"/>
            <a:ext cx="2957024" cy="2700338"/>
          </a:xfrm>
          <a:prstGeom prst="rect">
            <a:avLst/>
          </a:prstGeom>
        </p:spPr>
      </p:pic>
      <p:pic>
        <p:nvPicPr>
          <p:cNvPr id="3" name="Picture 2" descr="A person sitting in a dental examination chair with their mouth open and a dentist standing behind them. The dentist's hands, which are visible in front of the person's mouth, hold a dental mold a dental mirror.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736" b="2575"/>
          <a:stretch/>
        </p:blipFill>
        <p:spPr>
          <a:xfrm>
            <a:off x="245662" y="1143000"/>
            <a:ext cx="2693437" cy="3200400"/>
          </a:xfrm>
          <a:prstGeom prst="rect">
            <a:avLst/>
          </a:prstGeom>
        </p:spPr>
      </p:pic>
      <p:cxnSp>
        <p:nvCxnSpPr>
          <p:cNvPr id="8" name="Straight Arrow Connector 7"/>
          <p:cNvCxnSpPr>
            <a:cxnSpLocks/>
            <a:stCxn id="3" idx="3"/>
          </p:cNvCxnSpPr>
          <p:nvPr/>
        </p:nvCxnSpPr>
        <p:spPr>
          <a:xfrm>
            <a:off x="2939099" y="2743200"/>
            <a:ext cx="337501" cy="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ast of a person's teeth that has been made from a dental mol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3538" y="1712652"/>
            <a:ext cx="2670462" cy="2282031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cxnSpLocks/>
            <a:endCxn id="10" idx="1"/>
          </p:cNvCxnSpPr>
          <p:nvPr/>
        </p:nvCxnSpPr>
        <p:spPr>
          <a:xfrm>
            <a:off x="6233624" y="2853666"/>
            <a:ext cx="239914" cy="2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473538" y="1712651"/>
            <a:ext cx="2670462" cy="22820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C80FA7-0A8E-4DFB-AD91-534C3BAC4562}"/>
              </a:ext>
            </a:extLst>
          </p:cNvPr>
          <p:cNvSpPr txBox="1"/>
          <p:nvPr/>
        </p:nvSpPr>
        <p:spPr>
          <a:xfrm>
            <a:off x="6389341" y="3994683"/>
            <a:ext cx="2754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Cast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– has 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p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ositive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relief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261F49-D7C4-2D55-180A-AE6F16CAB8A1}"/>
              </a:ext>
            </a:extLst>
          </p:cNvPr>
          <p:cNvSpPr txBox="1"/>
          <p:nvPr/>
        </p:nvSpPr>
        <p:spPr>
          <a:xfrm>
            <a:off x="3245435" y="3995738"/>
            <a:ext cx="2927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Mold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has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negative relief</a:t>
            </a:r>
          </a:p>
        </p:txBody>
      </p:sp>
      <p:pic>
        <p:nvPicPr>
          <p:cNvPr id="14" name="Picture 13" descr="Three casts of snail shells">
            <a:extLst>
              <a:ext uri="{FF2B5EF4-FFF2-40B4-BE49-F238E27FC236}">
                <a16:creationId xmlns:a16="http://schemas.microsoft.com/office/drawing/2014/main" id="{BF445C85-F5CA-1CEC-8658-D7F55A37A0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41"/>
          <a:stretch/>
        </p:blipFill>
        <p:spPr>
          <a:xfrm>
            <a:off x="6473538" y="4487373"/>
            <a:ext cx="2670462" cy="2308521"/>
          </a:xfrm>
          <a:prstGeom prst="rect">
            <a:avLst/>
          </a:prstGeom>
        </p:spPr>
      </p:pic>
      <p:pic>
        <p:nvPicPr>
          <p:cNvPr id="16" name="Picture 2" descr="An empty snail shell">
            <a:extLst>
              <a:ext uri="{FF2B5EF4-FFF2-40B4-BE49-F238E27FC236}">
                <a16:creationId xmlns:a16="http://schemas.microsoft.com/office/drawing/2014/main" id="{BE686E29-F011-1A67-A1EA-1BE65AF44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77979" y="4429774"/>
            <a:ext cx="1828800" cy="2426499"/>
          </a:xfrm>
          <a:prstGeom prst="rect">
            <a:avLst/>
          </a:prstGeom>
          <a:noFill/>
        </p:spPr>
      </p:pic>
      <p:pic>
        <p:nvPicPr>
          <p:cNvPr id="18" name="Picture 17" descr="A fossilized impression, or mold, of a snail shell in sediment">
            <a:extLst>
              <a:ext uri="{FF2B5EF4-FFF2-40B4-BE49-F238E27FC236}">
                <a16:creationId xmlns:a16="http://schemas.microsoft.com/office/drawing/2014/main" id="{544CC5B3-FBC7-2124-FF95-6FCE337E2E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6" t="24632" r="42829" b="40721"/>
          <a:stretch/>
        </p:blipFill>
        <p:spPr>
          <a:xfrm>
            <a:off x="3386847" y="4523041"/>
            <a:ext cx="2670462" cy="2239963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77A2C5C-445D-3AF3-AA5A-995B3F0BC04C}"/>
              </a:ext>
            </a:extLst>
          </p:cNvPr>
          <p:cNvCxnSpPr>
            <a:cxnSpLocks/>
            <a:stCxn id="16" idx="0"/>
            <a:endCxn id="18" idx="1"/>
          </p:cNvCxnSpPr>
          <p:nvPr/>
        </p:nvCxnSpPr>
        <p:spPr>
          <a:xfrm flipV="1">
            <a:off x="2805629" y="5643023"/>
            <a:ext cx="581218" cy="1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911189-AEBC-7900-3DAD-91EBB258320D}"/>
              </a:ext>
            </a:extLst>
          </p:cNvPr>
          <p:cNvCxnSpPr>
            <a:cxnSpLocks/>
          </p:cNvCxnSpPr>
          <p:nvPr/>
        </p:nvCxnSpPr>
        <p:spPr>
          <a:xfrm>
            <a:off x="6059837" y="5641633"/>
            <a:ext cx="413701" cy="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05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1:  Body Fossils</a:t>
            </a:r>
          </a:p>
        </p:txBody>
      </p:sp>
      <p:pic>
        <p:nvPicPr>
          <p:cNvPr id="4" name="Content Placeholder 3" descr="The head and torso of a Tyrannosaurus Rex skeleton against a black backgrou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0" y="1417638"/>
            <a:ext cx="3664594" cy="4525963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032738" y="1600200"/>
            <a:ext cx="5105400" cy="4876800"/>
          </a:xfrm>
        </p:spPr>
        <p:txBody>
          <a:bodyPr/>
          <a:lstStyle/>
          <a:p>
            <a:r>
              <a:rPr lang="en-US" sz="3200" dirty="0"/>
              <a:t>A preserved </a:t>
            </a:r>
            <a:r>
              <a:rPr lang="en-US" sz="3200" b="1" dirty="0"/>
              <a:t>representation of the organism itself</a:t>
            </a:r>
          </a:p>
          <a:p>
            <a:pPr lvl="1"/>
            <a:endParaRPr lang="en-US" dirty="0"/>
          </a:p>
          <a:p>
            <a:pPr lvl="1"/>
            <a:r>
              <a:rPr lang="en-US" sz="2800" dirty="0"/>
              <a:t>Original skeletal material (bone, shell, etc.)</a:t>
            </a:r>
          </a:p>
          <a:p>
            <a:pPr marL="1828800" lvl="4" indent="0">
              <a:buNone/>
            </a:pPr>
            <a:r>
              <a:rPr lang="en-US" sz="2800" dirty="0"/>
              <a:t>    </a:t>
            </a:r>
            <a:r>
              <a:rPr lang="en-US" sz="2800" b="1" dirty="0"/>
              <a:t>OR</a:t>
            </a:r>
          </a:p>
          <a:p>
            <a:pPr lvl="1"/>
            <a:r>
              <a:rPr lang="en-US" sz="2800" dirty="0"/>
              <a:t>Molds or casts of body structures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Made of </a:t>
            </a:r>
            <a:r>
              <a:rPr lang="en-US" sz="2600" b="1" dirty="0"/>
              <a:t>sediment/minerals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3125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Preservation Potential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/>
              <a:t>Hard parts (skeletal/shell material, which is made of minerals) = </a:t>
            </a:r>
            <a:r>
              <a:rPr lang="en-US" b="1" dirty="0"/>
              <a:t>high preservation potential</a:t>
            </a:r>
            <a:endParaRPr lang="en-US" dirty="0"/>
          </a:p>
        </p:txBody>
      </p:sp>
      <p:pic>
        <p:nvPicPr>
          <p:cNvPr id="5" name="Picture 5" descr="Two scallop shell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9" t="10001" r="2069" b="10001"/>
          <a:stretch>
            <a:fillRect/>
          </a:stretch>
        </p:blipFill>
        <p:spPr bwMode="auto">
          <a:xfrm>
            <a:off x="4876800" y="2971800"/>
            <a:ext cx="388620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A trilobite foss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164623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 descr="The fossilized skull of a large herbivore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971800"/>
            <a:ext cx="2609850" cy="183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Preservation Potential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/>
              <a:t>Soft parts (tissues, organs) = </a:t>
            </a:r>
            <a:r>
              <a:rPr lang="en-US" b="1" dirty="0"/>
              <a:t>low preservation potential</a:t>
            </a:r>
          </a:p>
        </p:txBody>
      </p:sp>
      <p:pic>
        <p:nvPicPr>
          <p:cNvPr id="4" name="Picture 8" descr="An earthworm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2133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 descr="A jellyfish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304800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 descr="A nudibranch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3124200"/>
            <a:ext cx="30480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263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Preservation Potential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876800"/>
          </a:xfrm>
        </p:spPr>
        <p:txBody>
          <a:bodyPr>
            <a:normAutofit/>
          </a:bodyPr>
          <a:lstStyle/>
          <a:p>
            <a:r>
              <a:rPr lang="en-US" b="1" dirty="0"/>
              <a:t>Rapid burial </a:t>
            </a:r>
            <a:r>
              <a:rPr lang="en-US" dirty="0"/>
              <a:t>provides best chance of fossilization</a:t>
            </a:r>
          </a:p>
          <a:p>
            <a:pPr lvl="1"/>
            <a:r>
              <a:rPr lang="en-US" dirty="0"/>
              <a:t>Why?</a:t>
            </a:r>
          </a:p>
          <a:p>
            <a:pPr lvl="2"/>
            <a:r>
              <a:rPr lang="en-US" dirty="0"/>
              <a:t>Burial protects biological material from many early-stage </a:t>
            </a:r>
            <a:r>
              <a:rPr lang="en-US" dirty="0" err="1"/>
              <a:t>taphonomic</a:t>
            </a:r>
            <a:r>
              <a:rPr lang="en-US" dirty="0"/>
              <a:t> processes, especially </a:t>
            </a:r>
            <a:r>
              <a:rPr lang="en-US" b="1" dirty="0"/>
              <a:t>decay</a:t>
            </a:r>
          </a:p>
        </p:txBody>
      </p:sp>
    </p:spTree>
    <p:extLst>
      <p:ext uri="{BB962C8B-B14F-4D97-AF65-F5344CB8AC3E}">
        <p14:creationId xmlns:p14="http://schemas.microsoft.com/office/powerpoint/2010/main" val="426570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2:  Trace Fossils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8"/>
            <a:ext cx="8229600" cy="3429000"/>
          </a:xfrm>
        </p:spPr>
        <p:txBody>
          <a:bodyPr>
            <a:normAutofit/>
          </a:bodyPr>
          <a:lstStyle/>
          <a:p>
            <a:r>
              <a:rPr lang="en-US" dirty="0"/>
              <a:t>Evidence of the </a:t>
            </a:r>
            <a:r>
              <a:rPr lang="en-US" b="1" dirty="0"/>
              <a:t>activities/behaviors</a:t>
            </a:r>
            <a:r>
              <a:rPr lang="en-US" dirty="0"/>
              <a:t> of life</a:t>
            </a:r>
          </a:p>
          <a:p>
            <a:pPr lvl="1"/>
            <a:r>
              <a:rPr lang="en-US" dirty="0"/>
              <a:t>Burrows</a:t>
            </a:r>
          </a:p>
          <a:p>
            <a:pPr lvl="1"/>
            <a:r>
              <a:rPr lang="en-US" dirty="0"/>
              <a:t>Trails</a:t>
            </a:r>
          </a:p>
          <a:p>
            <a:pPr lvl="1"/>
            <a:r>
              <a:rPr lang="en-US" dirty="0"/>
              <a:t>Tracks</a:t>
            </a:r>
          </a:p>
          <a:p>
            <a:pPr lvl="1"/>
            <a:r>
              <a:rPr lang="en-US" dirty="0"/>
              <a:t>Borings</a:t>
            </a:r>
          </a:p>
          <a:p>
            <a:pPr lvl="1"/>
            <a:r>
              <a:rPr lang="en-US" dirty="0"/>
              <a:t>Etc.!</a:t>
            </a:r>
          </a:p>
        </p:txBody>
      </p:sp>
      <p:pic>
        <p:nvPicPr>
          <p:cNvPr id="1027" name="Picture 3" descr="A collage of nine photographs that show different examples of structures that animals have either constructed or excavated. These examples include a large termite mound, a wasp next, a prairie dog burrow, a beaver dam, and woodpecker holes in a telephone pole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8" t="17049" r="13750" b="15523"/>
          <a:stretch/>
        </p:blipFill>
        <p:spPr bwMode="auto">
          <a:xfrm>
            <a:off x="2819400" y="2099427"/>
            <a:ext cx="6324600" cy="475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862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Pseudo-fossils (don’t be fooled!)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2"/>
            <a:ext cx="8229600" cy="2285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Dendrites (upper right)</a:t>
            </a:r>
          </a:p>
          <a:p>
            <a:r>
              <a:rPr lang="en-US" dirty="0"/>
              <a:t>Concretions (lower right)</a:t>
            </a:r>
          </a:p>
          <a:p>
            <a:r>
              <a:rPr lang="en-US" dirty="0"/>
              <a:t>Shatter cones (lower left)</a:t>
            </a:r>
          </a:p>
        </p:txBody>
      </p:sp>
      <p:pic>
        <p:nvPicPr>
          <p:cNvPr id="5122" name="Picture 2" descr="A cut and polished slab of rock showing a series of layers that resemble tree rings but are actually layers of minerals within a concretion"/>
          <p:cNvPicPr>
            <a:picLocks noChangeAspect="1" noChangeArrowheads="1"/>
          </p:cNvPicPr>
          <p:nvPr/>
        </p:nvPicPr>
        <p:blipFill rotWithShape="1">
          <a:blip r:embed="rId2" cstate="print"/>
          <a:srcRect t="4196"/>
          <a:stretch/>
        </p:blipFill>
        <p:spPr bwMode="auto">
          <a:xfrm>
            <a:off x="5334000" y="4229100"/>
            <a:ext cx="3810000" cy="2609257"/>
          </a:xfrm>
          <a:prstGeom prst="rect">
            <a:avLst/>
          </a:prstGeom>
          <a:noFill/>
        </p:spPr>
      </p:pic>
      <p:pic>
        <p:nvPicPr>
          <p:cNvPr id="6" name="Picture 2" descr="A black mineral precipitate called a manganese dendrite that resembles a branching plant"/>
          <p:cNvPicPr>
            <a:picLocks noChangeAspect="1" noChangeArrowheads="1"/>
          </p:cNvPicPr>
          <p:nvPr/>
        </p:nvPicPr>
        <p:blipFill>
          <a:blip r:embed="rId3" cstate="print"/>
          <a:srcRect r="12281"/>
          <a:stretch>
            <a:fillRect/>
          </a:stretch>
        </p:blipFill>
        <p:spPr bwMode="auto">
          <a:xfrm>
            <a:off x="5334000" y="1291086"/>
            <a:ext cx="3810000" cy="2938014"/>
          </a:xfrm>
          <a:prstGeom prst="rect">
            <a:avLst/>
          </a:prstGeom>
          <a:noFill/>
        </p:spPr>
      </p:pic>
      <p:pic>
        <p:nvPicPr>
          <p:cNvPr id="7" name="Picture 2" descr="A piece of rock that contains structures called shatter cones that resemble ice cream cones"/>
          <p:cNvPicPr>
            <a:picLocks noChangeAspect="1" noChangeArrowheads="1"/>
          </p:cNvPicPr>
          <p:nvPr/>
        </p:nvPicPr>
        <p:blipFill rotWithShape="1">
          <a:blip r:embed="rId4" cstate="print"/>
          <a:srcRect r="4079"/>
          <a:stretch/>
        </p:blipFill>
        <p:spPr bwMode="auto">
          <a:xfrm>
            <a:off x="2" y="4229102"/>
            <a:ext cx="5172075" cy="2609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559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E86A4-ABC7-3C00-D45E-0FD1DE77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Fossil or Not?</a:t>
            </a:r>
          </a:p>
        </p:txBody>
      </p:sp>
    </p:spTree>
    <p:extLst>
      <p:ext uri="{BB962C8B-B14F-4D97-AF65-F5344CB8AC3E}">
        <p14:creationId xmlns:p14="http://schemas.microsoft.com/office/powerpoint/2010/main" val="120321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zens of mottled and irregularly shaped objects that have been identified as fossilized excrement from the extinct Moa bird ">
            <a:extLst>
              <a:ext uri="{FF2B5EF4-FFF2-40B4-BE49-F238E27FC236}">
                <a16:creationId xmlns:a16="http://schemas.microsoft.com/office/drawing/2014/main" id="{1CFE2E03-5785-466D-A860-F367F1A2FE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48768"/>
            <a:ext cx="8229600" cy="620923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BBEE119-33F8-4356-9951-58EC5775B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7347"/>
          </a:xfrm>
        </p:spPr>
        <p:txBody>
          <a:bodyPr>
            <a:noAutofit/>
          </a:bodyPr>
          <a:lstStyle/>
          <a:p>
            <a:r>
              <a:rPr lang="en-US" sz="3600" dirty="0"/>
              <a:t>Real coprolites (from the extinct Moa bird)</a:t>
            </a:r>
          </a:p>
        </p:txBody>
      </p:sp>
    </p:spTree>
    <p:extLst>
      <p:ext uri="{BB962C8B-B14F-4D97-AF65-F5344CB8AC3E}">
        <p14:creationId xmlns:p14="http://schemas.microsoft.com/office/powerpoint/2010/main" val="542322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r>
              <a:rPr lang="en-US" dirty="0"/>
              <a:t>Taphonomy</a:t>
            </a:r>
          </a:p>
        </p:txBody>
      </p:sp>
      <p:pic>
        <p:nvPicPr>
          <p:cNvPr id="4" name="Picture 3" descr="The shoreline of a beach with seashells scattered across the sa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0900" y="2133600"/>
            <a:ext cx="4902200" cy="3676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Taphonomy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CFC64D1-C7FB-4796-BDE3-54BA90EAE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1447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Greek: “</a:t>
            </a:r>
            <a:r>
              <a:rPr lang="en-US" i="1" dirty="0" err="1"/>
              <a:t>taphos</a:t>
            </a:r>
            <a:r>
              <a:rPr lang="en-US" dirty="0"/>
              <a:t> + </a:t>
            </a:r>
            <a:r>
              <a:rPr lang="en-US" i="1" dirty="0"/>
              <a:t>nomos</a:t>
            </a:r>
            <a:r>
              <a:rPr lang="en-US" dirty="0"/>
              <a:t>” = “burial laws”</a:t>
            </a:r>
          </a:p>
          <a:p>
            <a:pPr lvl="1"/>
            <a:r>
              <a:rPr lang="en-US" dirty="0"/>
              <a:t>Includes all processes that occur </a:t>
            </a:r>
            <a:r>
              <a:rPr lang="en-US" b="1" dirty="0"/>
              <a:t>between death and discovery (by humans) </a:t>
            </a:r>
            <a:r>
              <a:rPr lang="en-US" dirty="0"/>
              <a:t>of an organism</a:t>
            </a:r>
            <a:endParaRPr lang="en-US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Death of a snail</a:t>
            </a:r>
          </a:p>
        </p:txBody>
      </p:sp>
      <p:pic>
        <p:nvPicPr>
          <p:cNvPr id="11267" name="Picture 3" descr="A close-up view of a living periwinkle snail resting on a rocky surfac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203" y="1413727"/>
            <a:ext cx="4115594" cy="5139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</TotalTime>
  <Words>472</Words>
  <Application>Microsoft Office PowerPoint</Application>
  <PresentationFormat>On-screen Show (4:3)</PresentationFormat>
  <Paragraphs>70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What are fossils?</vt:lpstr>
      <vt:lpstr>Type 1:  Body Fossils</vt:lpstr>
      <vt:lpstr>Type 2:  Trace Fossils</vt:lpstr>
      <vt:lpstr>Pseudo-fossils (don’t be fooled!)</vt:lpstr>
      <vt:lpstr>Fossil or Not?</vt:lpstr>
      <vt:lpstr>Real coprolites (from the extinct Moa bird)</vt:lpstr>
      <vt:lpstr>Taphonomy</vt:lpstr>
      <vt:lpstr>Taphonomy</vt:lpstr>
      <vt:lpstr>Example: Death of a snail</vt:lpstr>
      <vt:lpstr>Soon after death: Soft parts removed</vt:lpstr>
      <vt:lpstr>Shell might be moved by a biological agent(s)</vt:lpstr>
      <vt:lpstr>Shell might be altered by a biological agent(s)</vt:lpstr>
      <vt:lpstr>Shell might be altered by a biological agent(s)</vt:lpstr>
      <vt:lpstr>Shell might be altered/moved by a mechanical process(es)</vt:lpstr>
      <vt:lpstr>Next:  Shell undergoes initial burial in sediment</vt:lpstr>
      <vt:lpstr>Shell might be exhumed after initial burial</vt:lpstr>
      <vt:lpstr>Next: Diagenesis Usually Occurs in Sediment, After Burial</vt:lpstr>
      <vt:lpstr>Diagenesis: Physical and/or Chemical Change</vt:lpstr>
      <vt:lpstr>Preservation as Molds and/or Casts</vt:lpstr>
      <vt:lpstr>Preservation Potential</vt:lpstr>
      <vt:lpstr>Preservation Potential</vt:lpstr>
      <vt:lpstr>Preservation Potential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Taphonomy</dc:title>
  <dc:creator>pmarenco</dc:creator>
  <cp:lastModifiedBy>Katherine N Marenco</cp:lastModifiedBy>
  <cp:revision>158</cp:revision>
  <cp:lastPrinted>2014-09-04T01:50:54Z</cp:lastPrinted>
  <dcterms:created xsi:type="dcterms:W3CDTF">2009-09-06T18:09:52Z</dcterms:created>
  <dcterms:modified xsi:type="dcterms:W3CDTF">2026-08-24T19:21:14Z</dcterms:modified>
</cp:coreProperties>
</file>