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3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Lst>
  <p:sldSz cx="18288000" cy="10287000"/>
  <p:notesSz cx="6858000" cy="9144000"/>
  <p:embeddedFontLst>
    <p:embeddedFont>
      <p:font typeface="DM Sans" pitchFamily="2" charset="0"/>
      <p:regular r:id="rId39"/>
      <p:italic r:id="rId40"/>
    </p:embeddedFont>
    <p:embeddedFont>
      <p:font typeface="DM Sans Bold" panose="020B0604020202020204" charset="0"/>
      <p:regular r:id="rId41"/>
    </p:embeddedFont>
    <p:embeddedFont>
      <p:font typeface="DM Sans Bold Italics" panose="020B0604020202020204" charset="0"/>
      <p:regular r:id="rId42"/>
    </p:embeddedFont>
    <p:embeddedFont>
      <p:font typeface="DM Sans Italics" panose="020B0604020202020204" charset="0"/>
      <p:regular r:id="rId4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64" d="100"/>
          <a:sy n="64" d="100"/>
        </p:scale>
        <p:origin x="365" y="67"/>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1.fntdata"/><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font" Target="fonts/font4.fntdata"/><Relationship Id="rId47"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font" Target="fonts/font2.fntdata"/><Relationship Id="rId45"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font" Target="fonts/font5.fntdata"/><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 Id="rId46" Type="http://schemas.openxmlformats.org/officeDocument/2006/relationships/theme" Target="theme/theme1.xml"/><Relationship Id="rId20" Type="http://schemas.openxmlformats.org/officeDocument/2006/relationships/slide" Target="slides/slide19.xml"/><Relationship Id="rId41" Type="http://schemas.openxmlformats.org/officeDocument/2006/relationships/font" Target="fonts/font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19.08.2026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Today we will explore:</a:t>
            </a:r>
          </a:p>
          <a:p>
            <a:r>
              <a:rPr lang="en-US"/>
              <a:t>-What it means to move from being a student to serving in a professional peer role</a:t>
            </a:r>
          </a:p>
          <a:p>
            <a:endParaRPr lang="en-US"/>
          </a:p>
          <a:p>
            <a:r>
              <a:rPr lang="en-US"/>
              <a:t>-How professional boundaries shape the PAL role</a:t>
            </a:r>
          </a:p>
          <a:p>
            <a:endParaRPr lang="en-US"/>
          </a:p>
          <a:p>
            <a:r>
              <a:rPr lang="en-US"/>
              <a:t>-Confidentiality and appropriate information-sharing</a:t>
            </a:r>
          </a:p>
          <a:p>
            <a:endParaRPr lang="en-US"/>
          </a:p>
          <a:p>
            <a:r>
              <a:rPr lang="en-US"/>
              <a:t>-Knowing when to consult, refer, or step back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-These principles are really about student agency.</a:t>
            </a:r>
          </a:p>
          <a:p>
            <a:endParaRPr lang="en-US"/>
          </a:p>
          <a:p>
            <a:r>
              <a:rPr lang="en-US"/>
              <a:t>-The goal is not to provide all the answers.</a:t>
            </a:r>
          </a:p>
          <a:p>
            <a:endParaRPr lang="en-US"/>
          </a:p>
          <a:p>
            <a:r>
              <a:rPr lang="en-US"/>
              <a:t>-The goal is to help students build confidence in finding their own solutions.</a:t>
            </a:r>
          </a:p>
          <a:p>
            <a:endParaRPr lang="en-US"/>
          </a:p>
          <a:p>
            <a:r>
              <a:rPr lang="en-US"/>
              <a:t>-PALs shouldn't dominate the conversation --&gt; </a:t>
            </a:r>
          </a:p>
          <a:p>
            <a:r>
              <a:rPr lang="en-US"/>
              <a:t>Instead of giving answers, ask questions that build ownership.</a:t>
            </a:r>
          </a:p>
          <a:p>
            <a:endParaRPr lang="en-US"/>
          </a:p>
          <a:p>
            <a:r>
              <a:rPr lang="en-US"/>
              <a:t>-Ask questions that help the student think.”=</a:t>
            </a:r>
          </a:p>
          <a:p>
            <a:endParaRPr lang="en-US"/>
          </a:p>
          <a:p>
            <a:r>
              <a:rPr lang="en-US"/>
              <a:t>Your experience can be useful, but be careful about assuming that what worked for you will work for them.</a:t>
            </a:r>
          </a:p>
          <a:p>
            <a:endParaRPr lang="en-US"/>
          </a:p>
          <a:p>
            <a:r>
              <a:rPr lang="en-US"/>
              <a:t>And don't be afraid to say you don't know. </a:t>
            </a:r>
          </a:p>
          <a:p>
            <a:endParaRPr lang="en-US"/>
          </a:p>
          <a:p>
            <a:r>
              <a:rPr lang="en-US"/>
              <a:t>Guessing can undermine trust much more than acknowledging what you don't know.</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Professional communication includes difficult conversations—not just easy ones.</a:t>
            </a:r>
          </a:p>
          <a:p>
            <a:endParaRPr lang="en-US"/>
          </a:p>
          <a:p>
            <a:r>
              <a:rPr lang="en-US"/>
              <a:t>-It is normal to have challenging interactions with students</a:t>
            </a:r>
          </a:p>
          <a:p>
            <a:endParaRPr lang="en-US"/>
          </a:p>
          <a:p>
            <a:r>
              <a:rPr lang="en-US"/>
              <a:t>-it does not mean something went wrong.</a:t>
            </a:r>
          </a:p>
          <a:p>
            <a:endParaRPr lang="en-US"/>
          </a:p>
          <a:p>
            <a:r>
              <a:rPr lang="en-US"/>
              <a:t>-You don't need the perfect response.</a:t>
            </a:r>
          </a:p>
          <a:p>
            <a:endParaRPr lang="en-US"/>
          </a:p>
          <a:p>
            <a:r>
              <a:rPr lang="en-US"/>
              <a:t>-your job is not to fix the situation or caretake the student's emotions.</a:t>
            </a:r>
          </a:p>
          <a:p>
            <a:endParaRPr lang="en-US"/>
          </a:p>
          <a:p>
            <a:r>
              <a:rPr lang="en-US"/>
              <a:t>-Often, students simply need someone who listens thoughtfully and helps connect them to the next step.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-pause is important --&gt; when someone is escalated or emotionally charged, the instinct is often to defend/explain or try to immediately fix the situation</a:t>
            </a:r>
          </a:p>
          <a:p>
            <a:endParaRPr lang="en-US"/>
          </a:p>
          <a:p>
            <a:r>
              <a:rPr lang="en-US"/>
              <a:t>-pausing can help the student slow down (de-escalate the person) so they can more more intentional / thoughtful / rational choices</a:t>
            </a:r>
          </a:p>
          <a:p>
            <a:endParaRPr lang="en-US"/>
          </a:p>
          <a:p>
            <a:r>
              <a:rPr lang="en-US"/>
              <a:t>-acknowledging =/= agreeing</a:t>
            </a:r>
          </a:p>
          <a:p>
            <a:r>
              <a:rPr lang="en-US"/>
              <a:t>(example:</a:t>
            </a:r>
          </a:p>
          <a:p>
            <a:r>
              <a:rPr lang="en-US"/>
              <a:t>-"i can understand why you're frustrated with this policy" does not mean that "you are right &amp; the school is wrong.")</a:t>
            </a:r>
          </a:p>
          <a:p>
            <a:endParaRPr lang="en-US"/>
          </a:p>
          <a:p>
            <a:r>
              <a:rPr lang="en-US"/>
              <a:t>-Professionalism means knowing your limits --&gt; aka knowing when to refer to someone else</a:t>
            </a:r>
          </a:p>
          <a:p>
            <a:endParaRPr lang="en-US"/>
          </a:p>
          <a:p>
            <a:r>
              <a:rPr lang="en-US"/>
              <a:t>-this does not mean you've "failed" at your job</a:t>
            </a:r>
          </a:p>
          <a:p>
            <a:endParaRPr lang="en-US"/>
          </a:p>
          <a:p>
            <a:r>
              <a:rPr lang="en-US"/>
              <a:t>-The way we respond in challenging moments often shapes a student's entire experience with OAS. </a:t>
            </a:r>
          </a:p>
          <a:p>
            <a:endParaRPr lang="en-US"/>
          </a:p>
          <a:p>
            <a:r>
              <a:rPr lang="en-US"/>
              <a:t>-Every interaction—especially difficult ones—is an opportunity to demonstrate the values of peer leadership.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Students remember...</a:t>
            </a:r>
          </a:p>
          <a:p>
            <a:r>
              <a:rPr lang="en-US"/>
              <a:t>-whether you listened to them.</a:t>
            </a:r>
          </a:p>
          <a:p>
            <a:endParaRPr lang="en-US"/>
          </a:p>
          <a:p>
            <a:r>
              <a:rPr lang="en-US"/>
              <a:t>-whether you respected them.</a:t>
            </a:r>
          </a:p>
          <a:p>
            <a:endParaRPr lang="en-US"/>
          </a:p>
          <a:p>
            <a:r>
              <a:rPr lang="en-US"/>
              <a:t>-whether you followed through.</a:t>
            </a:r>
          </a:p>
          <a:p>
            <a:endParaRPr lang="en-US"/>
          </a:p>
          <a:p>
            <a:r>
              <a:rPr lang="en-US"/>
              <a:t>-whether you made them feel capable.</a:t>
            </a:r>
          </a:p>
          <a:p>
            <a:endParaRPr lang="en-US"/>
          </a:p>
          <a:p>
            <a:r>
              <a:rPr lang="en-US"/>
              <a:t>-whether you handled their information appropriately.</a:t>
            </a:r>
          </a:p>
          <a:p>
            <a:endParaRPr lang="en-US"/>
          </a:p>
          <a:p>
            <a:r>
              <a:rPr lang="en-US"/>
              <a:t>-whether you helped them identify a next step.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Which is more professional?</a:t>
            </a:r>
          </a:p>
          <a:p>
            <a:endParaRPr lang="en-US"/>
          </a:p>
          <a:p>
            <a:r>
              <a:rPr lang="en-US"/>
              <a:t>Scenario 1 - B</a:t>
            </a:r>
          </a:p>
          <a:p>
            <a:r>
              <a:rPr lang="en-US"/>
              <a:t>What makes B more effective?</a:t>
            </a:r>
          </a:p>
          <a:p>
            <a:endParaRPr lang="en-US"/>
          </a:p>
          <a:p>
            <a:r>
              <a:rPr lang="en-US"/>
              <a:t>How does B maintain the boundary while remaining supportive?</a:t>
            </a:r>
          </a:p>
          <a:p>
            <a:endParaRPr lang="en-US"/>
          </a:p>
          <a:p>
            <a:r>
              <a:rPr lang="en-US"/>
              <a:t>Which communication principles do you see?</a:t>
            </a:r>
          </a:p>
          <a:p>
            <a:r>
              <a:rPr lang="en-US"/>
              <a:t>--&gt;Respectful, student-centered, clear, action-oriented</a:t>
            </a:r>
          </a:p>
          <a:p>
            <a:endParaRPr lang="en-US"/>
          </a:p>
          <a:p>
            <a:endParaRPr lang="en-US"/>
          </a:p>
          <a:p>
            <a:r>
              <a:rPr lang="en-US"/>
              <a:t>Scenario 2 - B</a:t>
            </a:r>
          </a:p>
          <a:p>
            <a:r>
              <a:rPr lang="en-US"/>
              <a:t>Why is it okay to say, “I don't know”?</a:t>
            </a:r>
          </a:p>
          <a:p>
            <a:endParaRPr lang="en-US"/>
          </a:p>
          <a:p>
            <a:r>
              <a:rPr lang="en-US"/>
              <a:t>What could happen if the PAL guesses?</a:t>
            </a:r>
          </a:p>
          <a:p>
            <a:endParaRPr lang="en-US"/>
          </a:p>
          <a:p>
            <a:r>
              <a:rPr lang="en-US"/>
              <a:t>Which principle is this demonstrating?</a:t>
            </a:r>
          </a:p>
          <a:p>
            <a:r>
              <a:rPr lang="en-US"/>
              <a:t>---&gt; Honesty about what you know + connecting students to resources</a:t>
            </a:r>
          </a:p>
          <a:p>
            <a:endParaRPr lang="en-US"/>
          </a:p>
          <a:p>
            <a:endParaRPr lang="en-US"/>
          </a:p>
          <a:p>
            <a:r>
              <a:rPr lang="en-US"/>
              <a:t>Scenario 3 - B</a:t>
            </a:r>
          </a:p>
          <a:p>
            <a:r>
              <a:rPr lang="en-US"/>
              <a:t>What difference does the opening response make?</a:t>
            </a:r>
          </a:p>
          <a:p>
            <a:endParaRPr lang="en-US"/>
          </a:p>
          <a:p>
            <a:r>
              <a:rPr lang="en-US"/>
              <a:t>How does B normalize without minimizing?</a:t>
            </a:r>
          </a:p>
          <a:p>
            <a:endParaRPr lang="en-US"/>
          </a:p>
          <a:p>
            <a:r>
              <a:rPr lang="en-US"/>
              <a:t>How does it create space for the student's experience rather than assuming the problem?</a:t>
            </a:r>
          </a:p>
          <a:p>
            <a:endParaRPr lang="en-US"/>
          </a:p>
          <a:p>
            <a:r>
              <a:rPr lang="en-US"/>
              <a:t>Which principles do you see?</a:t>
            </a:r>
          </a:p>
          <a:p>
            <a:r>
              <a:rPr lang="en-US"/>
              <a:t>---&gt;Respectful, strengths-based, inclusive, student-centered, ask before assuming</a:t>
            </a:r>
          </a:p>
          <a:p>
            <a:endParaRPr lang="en-US"/>
          </a:p>
          <a:p>
            <a:r>
              <a:rPr lang="en-US"/>
              <a:t>Scenario 4  </a:t>
            </a:r>
          </a:p>
          <a:p>
            <a:r>
              <a:rPr lang="en-US"/>
              <a:t>Why might A feel helpful but actually move outside the PAL role?</a:t>
            </a:r>
          </a:p>
          <a:p>
            <a:endParaRPr lang="en-US"/>
          </a:p>
          <a:p>
            <a:r>
              <a:rPr lang="en-US"/>
              <a:t>How does B support student ownership?</a:t>
            </a:r>
          </a:p>
          <a:p>
            <a:endParaRPr lang="en-US"/>
          </a:p>
          <a:p>
            <a:r>
              <a:rPr lang="en-US"/>
              <a:t>Where could consultation come into this situation?</a:t>
            </a:r>
          </a:p>
          <a:p>
            <a:endParaRPr lang="en-US"/>
          </a:p>
          <a:p>
            <a:r>
              <a:rPr lang="en-US"/>
              <a:t>Which principles do you see?</a:t>
            </a:r>
          </a:p>
          <a:p>
            <a:r>
              <a:rPr lang="en-US"/>
              <a:t>---&gt; Guide rather than direct, student-centered, action-oriented, professional boundaries</a:t>
            </a:r>
          </a:p>
          <a:p>
            <a:endParaRPr lang="en-US"/>
          </a:p>
          <a:p>
            <a:endParaRPr lang="en-US"/>
          </a:p>
          <a:p>
            <a:r>
              <a:rPr lang="en-US"/>
              <a:t>_</a:t>
            </a:r>
          </a:p>
          <a:p>
            <a:r>
              <a:rPr lang="en-US"/>
              <a:t>What are some of the things the more professional responses have in common?</a:t>
            </a:r>
          </a:p>
          <a:p>
            <a:endParaRPr lang="en-US"/>
          </a:p>
          <a:p>
            <a:r>
              <a:rPr lang="en-US"/>
              <a:t>-Respectful without being overly permissive</a:t>
            </a:r>
          </a:p>
          <a:p>
            <a:endParaRPr lang="en-US"/>
          </a:p>
          <a:p>
            <a:r>
              <a:rPr lang="en-US"/>
              <a:t>-Clear about expectations</a:t>
            </a:r>
          </a:p>
          <a:p>
            <a:endParaRPr lang="en-US"/>
          </a:p>
          <a:p>
            <a:r>
              <a:rPr lang="en-US"/>
              <a:t>-Student-centered</a:t>
            </a:r>
          </a:p>
          <a:p>
            <a:endParaRPr lang="en-US"/>
          </a:p>
          <a:p>
            <a:r>
              <a:rPr lang="en-US"/>
              <a:t>-Honest about what the PAL knows</a:t>
            </a:r>
          </a:p>
          <a:p>
            <a:endParaRPr lang="en-US"/>
          </a:p>
          <a:p>
            <a:r>
              <a:rPr lang="en-US"/>
              <a:t>-Focused on student agency</a:t>
            </a:r>
          </a:p>
          <a:p>
            <a:endParaRPr lang="en-US"/>
          </a:p>
          <a:p>
            <a:r>
              <a:rPr lang="en-US"/>
              <a:t>-Action-oriented</a:t>
            </a:r>
          </a:p>
          <a:p>
            <a:endParaRPr lang="en-US"/>
          </a:p>
          <a:p>
            <a:r>
              <a:rPr lang="en-US"/>
              <a:t>-Within the PAL's role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a:t>
            </a:r>
          </a:p>
          <a:p>
            <a:endParaRPr lang="en-US"/>
          </a:p>
          <a:p>
            <a:r>
              <a:rPr lang="en-US"/>
              <a:t>Purpose of section:</a:t>
            </a:r>
          </a:p>
          <a:p>
            <a:r>
              <a:rPr lang="en-US"/>
              <a:t>Professionalism isn't just about what we say, but it's also about the decisions we make. </a:t>
            </a:r>
          </a:p>
          <a:p>
            <a:endParaRPr lang="en-US"/>
          </a:p>
          <a:p>
            <a:r>
              <a:rPr lang="en-US"/>
              <a:t>Within your role as a PAL, you will need to make numerous small decisions about the work that you do with the other students.</a:t>
            </a:r>
          </a:p>
          <a:p>
            <a:endParaRPr lang="en-US"/>
          </a:p>
          <a:p>
            <a:r>
              <a:rPr lang="en-US"/>
              <a:t>Professionalism is about approaching these situations with good judgment.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Professionalism is demonstrated through the choices we make every day.</a:t>
            </a:r>
          </a:p>
          <a:p>
            <a:endParaRPr lang="en-US"/>
          </a:p>
          <a:p>
            <a:r>
              <a:rPr lang="en-US"/>
              <a:t>-Professional judgment is about more than following the rules.</a:t>
            </a:r>
          </a:p>
          <a:p>
            <a:endParaRPr lang="en-US"/>
          </a:p>
          <a:p>
            <a:r>
              <a:rPr lang="en-US"/>
              <a:t>-When you’re unsure, don’t guess.</a:t>
            </a:r>
          </a:p>
          <a:p>
            <a:endParaRPr lang="en-US"/>
          </a:p>
          <a:p>
            <a:r>
              <a:rPr lang="en-US"/>
              <a:t>-Good judgment includes recognizing when to ask questions.</a:t>
            </a:r>
          </a:p>
          <a:p>
            <a:endParaRPr lang="en-US"/>
          </a:p>
          <a:p>
            <a:r>
              <a:rPr lang="en-US"/>
              <a:t>-One of the strengths of working in OAS is that you're never expected to figure everything out alone. </a:t>
            </a:r>
          </a:p>
          <a:p>
            <a:endParaRPr lang="en-US"/>
          </a:p>
          <a:p>
            <a:r>
              <a:rPr lang="en-US"/>
              <a:t>-You have resources available to you—Head PALs, professional staff, supervisors, and campus resources.</a:t>
            </a:r>
          </a:p>
          <a:p>
            <a:endParaRPr lang="en-US"/>
          </a:p>
          <a:p>
            <a:r>
              <a:rPr lang="en-US"/>
              <a:t>-Sometimes the best professional judgment is deciding not to act until you've consulted with someone.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-Effective PALs empower students without taking over</a:t>
            </a:r>
          </a:p>
          <a:p>
            <a:endParaRPr lang="en-US"/>
          </a:p>
          <a:p>
            <a:r>
              <a:rPr lang="en-US"/>
              <a:t>-one of the hardest skills is about supporting the students without feeling responsible for solving their problems</a:t>
            </a:r>
          </a:p>
          <a:p>
            <a:endParaRPr lang="en-US"/>
          </a:p>
          <a:p>
            <a:r>
              <a:rPr lang="en-US"/>
              <a:t>-our natural instinct may be to fix the problem for the student, but that isn't our job</a:t>
            </a:r>
          </a:p>
          <a:p>
            <a:endParaRPr lang="en-US"/>
          </a:p>
          <a:p>
            <a:r>
              <a:rPr lang="en-US"/>
              <a:t>-our job is to help students build the skills, confidence, and awareness they need to move forward</a:t>
            </a:r>
          </a:p>
          <a:p>
            <a:endParaRPr lang="en-US"/>
          </a:p>
          <a:p>
            <a:r>
              <a:rPr lang="en-US"/>
              <a:t>-consider yourself to be a guide rather than a problem-solver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Possible strategies:</a:t>
            </a:r>
          </a:p>
          <a:p>
            <a:endParaRPr lang="en-US"/>
          </a:p>
          <a:p>
            <a:r>
              <a:rPr lang="en-US"/>
              <a:t>-Set expectations at the beginning.</a:t>
            </a:r>
          </a:p>
          <a:p>
            <a:endParaRPr lang="en-US"/>
          </a:p>
          <a:p>
            <a:r>
              <a:rPr lang="en-US"/>
              <a:t>-Use the same structure and policies for every student.</a:t>
            </a:r>
          </a:p>
          <a:p>
            <a:endParaRPr lang="en-US"/>
          </a:p>
          <a:p>
            <a:r>
              <a:rPr lang="en-US"/>
              <a:t>-Keep communication through OAS channels when appropriate.</a:t>
            </a:r>
          </a:p>
          <a:p>
            <a:endParaRPr lang="en-US"/>
          </a:p>
          <a:p>
            <a:r>
              <a:rPr lang="en-US"/>
              <a:t>-Be mindful of confidentiality in shared spaces.</a:t>
            </a:r>
          </a:p>
          <a:p>
            <a:endParaRPr lang="en-US"/>
          </a:p>
          <a:p>
            <a:r>
              <a:rPr lang="en-US"/>
              <a:t>-Check in with your supervisor if you feel the relationship is becoming difficult to navigate.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a:p>
          <a:p>
            <a:r>
              <a:rPr lang="en-US"/>
              <a:t>Facilitator Talking Points:</a:t>
            </a:r>
          </a:p>
          <a:p>
            <a:endParaRPr lang="en-US"/>
          </a:p>
          <a:p>
            <a:r>
              <a:rPr lang="en-US"/>
              <a:t>As a PAL , you are a member of the same community that you support.</a:t>
            </a:r>
          </a:p>
          <a:p>
            <a:endParaRPr lang="en-US"/>
          </a:p>
          <a:p>
            <a:r>
              <a:rPr lang="en-US"/>
              <a:t>It is normal to know someone you're working with in some capacity for your PAL role.</a:t>
            </a:r>
          </a:p>
          <a:p>
            <a:endParaRPr lang="en-US"/>
          </a:p>
          <a:p>
            <a:r>
              <a:rPr lang="en-US"/>
              <a:t>Your lived experience within the community that you're supporting can be a very valuable strength for the working relationship. </a:t>
            </a:r>
          </a:p>
          <a:p>
            <a:endParaRPr lang="en-US"/>
          </a:p>
          <a:p>
            <a:r>
              <a:rPr lang="en-US"/>
              <a:t>Sometimes working with someone you know works well.</a:t>
            </a:r>
          </a:p>
          <a:p>
            <a:endParaRPr lang="en-US"/>
          </a:p>
          <a:p>
            <a:r>
              <a:rPr lang="en-US"/>
              <a:t>Other times, the existing relationship can make it difficult for you to fully engage in your PAL role.</a:t>
            </a:r>
          </a:p>
          <a:p>
            <a:endParaRPr lang="en-US"/>
          </a:p>
          <a:p>
            <a:r>
              <a:rPr lang="en-US"/>
              <a:t>Having good professional judgment allows you to be intentional with enforcing appropriate boundaries with someone you have multiple relationship contexts with and how to approach the work you do with them.</a:t>
            </a:r>
          </a:p>
          <a:p>
            <a:endParaRPr lang="en-US"/>
          </a:p>
          <a:p>
            <a:r>
              <a:rPr lang="en-US"/>
              <a:t>The primary question to keep in mind is: “How do I navigate relationships professionally when they already exist?"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Purpose of section:</a:t>
            </a:r>
          </a:p>
          <a:p>
            <a:r>
              <a:rPr lang="en-US"/>
              <a:t>Balancing identities</a:t>
            </a:r>
          </a:p>
          <a:p>
            <a:endParaRPr lang="en-US"/>
          </a:p>
          <a:p>
            <a:r>
              <a:rPr lang="en-US"/>
              <a:t>Facilitator Talking Points:</a:t>
            </a:r>
          </a:p>
          <a:p>
            <a:endParaRPr lang="en-US"/>
          </a:p>
          <a:p>
            <a:r>
              <a:rPr lang="en-US"/>
              <a:t>1) You are a BMC student:</a:t>
            </a:r>
          </a:p>
          <a:p>
            <a:r>
              <a:rPr lang="en-US"/>
              <a:t>-you have your own classes, commitments, and relationships.</a:t>
            </a:r>
          </a:p>
          <a:p>
            <a:endParaRPr lang="en-US"/>
          </a:p>
          <a:p>
            <a:r>
              <a:rPr lang="en-US"/>
              <a:t>-you don't need to have everything figured out.</a:t>
            </a:r>
          </a:p>
          <a:p>
            <a:endParaRPr lang="en-US"/>
          </a:p>
          <a:p>
            <a:r>
              <a:rPr lang="en-US"/>
              <a:t>-you can ask for help.</a:t>
            </a:r>
          </a:p>
          <a:p>
            <a:endParaRPr lang="en-US"/>
          </a:p>
          <a:p>
            <a:r>
              <a:rPr lang="en-US"/>
              <a:t>2) You are a student leader:</a:t>
            </a:r>
          </a:p>
          <a:p>
            <a:r>
              <a:rPr lang="en-US"/>
              <a:t>-students may look to you for guidance.</a:t>
            </a:r>
          </a:p>
          <a:p>
            <a:endParaRPr lang="en-US"/>
          </a:p>
          <a:p>
            <a:r>
              <a:rPr lang="en-US"/>
              <a:t>-you represent OAS when working in your role.</a:t>
            </a:r>
          </a:p>
          <a:p>
            <a:endParaRPr lang="en-US"/>
          </a:p>
          <a:p>
            <a:r>
              <a:rPr lang="en-US"/>
              <a:t>-your communication and behavior affect internal and external perceptions of OAS.</a:t>
            </a:r>
          </a:p>
          <a:p>
            <a:endParaRPr lang="en-US"/>
          </a:p>
          <a:p>
            <a:r>
              <a:rPr lang="en-US"/>
              <a:t>-you are entrusted with student info and responsibilities.</a:t>
            </a:r>
          </a:p>
          <a:p>
            <a:endParaRPr lang="en-US"/>
          </a:p>
          <a:p>
            <a:r>
              <a:rPr lang="en-US"/>
              <a:t>3) Both identities matter:</a:t>
            </a:r>
          </a:p>
          <a:p>
            <a:r>
              <a:rPr lang="en-US"/>
              <a:t>-being a professional doesn't mean pretending you're not a student, too.</a:t>
            </a:r>
          </a:p>
          <a:p>
            <a:endParaRPr lang="en-US"/>
          </a:p>
          <a:p>
            <a:r>
              <a:rPr lang="en-US"/>
              <a:t>-being a student is part of what makes a peer support valuable --&gt; you understand the student experience in a way professional staff can't always replicate.</a:t>
            </a:r>
          </a:p>
          <a:p>
            <a:endParaRPr lang="en-US"/>
          </a:p>
          <a:p>
            <a:r>
              <a:rPr lang="en-US"/>
              <a:t>-there is a distinction, though, between being a student who works in OAS AND being a PAL when you're performing your role.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When working with a student with whom you have another type of relationship, consider these questions to determine whether you can maintain an effective and professional PAL working relationship.</a:t>
            </a:r>
          </a:p>
          <a:p>
            <a:endParaRPr lang="en-US"/>
          </a:p>
          <a:p>
            <a:r>
              <a:rPr lang="en-US"/>
              <a:t>There is no singular right answer to these questions. </a:t>
            </a:r>
          </a:p>
          <a:p>
            <a:endParaRPr lang="en-US"/>
          </a:p>
          <a:p>
            <a:r>
              <a:rPr lang="en-US"/>
              <a:t>Knowing a student does not automatically mean that you cannot work with them as a PAL.</a:t>
            </a:r>
          </a:p>
          <a:p>
            <a:endParaRPr lang="en-US"/>
          </a:p>
          <a:p>
            <a:r>
              <a:rPr lang="en-US"/>
              <a:t>Consider both your own ability to maintain professionalism and whether the student would be best served by working with you or another PAL.</a:t>
            </a:r>
          </a:p>
          <a:p>
            <a:endParaRPr lang="en-US"/>
          </a:p>
          <a:p>
            <a:r>
              <a:rPr lang="en-US"/>
              <a:t>If you are concerned about the effectiveness of the working relationship or your capacity to maintain appropriate professionalism or boundaries with that person, it is okay to end the working relationship and refer the student to another PAL or a professional staff member.</a:t>
            </a:r>
          </a:p>
          <a:p>
            <a:endParaRPr lang="en-US"/>
          </a:p>
          <a:p>
            <a:r>
              <a:rPr lang="en-US"/>
              <a:t>You don't have to make that decision alone. </a:t>
            </a:r>
          </a:p>
          <a:p>
            <a:endParaRPr lang="en-US"/>
          </a:p>
          <a:p>
            <a:r>
              <a:rPr lang="en-US"/>
              <a:t>If you're unsure, consult with a Head PAL or professional staff member.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Setting Expectations:</a:t>
            </a:r>
          </a:p>
          <a:p>
            <a:r>
              <a:rPr lang="en-US"/>
              <a:t>Have a conversation at the beginning of the working relationship about your PAL role and what that means when you're working with someone you already know.</a:t>
            </a:r>
          </a:p>
          <a:p>
            <a:endParaRPr lang="en-US"/>
          </a:p>
          <a:p>
            <a:r>
              <a:rPr lang="en-US"/>
              <a:t>Clarifying expectations early can help prevent misunderstandings or confusion later—particularly when you interact with the student outside of your PAL appointments.</a:t>
            </a:r>
          </a:p>
          <a:p>
            <a:endParaRPr lang="en-US"/>
          </a:p>
          <a:p>
            <a:r>
              <a:rPr lang="en-US"/>
              <a:t>Let the student know that you'll follow the same expectations, policies, and confidentiality practices that you would with any other student.</a:t>
            </a:r>
          </a:p>
          <a:p>
            <a:endParaRPr lang="en-US"/>
          </a:p>
          <a:p>
            <a:r>
              <a:rPr lang="en-US"/>
              <a:t>You can also invite the student to raise any concerns they have about working together.</a:t>
            </a:r>
          </a:p>
          <a:p>
            <a:endParaRPr lang="en-US"/>
          </a:p>
          <a:p>
            <a:r>
              <a:rPr lang="en-US"/>
              <a:t>If concerns arise later, revisit the conversation or consult with a Head PAL or professional staff member.</a:t>
            </a:r>
          </a:p>
          <a:p>
            <a:endParaRPr lang="en-US"/>
          </a:p>
          <a:p>
            <a:r>
              <a:rPr lang="en-US"/>
              <a:t>_</a:t>
            </a:r>
          </a:p>
          <a:p>
            <a:r>
              <a:rPr lang="en-US"/>
              <a:t>Remaining Professional:</a:t>
            </a:r>
          </a:p>
          <a:p>
            <a:r>
              <a:rPr lang="en-US"/>
              <a:t>Being professional isn't only about what happens during the appointment. </a:t>
            </a:r>
          </a:p>
          <a:p>
            <a:endParaRPr lang="en-US"/>
          </a:p>
          <a:p>
            <a:r>
              <a:rPr lang="en-US"/>
              <a:t>Professional judgment applies whenever your PAL role and your personal relationship overlap.</a:t>
            </a:r>
          </a:p>
          <a:p>
            <a:endParaRPr lang="en-US"/>
          </a:p>
          <a:p>
            <a:r>
              <a:rPr lang="en-US"/>
              <a:t>When you see the student outside of appointments, you generally shouldn't bring up the PAL work you're doing with them unless the student chooses to do so.</a:t>
            </a:r>
          </a:p>
          <a:p>
            <a:endParaRPr lang="en-US"/>
          </a:p>
          <a:p>
            <a:r>
              <a:rPr lang="en-US"/>
              <a:t>This is particularly important for protecting the student's privacy. </a:t>
            </a:r>
          </a:p>
          <a:p>
            <a:endParaRPr lang="en-US"/>
          </a:p>
          <a:p>
            <a:r>
              <a:rPr lang="en-US"/>
              <a:t>Other people may not know that the student is working with a PAL or why.</a:t>
            </a:r>
          </a:p>
          <a:p>
            <a:endParaRPr lang="en-US"/>
          </a:p>
          <a:p>
            <a:r>
              <a:rPr lang="en-US"/>
              <a:t>If the student brings up PAL-related work in a social setting, you can acknowledge it briefly and encourage them to follow up during their next scheduled session.</a:t>
            </a:r>
          </a:p>
          <a:p>
            <a:endParaRPr lang="en-US"/>
          </a:p>
          <a:p>
            <a:r>
              <a:rPr lang="en-US"/>
              <a:t>For example: “Absolutely—we can talk more about that at our next appointment.”</a:t>
            </a:r>
          </a:p>
          <a:p>
            <a:endParaRPr lang="en-US"/>
          </a:p>
          <a:p>
            <a:r>
              <a:rPr lang="en-US"/>
              <a:t>Remember that the student should receive the same level of support, expectations, and access that you would provide to other students, regardless of your personal relationship.</a:t>
            </a:r>
          </a:p>
          <a:p>
            <a:endParaRPr lang="en-US"/>
          </a:p>
          <a:p>
            <a:r>
              <a:rPr lang="en-US"/>
              <a:t>If you find yourself struggling to separate the two relationships, that's a good time to consult rather than trying to manage the situation on your own.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This is a silent professional judgment check about whether these scenarios may or may not fall under the responsibilities of your role.</a:t>
            </a:r>
          </a:p>
          <a:p>
            <a:endParaRPr lang="en-US"/>
          </a:p>
          <a:p>
            <a:r>
              <a:rPr lang="en-US"/>
              <a:t>If you believe that it falls within the scope of your role, give a thumbs up.</a:t>
            </a:r>
          </a:p>
          <a:p>
            <a:endParaRPr lang="en-US"/>
          </a:p>
          <a:p>
            <a:r>
              <a:rPr lang="en-US"/>
              <a:t>If you do not think that it falls within the scope of your role, give a thumbs down.</a:t>
            </a:r>
          </a:p>
          <a:p>
            <a:endParaRPr lang="en-US"/>
          </a:p>
          <a:p>
            <a:r>
              <a:rPr lang="en-US"/>
              <a:t>Some scenarios will have mixed responses -- some PALs will give a thumbs up, while others will give a thumbs down, because their roles differ in expectations.</a:t>
            </a:r>
          </a:p>
          <a:p>
            <a:endParaRPr lang="en-US"/>
          </a:p>
          <a:p>
            <a:r>
              <a:rPr lang="en-US"/>
              <a:t>That said, some of the scenarios do not apply to any of the PAL roles, and we will debrief on who we should refer to. </a:t>
            </a:r>
          </a:p>
          <a:p>
            <a:r>
              <a:rPr lang="en-US"/>
              <a:t>_</a:t>
            </a:r>
          </a:p>
          <a:p>
            <a:endParaRPr lang="en-US"/>
          </a:p>
          <a:p>
            <a:r>
              <a:rPr lang="en-US"/>
              <a:t>Debrief Questions:</a:t>
            </a:r>
          </a:p>
          <a:p>
            <a:r>
              <a:rPr lang="en-US"/>
              <a:t>Using your professional judgment:</a:t>
            </a:r>
          </a:p>
          <a:p>
            <a:endParaRPr lang="en-US"/>
          </a:p>
          <a:p>
            <a:r>
              <a:rPr lang="en-US"/>
              <a:t>Which situations felt straightforward?</a:t>
            </a:r>
          </a:p>
          <a:p>
            <a:endParaRPr lang="en-US"/>
          </a:p>
          <a:p>
            <a:r>
              <a:rPr lang="en-US"/>
              <a:t>Which situations made you pause?</a:t>
            </a:r>
          </a:p>
          <a:p>
            <a:endParaRPr lang="en-US"/>
          </a:p>
          <a:p>
            <a:r>
              <a:rPr lang="en-US"/>
              <a:t>What factors made a situation more complicated?</a:t>
            </a:r>
          </a:p>
          <a:p>
            <a:endParaRPr lang="en-US"/>
          </a:p>
          <a:p>
            <a:r>
              <a:rPr lang="en-US"/>
              <a:t>Did your specific PAL role affect how you answered any of these?</a:t>
            </a:r>
          </a:p>
          <a:p>
            <a:endParaRPr lang="en-US"/>
          </a:p>
          <a:p>
            <a:r>
              <a:rPr lang="en-US"/>
              <a:t>When does professional judgment mean adjusting your approach rather than simply saying yes or no?</a:t>
            </a:r>
          </a:p>
          <a:p>
            <a:endParaRPr lang="en-US"/>
          </a:p>
          <a:p>
            <a:r>
              <a:rPr lang="en-US"/>
              <a:t>When might consulting someone be the best professional judgment?</a:t>
            </a:r>
          </a:p>
          <a:p>
            <a:endParaRPr lang="en-US"/>
          </a:p>
          <a:p>
            <a:r>
              <a:rPr lang="en-US"/>
              <a:t>Are you able to identify which scenarios do not apply to any of the PAL roles?</a:t>
            </a:r>
          </a:p>
          <a:p>
            <a:endParaRPr lang="en-US"/>
          </a:p>
          <a:p>
            <a:r>
              <a:rPr lang="en-US"/>
              <a:t>_</a:t>
            </a:r>
          </a:p>
          <a:p>
            <a:endParaRPr lang="en-US"/>
          </a:p>
          <a:p>
            <a:r>
              <a:rPr lang="en-US"/>
              <a:t>Scenarios that don't apply to any PAL roles &amp; why:</a:t>
            </a:r>
          </a:p>
          <a:p>
            <a:r>
              <a:rPr lang="en-US"/>
              <a:t>2 --&gt; refer to the Writing Center</a:t>
            </a:r>
          </a:p>
          <a:p>
            <a:endParaRPr lang="en-US"/>
          </a:p>
          <a:p>
            <a:r>
              <a:rPr lang="en-US"/>
              <a:t>5 --&gt; refer to the class dean (specifically about course withdrawal)</a:t>
            </a:r>
          </a:p>
          <a:p>
            <a:endParaRPr lang="en-US"/>
          </a:p>
          <a:p>
            <a:r>
              <a:rPr lang="en-US"/>
              <a:t>8 --&gt; refer to counseling or Student Support Services / Title IX-Bias Response / fill out the forms on their behalf</a:t>
            </a:r>
          </a:p>
          <a:p>
            <a:endParaRPr lang="en-US"/>
          </a:p>
          <a:p>
            <a:r>
              <a:rPr lang="en-US"/>
              <a:t>10 --&gt; refer to counseling</a:t>
            </a:r>
          </a:p>
          <a:p>
            <a:endParaRPr lang="en-US"/>
          </a:p>
          <a:p>
            <a:r>
              <a:rPr lang="en-US"/>
              <a:t>_</a:t>
            </a:r>
          </a:p>
          <a:p>
            <a:endParaRPr lang="en-US"/>
          </a:p>
          <a:p>
            <a:r>
              <a:rPr lang="en-US"/>
              <a:t>Professional judgment isn't about always knowing the right answer. </a:t>
            </a:r>
          </a:p>
          <a:p>
            <a:endParaRPr lang="en-US"/>
          </a:p>
          <a:p>
            <a:r>
              <a:rPr lang="en-US"/>
              <a:t>It's about recognizing what your role requires, considering the situation and the student, and knowing when to act, adjust, or consult.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a:t>
            </a:r>
          </a:p>
          <a:p>
            <a:endParaRPr lang="en-US"/>
          </a:p>
          <a:p>
            <a:r>
              <a:rPr lang="en-US"/>
              <a:t>Professional boundaries help us make consistent, ethical decisions while building supportive relationships with students.</a:t>
            </a:r>
          </a:p>
          <a:p>
            <a:endParaRPr lang="en-US"/>
          </a:p>
          <a:p>
            <a:r>
              <a:rPr lang="en-US"/>
              <a:t>Boundaries help PALs:</a:t>
            </a:r>
          </a:p>
          <a:p>
            <a:r>
              <a:rPr lang="en-US"/>
              <a:t>-Build appropriate relationships</a:t>
            </a:r>
          </a:p>
          <a:p>
            <a:endParaRPr lang="en-US"/>
          </a:p>
          <a:p>
            <a:r>
              <a:rPr lang="en-US"/>
              <a:t>-Protect student privacy</a:t>
            </a:r>
          </a:p>
          <a:p>
            <a:endParaRPr lang="en-US"/>
          </a:p>
          <a:p>
            <a:r>
              <a:rPr lang="en-US"/>
              <a:t>-Maintain student agency</a:t>
            </a:r>
          </a:p>
          <a:p>
            <a:endParaRPr lang="en-US"/>
          </a:p>
          <a:p>
            <a:r>
              <a:rPr lang="en-US"/>
              <a:t>-Avoid conflicts of interest</a:t>
            </a:r>
          </a:p>
          <a:p>
            <a:endParaRPr lang="en-US"/>
          </a:p>
          <a:p>
            <a:r>
              <a:rPr lang="en-US"/>
              <a:t>-Recognize the limits of their role</a:t>
            </a:r>
          </a:p>
          <a:p>
            <a:endParaRPr lang="en-US"/>
          </a:p>
          <a:p>
            <a:r>
              <a:rPr lang="en-US"/>
              <a:t>-Know when to consult or refer</a:t>
            </a:r>
          </a:p>
          <a:p>
            <a:endParaRPr lang="en-US"/>
          </a:p>
          <a:p>
            <a:r>
              <a:rPr lang="en-US"/>
              <a:t>**Professional boundaries aren't barriers to connection.</a:t>
            </a:r>
          </a:p>
          <a:p>
            <a:endParaRPr lang="en-US"/>
          </a:p>
          <a:p>
            <a:r>
              <a:rPr lang="en-US"/>
              <a:t>They're what make healthy professional relationships possible.**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-One of the most important skills PALs will develop is balancing being approachable and supportive with professionalism.</a:t>
            </a:r>
          </a:p>
          <a:p>
            <a:endParaRPr lang="en-US"/>
          </a:p>
          <a:p>
            <a:r>
              <a:rPr lang="en-US"/>
              <a:t>-Boundaries do not = creating distance or saying NO</a:t>
            </a:r>
          </a:p>
          <a:p>
            <a:endParaRPr lang="en-US"/>
          </a:p>
          <a:p>
            <a:r>
              <a:rPr lang="en-US"/>
              <a:t>-for peer leadership, boundaries help build stronger relationships with students because they create clarity</a:t>
            </a:r>
          </a:p>
          <a:p>
            <a:endParaRPr lang="en-US"/>
          </a:p>
          <a:p>
            <a:r>
              <a:rPr lang="en-US"/>
              <a:t>-students know what to expect &amp; PALs know how to provide effective support</a:t>
            </a:r>
          </a:p>
          <a:p>
            <a:endParaRPr lang="en-US"/>
          </a:p>
          <a:p>
            <a:r>
              <a:rPr lang="en-US"/>
              <a:t>-boundaries protect the PAL, too</a:t>
            </a:r>
          </a:p>
          <a:p>
            <a:endParaRPr lang="en-US"/>
          </a:p>
          <a:p>
            <a:r>
              <a:rPr lang="en-US"/>
              <a:t>-PALs are students, too, with their own responsibilities and needs that need to be met</a:t>
            </a:r>
          </a:p>
          <a:p>
            <a:endParaRPr lang="en-US"/>
          </a:p>
          <a:p>
            <a:r>
              <a:rPr lang="en-US"/>
              <a:t>-PALs need to maintain their boundaries so they can show up reliably and effectively in their role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This slide gives us a framework for thinking about the different types of professional boundaries you may encounter as a PAL.</a:t>
            </a:r>
          </a:p>
          <a:p>
            <a:endParaRPr lang="en-US"/>
          </a:p>
          <a:p>
            <a:r>
              <a:rPr lang="en-US"/>
              <a:t>The first five relate primarily to practice and professional responsibilities—things like how we structure appointments, stay within our role, protect academic integrity and confidentiality, and create an appropriate professional environment.</a:t>
            </a:r>
          </a:p>
          <a:p>
            <a:endParaRPr lang="en-US"/>
          </a:p>
          <a:p>
            <a:r>
              <a:rPr lang="en-US"/>
              <a:t>The second five relate more to student support and relationships—how we communicate, make ourselves appropriately available, build relationships, provide care without taking over, and use our identities and lived experiences thoughtfully.</a:t>
            </a:r>
          </a:p>
          <a:p>
            <a:endParaRPr lang="en-US"/>
          </a:p>
          <a:p>
            <a:r>
              <a:rPr lang="en-US"/>
              <a:t>You don't need to memorize these ten categories. </a:t>
            </a:r>
          </a:p>
          <a:p>
            <a:endParaRPr lang="en-US"/>
          </a:p>
          <a:p>
            <a:r>
              <a:rPr lang="en-US"/>
              <a:t>Instead, think of them as different lenses you can use when you're unsure about what is appropriate in a situation.</a:t>
            </a:r>
          </a:p>
          <a:p>
            <a:endParaRPr lang="en-US"/>
          </a:p>
          <a:p>
            <a:r>
              <a:rPr lang="en-US"/>
              <a:t>Most situations involve more than one type of boundary. </a:t>
            </a:r>
          </a:p>
          <a:p>
            <a:endParaRPr lang="en-US"/>
          </a:p>
          <a:p>
            <a:r>
              <a:rPr lang="en-US"/>
              <a:t>Professional judgment helps you determine the best response.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Boundaries work best when we establish them before there is a problem.</a:t>
            </a:r>
          </a:p>
          <a:p>
            <a:endParaRPr lang="en-US"/>
          </a:p>
          <a:p>
            <a:r>
              <a:rPr lang="en-US"/>
              <a:t>This doesn't mean you need to have a formal conversation about every possible boundary with every student. </a:t>
            </a:r>
          </a:p>
          <a:p>
            <a:endParaRPr lang="en-US"/>
          </a:p>
          <a:p>
            <a:r>
              <a:rPr lang="en-US"/>
              <a:t>It means being intentional about the expectations that matter for your particular working relationship.</a:t>
            </a:r>
          </a:p>
          <a:p>
            <a:endParaRPr lang="en-US"/>
          </a:p>
          <a:p>
            <a:r>
              <a:rPr lang="en-US"/>
              <a:t>Clear communication is one of the most important tools for maintaining boundaries.</a:t>
            </a:r>
          </a:p>
          <a:p>
            <a:endParaRPr lang="en-US"/>
          </a:p>
          <a:p>
            <a:r>
              <a:rPr lang="en-US"/>
              <a:t>You can be warm, approachable, and supportive while still saying, ‘Here's what I can do,’ or ‘Here's what I can't do.’</a:t>
            </a:r>
          </a:p>
          <a:p>
            <a:endParaRPr lang="en-US"/>
          </a:p>
          <a:p>
            <a:r>
              <a:rPr lang="en-US"/>
              <a:t>Consistency is also important. </a:t>
            </a:r>
          </a:p>
          <a:p>
            <a:endParaRPr lang="en-US"/>
          </a:p>
          <a:p>
            <a:r>
              <a:rPr lang="en-US"/>
              <a:t>If you establish a boundary and then repeatedly make exceptions, students may not know what to expect from you.</a:t>
            </a:r>
          </a:p>
          <a:p>
            <a:endParaRPr lang="en-US"/>
          </a:p>
          <a:p>
            <a:r>
              <a:rPr lang="en-US"/>
              <a:t>And if you realize that a boundary isn't working, you don't have to simply tolerate the situation. </a:t>
            </a:r>
          </a:p>
          <a:p>
            <a:endParaRPr lang="en-US"/>
          </a:p>
          <a:p>
            <a:r>
              <a:rPr lang="en-US"/>
              <a:t>You can revisit it, adjust your approach, or consult with someone.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Even when we set clear boundaries, there may be situations where we need to adjust how we approach a boundary based on the student or circumstances.</a:t>
            </a:r>
          </a:p>
          <a:p>
            <a:endParaRPr lang="en-US"/>
          </a:p>
          <a:p>
            <a:r>
              <a:rPr lang="en-US"/>
              <a:t>Remember, adjusting a boundary does not necessarily mean changing the professional expectation. </a:t>
            </a:r>
          </a:p>
          <a:p>
            <a:endParaRPr lang="en-US"/>
          </a:p>
          <a:p>
            <a:r>
              <a:rPr lang="en-US"/>
              <a:t>It may mean changing how you communicate or implement it.</a:t>
            </a:r>
          </a:p>
          <a:p>
            <a:endParaRPr lang="en-US"/>
          </a:p>
          <a:p>
            <a:r>
              <a:rPr lang="en-US"/>
              <a:t>For example, you may need to approach a student differently based on their needs, the context of the situation, or your existing relationship with them.</a:t>
            </a:r>
          </a:p>
          <a:p>
            <a:endParaRPr lang="en-US"/>
          </a:p>
          <a:p>
            <a:r>
              <a:rPr lang="en-US"/>
              <a:t>Sometimes, the best way to maintain an appropriate boundary is to have another PAL work with the student.</a:t>
            </a:r>
          </a:p>
          <a:p>
            <a:endParaRPr lang="en-US"/>
          </a:p>
          <a:p>
            <a:r>
              <a:rPr lang="en-US"/>
              <a:t>If another PAL isn't an option, that doesn't mean you should ignore the boundary or handle the situation on your own. </a:t>
            </a:r>
          </a:p>
          <a:p>
            <a:endParaRPr lang="en-US"/>
          </a:p>
          <a:p>
            <a:r>
              <a:rPr lang="en-US"/>
              <a:t>Consult with a Head PAL or professional staff member to determine an appropriate approach.</a:t>
            </a:r>
          </a:p>
          <a:p>
            <a:endParaRPr lang="en-US"/>
          </a:p>
          <a:p>
            <a:r>
              <a:rPr lang="en-US"/>
              <a:t>The goal is to remain supportive and responsive to the student while still maintaining the expectations of your PAL role.</a:t>
            </a:r>
          </a:p>
          <a:p>
            <a:endParaRPr lang="en-US"/>
          </a:p>
          <a:p>
            <a:r>
              <a:rPr lang="en-US"/>
              <a:t>Key takeaway:</a:t>
            </a:r>
          </a:p>
          <a:p>
            <a:r>
              <a:rPr lang="en-US"/>
              <a:t>The approach can be flexible; the professional responsibility remains.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When you're faced with a situation that feels complicated, you don't have to immediately know the right answer. </a:t>
            </a:r>
          </a:p>
          <a:p>
            <a:endParaRPr lang="en-US"/>
          </a:p>
          <a:p>
            <a:r>
              <a:rPr lang="en-US"/>
              <a:t>You can use this process to slow yourself down and think through the situation.</a:t>
            </a:r>
          </a:p>
          <a:p>
            <a:endParaRPr lang="en-US"/>
          </a:p>
          <a:p>
            <a:r>
              <a:rPr lang="en-US"/>
              <a:t>Pause—take a moment to understand what's happening before responding.</a:t>
            </a:r>
          </a:p>
          <a:p>
            <a:endParaRPr lang="en-US"/>
          </a:p>
          <a:p>
            <a:r>
              <a:rPr lang="en-US"/>
              <a:t>Think—identify the boundary involved and consider whether you can adjust your approach while still maintaining your PAL role. </a:t>
            </a:r>
          </a:p>
          <a:p>
            <a:endParaRPr lang="en-US"/>
          </a:p>
          <a:p>
            <a:r>
              <a:rPr lang="en-US"/>
              <a:t>Also consider whether another PAL might be a better fit.</a:t>
            </a:r>
          </a:p>
          <a:p>
            <a:endParaRPr lang="en-US"/>
          </a:p>
          <a:p>
            <a:r>
              <a:rPr lang="en-US"/>
              <a:t>Consult—if you're unsure, or the situation extends beyond your role, talk with a Head PAL or professional staff member.</a:t>
            </a:r>
          </a:p>
          <a:p>
            <a:endParaRPr lang="en-US"/>
          </a:p>
          <a:p>
            <a:r>
              <a:rPr lang="en-US"/>
              <a:t>Act—once you've considered the situation and gotten the guidance you need, take the appropriate next step.</a:t>
            </a:r>
          </a:p>
          <a:p>
            <a:endParaRPr lang="en-US"/>
          </a:p>
          <a:p>
            <a:r>
              <a:rPr lang="en-US"/>
              <a:t>The important thing is that consulting is part of professional judgment. </a:t>
            </a:r>
          </a:p>
          <a:p>
            <a:endParaRPr lang="en-US"/>
          </a:p>
          <a:p>
            <a:r>
              <a:rPr lang="en-US"/>
              <a:t>You don't need to have every answer on your own.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For each scenario, decide:</a:t>
            </a:r>
          </a:p>
          <a:p>
            <a:r>
              <a:rPr lang="en-US"/>
              <a:t>1) Was a professional boundary violated? (thumbs up if yes)</a:t>
            </a:r>
          </a:p>
          <a:p>
            <a:endParaRPr lang="en-US"/>
          </a:p>
          <a:p>
            <a:r>
              <a:rPr lang="en-US"/>
              <a:t>2) Which boundary is involved?</a:t>
            </a:r>
          </a:p>
          <a:p>
            <a:endParaRPr lang="en-US"/>
          </a:p>
          <a:p>
            <a:r>
              <a:rPr lang="en-US"/>
              <a:t>3) How might you respond?</a:t>
            </a:r>
          </a:p>
          <a:p>
            <a:endParaRPr lang="en-US"/>
          </a:p>
          <a:p>
            <a:r>
              <a:rPr lang="en-US"/>
              <a:t>_</a:t>
            </a:r>
          </a:p>
          <a:p>
            <a:r>
              <a:rPr lang="en-US"/>
              <a:t>Some scenarios may have more than one boundary involved.</a:t>
            </a:r>
          </a:p>
          <a:p>
            <a:endParaRPr lang="en-US"/>
          </a:p>
          <a:p>
            <a:r>
              <a:rPr lang="en-US"/>
              <a:t>Some scenarios will have a clear violation, but others are less clear if there is a boundary violation. </a:t>
            </a:r>
          </a:p>
          <a:p>
            <a:endParaRPr lang="en-US"/>
          </a:p>
          <a:p>
            <a:r>
              <a:rPr lang="en-US"/>
              <a:t>These scenarios are purposefully worded this way, because it is a reminder for you  that some boundaries may become difficult to maintain and adjustments need to be made to the situation so that you can still appropriately enforce the boundary.</a:t>
            </a:r>
          </a:p>
          <a:p>
            <a:endParaRPr lang="en-US"/>
          </a:p>
          <a:p>
            <a:r>
              <a:rPr lang="en-US"/>
              <a:t>Remember that it is your job to enforce the boundary, but instead to use professional judgment on how to approach enforcing the boundary.</a:t>
            </a:r>
          </a:p>
          <a:p>
            <a:endParaRPr lang="en-US"/>
          </a:p>
          <a:p>
            <a:r>
              <a:rPr lang="en-US"/>
              <a:t>In these nuanced, unclear situations, ask yourself:</a:t>
            </a:r>
          </a:p>
          <a:p>
            <a:r>
              <a:rPr lang="en-US"/>
              <a:t>“Is the situation itself a violation, or is it a situation that requires the PAL to make a professional judgment?”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r>
              <a:rPr lang="en-US"/>
              <a:t>There isn't a complete separation between your identity as a student and your identity as a PAL.</a:t>
            </a:r>
          </a:p>
          <a:p>
            <a:endParaRPr lang="en-US"/>
          </a:p>
          <a:p>
            <a:r>
              <a:rPr lang="en-US"/>
              <a:t>You're still learning, you're still going to make mistakes, and you're still going to need help.</a:t>
            </a:r>
          </a:p>
          <a:p>
            <a:endParaRPr lang="en-US"/>
          </a:p>
          <a:p>
            <a:r>
              <a:rPr lang="en-US"/>
              <a:t>The difference is that when you're working as a PAL, your actions have an impact beyond yourself.</a:t>
            </a:r>
          </a:p>
          <a:p>
            <a:r>
              <a:rPr lang="en-US"/>
              <a:t>_</a:t>
            </a:r>
          </a:p>
          <a:p>
            <a:endParaRPr lang="en-US"/>
          </a:p>
          <a:p>
            <a:r>
              <a:rPr lang="en-US"/>
              <a:t>1) BMC Student:</a:t>
            </a:r>
          </a:p>
          <a:p>
            <a:r>
              <a:rPr lang="en-US"/>
              <a:t>-You are learning, growing, and navigating college alongside of your peers.</a:t>
            </a:r>
          </a:p>
          <a:p>
            <a:endParaRPr lang="en-US"/>
          </a:p>
          <a:p>
            <a:r>
              <a:rPr lang="en-US"/>
              <a:t>-You are balancing your own academic and personal responsibilities.</a:t>
            </a:r>
          </a:p>
          <a:p>
            <a:endParaRPr lang="en-US"/>
          </a:p>
          <a:p>
            <a:r>
              <a:rPr lang="en-US"/>
              <a:t>2) PAL:</a:t>
            </a:r>
          </a:p>
          <a:p>
            <a:r>
              <a:rPr lang="en-US"/>
              <a:t>-Students, faculty, and staff look to you as a trusted student leader.</a:t>
            </a:r>
          </a:p>
          <a:p>
            <a:endParaRPr lang="en-US"/>
          </a:p>
          <a:p>
            <a:r>
              <a:rPr lang="en-US"/>
              <a:t>-Your actions reflect the values and mission of OAS and the College.</a:t>
            </a:r>
          </a:p>
          <a:p>
            <a:r>
              <a:rPr lang="en-US"/>
              <a:t>_</a:t>
            </a:r>
          </a:p>
          <a:p>
            <a:endParaRPr lang="en-US"/>
          </a:p>
          <a:p>
            <a:r>
              <a:rPr lang="en-US"/>
              <a:t>Being a professional PAL doesn't mean being perfect.</a:t>
            </a:r>
          </a:p>
          <a:p>
            <a:endParaRPr lang="en-US"/>
          </a:p>
          <a:p>
            <a:r>
              <a:rPr lang="en-US"/>
              <a:t>It means being intentional about how you show up.</a:t>
            </a:r>
          </a:p>
          <a:p>
            <a:r>
              <a:rPr lang="en-US"/>
              <a:t>_</a:t>
            </a:r>
          </a:p>
          <a:p>
            <a:endParaRPr lang="en-US"/>
          </a:p>
          <a:p>
            <a:r>
              <a:rPr lang="en-US"/>
              <a:t>One of the most important shifts is that you aren't expected to have all the answers. </a:t>
            </a:r>
          </a:p>
          <a:p>
            <a:endParaRPr lang="en-US"/>
          </a:p>
          <a:p>
            <a:r>
              <a:rPr lang="en-US"/>
              <a:t>You're expected to recognize when you need help and use your supervision appropriately.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a:t>
            </a:r>
          </a:p>
          <a:p>
            <a:endParaRPr lang="en-US"/>
          </a:p>
          <a:p>
            <a:r>
              <a:rPr lang="en-US"/>
              <a:t>As a PAL, protect student information by--</a:t>
            </a:r>
          </a:p>
          <a:p>
            <a:endParaRPr lang="en-US"/>
          </a:p>
          <a:p>
            <a:r>
              <a:rPr lang="en-US"/>
              <a:t>Sharing intentionally: </a:t>
            </a:r>
          </a:p>
          <a:p>
            <a:r>
              <a:rPr lang="en-US"/>
              <a:t>Share information only when there is a legitimate reason to do so.</a:t>
            </a:r>
          </a:p>
          <a:p>
            <a:endParaRPr lang="en-US"/>
          </a:p>
          <a:p>
            <a:r>
              <a:rPr lang="en-US"/>
              <a:t>Sharing appropriately: </a:t>
            </a:r>
          </a:p>
          <a:p>
            <a:r>
              <a:rPr lang="en-US"/>
              <a:t>Consult with Head PALs and professional staff when you need guidance or support.</a:t>
            </a:r>
          </a:p>
          <a:p>
            <a:endParaRPr lang="en-US"/>
          </a:p>
          <a:p>
            <a:r>
              <a:rPr lang="en-US"/>
              <a:t>Protecting identifying information: </a:t>
            </a:r>
          </a:p>
          <a:p>
            <a:r>
              <a:rPr lang="en-US"/>
              <a:t>Avoid using student names or other identifying details in larger PAL supervision meetings.</a:t>
            </a:r>
          </a:p>
          <a:p>
            <a:endParaRPr lang="en-US"/>
          </a:p>
          <a:p>
            <a:r>
              <a:rPr lang="en-US"/>
              <a:t>Maintaining privacy beyond appointments: </a:t>
            </a:r>
          </a:p>
          <a:p>
            <a:r>
              <a:rPr lang="en-US"/>
              <a:t>Do not discuss a student's PAL interactions in social settings or with people who do not need to know.</a:t>
            </a:r>
          </a:p>
          <a:p>
            <a:endParaRPr lang="en-US"/>
          </a:p>
          <a:p>
            <a:r>
              <a:rPr lang="en-US"/>
              <a:t>Knowing when to seek support:</a:t>
            </a:r>
          </a:p>
          <a:p>
            <a:r>
              <a:rPr lang="en-US"/>
              <a:t>Confidentiality does not mean handling concerns alone.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A helpful question before sharing information is: </a:t>
            </a:r>
          </a:p>
          <a:p>
            <a:r>
              <a:rPr lang="en-US"/>
              <a:t>Does this person need to know this in order for me to fulfill my role or support the student appropriately?</a:t>
            </a:r>
          </a:p>
          <a:p>
            <a:endParaRPr lang="en-US"/>
          </a:p>
          <a:p>
            <a:r>
              <a:rPr lang="en-US"/>
              <a:t>In a larger supervision meeting, you might say, ‘I have a student who is struggling with communicating with a professor,’ rather than identifying the student by name.</a:t>
            </a:r>
          </a:p>
          <a:p>
            <a:endParaRPr lang="en-US"/>
          </a:p>
          <a:p>
            <a:r>
              <a:rPr lang="en-US"/>
              <a:t>If you need more specific guidance, that's when you can consult with a Head PAL or professional staff member.</a:t>
            </a:r>
          </a:p>
          <a:p>
            <a:endParaRPr lang="en-US"/>
          </a:p>
          <a:p>
            <a:r>
              <a:rPr lang="en-US"/>
              <a:t>You are also unlikely to need to communicate directly with a student's professor about the student's situation.</a:t>
            </a:r>
          </a:p>
          <a:p>
            <a:endParaRPr lang="en-US"/>
          </a:p>
          <a:p>
            <a:r>
              <a:rPr lang="en-US"/>
              <a:t>You should not speak with a student's family about their situation.</a:t>
            </a:r>
          </a:p>
          <a:p>
            <a:endParaRPr lang="en-US"/>
          </a:p>
          <a:p>
            <a:r>
              <a:rPr lang="en-US"/>
              <a:t>If someone asks you for information, you can say something like, ‘I'm not able to discuss a student's situation. I'd encourage you to speak directly with the student or connect with professional staff.’</a:t>
            </a:r>
          </a:p>
          <a:p>
            <a:endParaRPr lang="en-US"/>
          </a:p>
          <a:p>
            <a:r>
              <a:rPr lang="en-US"/>
              <a:t>The important thing is that you don't become the person responsible for communicating a student's circumstances to others.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This is an important distinction: confidentiality does not mean secrecy.</a:t>
            </a:r>
          </a:p>
          <a:p>
            <a:endParaRPr lang="en-US"/>
          </a:p>
          <a:p>
            <a:r>
              <a:rPr lang="en-US"/>
              <a:t>If a student shares something that concerns you, your responsibility isn't to solve the problem yourself or investigate it.</a:t>
            </a:r>
          </a:p>
          <a:p>
            <a:endParaRPr lang="en-US"/>
          </a:p>
          <a:p>
            <a:r>
              <a:rPr lang="en-US"/>
              <a:t>Your first step is to listen and understand what the student is telling you.</a:t>
            </a:r>
          </a:p>
          <a:p>
            <a:endParaRPr lang="en-US"/>
          </a:p>
          <a:p>
            <a:r>
              <a:rPr lang="en-US"/>
              <a:t>Then think about your role:</a:t>
            </a:r>
          </a:p>
          <a:p>
            <a:r>
              <a:rPr lang="en-US"/>
              <a:t>Is this something you can appropriately support as a PAL, or does the student need a different resource?</a:t>
            </a:r>
          </a:p>
          <a:p>
            <a:endParaRPr lang="en-US"/>
          </a:p>
          <a:p>
            <a:r>
              <a:rPr lang="en-US"/>
              <a:t>If you're unsure, consult with a Head PAL or professional staff member.</a:t>
            </a:r>
          </a:p>
          <a:p>
            <a:endParaRPr lang="en-US"/>
          </a:p>
          <a:p>
            <a:r>
              <a:rPr lang="en-US"/>
              <a:t>PALs are not responsible persons (aka mandated reporters). </a:t>
            </a:r>
          </a:p>
          <a:p>
            <a:endParaRPr lang="en-US"/>
          </a:p>
          <a:p>
            <a:r>
              <a:rPr lang="en-US"/>
              <a:t>But that doesn't mean you should keep a serious concern to yourself.</a:t>
            </a:r>
          </a:p>
          <a:p>
            <a:endParaRPr lang="en-US"/>
          </a:p>
          <a:p>
            <a:r>
              <a:rPr lang="en-US"/>
              <a:t>Bryn Mawr provides a Student of Concern referral process that students, staff, faculty, and community members can use to connect a student with appropriate support. </a:t>
            </a:r>
          </a:p>
          <a:p>
            <a:endParaRPr lang="en-US"/>
          </a:p>
          <a:p>
            <a:r>
              <a:rPr lang="en-US"/>
              <a:t>You can complete a referral with the student or on the student's behalf when you're concerned.</a:t>
            </a:r>
          </a:p>
          <a:p>
            <a:endParaRPr lang="en-US"/>
          </a:p>
          <a:p>
            <a:r>
              <a:rPr lang="en-US"/>
              <a:t>The goal is to get the student connected to the people who are equipped to provide the appropriate support.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Protect the student's privacy. </a:t>
            </a:r>
          </a:p>
          <a:p>
            <a:endParaRPr lang="en-US"/>
          </a:p>
          <a:p>
            <a:r>
              <a:rPr lang="en-US"/>
              <a:t>Be thoughtful about who needs to know. </a:t>
            </a:r>
          </a:p>
          <a:p>
            <a:endParaRPr lang="en-US"/>
          </a:p>
          <a:p>
            <a:r>
              <a:rPr lang="en-US"/>
              <a:t>And when something is outside your role, consult rather than trying to handle it yourself.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I am going to read off each scenario, and I want you to silently decide how you would respond.</a:t>
            </a:r>
          </a:p>
          <a:p>
            <a:endParaRPr lang="en-US"/>
          </a:p>
          <a:p>
            <a:r>
              <a:rPr lang="en-US"/>
              <a:t>Raise 1 finger if you can appropriately share this information with this person.</a:t>
            </a:r>
          </a:p>
          <a:p>
            <a:endParaRPr lang="en-US"/>
          </a:p>
          <a:p>
            <a:r>
              <a:rPr lang="en-US"/>
              <a:t>Raise 2 fingers if you should pause / consult with your supervisor before deciding what to do next.</a:t>
            </a:r>
          </a:p>
          <a:p>
            <a:endParaRPr lang="en-US"/>
          </a:p>
          <a:p>
            <a:r>
              <a:rPr lang="en-US"/>
              <a:t>Raise 3 fingers if you should keep the information private and not share it with the person in the scenario.</a:t>
            </a:r>
          </a:p>
          <a:p>
            <a:endParaRPr lang="en-US"/>
          </a:p>
          <a:p>
            <a:r>
              <a:rPr lang="en-US"/>
              <a:t>Choose the response that best reflects your PAL role.</a:t>
            </a:r>
          </a:p>
          <a:p>
            <a:endParaRPr lang="en-US"/>
          </a:p>
          <a:p>
            <a:r>
              <a:rPr lang="en-US"/>
              <a:t>_</a:t>
            </a:r>
          </a:p>
          <a:p>
            <a:endParaRPr lang="en-US"/>
          </a:p>
          <a:p>
            <a:r>
              <a:rPr lang="en-US"/>
              <a:t>Debrief:</a:t>
            </a:r>
          </a:p>
          <a:p>
            <a:r>
              <a:rPr lang="en-US"/>
              <a:t>“What made you choose that number?”</a:t>
            </a:r>
          </a:p>
          <a:p>
            <a:endParaRPr lang="en-US"/>
          </a:p>
          <a:p>
            <a:r>
              <a:rPr lang="en-US"/>
              <a:t>“What information would you actually share?”</a:t>
            </a:r>
          </a:p>
          <a:p>
            <a:endParaRPr lang="en-US"/>
          </a:p>
          <a:p>
            <a:r>
              <a:rPr lang="en-US"/>
              <a:t>“Who needs to know?”</a:t>
            </a:r>
          </a:p>
          <a:p>
            <a:endParaRPr lang="en-US"/>
          </a:p>
          <a:p>
            <a:r>
              <a:rPr lang="en-US"/>
              <a:t>“What information should remain private?”</a:t>
            </a:r>
          </a:p>
          <a:p>
            <a:endParaRPr lang="en-US"/>
          </a:p>
          <a:p>
            <a:r>
              <a:rPr lang="en-US"/>
              <a:t>“Would your response change depending on the circumstances?”</a:t>
            </a:r>
          </a:p>
          <a:p>
            <a:endParaRPr lang="en-US"/>
          </a:p>
          <a:p>
            <a:r>
              <a:rPr lang="en-US"/>
              <a:t>_</a:t>
            </a:r>
          </a:p>
          <a:p>
            <a:r>
              <a:rPr lang="en-US"/>
              <a:t>Key points you can pull out</a:t>
            </a:r>
          </a:p>
          <a:p>
            <a:endParaRPr lang="en-US"/>
          </a:p>
          <a:p>
            <a:r>
              <a:rPr lang="en-US"/>
              <a:t>1 — Share</a:t>
            </a:r>
          </a:p>
          <a:p>
            <a:endParaRPr lang="en-US"/>
          </a:p>
          <a:p>
            <a:r>
              <a:rPr lang="en-US"/>
              <a:t>Appropriate when sharing is part of the PAL's role and the person has a legitimate reason to receive the information.</a:t>
            </a:r>
          </a:p>
          <a:p>
            <a:endParaRPr lang="en-US"/>
          </a:p>
          <a:p>
            <a:r>
              <a:rPr lang="en-US"/>
              <a:t>Even then, share only what is necessary.</a:t>
            </a:r>
          </a:p>
          <a:p>
            <a:endParaRPr lang="en-US"/>
          </a:p>
          <a:p>
            <a:r>
              <a:rPr lang="en-US"/>
              <a:t>2 — Consult</a:t>
            </a:r>
          </a:p>
          <a:p>
            <a:endParaRPr lang="en-US"/>
          </a:p>
          <a:p>
            <a:r>
              <a:rPr lang="en-US"/>
              <a:t>When you're unsure whether information should be shared.</a:t>
            </a:r>
          </a:p>
          <a:p>
            <a:r>
              <a:rPr lang="en-US"/>
              <a:t>When a situation may be outside the PAL role.</a:t>
            </a:r>
          </a:p>
          <a:p>
            <a:endParaRPr lang="en-US"/>
          </a:p>
          <a:p>
            <a:r>
              <a:rPr lang="en-US"/>
              <a:t>When there is a safety or significant well-being concern.</a:t>
            </a:r>
          </a:p>
          <a:p>
            <a:endParaRPr lang="en-US"/>
          </a:p>
          <a:p>
            <a:r>
              <a:rPr lang="en-US"/>
              <a:t>3 — Keep Private</a:t>
            </a:r>
          </a:p>
          <a:p>
            <a:endParaRPr lang="en-US"/>
          </a:p>
          <a:p>
            <a:r>
              <a:rPr lang="en-US"/>
              <a:t>Information about a student's PAL participation or circumstances generally shouldn't be shared with friends, roommates, family members, or others who don't need the information.</a:t>
            </a:r>
          </a:p>
          <a:p>
            <a:endParaRPr lang="en-US"/>
          </a:p>
          <a:p>
            <a:r>
              <a:rPr lang="en-US"/>
              <a:t>Avoid identifying information in larger group settings.</a:t>
            </a:r>
          </a:p>
          <a:p>
            <a:endParaRPr lang="en-US"/>
          </a:p>
          <a:p>
            <a:r>
              <a:rPr lang="en-US"/>
              <a:t>_</a:t>
            </a:r>
          </a:p>
          <a:p>
            <a:endParaRPr lang="en-US"/>
          </a:p>
          <a:p>
            <a:r>
              <a:rPr lang="en-US"/>
              <a:t>Deeper Discussion Scenario 7:</a:t>
            </a:r>
          </a:p>
          <a:p>
            <a:endParaRPr lang="en-US"/>
          </a:p>
          <a:p>
            <a:r>
              <a:rPr lang="en-US"/>
              <a:t>The student asking you to keep something secret doesn't automatically mean you should share it—but a serious safety concern is also not something a PAL should agree to keep completely to themselves.</a:t>
            </a:r>
          </a:p>
          <a:p>
            <a:endParaRPr lang="en-US"/>
          </a:p>
          <a:p>
            <a:r>
              <a:rPr lang="en-US"/>
              <a:t>This is where consult becomes really important. </a:t>
            </a:r>
          </a:p>
          <a:p>
            <a:endParaRPr lang="en-US"/>
          </a:p>
          <a:p>
            <a:r>
              <a:rPr lang="en-US"/>
              <a:t>PALs are not expected to independently determine how to handle serious safety concerns.</a:t>
            </a:r>
          </a:p>
          <a:p>
            <a:endParaRPr lang="en-US"/>
          </a:p>
          <a:p>
            <a:r>
              <a:rPr lang="en-US"/>
              <a:t>Protecting confidentiality does not mean handling concerns alone.</a:t>
            </a:r>
          </a:p>
          <a:p>
            <a:endParaRPr lang="en-US"/>
          </a:p>
          <a:p>
            <a:r>
              <a:rPr lang="en-US"/>
              <a:t>_</a:t>
            </a:r>
          </a:p>
          <a:p>
            <a:endParaRPr lang="en-US"/>
          </a:p>
          <a:p>
            <a:r>
              <a:rPr lang="en-US"/>
              <a:t>PALs aren't expected to memorize every possible answer; </a:t>
            </a:r>
          </a:p>
          <a:p>
            <a:endParaRPr lang="en-US"/>
          </a:p>
          <a:p>
            <a:r>
              <a:rPr lang="en-US"/>
              <a:t>they're expected to recognize when information should stay private, when it can appropriately be shared, and when they need to consult.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IMPORTANT:</a:t>
            </a:r>
          </a:p>
          <a:p>
            <a:r>
              <a:rPr lang="en-US"/>
              <a:t>You don't have to know everything.</a:t>
            </a:r>
          </a:p>
          <a:p>
            <a:endParaRPr lang="en-US"/>
          </a:p>
          <a:p>
            <a:r>
              <a:rPr lang="en-US"/>
              <a:t>You do need to know how to represent the office professionally.</a:t>
            </a:r>
          </a:p>
          <a:p>
            <a:r>
              <a:rPr lang="en-US"/>
              <a:t>_</a:t>
            </a:r>
          </a:p>
          <a:p>
            <a:endParaRPr lang="en-US"/>
          </a:p>
          <a:p>
            <a:r>
              <a:rPr lang="en-US"/>
              <a:t>Facilitator Talking Points:</a:t>
            </a:r>
          </a:p>
          <a:p>
            <a:r>
              <a:rPr lang="en-US"/>
              <a:t>-Every interaction contributes to a student's perception of OAS.</a:t>
            </a:r>
          </a:p>
          <a:p>
            <a:endParaRPr lang="en-US"/>
          </a:p>
          <a:p>
            <a:r>
              <a:rPr lang="en-US"/>
              <a:t>-Professionalism extends beyond appointments—it includes workshops, campus events, email communication, and informal interactions.</a:t>
            </a:r>
          </a:p>
          <a:p>
            <a:endParaRPr lang="en-US"/>
          </a:p>
          <a:p>
            <a:r>
              <a:rPr lang="en-US"/>
              <a:t>-Being approachable and professional are not mutually exclusive.</a:t>
            </a:r>
          </a:p>
          <a:p>
            <a:endParaRPr lang="en-US"/>
          </a:p>
          <a:p>
            <a:r>
              <a:rPr lang="en-US"/>
              <a:t>-When you're wearing your PAL hat, students may not distinguish between you and OAS.</a:t>
            </a:r>
          </a:p>
          <a:p>
            <a:endParaRPr lang="en-US"/>
          </a:p>
          <a:p>
            <a:r>
              <a:rPr lang="en-US"/>
              <a:t>-A student may remember the interaction as ‘OAS helped me’ or ‘OAS didn't help me,’ even though their interaction was with you.</a:t>
            </a:r>
          </a:p>
          <a:p>
            <a:endParaRPr lang="en-US"/>
          </a:p>
          <a:p>
            <a:r>
              <a:rPr lang="en-US"/>
              <a:t>-That doesn't mean every interaction has to be perfect.</a:t>
            </a:r>
          </a:p>
          <a:p>
            <a:endParaRPr lang="en-US"/>
          </a:p>
          <a:p>
            <a:r>
              <a:rPr lang="en-US"/>
              <a:t>-It means we want you to be intentional about how you communicate, how you respond when you don't know something, and how you connect students to appropriate resources.</a:t>
            </a:r>
          </a:p>
          <a:p>
            <a:endParaRPr lang="en-US"/>
          </a:p>
          <a:p>
            <a:r>
              <a:rPr lang="en-US"/>
              <a:t>-Representing OAS also means not presenting your own opinions, experiences, or preferences as though they are official College policies or positions.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r>
              <a:rPr lang="en-US"/>
              <a:t>-Professionalism isn't a single behavior—it's demonstrated through many small, consistent actions.</a:t>
            </a:r>
          </a:p>
          <a:p>
            <a:endParaRPr lang="en-US"/>
          </a:p>
          <a:p>
            <a:r>
              <a:rPr lang="en-US"/>
              <a:t>-not about being formal all time</a:t>
            </a:r>
          </a:p>
          <a:p>
            <a:endParaRPr lang="en-US"/>
          </a:p>
          <a:p>
            <a:r>
              <a:rPr lang="en-US"/>
              <a:t>-it's about being someone who can be relied 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a:t>
            </a:r>
          </a:p>
          <a:p>
            <a:endParaRPr lang="en-US"/>
          </a:p>
          <a:p>
            <a:r>
              <a:rPr lang="en-US"/>
              <a:t>Communication is one of the most visible and most important parts of your role as a PAL.</a:t>
            </a:r>
          </a:p>
          <a:p>
            <a:endParaRPr lang="en-US"/>
          </a:p>
          <a:p>
            <a:endParaRPr lang="en-US"/>
          </a:p>
          <a:p>
            <a:r>
              <a:rPr lang="en-US"/>
              <a:t>Students may not see everything that happens behind the scenes, but they will experience how you communicate with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Timely --&gt; recommended rule of thumb within 24 to 48 business hours</a:t>
            </a:r>
          </a:p>
          <a:p>
            <a:r>
              <a:rPr lang="en-US"/>
              <a:t>__</a:t>
            </a:r>
          </a:p>
          <a:p>
            <a:endParaRPr lang="en-US"/>
          </a:p>
          <a:p>
            <a:r>
              <a:rPr lang="en-US"/>
              <a:t>Students learn whether they can trust you through lots of small interactions.</a:t>
            </a:r>
          </a:p>
          <a:p>
            <a:endParaRPr lang="en-US"/>
          </a:p>
          <a:p>
            <a:r>
              <a:rPr lang="en-US"/>
              <a:t>If you say you'll follow up, follow up.</a:t>
            </a:r>
          </a:p>
          <a:p>
            <a:endParaRPr lang="en-US"/>
          </a:p>
          <a:p>
            <a:r>
              <a:rPr lang="en-US"/>
              <a:t>If you don't know something, be honest rather than guessing.</a:t>
            </a:r>
          </a:p>
          <a:p>
            <a:endParaRPr lang="en-US"/>
          </a:p>
          <a:p>
            <a:r>
              <a:rPr lang="en-US"/>
              <a:t>Professional doesn't mean stiff or overly formal.</a:t>
            </a:r>
          </a:p>
          <a:p>
            <a:endParaRPr lang="en-US"/>
          </a:p>
          <a:p>
            <a:r>
              <a:rPr lang="en-US"/>
              <a:t>Clear communication is especially important when you're explaining a process or connecting someone to a resource.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A big transition from student to STUDENT EMPLOYEE is understanding that communication is a form of sharing information, building trust, and demonstrating reliability</a:t>
            </a:r>
          </a:p>
          <a:p>
            <a:endParaRPr lang="en-US"/>
          </a:p>
          <a:p>
            <a:r>
              <a:rPr lang="en-US"/>
              <a:t>Professional communication looks differently depending on the context:</a:t>
            </a:r>
          </a:p>
          <a:p>
            <a:r>
              <a:rPr lang="en-US"/>
              <a:t>1) Students: Your communication should feel approachable, supportive, and empowering.</a:t>
            </a:r>
          </a:p>
          <a:p>
            <a:endParaRPr lang="en-US"/>
          </a:p>
          <a:p>
            <a:endParaRPr lang="en-US"/>
          </a:p>
          <a:p>
            <a:r>
              <a:rPr lang="en-US"/>
              <a:t>2) Staff: Think about reliability, collaboration, and keeping people informed.</a:t>
            </a:r>
          </a:p>
          <a:p>
            <a:endParaRPr lang="en-US"/>
          </a:p>
          <a:p>
            <a:r>
              <a:rPr lang="en-US"/>
              <a:t>3) Faculty/campus partners: You may interact with people outside OAS, but remember that you're representing the Office.</a:t>
            </a:r>
          </a:p>
          <a:p>
            <a:endParaRPr lang="en-US"/>
          </a:p>
          <a:p>
            <a:r>
              <a:rPr lang="en-US"/>
              <a:t>IMPORTANT:</a:t>
            </a:r>
          </a:p>
          <a:p>
            <a:r>
              <a:rPr lang="en-US"/>
              <a:t>You should never feel like you have to speak for OAS or the College if you aren't sure. </a:t>
            </a:r>
          </a:p>
          <a:p>
            <a:endParaRPr lang="en-US"/>
          </a:p>
          <a:p>
            <a:r>
              <a:rPr lang="en-US"/>
              <a:t>That's when you involve professional staff.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Facilitator Talking Points:</a:t>
            </a:r>
          </a:p>
          <a:p>
            <a:endParaRPr lang="en-US"/>
          </a:p>
          <a:p>
            <a:r>
              <a:rPr lang="en-US"/>
              <a:t>-How we communicate shapes how students see themselves</a:t>
            </a:r>
          </a:p>
          <a:p>
            <a:endParaRPr lang="en-US"/>
          </a:p>
          <a:p>
            <a:r>
              <a:rPr lang="en-US"/>
              <a:t>-Communication is a teaching tool for the students</a:t>
            </a:r>
          </a:p>
          <a:p>
            <a:endParaRPr lang="en-US"/>
          </a:p>
          <a:p>
            <a:r>
              <a:rPr lang="en-US"/>
              <a:t>-Responses can reinforce the idea that a student is stuck</a:t>
            </a:r>
          </a:p>
          <a:p>
            <a:r>
              <a:rPr lang="en-US"/>
              <a:t>OR</a:t>
            </a:r>
          </a:p>
          <a:p>
            <a:r>
              <a:rPr lang="en-US"/>
              <a:t>-Responses can help students recognize that they can learn, adapt, and grow</a:t>
            </a:r>
          </a:p>
          <a:p>
            <a:r>
              <a:rPr lang="en-US"/>
              <a:t>_</a:t>
            </a:r>
          </a:p>
          <a:p>
            <a:endParaRPr lang="en-US"/>
          </a:p>
          <a:p>
            <a:r>
              <a:rPr lang="en-US"/>
              <a:t>Respected: "You're experience matters."</a:t>
            </a:r>
          </a:p>
          <a:p>
            <a:endParaRPr lang="en-US"/>
          </a:p>
          <a:p>
            <a:r>
              <a:rPr lang="en-US"/>
              <a:t>Supported: "You don't have to figure this out alone."</a:t>
            </a:r>
          </a:p>
          <a:p>
            <a:endParaRPr lang="en-US"/>
          </a:p>
          <a:p>
            <a:r>
              <a:rPr lang="en-US"/>
              <a:t>Empowered: "You have options"</a:t>
            </a:r>
          </a:p>
          <a:p>
            <a:endParaRPr lang="en-US"/>
          </a:p>
          <a:p>
            <a:r>
              <a:rPr lang="en-US"/>
              <a:t>Connected: "Let's identify the people and resources who can help."</a:t>
            </a:r>
          </a:p>
          <a:p>
            <a:r>
              <a:rPr lang="en-US"/>
              <a:t>_</a:t>
            </a:r>
          </a:p>
          <a:p>
            <a:endParaRPr lang="en-US"/>
          </a:p>
          <a:p>
            <a:r>
              <a:rPr lang="en-US"/>
              <a:t>Growth: "What can you learn from this experience?"</a:t>
            </a:r>
          </a:p>
          <a:p>
            <a:endParaRPr lang="en-US"/>
          </a:p>
          <a:p>
            <a:r>
              <a:rPr lang="en-US"/>
              <a:t>Reflection: "What is working? What isn't?"</a:t>
            </a:r>
          </a:p>
          <a:p>
            <a:endParaRPr lang="en-US"/>
          </a:p>
          <a:p>
            <a:r>
              <a:rPr lang="en-US"/>
              <a:t>Ownership: "What is within your control?"</a:t>
            </a:r>
          </a:p>
          <a:p>
            <a:endParaRPr lang="en-US"/>
          </a:p>
          <a:p>
            <a:r>
              <a:rPr lang="en-US"/>
              <a:t>Self-Efficacy: "What can you do next?"</a:t>
            </a:r>
          </a:p>
          <a:p>
            <a:r>
              <a:rPr lang="en-US"/>
              <a:t>_</a:t>
            </a:r>
          </a:p>
          <a:p>
            <a:endParaRPr lang="en-US"/>
          </a:p>
          <a:p>
            <a:r>
              <a:rPr lang="en-US"/>
              <a:t>-Don't minimize challenges --&gt; acknowledge challenges are real while helping students identify strategies and supports.</a:t>
            </a:r>
          </a:p>
          <a:p>
            <a:endParaRPr lang="en-US"/>
          </a:p>
          <a:p>
            <a:r>
              <a:rPr lang="en-US"/>
              <a:t>-encourage accountability by helping students recognize where they can make changes and how they can follow through on those changes</a:t>
            </a:r>
          </a:p>
          <a:p>
            <a:endParaRPr lang="en-US"/>
          </a:p>
          <a:p>
            <a:r>
              <a:rPr lang="en-US"/>
              <a:t>Examples:</a:t>
            </a:r>
          </a:p>
          <a:p>
            <a:r>
              <a:rPr lang="en-US"/>
              <a:t>Instead of ... / try ...</a:t>
            </a:r>
          </a:p>
          <a:p>
            <a:r>
              <a:rPr lang="en-US"/>
              <a:t>-you need to --&gt; "what options do you see?"</a:t>
            </a:r>
          </a:p>
          <a:p>
            <a:endParaRPr lang="en-US"/>
          </a:p>
          <a:p>
            <a:r>
              <a:rPr lang="en-US"/>
              <a:t>-I'll fix this for you --&gt; "let's think through what the next step could be."</a:t>
            </a:r>
          </a:p>
          <a:p>
            <a:endParaRPr lang="en-US"/>
          </a:p>
          <a:p>
            <a:r>
              <a:rPr lang="en-US"/>
              <a:t>-it's not that big of a deal --&gt; "i can understand why that feels frustrating." OR "tell me more about why that makes you feel XYZ"</a:t>
            </a:r>
          </a:p>
          <a:p>
            <a:endParaRPr lang="en-US"/>
          </a:p>
          <a:p>
            <a:r>
              <a:rPr lang="en-US"/>
              <a:t>_</a:t>
            </a:r>
          </a:p>
          <a:p>
            <a:r>
              <a:rPr lang="en-US"/>
              <a:t>This is framework helps the student move from a problem toward reflection, ownership, and action.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8/19/2026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8/19/2026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8/19/2026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8/19/2026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8/19/2026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8/19/2026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5.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1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7.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8.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2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29.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0.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2.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3.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3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34.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353436" y="1924267"/>
            <a:ext cx="13581129" cy="6438467"/>
            <a:chOff x="0" y="0"/>
            <a:chExt cx="18108172" cy="8584622"/>
          </a:xfrm>
        </p:grpSpPr>
        <p:sp>
          <p:nvSpPr>
            <p:cNvPr id="3" name="Freeform 3"/>
            <p:cNvSpPr/>
            <p:nvPr/>
          </p:nvSpPr>
          <p:spPr>
            <a:xfrm>
              <a:off x="11758653" y="0"/>
              <a:ext cx="6349519" cy="6349519"/>
            </a:xfrm>
            <a:custGeom>
              <a:avLst/>
              <a:gdLst/>
              <a:ahLst/>
              <a:cxnLst/>
              <a:rect l="l" t="t" r="r" b="b"/>
              <a:pathLst>
                <a:path w="6349519" h="6349519">
                  <a:moveTo>
                    <a:pt x="0" y="0"/>
                  </a:moveTo>
                  <a:lnTo>
                    <a:pt x="6349519" y="0"/>
                  </a:lnTo>
                  <a:lnTo>
                    <a:pt x="6349519" y="6349519"/>
                  </a:lnTo>
                  <a:lnTo>
                    <a:pt x="0" y="6349519"/>
                  </a:lnTo>
                  <a:lnTo>
                    <a:pt x="0" y="0"/>
                  </a:lnTo>
                  <a:close/>
                </a:path>
              </a:pathLst>
            </a:custGeom>
            <a:blipFill>
              <a:blip r:embed="rId3"/>
              <a:stretch>
                <a:fillRect l="-17291" t="-17566" r="-18398" b="-18123"/>
              </a:stretch>
            </a:blipFill>
          </p:spPr>
          <p:txBody>
            <a:bodyPr/>
            <a:lstStyle/>
            <a:p>
              <a:endParaRPr lang="en-US"/>
            </a:p>
          </p:txBody>
        </p:sp>
        <p:sp>
          <p:nvSpPr>
            <p:cNvPr id="4" name="TextBox 4"/>
            <p:cNvSpPr txBox="1"/>
            <p:nvPr/>
          </p:nvSpPr>
          <p:spPr>
            <a:xfrm>
              <a:off x="0" y="49545"/>
              <a:ext cx="11060153" cy="6088503"/>
            </a:xfrm>
            <a:prstGeom prst="rect">
              <a:avLst/>
            </a:prstGeom>
          </p:spPr>
          <p:txBody>
            <a:bodyPr lIns="0" tIns="0" rIns="0" bIns="0" rtlCol="0" anchor="t">
              <a:spAutoFit/>
            </a:bodyPr>
            <a:lstStyle/>
            <a:p>
              <a:pPr algn="ctr">
                <a:lnSpc>
                  <a:spcPts val="11200"/>
                </a:lnSpc>
                <a:spcBef>
                  <a:spcPct val="0"/>
                </a:spcBef>
              </a:pPr>
              <a:r>
                <a:rPr lang="en-US" sz="8000" dirty="0">
                  <a:solidFill>
                    <a:srgbClr val="002858"/>
                  </a:solidFill>
                  <a:latin typeface="DM Sans"/>
                  <a:ea typeface="DM Sans"/>
                  <a:cs typeface="DM Sans"/>
                  <a:sym typeface="DM Sans"/>
                </a:rPr>
                <a:t>Professionalism &amp; Boundaries:</a:t>
              </a:r>
            </a:p>
            <a:p>
              <a:pPr algn="ctr">
                <a:lnSpc>
                  <a:spcPts val="7000"/>
                </a:lnSpc>
                <a:spcBef>
                  <a:spcPct val="0"/>
                </a:spcBef>
              </a:pPr>
              <a:r>
                <a:rPr lang="en-US" sz="5000" dirty="0">
                  <a:solidFill>
                    <a:srgbClr val="002858"/>
                  </a:solidFill>
                  <a:latin typeface="DM Sans"/>
                  <a:ea typeface="DM Sans"/>
                  <a:cs typeface="DM Sans"/>
                  <a:sym typeface="DM Sans"/>
                </a:rPr>
                <a:t>Being a Peer Academic Leader</a:t>
              </a:r>
            </a:p>
          </p:txBody>
        </p:sp>
        <p:sp>
          <p:nvSpPr>
            <p:cNvPr id="5" name="TextBox 5"/>
            <p:cNvSpPr txBox="1"/>
            <p:nvPr/>
          </p:nvSpPr>
          <p:spPr>
            <a:xfrm>
              <a:off x="3924497" y="7877109"/>
              <a:ext cx="3211160" cy="707513"/>
            </a:xfrm>
            <a:prstGeom prst="rect">
              <a:avLst/>
            </a:prstGeom>
          </p:spPr>
          <p:txBody>
            <a:bodyPr lIns="0" tIns="0" rIns="0" bIns="0" rtlCol="0" anchor="t">
              <a:spAutoFit/>
            </a:bodyPr>
            <a:lstStyle/>
            <a:p>
              <a:pPr algn="ctr">
                <a:lnSpc>
                  <a:spcPts val="4480"/>
                </a:lnSpc>
                <a:spcBef>
                  <a:spcPct val="0"/>
                </a:spcBef>
              </a:pPr>
              <a:r>
                <a:rPr lang="en-US" sz="3200">
                  <a:solidFill>
                    <a:srgbClr val="002858"/>
                  </a:solidFill>
                  <a:latin typeface="DM Sans"/>
                  <a:ea typeface="DM Sans"/>
                  <a:cs typeface="DM Sans"/>
                  <a:sym typeface="DM Sans"/>
                </a:rPr>
                <a:t>August 2026</a:t>
              </a:r>
            </a:p>
          </p:txBody>
        </p:sp>
      </p:gr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62809" y="445739"/>
            <a:ext cx="1413805" cy="1413805"/>
          </a:xfrm>
          <a:custGeom>
            <a:avLst/>
            <a:gdLst/>
            <a:ahLst/>
            <a:cxnLst/>
            <a:rect l="l" t="t" r="r" b="b"/>
            <a:pathLst>
              <a:path w="1413805" h="1413805">
                <a:moveTo>
                  <a:pt x="0" y="0"/>
                </a:moveTo>
                <a:lnTo>
                  <a:pt x="1413805" y="0"/>
                </a:lnTo>
                <a:lnTo>
                  <a:pt x="1413805" y="1413805"/>
                </a:lnTo>
                <a:lnTo>
                  <a:pt x="0" y="1413805"/>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931442" y="668437"/>
            <a:ext cx="12425116"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PAL Communication Principles</a:t>
            </a:r>
          </a:p>
        </p:txBody>
      </p:sp>
      <p:sp>
        <p:nvSpPr>
          <p:cNvPr id="4" name="TextBox 4"/>
          <p:cNvSpPr txBox="1"/>
          <p:nvPr/>
        </p:nvSpPr>
        <p:spPr>
          <a:xfrm>
            <a:off x="2458067" y="1606841"/>
            <a:ext cx="14707914" cy="8245972"/>
          </a:xfrm>
          <a:prstGeom prst="rect">
            <a:avLst/>
          </a:prstGeom>
        </p:spPr>
        <p:txBody>
          <a:bodyPr lIns="0" tIns="0" rIns="0" bIns="0" rtlCol="0" anchor="t">
            <a:spAutoFit/>
          </a:bodyPr>
          <a:lstStyle/>
          <a:p>
            <a:pPr marL="539749" lvl="1" indent="-269875" algn="l">
              <a:lnSpc>
                <a:spcPts val="4374"/>
              </a:lnSpc>
              <a:buFont typeface="Arial"/>
              <a:buChar char="•"/>
            </a:pPr>
            <a:r>
              <a:rPr lang="en-US" sz="2499">
                <a:solidFill>
                  <a:srgbClr val="002858"/>
                </a:solidFill>
                <a:latin typeface="DM Sans"/>
                <a:ea typeface="DM Sans"/>
                <a:cs typeface="DM Sans"/>
                <a:sym typeface="DM Sans"/>
              </a:rPr>
              <a:t>Effective PAL communication is:</a:t>
            </a:r>
          </a:p>
          <a:p>
            <a:pPr marL="1079499" lvl="2" indent="-359833" algn="l">
              <a:lnSpc>
                <a:spcPts val="4374"/>
              </a:lnSpc>
              <a:buFont typeface="Arial"/>
              <a:buChar char="⚬"/>
            </a:pPr>
            <a:r>
              <a:rPr lang="en-US" sz="2499" i="1">
                <a:solidFill>
                  <a:srgbClr val="002858"/>
                </a:solidFill>
                <a:latin typeface="DM Sans Italics"/>
                <a:ea typeface="DM Sans Italics"/>
                <a:cs typeface="DM Sans Italics"/>
                <a:sym typeface="DM Sans Italics"/>
              </a:rPr>
              <a:t>Student-centered ⟶ Focus on understanding the student's needs and goals.</a:t>
            </a:r>
          </a:p>
          <a:p>
            <a:pPr marL="1079499" lvl="2" indent="-359833" algn="l">
              <a:lnSpc>
                <a:spcPts val="4374"/>
              </a:lnSpc>
              <a:buFont typeface="Arial"/>
              <a:buChar char="⚬"/>
            </a:pPr>
            <a:r>
              <a:rPr lang="en-US" sz="2499" i="1">
                <a:solidFill>
                  <a:srgbClr val="002858"/>
                </a:solidFill>
                <a:latin typeface="DM Sans Italics"/>
                <a:ea typeface="DM Sans Italics"/>
                <a:cs typeface="DM Sans Italics"/>
                <a:sym typeface="DM Sans Italics"/>
              </a:rPr>
              <a:t>Strengths-based ⟶ Recognize students' existing abilities, efforts, and progress.</a:t>
            </a:r>
          </a:p>
          <a:p>
            <a:pPr marL="1079499" lvl="2" indent="-359833" algn="l">
              <a:lnSpc>
                <a:spcPts val="4374"/>
              </a:lnSpc>
              <a:buFont typeface="Arial"/>
              <a:buChar char="⚬"/>
            </a:pPr>
            <a:r>
              <a:rPr lang="en-US" sz="2499" i="1">
                <a:solidFill>
                  <a:srgbClr val="002858"/>
                </a:solidFill>
                <a:latin typeface="DM Sans Italics"/>
                <a:ea typeface="DM Sans Italics"/>
                <a:cs typeface="DM Sans Italics"/>
                <a:sym typeface="DM Sans Italics"/>
              </a:rPr>
              <a:t>Professional ⟶ Maintain appropriate tone, boundaries, and expectations.</a:t>
            </a:r>
          </a:p>
          <a:p>
            <a:pPr marL="1079499" lvl="2" indent="-359833" algn="l">
              <a:lnSpc>
                <a:spcPts val="4374"/>
              </a:lnSpc>
              <a:buFont typeface="Arial"/>
              <a:buChar char="⚬"/>
            </a:pPr>
            <a:r>
              <a:rPr lang="en-US" sz="2499" i="1">
                <a:solidFill>
                  <a:srgbClr val="002858"/>
                </a:solidFill>
                <a:latin typeface="DM Sans Italics"/>
                <a:ea typeface="DM Sans Italics"/>
                <a:cs typeface="DM Sans Italics"/>
                <a:sym typeface="DM Sans Italics"/>
              </a:rPr>
              <a:t>Inclusive ⟶ Respect different experiences, identities, and perspectives.</a:t>
            </a:r>
          </a:p>
          <a:p>
            <a:pPr marL="1079499" lvl="2" indent="-359833" algn="l">
              <a:lnSpc>
                <a:spcPts val="4374"/>
              </a:lnSpc>
              <a:buFont typeface="Arial"/>
              <a:buChar char="⚬"/>
            </a:pPr>
            <a:r>
              <a:rPr lang="en-US" sz="2499" i="1">
                <a:solidFill>
                  <a:srgbClr val="002858"/>
                </a:solidFill>
                <a:latin typeface="DM Sans Italics"/>
                <a:ea typeface="DM Sans Italics"/>
                <a:cs typeface="DM Sans Italics"/>
                <a:sym typeface="DM Sans Italics"/>
              </a:rPr>
              <a:t>Action-oriented ⟶ Help students identify next steps and available resources.</a:t>
            </a:r>
          </a:p>
          <a:p>
            <a:pPr marL="539749" lvl="1" indent="-269875" algn="l">
              <a:lnSpc>
                <a:spcPts val="4374"/>
              </a:lnSpc>
              <a:buFont typeface="Arial"/>
              <a:buChar char="•"/>
            </a:pPr>
            <a:r>
              <a:rPr lang="en-US" sz="2499">
                <a:solidFill>
                  <a:srgbClr val="002858"/>
                </a:solidFill>
                <a:latin typeface="DM Sans"/>
                <a:ea typeface="DM Sans"/>
                <a:cs typeface="DM Sans"/>
                <a:sym typeface="DM Sans"/>
              </a:rPr>
              <a:t>Remember to:</a:t>
            </a:r>
          </a:p>
          <a:p>
            <a:pPr marL="1079499" lvl="2" indent="-359833" algn="l">
              <a:lnSpc>
                <a:spcPts val="4374"/>
              </a:lnSpc>
              <a:buFont typeface="Arial"/>
              <a:buChar char="⚬"/>
            </a:pPr>
            <a:r>
              <a:rPr lang="en-US" sz="2499">
                <a:solidFill>
                  <a:srgbClr val="002858"/>
                </a:solidFill>
                <a:latin typeface="DM Sans"/>
                <a:ea typeface="DM Sans"/>
                <a:cs typeface="DM Sans"/>
                <a:sym typeface="DM Sans"/>
              </a:rPr>
              <a:t>Listen before you respond. ⟶ </a:t>
            </a:r>
            <a:r>
              <a:rPr lang="en-US" sz="2499" i="1">
                <a:solidFill>
                  <a:srgbClr val="002858"/>
                </a:solidFill>
                <a:latin typeface="DM Sans Italics"/>
                <a:ea typeface="DM Sans Italics"/>
                <a:cs typeface="DM Sans Italics"/>
                <a:sym typeface="DM Sans Italics"/>
              </a:rPr>
              <a:t>Seek to understand the student's experience.</a:t>
            </a:r>
          </a:p>
          <a:p>
            <a:pPr marL="1079499" lvl="2" indent="-359833" algn="l">
              <a:lnSpc>
                <a:spcPts val="4374"/>
              </a:lnSpc>
              <a:buFont typeface="Arial"/>
              <a:buChar char="⚬"/>
            </a:pPr>
            <a:r>
              <a:rPr lang="en-US" sz="2499">
                <a:solidFill>
                  <a:srgbClr val="002858"/>
                </a:solidFill>
                <a:latin typeface="DM Sans"/>
                <a:ea typeface="DM Sans"/>
                <a:cs typeface="DM Sans"/>
                <a:sym typeface="DM Sans"/>
              </a:rPr>
              <a:t>Ask before assuming. ⟶ </a:t>
            </a:r>
            <a:r>
              <a:rPr lang="en-US" sz="2499" i="1">
                <a:solidFill>
                  <a:srgbClr val="002858"/>
                </a:solidFill>
                <a:latin typeface="DM Sans Italics"/>
                <a:ea typeface="DM Sans Italics"/>
                <a:cs typeface="DM Sans Italics"/>
                <a:sym typeface="DM Sans Italics"/>
              </a:rPr>
              <a:t>Your experience may be similar—but it isn't the student's experience.</a:t>
            </a:r>
          </a:p>
          <a:p>
            <a:pPr marL="1079499" lvl="2" indent="-359833" algn="l">
              <a:lnSpc>
                <a:spcPts val="4374"/>
              </a:lnSpc>
              <a:buFont typeface="Arial"/>
              <a:buChar char="⚬"/>
            </a:pPr>
            <a:r>
              <a:rPr lang="en-US" sz="2499">
                <a:solidFill>
                  <a:srgbClr val="002858"/>
                </a:solidFill>
                <a:latin typeface="DM Sans"/>
                <a:ea typeface="DM Sans"/>
                <a:cs typeface="DM Sans"/>
                <a:sym typeface="DM Sans"/>
              </a:rPr>
              <a:t>Guide rather than direct. ⟶ </a:t>
            </a:r>
            <a:r>
              <a:rPr lang="en-US" sz="2499" i="1">
                <a:solidFill>
                  <a:srgbClr val="002858"/>
                </a:solidFill>
                <a:latin typeface="DM Sans Italics"/>
                <a:ea typeface="DM Sans Italics"/>
                <a:cs typeface="DM Sans Italics"/>
                <a:sym typeface="DM Sans Italics"/>
              </a:rPr>
              <a:t>Help students identify their own options and next steps.</a:t>
            </a:r>
          </a:p>
          <a:p>
            <a:pPr marL="1079499" lvl="2" indent="-359833" algn="l">
              <a:lnSpc>
                <a:spcPts val="4374"/>
              </a:lnSpc>
              <a:buFont typeface="Arial"/>
              <a:buChar char="⚬"/>
            </a:pPr>
            <a:r>
              <a:rPr lang="en-US" sz="2499">
                <a:solidFill>
                  <a:srgbClr val="002858"/>
                </a:solidFill>
                <a:latin typeface="DM Sans"/>
                <a:ea typeface="DM Sans"/>
                <a:cs typeface="DM Sans"/>
                <a:sym typeface="DM Sans"/>
              </a:rPr>
              <a:t>Normalize without minimizing. ⟶ </a:t>
            </a:r>
            <a:r>
              <a:rPr lang="en-US" sz="2499" i="1">
                <a:solidFill>
                  <a:srgbClr val="002858"/>
                </a:solidFill>
                <a:latin typeface="DM Sans Italics"/>
                <a:ea typeface="DM Sans Italics"/>
                <a:cs typeface="DM Sans Italics"/>
                <a:sym typeface="DM Sans Italics"/>
              </a:rPr>
              <a:t>Help students recognize that challenges are common without dismissing what they're experiencing.</a:t>
            </a:r>
          </a:p>
          <a:p>
            <a:pPr marL="1079499" lvl="2" indent="-359833" algn="l">
              <a:lnSpc>
                <a:spcPts val="4374"/>
              </a:lnSpc>
              <a:buFont typeface="Arial"/>
              <a:buChar char="⚬"/>
            </a:pPr>
            <a:r>
              <a:rPr lang="en-US" sz="2499">
                <a:solidFill>
                  <a:srgbClr val="002858"/>
                </a:solidFill>
                <a:latin typeface="DM Sans"/>
                <a:ea typeface="DM Sans"/>
                <a:cs typeface="DM Sans"/>
                <a:sym typeface="DM Sans"/>
              </a:rPr>
              <a:t>Be honest about what you know. ⟶</a:t>
            </a:r>
            <a:r>
              <a:rPr lang="en-US" sz="2499" i="1">
                <a:solidFill>
                  <a:srgbClr val="002858"/>
                </a:solidFill>
                <a:latin typeface="DM Sans Italics"/>
                <a:ea typeface="DM Sans Italics"/>
                <a:cs typeface="DM Sans Italics"/>
                <a:sym typeface="DM Sans Italics"/>
              </a:rPr>
              <a:t> It's okay to say, “I don't know, but I can help you find out.”</a:t>
            </a:r>
          </a:p>
          <a:p>
            <a:pPr marL="1079499" lvl="2" indent="-359833" algn="l">
              <a:lnSpc>
                <a:spcPts val="4374"/>
              </a:lnSpc>
              <a:buFont typeface="Arial"/>
              <a:buChar char="⚬"/>
            </a:pPr>
            <a:r>
              <a:rPr lang="en-US" sz="2499">
                <a:solidFill>
                  <a:srgbClr val="002858"/>
                </a:solidFill>
                <a:latin typeface="DM Sans"/>
                <a:ea typeface="DM Sans"/>
                <a:cs typeface="DM Sans"/>
                <a:sym typeface="DM Sans"/>
              </a:rPr>
              <a:t>End with a next step. ⟶ </a:t>
            </a:r>
            <a:r>
              <a:rPr lang="en-US" sz="2499" i="1">
                <a:solidFill>
                  <a:srgbClr val="002858"/>
                </a:solidFill>
                <a:latin typeface="DM Sans Italics"/>
                <a:ea typeface="DM Sans Italics"/>
                <a:cs typeface="DM Sans Italics"/>
                <a:sym typeface="DM Sans Italics"/>
              </a:rPr>
              <a:t>Whenever possible, help the student identify what they will do next.</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1028700" y="483246"/>
            <a:ext cx="16230600" cy="1581172"/>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Challenging Conversations:</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When Professional Communication Isn’t Easy</a:t>
            </a:r>
          </a:p>
        </p:txBody>
      </p:sp>
      <p:sp>
        <p:nvSpPr>
          <p:cNvPr id="4" name="TextBox 4"/>
          <p:cNvSpPr txBox="1"/>
          <p:nvPr/>
        </p:nvSpPr>
        <p:spPr>
          <a:xfrm>
            <a:off x="2557941" y="2562075"/>
            <a:ext cx="14869082" cy="6696225"/>
          </a:xfrm>
          <a:prstGeom prst="rect">
            <a:avLst/>
          </a:prstGeom>
        </p:spPr>
        <p:txBody>
          <a:bodyPr lIns="0" tIns="0" rIns="0" bIns="0" rtlCol="0" anchor="t">
            <a:spAutoFit/>
          </a:bodyPr>
          <a:lstStyle/>
          <a:p>
            <a:pPr marL="647698" lvl="1" indent="-323849" algn="l">
              <a:lnSpc>
                <a:spcPts val="5999"/>
              </a:lnSpc>
              <a:buFont typeface="Arial"/>
              <a:buChar char="•"/>
            </a:pPr>
            <a:r>
              <a:rPr lang="en-US" sz="2999">
                <a:solidFill>
                  <a:srgbClr val="002858"/>
                </a:solidFill>
                <a:latin typeface="DM Sans"/>
                <a:ea typeface="DM Sans"/>
                <a:cs typeface="DM Sans"/>
                <a:sym typeface="DM Sans"/>
              </a:rPr>
              <a:t>As a PAL, you may encounter situations where a student:</a:t>
            </a:r>
          </a:p>
          <a:p>
            <a:pPr marL="1295397" lvl="2" indent="-431799" algn="l">
              <a:lnSpc>
                <a:spcPts val="5999"/>
              </a:lnSpc>
              <a:buFont typeface="Arial"/>
              <a:buChar char="⚬"/>
            </a:pPr>
            <a:r>
              <a:rPr lang="en-US" sz="2999">
                <a:solidFill>
                  <a:srgbClr val="002858"/>
                </a:solidFill>
                <a:latin typeface="DM Sans"/>
                <a:ea typeface="DM Sans"/>
                <a:cs typeface="DM Sans"/>
                <a:sym typeface="DM Sans"/>
              </a:rPr>
              <a:t>Feels frustrated, overwhelmed, or discouraged.</a:t>
            </a:r>
          </a:p>
          <a:p>
            <a:pPr marL="1295397" lvl="2" indent="-431799" algn="l">
              <a:lnSpc>
                <a:spcPts val="5999"/>
              </a:lnSpc>
              <a:buFont typeface="Arial"/>
              <a:buChar char="⚬"/>
            </a:pPr>
            <a:r>
              <a:rPr lang="en-US" sz="2999">
                <a:solidFill>
                  <a:srgbClr val="002858"/>
                </a:solidFill>
                <a:latin typeface="DM Sans"/>
                <a:ea typeface="DM Sans"/>
                <a:cs typeface="DM Sans"/>
                <a:sym typeface="DM Sans"/>
              </a:rPr>
              <a:t>Does not agree with your feedback or recommendations.</a:t>
            </a:r>
          </a:p>
          <a:p>
            <a:pPr marL="1295397" lvl="2" indent="-431799" algn="l">
              <a:lnSpc>
                <a:spcPts val="5999"/>
              </a:lnSpc>
              <a:buFont typeface="Arial"/>
              <a:buChar char="⚬"/>
            </a:pPr>
            <a:r>
              <a:rPr lang="en-US" sz="2999">
                <a:solidFill>
                  <a:srgbClr val="002858"/>
                </a:solidFill>
                <a:latin typeface="DM Sans"/>
                <a:ea typeface="DM Sans"/>
                <a:cs typeface="DM Sans"/>
                <a:sym typeface="DM Sans"/>
              </a:rPr>
              <a:t>Requests support that is outside your PAL role.</a:t>
            </a:r>
          </a:p>
          <a:p>
            <a:pPr marL="1295397" lvl="2" indent="-431799" algn="l">
              <a:lnSpc>
                <a:spcPts val="5999"/>
              </a:lnSpc>
              <a:buFont typeface="Arial"/>
              <a:buChar char="⚬"/>
            </a:pPr>
            <a:r>
              <a:rPr lang="en-US" sz="2999">
                <a:solidFill>
                  <a:srgbClr val="002858"/>
                </a:solidFill>
                <a:latin typeface="DM Sans"/>
                <a:ea typeface="DM Sans"/>
                <a:cs typeface="DM Sans"/>
                <a:sym typeface="DM Sans"/>
              </a:rPr>
              <a:t>Wants an exception to a policy or expectation.</a:t>
            </a:r>
          </a:p>
          <a:p>
            <a:pPr marL="1295397" lvl="2" indent="-431799" algn="l">
              <a:lnSpc>
                <a:spcPts val="5999"/>
              </a:lnSpc>
              <a:buFont typeface="Arial"/>
              <a:buChar char="⚬"/>
            </a:pPr>
            <a:r>
              <a:rPr lang="en-US" sz="2999">
                <a:solidFill>
                  <a:srgbClr val="002858"/>
                </a:solidFill>
                <a:latin typeface="DM Sans"/>
                <a:ea typeface="DM Sans"/>
                <a:cs typeface="DM Sans"/>
                <a:sym typeface="DM Sans"/>
              </a:rPr>
              <a:t>Shares a personal concern or situation that requires additional support.</a:t>
            </a:r>
          </a:p>
          <a:p>
            <a:pPr marL="1295397" lvl="2" indent="-431799" algn="l">
              <a:lnSpc>
                <a:spcPts val="5999"/>
              </a:lnSpc>
              <a:buFont typeface="Arial"/>
              <a:buChar char="⚬"/>
            </a:pPr>
            <a:r>
              <a:rPr lang="en-US" sz="2999">
                <a:solidFill>
                  <a:srgbClr val="002858"/>
                </a:solidFill>
                <a:latin typeface="DM Sans"/>
                <a:ea typeface="DM Sans"/>
                <a:cs typeface="DM Sans"/>
                <a:sym typeface="DM Sans"/>
              </a:rPr>
              <a:t>Becomes emotional during a meeting or appointment.</a:t>
            </a:r>
          </a:p>
          <a:p>
            <a:pPr marL="647698" lvl="1" indent="-323849" algn="l">
              <a:lnSpc>
                <a:spcPts val="5999"/>
              </a:lnSpc>
              <a:buFont typeface="Arial"/>
              <a:buChar char="•"/>
            </a:pPr>
            <a:r>
              <a:rPr lang="en-US" sz="2999">
                <a:solidFill>
                  <a:srgbClr val="002858"/>
                </a:solidFill>
                <a:latin typeface="DM Sans"/>
                <a:ea typeface="DM Sans"/>
                <a:cs typeface="DM Sans"/>
                <a:sym typeface="DM Sans"/>
              </a:rPr>
              <a:t>Your role is not to have every answer—it is to respond with care, professionalism, and good judgment</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51616" y="7730565"/>
            <a:ext cx="1413805" cy="1413805"/>
          </a:xfrm>
          <a:custGeom>
            <a:avLst/>
            <a:gdLst/>
            <a:ahLst/>
            <a:cxnLst/>
            <a:rect l="l" t="t" r="r" b="b"/>
            <a:pathLst>
              <a:path w="1413805" h="1413805">
                <a:moveTo>
                  <a:pt x="0" y="0"/>
                </a:moveTo>
                <a:lnTo>
                  <a:pt x="1413806" y="0"/>
                </a:lnTo>
                <a:lnTo>
                  <a:pt x="1413806" y="1413805"/>
                </a:lnTo>
                <a:lnTo>
                  <a:pt x="0" y="1413805"/>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140837" y="544496"/>
            <a:ext cx="12006325"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Approaching Challenging Conversations</a:t>
            </a:r>
          </a:p>
        </p:txBody>
      </p:sp>
      <p:sp>
        <p:nvSpPr>
          <p:cNvPr id="4" name="TextBox 4"/>
          <p:cNvSpPr txBox="1"/>
          <p:nvPr/>
        </p:nvSpPr>
        <p:spPr>
          <a:xfrm>
            <a:off x="2819400" y="1638300"/>
            <a:ext cx="15014014" cy="7961410"/>
          </a:xfrm>
          <a:prstGeom prst="rect">
            <a:avLst/>
          </a:prstGeom>
        </p:spPr>
        <p:txBody>
          <a:bodyPr wrap="square" lIns="0" tIns="0" rIns="0" bIns="0" rtlCol="0" anchor="t">
            <a:spAutoFit/>
          </a:bodyPr>
          <a:lstStyle/>
          <a:p>
            <a:pPr algn="l">
              <a:lnSpc>
                <a:spcPts val="3909"/>
              </a:lnSpc>
            </a:pPr>
            <a:r>
              <a:rPr lang="en-US" sz="2299" dirty="0">
                <a:solidFill>
                  <a:srgbClr val="002858"/>
                </a:solidFill>
                <a:latin typeface="DM Sans"/>
                <a:ea typeface="DM Sans"/>
                <a:cs typeface="DM Sans"/>
                <a:sym typeface="DM Sans"/>
              </a:rPr>
              <a:t>1. </a:t>
            </a:r>
            <a:r>
              <a:rPr lang="en-US" sz="2299" u="sng" dirty="0">
                <a:solidFill>
                  <a:srgbClr val="002858"/>
                </a:solidFill>
                <a:latin typeface="DM Sans"/>
                <a:ea typeface="DM Sans"/>
                <a:cs typeface="DM Sans"/>
                <a:sym typeface="DM Sans"/>
              </a:rPr>
              <a:t>Pause, Listen, and Acknowledge:</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Do not react immediately.</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Give the student space to share their perspective.</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Show that you are taking their concern seriously without necessarily agreeing with every conclusion.</a:t>
            </a:r>
          </a:p>
          <a:p>
            <a:pPr algn="l">
              <a:lnSpc>
                <a:spcPts val="3909"/>
              </a:lnSpc>
            </a:pPr>
            <a:r>
              <a:rPr lang="en-US" sz="2299" dirty="0">
                <a:solidFill>
                  <a:srgbClr val="002858"/>
                </a:solidFill>
                <a:latin typeface="DM Sans"/>
                <a:ea typeface="DM Sans"/>
                <a:cs typeface="DM Sans"/>
                <a:sym typeface="DM Sans"/>
              </a:rPr>
              <a:t>2. </a:t>
            </a:r>
            <a:r>
              <a:rPr lang="en-US" sz="2299" u="sng" dirty="0">
                <a:solidFill>
                  <a:srgbClr val="002858"/>
                </a:solidFill>
                <a:latin typeface="DM Sans"/>
                <a:ea typeface="DM Sans"/>
                <a:cs typeface="DM Sans"/>
                <a:sym typeface="DM Sans"/>
              </a:rPr>
              <a:t>Clarify and Assess:</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Ask questions to better understand the situation and to determine what support the student is seeking.</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Avoid immediately jumping into problem-solving.</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Consider whether the situation is within your PAL role.</a:t>
            </a:r>
          </a:p>
          <a:p>
            <a:pPr algn="l">
              <a:lnSpc>
                <a:spcPts val="3909"/>
              </a:lnSpc>
            </a:pPr>
            <a:r>
              <a:rPr lang="en-US" sz="2299" dirty="0">
                <a:solidFill>
                  <a:srgbClr val="002858"/>
                </a:solidFill>
                <a:latin typeface="DM Sans"/>
                <a:ea typeface="DM Sans"/>
                <a:cs typeface="DM Sans"/>
                <a:sym typeface="DM Sans"/>
              </a:rPr>
              <a:t>3. </a:t>
            </a:r>
            <a:r>
              <a:rPr lang="en-US" sz="2299" u="sng" dirty="0">
                <a:solidFill>
                  <a:srgbClr val="002858"/>
                </a:solidFill>
                <a:latin typeface="DM Sans"/>
                <a:ea typeface="DM Sans"/>
                <a:cs typeface="DM Sans"/>
                <a:sym typeface="DM Sans"/>
              </a:rPr>
              <a:t>Respond, Support, and Identify Next Steps:</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Stay calm, maintain professional boundaries, and stay within your role.</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Help the student identify possible strategies or resources.</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Encourage their ownership of the next step.</a:t>
            </a:r>
          </a:p>
          <a:p>
            <a:pPr algn="l">
              <a:lnSpc>
                <a:spcPts val="3909"/>
              </a:lnSpc>
            </a:pPr>
            <a:r>
              <a:rPr lang="en-US" sz="2299" dirty="0">
                <a:solidFill>
                  <a:srgbClr val="002858"/>
                </a:solidFill>
                <a:latin typeface="DM Sans"/>
                <a:ea typeface="DM Sans"/>
                <a:cs typeface="DM Sans"/>
                <a:sym typeface="DM Sans"/>
              </a:rPr>
              <a:t>4. </a:t>
            </a:r>
            <a:r>
              <a:rPr lang="en-US" sz="2299" u="sng" dirty="0">
                <a:solidFill>
                  <a:srgbClr val="002858"/>
                </a:solidFill>
                <a:latin typeface="DM Sans"/>
                <a:ea typeface="DM Sans"/>
                <a:cs typeface="DM Sans"/>
                <a:sym typeface="DM Sans"/>
              </a:rPr>
              <a:t>Connect and Consult When Needed:</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Recognize when additional support is needed.</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Connect students with appropriate campus resources.</a:t>
            </a:r>
          </a:p>
          <a:p>
            <a:pPr marL="496569" lvl="1" indent="-248284" algn="l">
              <a:lnSpc>
                <a:spcPts val="3909"/>
              </a:lnSpc>
              <a:buFont typeface="Arial"/>
              <a:buChar char="•"/>
            </a:pPr>
            <a:r>
              <a:rPr lang="en-US" sz="2299" dirty="0">
                <a:solidFill>
                  <a:srgbClr val="002858"/>
                </a:solidFill>
                <a:latin typeface="DM Sans"/>
                <a:ea typeface="DM Sans"/>
                <a:cs typeface="DM Sans"/>
                <a:sym typeface="DM Sans"/>
              </a:rPr>
              <a:t>Consult OAS professional staff when unsure.</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242983" y="8143147"/>
            <a:ext cx="1413805" cy="1413805"/>
          </a:xfrm>
          <a:custGeom>
            <a:avLst/>
            <a:gdLst/>
            <a:ahLst/>
            <a:cxnLst/>
            <a:rect l="l" t="t" r="r" b="b"/>
            <a:pathLst>
              <a:path w="1413805" h="1413805">
                <a:moveTo>
                  <a:pt x="0" y="0"/>
                </a:moveTo>
                <a:lnTo>
                  <a:pt x="1413805" y="0"/>
                </a:lnTo>
                <a:lnTo>
                  <a:pt x="1413805" y="1413805"/>
                </a:lnTo>
                <a:lnTo>
                  <a:pt x="0" y="1413805"/>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969824" y="662624"/>
            <a:ext cx="12348352" cy="1581172"/>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Communication Reflects Professionalism:</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Every Interaction Matters</a:t>
            </a:r>
          </a:p>
        </p:txBody>
      </p:sp>
      <p:sp>
        <p:nvSpPr>
          <p:cNvPr id="4" name="TextBox 4"/>
          <p:cNvSpPr txBox="1"/>
          <p:nvPr/>
        </p:nvSpPr>
        <p:spPr>
          <a:xfrm>
            <a:off x="2502411" y="2552213"/>
            <a:ext cx="13402269" cy="6810045"/>
          </a:xfrm>
          <a:prstGeom prst="rect">
            <a:avLst/>
          </a:prstGeom>
        </p:spPr>
        <p:txBody>
          <a:bodyPr lIns="0" tIns="0" rIns="0" bIns="0" rtlCol="0" anchor="t">
            <a:spAutoFit/>
          </a:bodyPr>
          <a:lstStyle/>
          <a:p>
            <a:pPr marL="647700" lvl="1" indent="-323850" algn="l">
              <a:lnSpc>
                <a:spcPts val="5400"/>
              </a:lnSpc>
              <a:buFont typeface="Arial"/>
              <a:buChar char="•"/>
            </a:pPr>
            <a:r>
              <a:rPr lang="en-US" sz="3000">
                <a:solidFill>
                  <a:srgbClr val="002858"/>
                </a:solidFill>
                <a:latin typeface="DM Sans"/>
                <a:ea typeface="DM Sans"/>
                <a:cs typeface="DM Sans"/>
                <a:sym typeface="DM Sans"/>
              </a:rPr>
              <a:t>Professional communication means...</a:t>
            </a:r>
          </a:p>
          <a:p>
            <a:pPr marL="1295400" lvl="2" indent="-431800" algn="l">
              <a:lnSpc>
                <a:spcPts val="5400"/>
              </a:lnSpc>
              <a:buFont typeface="Arial"/>
              <a:buChar char="⚬"/>
            </a:pPr>
            <a:r>
              <a:rPr lang="en-US" sz="3000">
                <a:solidFill>
                  <a:srgbClr val="002858"/>
                </a:solidFill>
                <a:latin typeface="DM Sans"/>
                <a:ea typeface="DM Sans"/>
                <a:cs typeface="DM Sans"/>
                <a:sym typeface="DM Sans"/>
              </a:rPr>
              <a:t>Being approachable without sacrificing boundaries.</a:t>
            </a:r>
          </a:p>
          <a:p>
            <a:pPr marL="1295400" lvl="2" indent="-431800" algn="l">
              <a:lnSpc>
                <a:spcPts val="5400"/>
              </a:lnSpc>
              <a:buFont typeface="Arial"/>
              <a:buChar char="⚬"/>
            </a:pPr>
            <a:r>
              <a:rPr lang="en-US" sz="3000">
                <a:solidFill>
                  <a:srgbClr val="002858"/>
                </a:solidFill>
                <a:latin typeface="DM Sans"/>
                <a:ea typeface="DM Sans"/>
                <a:cs typeface="DM Sans"/>
                <a:sym typeface="DM Sans"/>
              </a:rPr>
              <a:t>Being kind while maintaining consistency.</a:t>
            </a:r>
          </a:p>
          <a:p>
            <a:pPr marL="1295400" lvl="2" indent="-431800" algn="l">
              <a:lnSpc>
                <a:spcPts val="5400"/>
              </a:lnSpc>
              <a:buFont typeface="Arial"/>
              <a:buChar char="⚬"/>
            </a:pPr>
            <a:r>
              <a:rPr lang="en-US" sz="3000">
                <a:solidFill>
                  <a:srgbClr val="002858"/>
                </a:solidFill>
                <a:latin typeface="DM Sans"/>
                <a:ea typeface="DM Sans"/>
                <a:cs typeface="DM Sans"/>
                <a:sym typeface="DM Sans"/>
              </a:rPr>
              <a:t>Being honest, even when conversations are difficult.</a:t>
            </a:r>
          </a:p>
          <a:p>
            <a:pPr marL="1295400" lvl="2" indent="-431800" algn="l">
              <a:lnSpc>
                <a:spcPts val="5400"/>
              </a:lnSpc>
              <a:buFont typeface="Arial"/>
              <a:buChar char="⚬"/>
            </a:pPr>
            <a:r>
              <a:rPr lang="en-US" sz="3000">
                <a:solidFill>
                  <a:srgbClr val="002858"/>
                </a:solidFill>
                <a:latin typeface="DM Sans"/>
                <a:ea typeface="DM Sans"/>
                <a:cs typeface="DM Sans"/>
                <a:sym typeface="DM Sans"/>
              </a:rPr>
              <a:t>Following through on commitments.</a:t>
            </a:r>
          </a:p>
          <a:p>
            <a:pPr marL="1295400" lvl="2" indent="-431800" algn="l">
              <a:lnSpc>
                <a:spcPts val="5400"/>
              </a:lnSpc>
              <a:buFont typeface="Arial"/>
              <a:buChar char="⚬"/>
            </a:pPr>
            <a:r>
              <a:rPr lang="en-US" sz="3000">
                <a:solidFill>
                  <a:srgbClr val="002858"/>
                </a:solidFill>
                <a:latin typeface="DM Sans"/>
                <a:ea typeface="DM Sans"/>
                <a:cs typeface="DM Sans"/>
                <a:sym typeface="DM Sans"/>
              </a:rPr>
              <a:t>Communicating with integrity.</a:t>
            </a:r>
          </a:p>
          <a:p>
            <a:pPr marL="1295400" lvl="2" indent="-431800" algn="l">
              <a:lnSpc>
                <a:spcPts val="5400"/>
              </a:lnSpc>
              <a:buFont typeface="Arial"/>
              <a:buChar char="⚬"/>
            </a:pPr>
            <a:r>
              <a:rPr lang="en-US" sz="3000">
                <a:solidFill>
                  <a:srgbClr val="002858"/>
                </a:solidFill>
                <a:latin typeface="DM Sans"/>
                <a:ea typeface="DM Sans"/>
                <a:cs typeface="DM Sans"/>
                <a:sym typeface="DM Sans"/>
              </a:rPr>
              <a:t>Not having the perfect words.</a:t>
            </a:r>
          </a:p>
          <a:p>
            <a:pPr marL="1295400" lvl="2" indent="-431800" algn="l">
              <a:lnSpc>
                <a:spcPts val="5400"/>
              </a:lnSpc>
              <a:buFont typeface="Arial"/>
              <a:buChar char="⚬"/>
            </a:pPr>
            <a:r>
              <a:rPr lang="en-US" sz="3000">
                <a:solidFill>
                  <a:srgbClr val="002858"/>
                </a:solidFill>
                <a:latin typeface="DM Sans"/>
                <a:ea typeface="DM Sans"/>
                <a:cs typeface="DM Sans"/>
                <a:sym typeface="DM Sans"/>
              </a:rPr>
              <a:t>Being intentional about what you say, do, and write.</a:t>
            </a:r>
          </a:p>
          <a:p>
            <a:pPr marL="647700" lvl="1" indent="-323850" algn="l">
              <a:lnSpc>
                <a:spcPts val="5400"/>
              </a:lnSpc>
              <a:buFont typeface="Arial"/>
              <a:buChar char="•"/>
            </a:pPr>
            <a:r>
              <a:rPr lang="en-US" sz="3000">
                <a:solidFill>
                  <a:srgbClr val="002858"/>
                </a:solidFill>
                <a:latin typeface="DM Sans"/>
                <a:ea typeface="DM Sans"/>
                <a:cs typeface="DM Sans"/>
                <a:sym typeface="DM Sans"/>
              </a:rPr>
              <a:t>Professional communication helps students feel respected, supported, and empowered.</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3217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213762" y="321797"/>
            <a:ext cx="11860475" cy="1581200"/>
          </a:xfrm>
          <a:prstGeom prst="rect">
            <a:avLst/>
          </a:prstGeom>
        </p:spPr>
        <p:txBody>
          <a:bodyPr lIns="0" tIns="0" rIns="0" bIns="0" rtlCol="0" anchor="t">
            <a:spAutoFit/>
          </a:bodyPr>
          <a:lstStyle/>
          <a:p>
            <a:pPr algn="ctr">
              <a:lnSpc>
                <a:spcPts val="7000"/>
              </a:lnSpc>
            </a:pPr>
            <a:r>
              <a:rPr lang="en-US" sz="5000" i="1" dirty="0">
                <a:solidFill>
                  <a:srgbClr val="002858"/>
                </a:solidFill>
                <a:latin typeface="DM Sans Italics"/>
                <a:ea typeface="DM Sans Italics"/>
                <a:cs typeface="DM Sans Italics"/>
                <a:sym typeface="DM Sans Italics"/>
              </a:rPr>
              <a:t>Shout It Out Activity:</a:t>
            </a:r>
          </a:p>
          <a:p>
            <a:pPr algn="ctr">
              <a:lnSpc>
                <a:spcPts val="5599"/>
              </a:lnSpc>
              <a:spcBef>
                <a:spcPct val="0"/>
              </a:spcBef>
            </a:pPr>
            <a:r>
              <a:rPr lang="en-US" sz="3999" dirty="0">
                <a:solidFill>
                  <a:srgbClr val="002858"/>
                </a:solidFill>
                <a:latin typeface="DM Sans"/>
                <a:ea typeface="DM Sans"/>
                <a:cs typeface="DM Sans"/>
                <a:sym typeface="DM Sans"/>
              </a:rPr>
              <a:t>Which Response Is More Professional?</a:t>
            </a:r>
          </a:p>
        </p:txBody>
      </p:sp>
      <p:sp>
        <p:nvSpPr>
          <p:cNvPr id="4" name="TextBox 4"/>
          <p:cNvSpPr txBox="1"/>
          <p:nvPr/>
        </p:nvSpPr>
        <p:spPr>
          <a:xfrm>
            <a:off x="781049" y="1936980"/>
            <a:ext cx="16725900" cy="8028223"/>
          </a:xfrm>
          <a:prstGeom prst="rect">
            <a:avLst/>
          </a:prstGeom>
        </p:spPr>
        <p:txBody>
          <a:bodyPr wrap="square" lIns="0" tIns="0" rIns="0" bIns="0" rtlCol="0" anchor="t">
            <a:spAutoFit/>
          </a:bodyPr>
          <a:lstStyle/>
          <a:p>
            <a:pPr marL="474979" lvl="1" indent="-237490" algn="l">
              <a:lnSpc>
                <a:spcPts val="3739"/>
              </a:lnSpc>
              <a:buFont typeface="Arial"/>
              <a:buChar char="•"/>
            </a:pPr>
            <a:r>
              <a:rPr lang="en-US" sz="2199" dirty="0">
                <a:solidFill>
                  <a:srgbClr val="002858"/>
                </a:solidFill>
                <a:latin typeface="DM Sans"/>
                <a:ea typeface="DM Sans"/>
                <a:cs typeface="DM Sans"/>
                <a:sym typeface="DM Sans"/>
              </a:rPr>
              <a:t>A student emails: “I know I missed my appointment, but can you meet with me tonight? I really need help.”</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A: “I can't meet tonight. You missed your appointment, so you'll need to schedule another one.”</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B: “I’m not available tonight, but you can schedule another appointment through </a:t>
            </a:r>
            <a:r>
              <a:rPr lang="en-US" sz="2199" dirty="0" err="1">
                <a:solidFill>
                  <a:srgbClr val="002858"/>
                </a:solidFill>
                <a:latin typeface="DM Sans"/>
                <a:ea typeface="DM Sans"/>
                <a:cs typeface="DM Sans"/>
                <a:sym typeface="DM Sans"/>
              </a:rPr>
              <a:t>WCOnline</a:t>
            </a:r>
            <a:r>
              <a:rPr lang="en-US" sz="2199" dirty="0">
                <a:solidFill>
                  <a:srgbClr val="002858"/>
                </a:solidFill>
                <a:latin typeface="DM Sans"/>
                <a:ea typeface="DM Sans"/>
                <a:cs typeface="DM Sans"/>
                <a:sym typeface="DM Sans"/>
              </a:rPr>
              <a:t>. If you’d like, we can also talk about strategies for preparing for your next appointment.”</a:t>
            </a:r>
          </a:p>
          <a:p>
            <a:pPr marL="474979" lvl="1" indent="-237490" algn="l">
              <a:lnSpc>
                <a:spcPts val="3739"/>
              </a:lnSpc>
              <a:buFont typeface="Arial"/>
              <a:buChar char="•"/>
            </a:pPr>
            <a:r>
              <a:rPr lang="en-US" sz="2199" dirty="0">
                <a:solidFill>
                  <a:srgbClr val="002858"/>
                </a:solidFill>
                <a:latin typeface="DM Sans"/>
                <a:ea typeface="DM Sans"/>
                <a:cs typeface="DM Sans"/>
                <a:sym typeface="DM Sans"/>
              </a:rPr>
              <a:t>A student asks: “Do you know if I can still withdraw from my course?”</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A: “I think you can, but I'm not completely sure. I believe the deadline is sometime next week.”</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B: “I don't want to give you inaccurate information. I recommend you schedule a meeting with your class dean to discuss it.”</a:t>
            </a:r>
          </a:p>
          <a:p>
            <a:pPr marL="474979" lvl="1" indent="-237490" algn="l">
              <a:lnSpc>
                <a:spcPts val="3739"/>
              </a:lnSpc>
              <a:buFont typeface="Arial"/>
              <a:buChar char="•"/>
            </a:pPr>
            <a:r>
              <a:rPr lang="en-US" sz="2199" dirty="0">
                <a:solidFill>
                  <a:srgbClr val="002858"/>
                </a:solidFill>
                <a:latin typeface="DM Sans"/>
                <a:ea typeface="DM Sans"/>
                <a:cs typeface="DM Sans"/>
                <a:sym typeface="DM Sans"/>
              </a:rPr>
              <a:t>A student says: “I've tried everything you suggested and none of it works. I don't think you understand how difficult this is.”</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A: “A lot of students struggle with this. You just need to keep trying the strategies we talked about.”</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B: “It sounds like you've put a lot of effort into this and are still feeling stuck. Can you tell me a little more about what's been getting in the way so we can think about what might work better for you?”</a:t>
            </a:r>
          </a:p>
          <a:p>
            <a:pPr marL="474979" lvl="1" indent="-237490" algn="l">
              <a:lnSpc>
                <a:spcPts val="3739"/>
              </a:lnSpc>
              <a:buFont typeface="Arial"/>
              <a:buChar char="•"/>
            </a:pPr>
            <a:r>
              <a:rPr lang="en-US" sz="2199" dirty="0">
                <a:solidFill>
                  <a:srgbClr val="002858"/>
                </a:solidFill>
                <a:latin typeface="DM Sans"/>
                <a:ea typeface="DM Sans"/>
                <a:cs typeface="DM Sans"/>
                <a:sym typeface="DM Sans"/>
              </a:rPr>
              <a:t>A student says: “My professor hasn't responded to my emails. Can you email them for me and explain what's going on?”</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A: “Sure. What’s your professor's email, and I'll explain the situation.”</a:t>
            </a:r>
          </a:p>
          <a:p>
            <a:pPr marL="949959" lvl="2" indent="-316653" algn="l">
              <a:lnSpc>
                <a:spcPts val="3739"/>
              </a:lnSpc>
              <a:buFont typeface="Arial"/>
              <a:buChar char="⚬"/>
            </a:pPr>
            <a:r>
              <a:rPr lang="en-US" sz="2199" dirty="0">
                <a:solidFill>
                  <a:srgbClr val="002858"/>
                </a:solidFill>
                <a:latin typeface="DM Sans"/>
                <a:ea typeface="DM Sans"/>
                <a:cs typeface="DM Sans"/>
                <a:sym typeface="DM Sans"/>
              </a:rPr>
              <a:t>Response B: “I can help you think through how you might follow up with your professor. Let's look at what you've already sent and figure out what your next step could be. If you're unsure how to handle the situation, we can also talk about who else might be able to help.”</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79242" y="3207381"/>
            <a:ext cx="10729517" cy="3872403"/>
            <a:chOff x="0" y="0"/>
            <a:chExt cx="14306022" cy="5163204"/>
          </a:xfrm>
        </p:grpSpPr>
        <p:sp>
          <p:nvSpPr>
            <p:cNvPr id="3" name="TextBox 3"/>
            <p:cNvSpPr txBox="1"/>
            <p:nvPr/>
          </p:nvSpPr>
          <p:spPr>
            <a:xfrm>
              <a:off x="530417" y="-161925"/>
              <a:ext cx="13245188" cy="3675635"/>
            </a:xfrm>
            <a:prstGeom prst="rect">
              <a:avLst/>
            </a:prstGeom>
          </p:spPr>
          <p:txBody>
            <a:bodyPr lIns="0" tIns="0" rIns="0" bIns="0" rtlCol="0" anchor="t">
              <a:spAutoFit/>
            </a:bodyPr>
            <a:lstStyle/>
            <a:p>
              <a:pPr algn="ctr">
                <a:lnSpc>
                  <a:spcPts val="11200"/>
                </a:lnSpc>
                <a:spcBef>
                  <a:spcPct val="0"/>
                </a:spcBef>
              </a:pPr>
              <a:r>
                <a:rPr lang="en-US" sz="8000">
                  <a:solidFill>
                    <a:srgbClr val="002858"/>
                  </a:solidFill>
                  <a:latin typeface="DM Sans"/>
                  <a:ea typeface="DM Sans"/>
                  <a:cs typeface="DM Sans"/>
                  <a:sym typeface="DM Sans"/>
                </a:rPr>
                <a:t>Professional Judgment</a:t>
              </a:r>
            </a:p>
          </p:txBody>
        </p:sp>
        <p:sp>
          <p:nvSpPr>
            <p:cNvPr id="4" name="TextBox 4"/>
            <p:cNvSpPr txBox="1"/>
            <p:nvPr/>
          </p:nvSpPr>
          <p:spPr>
            <a:xfrm>
              <a:off x="0" y="4455602"/>
              <a:ext cx="14306022" cy="707602"/>
            </a:xfrm>
            <a:prstGeom prst="rect">
              <a:avLst/>
            </a:prstGeom>
          </p:spPr>
          <p:txBody>
            <a:bodyPr lIns="0" tIns="0" rIns="0" bIns="0" rtlCol="0" anchor="t">
              <a:spAutoFit/>
            </a:bodyPr>
            <a:lstStyle/>
            <a:p>
              <a:pPr algn="ctr">
                <a:lnSpc>
                  <a:spcPts val="4899"/>
                </a:lnSpc>
              </a:pPr>
              <a:r>
                <a:rPr lang="en-US" sz="2799" b="1">
                  <a:solidFill>
                    <a:srgbClr val="002858"/>
                  </a:solidFill>
                  <a:latin typeface="DM Sans Bold"/>
                  <a:ea typeface="DM Sans Bold"/>
                  <a:cs typeface="DM Sans Bold"/>
                  <a:sym typeface="DM Sans Bold"/>
                </a:rPr>
                <a:t>Knowing what to do when there isn’t an obvious answer.</a:t>
              </a:r>
            </a:p>
          </p:txBody>
        </p:sp>
      </p:gr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3"/>
            <a:stretch>
              <a:fillRect l="-284980" t="-2484" r="-96893" b="-8103"/>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51616" y="7730565"/>
            <a:ext cx="1413805" cy="1413805"/>
          </a:xfrm>
          <a:custGeom>
            <a:avLst/>
            <a:gdLst/>
            <a:ahLst/>
            <a:cxnLst/>
            <a:rect l="l" t="t" r="r" b="b"/>
            <a:pathLst>
              <a:path w="1413805" h="1413805">
                <a:moveTo>
                  <a:pt x="0" y="0"/>
                </a:moveTo>
                <a:lnTo>
                  <a:pt x="1413806" y="0"/>
                </a:lnTo>
                <a:lnTo>
                  <a:pt x="1413806" y="1413805"/>
                </a:lnTo>
                <a:lnTo>
                  <a:pt x="0" y="1413805"/>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5632930" y="664000"/>
            <a:ext cx="7613973" cy="863633"/>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Professional Judgment</a:t>
            </a:r>
          </a:p>
        </p:txBody>
      </p:sp>
      <p:sp>
        <p:nvSpPr>
          <p:cNvPr id="4" name="TextBox 4"/>
          <p:cNvSpPr txBox="1"/>
          <p:nvPr/>
        </p:nvSpPr>
        <p:spPr>
          <a:xfrm>
            <a:off x="2604004" y="1644952"/>
            <a:ext cx="13671827" cy="7965827"/>
          </a:xfrm>
          <a:prstGeom prst="rect">
            <a:avLst/>
          </a:prstGeom>
        </p:spPr>
        <p:txBody>
          <a:bodyPr lIns="0" tIns="0" rIns="0" bIns="0" rtlCol="0" anchor="t">
            <a:spAutoFit/>
          </a:bodyPr>
          <a:lstStyle/>
          <a:p>
            <a:pPr marL="539751" lvl="1" indent="-269876" algn="l">
              <a:lnSpc>
                <a:spcPts val="4250"/>
              </a:lnSpc>
              <a:buFont typeface="Arial"/>
              <a:buChar char="•"/>
            </a:pPr>
            <a:r>
              <a:rPr lang="en-US" sz="2500" dirty="0">
                <a:solidFill>
                  <a:srgbClr val="002858"/>
                </a:solidFill>
                <a:latin typeface="DM Sans"/>
                <a:ea typeface="DM Sans"/>
                <a:cs typeface="DM Sans"/>
                <a:sym typeface="DM Sans"/>
              </a:rPr>
              <a:t>Professional judgment means making thoughtful decisions that reflect your role, responsibilities, and the values of the Office of Academic Support.</a:t>
            </a:r>
          </a:p>
          <a:p>
            <a:pPr marL="539751" lvl="1" indent="-269876" algn="l">
              <a:lnSpc>
                <a:spcPts val="4250"/>
              </a:lnSpc>
              <a:buFont typeface="Arial"/>
              <a:buChar char="•"/>
            </a:pPr>
            <a:r>
              <a:rPr lang="en-US" sz="2500" dirty="0">
                <a:solidFill>
                  <a:srgbClr val="002858"/>
                </a:solidFill>
                <a:latin typeface="DM Sans"/>
                <a:ea typeface="DM Sans"/>
                <a:cs typeface="DM Sans"/>
                <a:sym typeface="DM Sans"/>
              </a:rPr>
              <a:t>Professional PALs:</a:t>
            </a:r>
          </a:p>
          <a:p>
            <a:pPr marL="1079502" lvl="2" indent="-359834" algn="l">
              <a:lnSpc>
                <a:spcPts val="4250"/>
              </a:lnSpc>
              <a:buFont typeface="Arial"/>
              <a:buChar char="⚬"/>
            </a:pPr>
            <a:r>
              <a:rPr lang="en-US" sz="2500" i="1" u="sng" dirty="0">
                <a:solidFill>
                  <a:srgbClr val="002858"/>
                </a:solidFill>
                <a:latin typeface="DM Sans Italics"/>
                <a:ea typeface="DM Sans Italics"/>
                <a:cs typeface="DM Sans Italics"/>
                <a:sym typeface="DM Sans Italics"/>
              </a:rPr>
              <a:t>Pause</a:t>
            </a:r>
            <a:r>
              <a:rPr lang="en-US" sz="2500" i="1" dirty="0">
                <a:solidFill>
                  <a:srgbClr val="002858"/>
                </a:solidFill>
                <a:latin typeface="DM Sans Italics"/>
                <a:ea typeface="DM Sans Italics"/>
                <a:cs typeface="DM Sans Italics"/>
                <a:sym typeface="DM Sans Italics"/>
              </a:rPr>
              <a:t> - think before acting rather than responding impulsively.</a:t>
            </a:r>
          </a:p>
          <a:p>
            <a:pPr marL="1079502" lvl="2" indent="-359834" algn="l">
              <a:lnSpc>
                <a:spcPts val="4250"/>
              </a:lnSpc>
              <a:buFont typeface="Arial"/>
              <a:buChar char="⚬"/>
            </a:pPr>
            <a:r>
              <a:rPr lang="en-US" sz="2500" i="1" u="sng" dirty="0">
                <a:solidFill>
                  <a:srgbClr val="002858"/>
                </a:solidFill>
                <a:latin typeface="DM Sans Italics"/>
                <a:ea typeface="DM Sans Italics"/>
                <a:cs typeface="DM Sans Italics"/>
                <a:sym typeface="DM Sans Italics"/>
              </a:rPr>
              <a:t>Assess</a:t>
            </a:r>
            <a:r>
              <a:rPr lang="en-US" sz="2500" i="1" dirty="0">
                <a:solidFill>
                  <a:srgbClr val="002858"/>
                </a:solidFill>
                <a:latin typeface="DM Sans Italics"/>
                <a:ea typeface="DM Sans Italics"/>
                <a:cs typeface="DM Sans Italics"/>
                <a:sym typeface="DM Sans Italics"/>
              </a:rPr>
              <a:t> - determine what the student is seeking support for.</a:t>
            </a:r>
          </a:p>
          <a:p>
            <a:pPr marL="1079502" lvl="2" indent="-359834" algn="l">
              <a:lnSpc>
                <a:spcPts val="4250"/>
              </a:lnSpc>
              <a:buFont typeface="Arial"/>
              <a:buChar char="⚬"/>
            </a:pPr>
            <a:r>
              <a:rPr lang="en-US" sz="2500" i="1" u="sng" dirty="0">
                <a:solidFill>
                  <a:srgbClr val="002858"/>
                </a:solidFill>
                <a:latin typeface="DM Sans Italics"/>
                <a:ea typeface="DM Sans Italics"/>
                <a:cs typeface="DM Sans Italics"/>
                <a:sym typeface="DM Sans Italics"/>
              </a:rPr>
              <a:t>Consider</a:t>
            </a:r>
            <a:r>
              <a:rPr lang="en-US" sz="2500" i="1" dirty="0">
                <a:solidFill>
                  <a:srgbClr val="002858"/>
                </a:solidFill>
                <a:latin typeface="DM Sans Italics"/>
                <a:ea typeface="DM Sans Italics"/>
                <a:cs typeface="DM Sans Italics"/>
                <a:sym typeface="DM Sans Italics"/>
              </a:rPr>
              <a:t> - address the student's needs by balancing care with consistency within the context of your role</a:t>
            </a:r>
          </a:p>
          <a:p>
            <a:pPr marL="1079502" lvl="2" indent="-359834" algn="l">
              <a:lnSpc>
                <a:spcPts val="4250"/>
              </a:lnSpc>
              <a:buFont typeface="Arial"/>
              <a:buChar char="⚬"/>
            </a:pPr>
            <a:r>
              <a:rPr lang="en-US" sz="2500" i="1" u="sng" dirty="0">
                <a:solidFill>
                  <a:srgbClr val="002858"/>
                </a:solidFill>
                <a:latin typeface="DM Sans Italics"/>
                <a:ea typeface="DM Sans Italics"/>
                <a:cs typeface="DM Sans Italics"/>
                <a:sym typeface="DM Sans Italics"/>
              </a:rPr>
              <a:t>Consult</a:t>
            </a:r>
            <a:r>
              <a:rPr lang="en-US" sz="2500" i="1" dirty="0">
                <a:solidFill>
                  <a:srgbClr val="002858"/>
                </a:solidFill>
                <a:latin typeface="DM Sans Italics"/>
                <a:ea typeface="DM Sans Italics"/>
                <a:cs typeface="DM Sans Italics"/>
                <a:sym typeface="DM Sans Italics"/>
              </a:rPr>
              <a:t> - recognize when the student needs guidance from professional staff.</a:t>
            </a:r>
          </a:p>
          <a:p>
            <a:pPr marL="1079502" lvl="2" indent="-359834" algn="l">
              <a:lnSpc>
                <a:spcPts val="4250"/>
              </a:lnSpc>
              <a:buFont typeface="Arial"/>
              <a:buChar char="⚬"/>
            </a:pPr>
            <a:r>
              <a:rPr lang="en-US" sz="2500" i="1" u="sng" dirty="0">
                <a:solidFill>
                  <a:srgbClr val="002858"/>
                </a:solidFill>
                <a:latin typeface="DM Sans Italics"/>
                <a:ea typeface="DM Sans Italics"/>
                <a:cs typeface="DM Sans Italics"/>
                <a:sym typeface="DM Sans Italics"/>
              </a:rPr>
              <a:t>Act</a:t>
            </a:r>
            <a:r>
              <a:rPr lang="en-US" sz="2500" i="1" dirty="0">
                <a:solidFill>
                  <a:srgbClr val="002858"/>
                </a:solidFill>
                <a:latin typeface="DM Sans Italics"/>
                <a:ea typeface="DM Sans Italics"/>
                <a:cs typeface="DM Sans Italics"/>
                <a:sym typeface="DM Sans Italics"/>
              </a:rPr>
              <a:t> - use policies, ethics, and good judgment to support the student and guide their decision-making process.</a:t>
            </a:r>
          </a:p>
          <a:p>
            <a:pPr marL="539751" lvl="1" indent="-269876" algn="l">
              <a:lnSpc>
                <a:spcPts val="4250"/>
              </a:lnSpc>
              <a:buFont typeface="Arial"/>
              <a:buChar char="•"/>
            </a:pPr>
            <a:r>
              <a:rPr lang="en-US" sz="2500" dirty="0">
                <a:solidFill>
                  <a:srgbClr val="002858"/>
                </a:solidFill>
                <a:latin typeface="DM Sans"/>
                <a:ea typeface="DM Sans"/>
                <a:cs typeface="DM Sans"/>
                <a:sym typeface="DM Sans"/>
              </a:rPr>
              <a:t>Professional judgment is asking yourself questions before you respond:</a:t>
            </a:r>
          </a:p>
          <a:p>
            <a:pPr marL="1079502" lvl="2" indent="-359834" algn="l">
              <a:lnSpc>
                <a:spcPts val="4250"/>
              </a:lnSpc>
              <a:buFont typeface="Arial"/>
              <a:buChar char="⚬"/>
            </a:pPr>
            <a:r>
              <a:rPr lang="en-US" sz="2500" dirty="0">
                <a:solidFill>
                  <a:srgbClr val="002858"/>
                </a:solidFill>
                <a:latin typeface="DM Sans"/>
                <a:ea typeface="DM Sans"/>
                <a:cs typeface="DM Sans"/>
                <a:sym typeface="DM Sans"/>
              </a:rPr>
              <a:t>What is the student really asking for?</a:t>
            </a:r>
          </a:p>
          <a:p>
            <a:pPr marL="1079502" lvl="2" indent="-359834" algn="l">
              <a:lnSpc>
                <a:spcPts val="4250"/>
              </a:lnSpc>
              <a:buFont typeface="Arial"/>
              <a:buChar char="⚬"/>
            </a:pPr>
            <a:r>
              <a:rPr lang="en-US" sz="2500" dirty="0">
                <a:solidFill>
                  <a:srgbClr val="002858"/>
                </a:solidFill>
                <a:latin typeface="DM Sans"/>
                <a:ea typeface="DM Sans"/>
                <a:cs typeface="DM Sans"/>
                <a:sym typeface="DM Sans"/>
              </a:rPr>
              <a:t>Is this within my role?</a:t>
            </a:r>
          </a:p>
          <a:p>
            <a:pPr marL="1079502" lvl="2" indent="-359834" algn="l">
              <a:lnSpc>
                <a:spcPts val="4250"/>
              </a:lnSpc>
              <a:buFont typeface="Arial"/>
              <a:buChar char="⚬"/>
            </a:pPr>
            <a:r>
              <a:rPr lang="en-US" sz="2500" dirty="0">
                <a:solidFill>
                  <a:srgbClr val="002858"/>
                </a:solidFill>
                <a:latin typeface="DM Sans"/>
                <a:ea typeface="DM Sans"/>
                <a:cs typeface="DM Sans"/>
                <a:sym typeface="DM Sans"/>
              </a:rPr>
              <a:t>What response best supports the student's success?</a:t>
            </a:r>
          </a:p>
          <a:p>
            <a:pPr marL="1079502" lvl="2" indent="-359834" algn="l">
              <a:lnSpc>
                <a:spcPts val="4250"/>
              </a:lnSpc>
              <a:buFont typeface="Arial"/>
              <a:buChar char="⚬"/>
            </a:pPr>
            <a:r>
              <a:rPr lang="en-US" sz="2500" dirty="0">
                <a:solidFill>
                  <a:srgbClr val="002858"/>
                </a:solidFill>
                <a:latin typeface="DM Sans"/>
                <a:ea typeface="DM Sans"/>
                <a:cs typeface="DM Sans"/>
                <a:sym typeface="DM Sans"/>
              </a:rPr>
              <a:t>Do I need additional guidance?</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01954" y="321797"/>
            <a:ext cx="1413805" cy="1413805"/>
          </a:xfrm>
          <a:custGeom>
            <a:avLst/>
            <a:gdLst/>
            <a:ahLst/>
            <a:cxnLst/>
            <a:rect l="l" t="t" r="r" b="b"/>
            <a:pathLst>
              <a:path w="1413805" h="1413805">
                <a:moveTo>
                  <a:pt x="0" y="0"/>
                </a:moveTo>
                <a:lnTo>
                  <a:pt x="1413805" y="0"/>
                </a:lnTo>
                <a:lnTo>
                  <a:pt x="1413805"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398810" y="412377"/>
            <a:ext cx="11490379" cy="863600"/>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Staying Within Your Role as a PAL</a:t>
            </a:r>
          </a:p>
        </p:txBody>
      </p:sp>
      <p:sp>
        <p:nvSpPr>
          <p:cNvPr id="4" name="TextBox 4"/>
          <p:cNvSpPr txBox="1"/>
          <p:nvPr/>
        </p:nvSpPr>
        <p:spPr>
          <a:xfrm>
            <a:off x="1028700" y="1309752"/>
            <a:ext cx="16230600" cy="1031842"/>
          </a:xfrm>
          <a:prstGeom prst="rect">
            <a:avLst/>
          </a:prstGeom>
        </p:spPr>
        <p:txBody>
          <a:bodyPr lIns="0" tIns="0" rIns="0" bIns="0" rtlCol="0" anchor="t">
            <a:spAutoFit/>
          </a:bodyPr>
          <a:lstStyle/>
          <a:p>
            <a:pPr marL="539749" lvl="1" indent="-269875" algn="l">
              <a:lnSpc>
                <a:spcPts val="4249"/>
              </a:lnSpc>
              <a:buFont typeface="Arial"/>
              <a:buChar char="•"/>
            </a:pPr>
            <a:r>
              <a:rPr lang="en-US" sz="2499">
                <a:solidFill>
                  <a:srgbClr val="002858"/>
                </a:solidFill>
                <a:latin typeface="DM Sans"/>
                <a:ea typeface="DM Sans"/>
                <a:cs typeface="DM Sans"/>
                <a:sym typeface="DM Sans"/>
              </a:rPr>
              <a:t>Professional judgment includes understanding both the opportunities and limits of your role.</a:t>
            </a:r>
          </a:p>
          <a:p>
            <a:pPr marL="539749" lvl="1" indent="-269875" algn="l">
              <a:lnSpc>
                <a:spcPts val="4249"/>
              </a:lnSpc>
              <a:buFont typeface="Arial"/>
              <a:buChar char="•"/>
            </a:pPr>
            <a:r>
              <a:rPr lang="en-US" sz="2499">
                <a:solidFill>
                  <a:srgbClr val="002858"/>
                </a:solidFill>
                <a:latin typeface="DM Sans"/>
                <a:ea typeface="DM Sans"/>
                <a:cs typeface="DM Sans"/>
                <a:sym typeface="DM Sans"/>
              </a:rPr>
              <a:t>Supporting students does not mean taking responsibility for their decisions or outcomes.</a:t>
            </a:r>
          </a:p>
        </p:txBody>
      </p:sp>
      <p:graphicFrame>
        <p:nvGraphicFramePr>
          <p:cNvPr id="5" name="Table 5"/>
          <p:cNvGraphicFramePr>
            <a:graphicFrameLocks noGrp="1"/>
          </p:cNvGraphicFramePr>
          <p:nvPr>
            <p:extLst>
              <p:ext uri="{D42A27DB-BD31-4B8C-83A1-F6EECF244321}">
                <p14:modId xmlns:p14="http://schemas.microsoft.com/office/powerpoint/2010/main" val="738003730"/>
              </p:ext>
            </p:extLst>
          </p:nvPr>
        </p:nvGraphicFramePr>
        <p:xfrm>
          <a:off x="1028700" y="2503519"/>
          <a:ext cx="16497300" cy="7592677"/>
        </p:xfrm>
        <a:graphic>
          <a:graphicData uri="http://schemas.openxmlformats.org/drawingml/2006/table">
            <a:tbl>
              <a:tblPr/>
              <a:tblGrid>
                <a:gridCol w="3703819">
                  <a:extLst>
                    <a:ext uri="{9D8B030D-6E8A-4147-A177-3AD203B41FA5}">
                      <a16:colId xmlns:a16="http://schemas.microsoft.com/office/drawing/2014/main" val="20000"/>
                    </a:ext>
                  </a:extLst>
                </a:gridCol>
                <a:gridCol w="5097281">
                  <a:extLst>
                    <a:ext uri="{9D8B030D-6E8A-4147-A177-3AD203B41FA5}">
                      <a16:colId xmlns:a16="http://schemas.microsoft.com/office/drawing/2014/main" val="20001"/>
                    </a:ext>
                  </a:extLst>
                </a:gridCol>
                <a:gridCol w="7696200">
                  <a:extLst>
                    <a:ext uri="{9D8B030D-6E8A-4147-A177-3AD203B41FA5}">
                      <a16:colId xmlns:a16="http://schemas.microsoft.com/office/drawing/2014/main" val="20002"/>
                    </a:ext>
                  </a:extLst>
                </a:gridCol>
              </a:tblGrid>
              <a:tr h="831259">
                <a:tc>
                  <a:txBody>
                    <a:bodyPr/>
                    <a:lstStyle/>
                    <a:p>
                      <a:pPr algn="ctr">
                        <a:lnSpc>
                          <a:spcPts val="3499"/>
                        </a:lnSpc>
                        <a:defRPr/>
                      </a:pPr>
                      <a:r>
                        <a:rPr lang="en-US" sz="2499" b="1" dirty="0">
                          <a:solidFill>
                            <a:srgbClr val="002858"/>
                          </a:solidFill>
                          <a:latin typeface="DM Sans Bold"/>
                          <a:ea typeface="DM Sans Bold"/>
                          <a:cs typeface="DM Sans Bold"/>
                          <a:sym typeface="DM Sans Bold"/>
                        </a:rPr>
                        <a:t>Instead of...</a:t>
                      </a:r>
                      <a:endParaRPr lang="en-US" sz="1100" dirty="0"/>
                    </a:p>
                  </a:txBody>
                  <a:tcPr marL="190500" marR="190500" marT="190500" marB="190500" anchor="ctr">
                    <a:lnL w="9525" cap="flat" cmpd="sng" algn="ctr">
                      <a:solidFill>
                        <a:srgbClr val="FFC600"/>
                      </a:solidFill>
                      <a:prstDash val="solid"/>
                      <a:round/>
                      <a:headEnd type="none" w="med" len="med"/>
                      <a:tailEnd type="none" w="med" len="med"/>
                    </a:lnL>
                    <a:lnR w="0" cap="flat" cmpd="sng" algn="ctr">
                      <a:solidFill>
                        <a:srgbClr val="99ACFF"/>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tc>
                  <a:txBody>
                    <a:bodyPr/>
                    <a:lstStyle/>
                    <a:p>
                      <a:pPr algn="ctr">
                        <a:lnSpc>
                          <a:spcPts val="3499"/>
                        </a:lnSpc>
                        <a:defRPr/>
                      </a:pPr>
                      <a:r>
                        <a:rPr lang="en-US" sz="2499" b="1" dirty="0">
                          <a:solidFill>
                            <a:srgbClr val="002858"/>
                          </a:solidFill>
                          <a:latin typeface="DM Sans Bold"/>
                          <a:ea typeface="DM Sans Bold"/>
                          <a:cs typeface="DM Sans Bold"/>
                          <a:sym typeface="DM Sans Bold"/>
                        </a:rPr>
                        <a:t>Try...</a:t>
                      </a:r>
                      <a:endParaRPr lang="en-US" sz="1100" dirty="0"/>
                    </a:p>
                  </a:txBody>
                  <a:tcPr marL="190500" marR="190500" marT="190500" marB="190500" anchor="ctr">
                    <a:lnL w="0" cap="flat" cmpd="sng" algn="ctr">
                      <a:solidFill>
                        <a:srgbClr val="99ACFF"/>
                      </a:solidFill>
                      <a:prstDash val="solid"/>
                      <a:round/>
                      <a:headEnd type="none" w="med" len="med"/>
                      <a:tailEnd type="none" w="med" len="med"/>
                    </a:lnL>
                    <a:lnR w="9525" cap="flat" cmpd="sng" algn="ctr">
                      <a:solidFill>
                        <a:srgbClr val="FFC600"/>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tc>
                  <a:txBody>
                    <a:bodyPr/>
                    <a:lstStyle/>
                    <a:p>
                      <a:pPr algn="ctr">
                        <a:lnSpc>
                          <a:spcPts val="3499"/>
                        </a:lnSpc>
                        <a:defRPr/>
                      </a:pPr>
                      <a:r>
                        <a:rPr lang="en-US" sz="2499" b="1" dirty="0">
                          <a:solidFill>
                            <a:srgbClr val="002858"/>
                          </a:solidFill>
                          <a:latin typeface="DM Sans Bold"/>
                          <a:ea typeface="DM Sans Bold"/>
                          <a:cs typeface="DM Sans Bold"/>
                          <a:sym typeface="DM Sans Bold"/>
                        </a:rPr>
                        <a:t>Think...</a:t>
                      </a:r>
                      <a:endParaRPr lang="en-US" sz="1100" dirty="0"/>
                    </a:p>
                  </a:txBody>
                  <a:tcPr marL="190500" marR="190500" marT="190500" marB="190500" anchor="ctr">
                    <a:lnL w="9525" cap="flat" cmpd="sng" algn="ctr">
                      <a:solidFill>
                        <a:srgbClr val="FFC600"/>
                      </a:solidFill>
                      <a:prstDash val="solid"/>
                      <a:round/>
                      <a:headEnd type="none" w="med" len="med"/>
                      <a:tailEnd type="none" w="med" len="med"/>
                    </a:lnL>
                    <a:lnR w="9525" cap="flat" cmpd="sng" algn="ctr">
                      <a:solidFill>
                        <a:srgbClr val="FFC600"/>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extLst>
                  <a:ext uri="{0D108BD9-81ED-4DB2-BD59-A6C34878D82A}">
                    <a16:rowId xmlns:a16="http://schemas.microsoft.com/office/drawing/2014/main" val="10000"/>
                  </a:ext>
                </a:extLst>
              </a:tr>
              <a:tr h="2210142">
                <a:tc>
                  <a:txBody>
                    <a:bodyPr/>
                    <a:lstStyle/>
                    <a:p>
                      <a:pPr algn="ctr">
                        <a:lnSpc>
                          <a:spcPts val="2099"/>
                        </a:lnSpc>
                        <a:defRPr/>
                      </a:pPr>
                      <a:r>
                        <a:rPr lang="en-US" sz="2000">
                          <a:solidFill>
                            <a:srgbClr val="002858"/>
                          </a:solidFill>
                          <a:latin typeface="DM Sans" pitchFamily="2" charset="0"/>
                          <a:ea typeface="DM Sans"/>
                          <a:cs typeface="DM Sans"/>
                          <a:sym typeface="DM Sans"/>
                        </a:rPr>
                        <a:t>Solving the student’s problem by doing the work for them</a:t>
                      </a:r>
                      <a:endParaRPr lang="en-US" sz="2000">
                        <a:latin typeface="DM Sans" pitchFamily="2" charset="0"/>
                      </a:endParaRP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23848" lvl="1" indent="-161924" algn="l">
                        <a:lnSpc>
                          <a:spcPts val="2099"/>
                        </a:lnSpc>
                        <a:buFont typeface="Arial"/>
                        <a:buChar char="•"/>
                        <a:defRPr/>
                      </a:pPr>
                      <a:r>
                        <a:rPr lang="en-US" sz="2000">
                          <a:solidFill>
                            <a:srgbClr val="002858"/>
                          </a:solidFill>
                          <a:latin typeface="DM Sans" pitchFamily="2" charset="0"/>
                          <a:ea typeface="DM Sans"/>
                          <a:cs typeface="DM Sans"/>
                          <a:sym typeface="DM Sans"/>
                        </a:rPr>
                        <a:t>Supporting students to navigate challenges</a:t>
                      </a:r>
                      <a:endParaRPr lang="en-US" sz="2000">
                        <a:latin typeface="DM Sans" pitchFamily="2" charset="0"/>
                      </a:endParaRPr>
                    </a:p>
                    <a:p>
                      <a:pPr marL="323848" lvl="1" indent="-161924" algn="l">
                        <a:lnSpc>
                          <a:spcPts val="2099"/>
                        </a:lnSpc>
                        <a:buFont typeface="Arial"/>
                        <a:buChar char="•"/>
                      </a:pPr>
                      <a:r>
                        <a:rPr lang="en-US" sz="2000">
                          <a:solidFill>
                            <a:srgbClr val="002858"/>
                          </a:solidFill>
                          <a:latin typeface="DM Sans" pitchFamily="2" charset="0"/>
                          <a:ea typeface="DM Sans"/>
                          <a:cs typeface="DM Sans"/>
                          <a:sym typeface="DM Sans"/>
                        </a:rPr>
                        <a:t>Teaching skills and strategies</a:t>
                      </a:r>
                    </a:p>
                    <a:p>
                      <a:pPr marL="323848" lvl="1" indent="-161924" algn="l">
                        <a:lnSpc>
                          <a:spcPts val="2099"/>
                        </a:lnSpc>
                        <a:buFont typeface="Arial"/>
                        <a:buChar char="•"/>
                      </a:pPr>
                      <a:r>
                        <a:rPr lang="en-US" sz="2000">
                          <a:solidFill>
                            <a:srgbClr val="002858"/>
                          </a:solidFill>
                          <a:latin typeface="DM Sans" pitchFamily="2" charset="0"/>
                          <a:ea typeface="DM Sans"/>
                          <a:cs typeface="DM Sans"/>
                          <a:sym typeface="DM Sans"/>
                        </a:rPr>
                        <a:t>Helping students identify next steps and take action</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23848" lvl="1" indent="-161924" algn="l">
                        <a:lnSpc>
                          <a:spcPts val="2099"/>
                        </a:lnSpc>
                        <a:buFont typeface="Arial"/>
                        <a:buChar char="•"/>
                        <a:defRPr/>
                      </a:pPr>
                      <a:r>
                        <a:rPr lang="en-US" sz="2000" i="0">
                          <a:solidFill>
                            <a:srgbClr val="002858"/>
                          </a:solidFill>
                          <a:latin typeface="DM Sans" pitchFamily="2" charset="0"/>
                          <a:ea typeface="DM Sans Italics"/>
                          <a:cs typeface="DM Sans Italics"/>
                          <a:sym typeface="DM Sans Italics"/>
                        </a:rPr>
                        <a:t>How can I help the student take the next step themselves?</a:t>
                      </a:r>
                      <a:endParaRPr lang="en-US" sz="2000" i="0">
                        <a:latin typeface="DM Sans" pitchFamily="2" charset="0"/>
                      </a:endParaRPr>
                    </a:p>
                    <a:p>
                      <a:pPr marL="323848" lvl="1" indent="-161924" algn="l">
                        <a:lnSpc>
                          <a:spcPts val="2099"/>
                        </a:lnSpc>
                        <a:buFont typeface="Arial"/>
                        <a:buChar char="•"/>
                      </a:pPr>
                      <a:r>
                        <a:rPr lang="en-US" sz="2000" i="0">
                          <a:solidFill>
                            <a:srgbClr val="002858"/>
                          </a:solidFill>
                          <a:latin typeface="DM Sans" pitchFamily="2" charset="0"/>
                          <a:ea typeface="DM Sans Italics"/>
                          <a:cs typeface="DM Sans Italics"/>
                          <a:sym typeface="DM Sans Italics"/>
                        </a:rPr>
                        <a:t>What skill or strategy could help the student handle this situation?</a:t>
                      </a:r>
                    </a:p>
                    <a:p>
                      <a:pPr marL="323848" lvl="1" indent="-161924" algn="l">
                        <a:lnSpc>
                          <a:spcPts val="2099"/>
                        </a:lnSpc>
                        <a:buFont typeface="Arial"/>
                        <a:buChar char="•"/>
                      </a:pPr>
                      <a:r>
                        <a:rPr lang="en-US" sz="2000" i="0">
                          <a:solidFill>
                            <a:srgbClr val="002858"/>
                          </a:solidFill>
                          <a:latin typeface="DM Sans" pitchFamily="2" charset="0"/>
                          <a:ea typeface="DM Sans Italics"/>
                          <a:cs typeface="DM Sans Italics"/>
                          <a:sym typeface="DM Sans Italics"/>
                        </a:rPr>
                        <a:t>Am I doing something for the student that they could learn to do themselves?</a:t>
                      </a:r>
                    </a:p>
                    <a:p>
                      <a:pPr marL="323848" lvl="1" indent="-161924" algn="l">
                        <a:lnSpc>
                          <a:spcPts val="2099"/>
                        </a:lnSpc>
                        <a:buFont typeface="Arial"/>
                        <a:buChar char="•"/>
                      </a:pPr>
                      <a:r>
                        <a:rPr lang="en-US" sz="2000" i="0">
                          <a:solidFill>
                            <a:srgbClr val="002858"/>
                          </a:solidFill>
                          <a:latin typeface="DM Sans" pitchFamily="2" charset="0"/>
                          <a:ea typeface="DM Sans Italics"/>
                          <a:cs typeface="DM Sans Italics"/>
                          <a:sym typeface="DM Sans Italics"/>
                        </a:rPr>
                        <a:t>How can I support the student without taking ownership of the problem?</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1"/>
                  </a:ext>
                </a:extLst>
              </a:tr>
              <a:tr h="1948609">
                <a:tc>
                  <a:txBody>
                    <a:bodyPr/>
                    <a:lstStyle/>
                    <a:p>
                      <a:pPr algn="ctr">
                        <a:lnSpc>
                          <a:spcPts val="2099"/>
                        </a:lnSpc>
                        <a:defRPr/>
                      </a:pPr>
                      <a:r>
                        <a:rPr lang="en-US" sz="2000" dirty="0">
                          <a:solidFill>
                            <a:srgbClr val="002858"/>
                          </a:solidFill>
                          <a:latin typeface="DM Sans" pitchFamily="2" charset="0"/>
                          <a:ea typeface="DM Sans"/>
                          <a:cs typeface="DM Sans"/>
                          <a:sym typeface="DM Sans"/>
                        </a:rPr>
                        <a:t>Making assumptions and/or decisions for the student based on personal experience</a:t>
                      </a:r>
                      <a:endParaRPr lang="en-US" sz="2000" dirty="0">
                        <a:latin typeface="DM Sans" pitchFamily="2" charset="0"/>
                      </a:endParaRP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23848" lvl="1" indent="-161924" algn="l">
                        <a:lnSpc>
                          <a:spcPts val="2099"/>
                        </a:lnSpc>
                        <a:buFont typeface="Arial"/>
                        <a:buChar char="•"/>
                        <a:defRPr/>
                      </a:pPr>
                      <a:r>
                        <a:rPr lang="en-US" sz="2000" dirty="0">
                          <a:solidFill>
                            <a:srgbClr val="002858"/>
                          </a:solidFill>
                          <a:latin typeface="DM Sans" pitchFamily="2" charset="0"/>
                          <a:ea typeface="DM Sans"/>
                          <a:cs typeface="DM Sans"/>
                          <a:sym typeface="DM Sans"/>
                        </a:rPr>
                        <a:t>Asking questions to understand the student’s situation</a:t>
                      </a:r>
                      <a:endParaRPr lang="en-US" sz="2000" dirty="0">
                        <a:latin typeface="DM Sans" pitchFamily="2" charset="0"/>
                      </a:endParaRPr>
                    </a:p>
                    <a:p>
                      <a:pPr marL="323848" lvl="1" indent="-161924" algn="l">
                        <a:lnSpc>
                          <a:spcPts val="2099"/>
                        </a:lnSpc>
                        <a:buFont typeface="Arial"/>
                        <a:buChar char="•"/>
                      </a:pPr>
                      <a:r>
                        <a:rPr lang="en-US" sz="2000" dirty="0">
                          <a:solidFill>
                            <a:srgbClr val="002858"/>
                          </a:solidFill>
                          <a:latin typeface="DM Sans" pitchFamily="2" charset="0"/>
                          <a:ea typeface="DM Sans"/>
                          <a:cs typeface="DM Sans"/>
                          <a:sym typeface="DM Sans"/>
                        </a:rPr>
                        <a:t>Helping students consider their options</a:t>
                      </a:r>
                    </a:p>
                    <a:p>
                      <a:pPr marL="323848" lvl="1" indent="-161924" algn="l">
                        <a:lnSpc>
                          <a:spcPts val="2099"/>
                        </a:lnSpc>
                        <a:buFont typeface="Arial"/>
                        <a:buChar char="•"/>
                      </a:pPr>
                      <a:r>
                        <a:rPr lang="en-US" sz="2000" dirty="0">
                          <a:solidFill>
                            <a:srgbClr val="002858"/>
                          </a:solidFill>
                          <a:latin typeface="DM Sans" pitchFamily="2" charset="0"/>
                          <a:ea typeface="DM Sans"/>
                          <a:cs typeface="DM Sans"/>
                          <a:sym typeface="DM Sans"/>
                        </a:rPr>
                        <a:t>Sharing relevant experiences without assuming they will apply</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23848" lvl="1" indent="-161924" algn="l">
                        <a:lnSpc>
                          <a:spcPts val="2099"/>
                        </a:lnSpc>
                        <a:buFont typeface="Arial"/>
                        <a:buChar char="•"/>
                        <a:defRPr/>
                      </a:pPr>
                      <a:r>
                        <a:rPr lang="en-US" sz="2000" i="0" dirty="0">
                          <a:solidFill>
                            <a:srgbClr val="002858"/>
                          </a:solidFill>
                          <a:latin typeface="DM Sans" pitchFamily="2" charset="0"/>
                          <a:ea typeface="DM Sans Italics"/>
                          <a:cs typeface="DM Sans Italics"/>
                          <a:sym typeface="DM Sans Italics"/>
                        </a:rPr>
                        <a:t>What do I need to learn about this student's situation?</a:t>
                      </a:r>
                      <a:endParaRPr lang="en-US" sz="2000" i="0" dirty="0">
                        <a:latin typeface="DM Sans" pitchFamily="2" charset="0"/>
                      </a:endParaRPr>
                    </a:p>
                    <a:p>
                      <a:pPr marL="323848" lvl="1" indent="-161924" algn="l">
                        <a:lnSpc>
                          <a:spcPts val="2099"/>
                        </a:lnSpc>
                        <a:buFont typeface="Arial"/>
                        <a:buChar char="•"/>
                      </a:pPr>
                      <a:r>
                        <a:rPr lang="en-US" sz="2000" i="0" dirty="0">
                          <a:solidFill>
                            <a:srgbClr val="002858"/>
                          </a:solidFill>
                          <a:latin typeface="DM Sans" pitchFamily="2" charset="0"/>
                          <a:ea typeface="DM Sans Italics"/>
                          <a:cs typeface="DM Sans Italics"/>
                          <a:sym typeface="DM Sans Italics"/>
                        </a:rPr>
                        <a:t>Am I assuming that what worked for me will work for this student?</a:t>
                      </a:r>
                    </a:p>
                    <a:p>
                      <a:pPr marL="323848" lvl="1" indent="-161924" algn="l">
                        <a:lnSpc>
                          <a:spcPts val="2099"/>
                        </a:lnSpc>
                        <a:buFont typeface="Arial"/>
                        <a:buChar char="•"/>
                      </a:pPr>
                      <a:r>
                        <a:rPr lang="en-US" sz="2000" i="0" dirty="0">
                          <a:solidFill>
                            <a:srgbClr val="002858"/>
                          </a:solidFill>
                          <a:latin typeface="DM Sans" pitchFamily="2" charset="0"/>
                          <a:ea typeface="DM Sans Italics"/>
                          <a:cs typeface="DM Sans Italics"/>
                          <a:sym typeface="DM Sans Italics"/>
                        </a:rPr>
                        <a:t>What options does the student have?</a:t>
                      </a:r>
                    </a:p>
                    <a:p>
                      <a:pPr marL="323848" lvl="1" indent="-161924" algn="l">
                        <a:lnSpc>
                          <a:spcPts val="2099"/>
                        </a:lnSpc>
                        <a:buFont typeface="Arial"/>
                        <a:buChar char="•"/>
                      </a:pPr>
                      <a:r>
                        <a:rPr lang="en-US" sz="2000" i="0" dirty="0">
                          <a:solidFill>
                            <a:srgbClr val="002858"/>
                          </a:solidFill>
                          <a:latin typeface="DM Sans" pitchFamily="2" charset="0"/>
                          <a:ea typeface="DM Sans Italics"/>
                          <a:cs typeface="DM Sans Italics"/>
                          <a:sym typeface="DM Sans Italics"/>
                        </a:rPr>
                        <a:t>Am I helping the student make a decision or making the decision for them?</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2"/>
                  </a:ext>
                </a:extLst>
              </a:tr>
              <a:tr h="2471675">
                <a:tc>
                  <a:txBody>
                    <a:bodyPr/>
                    <a:lstStyle/>
                    <a:p>
                      <a:pPr algn="ctr">
                        <a:lnSpc>
                          <a:spcPts val="2099"/>
                        </a:lnSpc>
                        <a:defRPr/>
                      </a:pPr>
                      <a:r>
                        <a:rPr lang="en-US" sz="2000">
                          <a:solidFill>
                            <a:srgbClr val="002858"/>
                          </a:solidFill>
                          <a:latin typeface="DM Sans" pitchFamily="2" charset="0"/>
                          <a:ea typeface="DM Sans"/>
                          <a:cs typeface="DM Sans"/>
                          <a:sym typeface="DM Sans"/>
                        </a:rPr>
                        <a:t>Acting as a counselor or advisor and taking over communication with supports on behalf of the student</a:t>
                      </a:r>
                      <a:endParaRPr lang="en-US" sz="2000">
                        <a:latin typeface="DM Sans" pitchFamily="2" charset="0"/>
                      </a:endParaRP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23848" lvl="1" indent="-161924" algn="l">
                        <a:lnSpc>
                          <a:spcPts val="2099"/>
                        </a:lnSpc>
                        <a:buFont typeface="Arial"/>
                        <a:buChar char="•"/>
                        <a:defRPr/>
                      </a:pPr>
                      <a:r>
                        <a:rPr lang="en-US" sz="2000" dirty="0">
                          <a:solidFill>
                            <a:srgbClr val="002858"/>
                          </a:solidFill>
                          <a:latin typeface="DM Sans" pitchFamily="2" charset="0"/>
                          <a:ea typeface="DM Sans"/>
                          <a:cs typeface="DM Sans"/>
                          <a:sym typeface="DM Sans"/>
                        </a:rPr>
                        <a:t>Listening and mentoring without going beyond the scope of the role</a:t>
                      </a:r>
                      <a:endParaRPr lang="en-US" sz="2000" dirty="0">
                        <a:latin typeface="DM Sans" pitchFamily="2" charset="0"/>
                      </a:endParaRPr>
                    </a:p>
                    <a:p>
                      <a:pPr marL="323848" lvl="1" indent="-161924" algn="l">
                        <a:lnSpc>
                          <a:spcPts val="2099"/>
                        </a:lnSpc>
                        <a:buFont typeface="Arial"/>
                        <a:buChar char="•"/>
                      </a:pPr>
                      <a:r>
                        <a:rPr lang="en-US" sz="2000" dirty="0">
                          <a:solidFill>
                            <a:srgbClr val="002858"/>
                          </a:solidFill>
                          <a:latin typeface="DM Sans" pitchFamily="2" charset="0"/>
                          <a:ea typeface="DM Sans"/>
                          <a:cs typeface="DM Sans"/>
                          <a:sym typeface="DM Sans"/>
                        </a:rPr>
                        <a:t>Helping students prepare to communicate with faculty, deans, and other supports.</a:t>
                      </a:r>
                    </a:p>
                    <a:p>
                      <a:pPr marL="323848" lvl="1" indent="-161924" algn="l">
                        <a:lnSpc>
                          <a:spcPts val="2099"/>
                        </a:lnSpc>
                        <a:buFont typeface="Arial"/>
                        <a:buChar char="•"/>
                      </a:pPr>
                      <a:r>
                        <a:rPr lang="en-US" sz="2000" dirty="0">
                          <a:solidFill>
                            <a:srgbClr val="002858"/>
                          </a:solidFill>
                          <a:latin typeface="DM Sans" pitchFamily="2" charset="0"/>
                          <a:ea typeface="DM Sans"/>
                          <a:cs typeface="DM Sans"/>
                          <a:sym typeface="DM Sans"/>
                        </a:rPr>
                        <a:t>Referring and consulting when a student’s needs extend beyond the PAL role</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23848" lvl="1" indent="-161924" algn="l">
                        <a:lnSpc>
                          <a:spcPts val="2099"/>
                        </a:lnSpc>
                        <a:buFont typeface="Arial"/>
                        <a:buChar char="•"/>
                        <a:defRPr/>
                      </a:pPr>
                      <a:r>
                        <a:rPr lang="en-US" sz="2000" i="0" dirty="0">
                          <a:solidFill>
                            <a:srgbClr val="002858"/>
                          </a:solidFill>
                          <a:latin typeface="DM Sans" pitchFamily="2" charset="0"/>
                          <a:ea typeface="DM Sans Italics"/>
                          <a:cs typeface="DM Sans Italics"/>
                          <a:sym typeface="DM Sans Italics"/>
                        </a:rPr>
                        <a:t>How can I help the student prepare to have a conversation with their faculty/dean themselves?</a:t>
                      </a:r>
                      <a:endParaRPr lang="en-US" sz="2000" i="0" dirty="0">
                        <a:latin typeface="DM Sans" pitchFamily="2" charset="0"/>
                      </a:endParaRPr>
                    </a:p>
                    <a:p>
                      <a:pPr marL="323848" lvl="1" indent="-161924" algn="l">
                        <a:lnSpc>
                          <a:spcPts val="2099"/>
                        </a:lnSpc>
                        <a:buFont typeface="Arial"/>
                        <a:buChar char="•"/>
                      </a:pPr>
                      <a:r>
                        <a:rPr lang="en-US" sz="2000" i="0" dirty="0">
                          <a:solidFill>
                            <a:srgbClr val="002858"/>
                          </a:solidFill>
                          <a:latin typeface="DM Sans" pitchFamily="2" charset="0"/>
                          <a:ea typeface="DM Sans Italics"/>
                          <a:cs typeface="DM Sans Italics"/>
                          <a:sym typeface="DM Sans Italics"/>
                        </a:rPr>
                        <a:t>What is my role, and what resource can I connect them with?</a:t>
                      </a:r>
                    </a:p>
                    <a:p>
                      <a:pPr marL="323848" lvl="1" indent="-161924" algn="l">
                        <a:lnSpc>
                          <a:spcPts val="2099"/>
                        </a:lnSpc>
                        <a:buFont typeface="Arial"/>
                        <a:buChar char="•"/>
                      </a:pPr>
                      <a:r>
                        <a:rPr lang="en-US" sz="2000" i="0" dirty="0">
                          <a:solidFill>
                            <a:srgbClr val="002858"/>
                          </a:solidFill>
                          <a:latin typeface="DM Sans" pitchFamily="2" charset="0"/>
                          <a:ea typeface="DM Sans Italics"/>
                          <a:cs typeface="DM Sans Italics"/>
                          <a:sym typeface="DM Sans Italics"/>
                        </a:rPr>
                        <a:t>Who should I consult with?</a:t>
                      </a:r>
                    </a:p>
                    <a:p>
                      <a:pPr marL="323848" lvl="1" indent="-161924" algn="l">
                        <a:lnSpc>
                          <a:spcPts val="2099"/>
                        </a:lnSpc>
                        <a:buFont typeface="Arial"/>
                        <a:buChar char="•"/>
                      </a:pPr>
                      <a:r>
                        <a:rPr lang="en-US" sz="2000" i="0" dirty="0">
                          <a:solidFill>
                            <a:srgbClr val="002858"/>
                          </a:solidFill>
                          <a:latin typeface="DM Sans" pitchFamily="2" charset="0"/>
                          <a:ea typeface="DM Sans Italics"/>
                          <a:cs typeface="DM Sans Italics"/>
                          <a:sym typeface="DM Sans Italics"/>
                        </a:rPr>
                        <a:t>Who actually needs to know this information?</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3"/>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6269315" y="2784791"/>
            <a:ext cx="5749370"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Think, Pair, Share:</a:t>
            </a:r>
          </a:p>
        </p:txBody>
      </p:sp>
      <p:sp>
        <p:nvSpPr>
          <p:cNvPr id="4" name="TextBox 4"/>
          <p:cNvSpPr txBox="1"/>
          <p:nvPr/>
        </p:nvSpPr>
        <p:spPr>
          <a:xfrm>
            <a:off x="2761731" y="3716288"/>
            <a:ext cx="12764539" cy="2578199"/>
          </a:xfrm>
          <a:prstGeom prst="rect">
            <a:avLst/>
          </a:prstGeom>
        </p:spPr>
        <p:txBody>
          <a:bodyPr lIns="0" tIns="0" rIns="0" bIns="0" rtlCol="0" anchor="t">
            <a:spAutoFit/>
          </a:bodyPr>
          <a:lstStyle/>
          <a:p>
            <a:pPr algn="ctr">
              <a:lnSpc>
                <a:spcPts val="7000"/>
              </a:lnSpc>
            </a:pPr>
            <a:r>
              <a:rPr lang="en-US" sz="3500">
                <a:solidFill>
                  <a:srgbClr val="002858"/>
                </a:solidFill>
                <a:latin typeface="DM Sans"/>
                <a:ea typeface="DM Sans"/>
                <a:cs typeface="DM Sans"/>
                <a:sym typeface="DM Sans"/>
              </a:rPr>
              <a:t>What could make it challenging to support someone you already know? </a:t>
            </a:r>
          </a:p>
          <a:p>
            <a:pPr algn="ctr">
              <a:lnSpc>
                <a:spcPts val="7000"/>
              </a:lnSpc>
            </a:pPr>
            <a:r>
              <a:rPr lang="en-US" sz="3500">
                <a:solidFill>
                  <a:srgbClr val="002858"/>
                </a:solidFill>
                <a:latin typeface="DM Sans"/>
                <a:ea typeface="DM Sans"/>
                <a:cs typeface="DM Sans"/>
                <a:sym typeface="DM Sans"/>
              </a:rPr>
              <a:t>What strategies could help you maintain professionalism?</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970830" y="1012718"/>
            <a:ext cx="13031170" cy="863578"/>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Being a Peer Leader in a Small Community</a:t>
            </a:r>
          </a:p>
        </p:txBody>
      </p:sp>
      <p:sp>
        <p:nvSpPr>
          <p:cNvPr id="4" name="TextBox 4"/>
          <p:cNvSpPr txBox="1"/>
          <p:nvPr/>
        </p:nvSpPr>
        <p:spPr>
          <a:xfrm>
            <a:off x="3316014" y="2171700"/>
            <a:ext cx="11655971" cy="4789805"/>
          </a:xfrm>
          <a:prstGeom prst="rect">
            <a:avLst/>
          </a:prstGeom>
        </p:spPr>
        <p:txBody>
          <a:bodyPr lIns="0" tIns="0" rIns="0" bIns="0" rtlCol="0" anchor="t">
            <a:spAutoFit/>
          </a:bodyPr>
          <a:lstStyle/>
          <a:p>
            <a:pPr marL="690881" lvl="1" indent="-345440" algn="l">
              <a:lnSpc>
                <a:spcPts val="6400"/>
              </a:lnSpc>
              <a:buFont typeface="Arial"/>
              <a:buChar char="•"/>
            </a:pPr>
            <a:r>
              <a:rPr lang="en-US" sz="3200" dirty="0">
                <a:solidFill>
                  <a:srgbClr val="002858"/>
                </a:solidFill>
                <a:latin typeface="DM Sans"/>
                <a:ea typeface="DM Sans"/>
                <a:cs typeface="DM Sans"/>
                <a:sym typeface="DM Sans"/>
              </a:rPr>
              <a:t>At Bryn Mawr, you may support students who are:</a:t>
            </a:r>
          </a:p>
          <a:p>
            <a:pPr marL="1381761" lvl="2" indent="-460587" algn="l">
              <a:lnSpc>
                <a:spcPts val="6400"/>
              </a:lnSpc>
              <a:buFont typeface="Arial"/>
              <a:buChar char="⚬"/>
            </a:pPr>
            <a:r>
              <a:rPr lang="en-US" sz="3200" dirty="0">
                <a:solidFill>
                  <a:srgbClr val="002858"/>
                </a:solidFill>
                <a:latin typeface="DM Sans"/>
                <a:ea typeface="DM Sans"/>
                <a:cs typeface="DM Sans"/>
                <a:sym typeface="DM Sans"/>
              </a:rPr>
              <a:t>In your classes.</a:t>
            </a:r>
          </a:p>
          <a:p>
            <a:pPr marL="1381761" lvl="2" indent="-460587" algn="l">
              <a:lnSpc>
                <a:spcPts val="6400"/>
              </a:lnSpc>
              <a:buFont typeface="Arial"/>
              <a:buChar char="⚬"/>
            </a:pPr>
            <a:r>
              <a:rPr lang="en-US" sz="3200" dirty="0">
                <a:solidFill>
                  <a:srgbClr val="002858"/>
                </a:solidFill>
                <a:latin typeface="DM Sans"/>
                <a:ea typeface="DM Sans"/>
                <a:cs typeface="DM Sans"/>
                <a:sym typeface="DM Sans"/>
              </a:rPr>
              <a:t>In your residence hall.</a:t>
            </a:r>
          </a:p>
          <a:p>
            <a:pPr marL="1381761" lvl="2" indent="-460587" algn="l">
              <a:lnSpc>
                <a:spcPts val="6400"/>
              </a:lnSpc>
              <a:buFont typeface="Arial"/>
              <a:buChar char="⚬"/>
            </a:pPr>
            <a:r>
              <a:rPr lang="en-US" sz="3200" dirty="0">
                <a:solidFill>
                  <a:srgbClr val="002858"/>
                </a:solidFill>
                <a:latin typeface="DM Sans"/>
                <a:ea typeface="DM Sans"/>
                <a:cs typeface="DM Sans"/>
                <a:sym typeface="DM Sans"/>
              </a:rPr>
              <a:t>Members of your clubs or organizations.</a:t>
            </a:r>
          </a:p>
          <a:p>
            <a:pPr marL="1381761" lvl="2" indent="-460587" algn="l">
              <a:lnSpc>
                <a:spcPts val="6400"/>
              </a:lnSpc>
              <a:buFont typeface="Arial"/>
              <a:buChar char="⚬"/>
            </a:pPr>
            <a:r>
              <a:rPr lang="en-US" sz="3200" dirty="0">
                <a:solidFill>
                  <a:srgbClr val="002858"/>
                </a:solidFill>
                <a:latin typeface="DM Sans"/>
                <a:ea typeface="DM Sans"/>
                <a:cs typeface="DM Sans"/>
                <a:sym typeface="DM Sans"/>
              </a:rPr>
              <a:t>Friends, acquaintances, or people you know personally.</a:t>
            </a:r>
          </a:p>
          <a:p>
            <a:pPr marL="1381761" lvl="2" indent="-460587" algn="l">
              <a:lnSpc>
                <a:spcPts val="6400"/>
              </a:lnSpc>
              <a:buFont typeface="Arial"/>
              <a:buChar char="⚬"/>
            </a:pPr>
            <a:r>
              <a:rPr lang="en-US" sz="3200" dirty="0">
                <a:solidFill>
                  <a:srgbClr val="002858"/>
                </a:solidFill>
                <a:latin typeface="DM Sans"/>
                <a:ea typeface="DM Sans"/>
                <a:cs typeface="DM Sans"/>
                <a:sym typeface="DM Sans"/>
              </a:rPr>
              <a:t>Students with shared experiences or identities.</a:t>
            </a:r>
          </a:p>
        </p:txBody>
      </p:sp>
      <p:sp>
        <p:nvSpPr>
          <p:cNvPr id="5" name="TextBox 5"/>
          <p:cNvSpPr txBox="1"/>
          <p:nvPr/>
        </p:nvSpPr>
        <p:spPr>
          <a:xfrm>
            <a:off x="2970830" y="7879593"/>
            <a:ext cx="12401124" cy="1551305"/>
          </a:xfrm>
          <a:prstGeom prst="rect">
            <a:avLst/>
          </a:prstGeom>
        </p:spPr>
        <p:txBody>
          <a:bodyPr lIns="0" tIns="0" rIns="0" bIns="0" rtlCol="0" anchor="t">
            <a:spAutoFit/>
          </a:bodyPr>
          <a:lstStyle/>
          <a:p>
            <a:pPr algn="ctr">
              <a:lnSpc>
                <a:spcPts val="6400"/>
              </a:lnSpc>
            </a:pPr>
            <a:r>
              <a:rPr lang="en-US" sz="3200" b="1" dirty="0">
                <a:solidFill>
                  <a:srgbClr val="002858"/>
                </a:solidFill>
                <a:latin typeface="DM Sans Bold"/>
                <a:ea typeface="DM Sans Bold"/>
                <a:cs typeface="DM Sans Bold"/>
                <a:sym typeface="DM Sans Bold"/>
              </a:rPr>
              <a:t>Being a PAL means learning how to balance connection and professionalism.</a:t>
            </a:r>
          </a:p>
        </p:txBody>
      </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98483" y="3050099"/>
            <a:ext cx="13081230" cy="4186803"/>
            <a:chOff x="0" y="0"/>
            <a:chExt cx="17441640" cy="5582404"/>
          </a:xfrm>
        </p:grpSpPr>
        <p:sp>
          <p:nvSpPr>
            <p:cNvPr id="3" name="TextBox 3"/>
            <p:cNvSpPr txBox="1"/>
            <p:nvPr/>
          </p:nvSpPr>
          <p:spPr>
            <a:xfrm>
              <a:off x="0" y="-161925"/>
              <a:ext cx="17441640" cy="3675635"/>
            </a:xfrm>
            <a:prstGeom prst="rect">
              <a:avLst/>
            </a:prstGeom>
          </p:spPr>
          <p:txBody>
            <a:bodyPr lIns="0" tIns="0" rIns="0" bIns="0" rtlCol="0" anchor="t">
              <a:spAutoFit/>
            </a:bodyPr>
            <a:lstStyle/>
            <a:p>
              <a:pPr algn="ctr">
                <a:lnSpc>
                  <a:spcPts val="11200"/>
                </a:lnSpc>
                <a:spcBef>
                  <a:spcPct val="0"/>
                </a:spcBef>
              </a:pPr>
              <a:r>
                <a:rPr lang="en-US" sz="8000">
                  <a:solidFill>
                    <a:srgbClr val="002858"/>
                  </a:solidFill>
                  <a:latin typeface="DM Sans"/>
                  <a:ea typeface="DM Sans"/>
                  <a:cs typeface="DM Sans"/>
                  <a:sym typeface="DM Sans"/>
                </a:rPr>
                <a:t>Becoming a Professional Peer Academic Leader</a:t>
              </a:r>
            </a:p>
          </p:txBody>
        </p:sp>
        <p:sp>
          <p:nvSpPr>
            <p:cNvPr id="4" name="TextBox 4"/>
            <p:cNvSpPr txBox="1"/>
            <p:nvPr/>
          </p:nvSpPr>
          <p:spPr>
            <a:xfrm>
              <a:off x="2607370" y="4049302"/>
              <a:ext cx="12226899" cy="1533102"/>
            </a:xfrm>
            <a:prstGeom prst="rect">
              <a:avLst/>
            </a:prstGeom>
          </p:spPr>
          <p:txBody>
            <a:bodyPr lIns="0" tIns="0" rIns="0" bIns="0" rtlCol="0" anchor="t">
              <a:spAutoFit/>
            </a:bodyPr>
            <a:lstStyle/>
            <a:p>
              <a:pPr algn="ctr">
                <a:lnSpc>
                  <a:spcPts val="4899"/>
                </a:lnSpc>
              </a:pPr>
              <a:r>
                <a:rPr lang="en-US" sz="2799" b="1">
                  <a:solidFill>
                    <a:srgbClr val="002858"/>
                  </a:solidFill>
                  <a:latin typeface="DM Sans Bold"/>
                  <a:ea typeface="DM Sans Bold"/>
                  <a:cs typeface="DM Sans Bold"/>
                  <a:sym typeface="DM Sans Bold"/>
                </a:rPr>
                <a:t>The goal isn’t to stop bing a student, but to learn how to step into your professional role intentionally.</a:t>
              </a:r>
            </a:p>
          </p:txBody>
        </p:sp>
      </p:gr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3"/>
            <a:stretch>
              <a:fillRect l="-284980" t="-2484" r="-96893" b="-8103"/>
            </a:stretch>
          </a:blipFill>
        </p:spPr>
        <p:txBody>
          <a:bodyPr/>
          <a:lstStyle/>
          <a:p>
            <a:endParaRPr lang="en-US"/>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381374" y="544496"/>
            <a:ext cx="12011025" cy="863578"/>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Supporting Students You Already Know</a:t>
            </a:r>
          </a:p>
        </p:txBody>
      </p:sp>
      <p:sp>
        <p:nvSpPr>
          <p:cNvPr id="4" name="TextBox 4"/>
          <p:cNvSpPr txBox="1"/>
          <p:nvPr/>
        </p:nvSpPr>
        <p:spPr>
          <a:xfrm>
            <a:off x="2665272" y="1871994"/>
            <a:ext cx="14346479" cy="7755685"/>
          </a:xfrm>
          <a:prstGeom prst="rect">
            <a:avLst/>
          </a:prstGeom>
        </p:spPr>
        <p:txBody>
          <a:bodyPr lIns="0" tIns="0" rIns="0" bIns="0" rtlCol="0" anchor="t">
            <a:spAutoFit/>
          </a:bodyPr>
          <a:lstStyle/>
          <a:p>
            <a:pPr marL="582930" lvl="1" indent="-291465" algn="l">
              <a:lnSpc>
                <a:spcPts val="4725"/>
              </a:lnSpc>
              <a:buFont typeface="Arial"/>
              <a:buChar char="•"/>
            </a:pPr>
            <a:r>
              <a:rPr lang="en-US" sz="2700">
                <a:solidFill>
                  <a:srgbClr val="002858"/>
                </a:solidFill>
                <a:latin typeface="DM Sans"/>
                <a:ea typeface="DM Sans"/>
                <a:cs typeface="DM Sans"/>
                <a:sym typeface="DM Sans"/>
              </a:rPr>
              <a:t>Bryn Mawr is a small, close-knit community, and you may find yourself supporting students you already know.</a:t>
            </a:r>
          </a:p>
          <a:p>
            <a:pPr marL="1165860" lvl="2" indent="-388620" algn="l">
              <a:lnSpc>
                <a:spcPts val="4725"/>
              </a:lnSpc>
              <a:buFont typeface="Arial"/>
              <a:buChar char="⚬"/>
            </a:pPr>
            <a:r>
              <a:rPr lang="en-US" sz="2700">
                <a:solidFill>
                  <a:srgbClr val="002858"/>
                </a:solidFill>
                <a:latin typeface="DM Sans"/>
                <a:ea typeface="DM Sans"/>
                <a:cs typeface="DM Sans"/>
                <a:sym typeface="DM Sans"/>
              </a:rPr>
              <a:t>These overlapping relationships are normal—the key is maintaining professionalism while serving in your PAL role.</a:t>
            </a:r>
          </a:p>
          <a:p>
            <a:pPr marL="1165860" lvl="2" indent="-388620" algn="l">
              <a:lnSpc>
                <a:spcPts val="4725"/>
              </a:lnSpc>
              <a:buFont typeface="Arial"/>
              <a:buChar char="⚬"/>
            </a:pPr>
            <a:r>
              <a:rPr lang="en-US" sz="2700">
                <a:solidFill>
                  <a:srgbClr val="002858"/>
                </a:solidFill>
                <a:latin typeface="DM Sans"/>
                <a:ea typeface="DM Sans"/>
                <a:cs typeface="DM Sans"/>
                <a:sym typeface="DM Sans"/>
              </a:rPr>
              <a:t>It is okay to say no when a friend schedules an appointment to work with you and refer them to another PAL.</a:t>
            </a:r>
          </a:p>
          <a:p>
            <a:pPr marL="582930" lvl="1" indent="-291465" algn="l">
              <a:lnSpc>
                <a:spcPts val="4725"/>
              </a:lnSpc>
              <a:buFont typeface="Arial"/>
              <a:buChar char="•"/>
            </a:pPr>
            <a:r>
              <a:rPr lang="en-US" sz="2700">
                <a:solidFill>
                  <a:srgbClr val="002858"/>
                </a:solidFill>
                <a:latin typeface="DM Sans"/>
                <a:ea typeface="DM Sans"/>
                <a:cs typeface="DM Sans"/>
                <a:sym typeface="DM Sans"/>
              </a:rPr>
              <a:t>Questions to Consider Before Supporting Someone You Know:</a:t>
            </a:r>
          </a:p>
          <a:p>
            <a:pPr marL="1165860" lvl="2" indent="-388620" algn="l">
              <a:lnSpc>
                <a:spcPts val="4725"/>
              </a:lnSpc>
              <a:buFont typeface="Arial"/>
              <a:buChar char="⚬"/>
            </a:pPr>
            <a:r>
              <a:rPr lang="en-US" sz="2700">
                <a:solidFill>
                  <a:srgbClr val="002858"/>
                </a:solidFill>
                <a:latin typeface="DM Sans"/>
                <a:ea typeface="DM Sans"/>
                <a:cs typeface="DM Sans"/>
                <a:sym typeface="DM Sans"/>
              </a:rPr>
              <a:t>Can I remain objective while working with this student?</a:t>
            </a:r>
          </a:p>
          <a:p>
            <a:pPr marL="1165860" lvl="2" indent="-388620" algn="l">
              <a:lnSpc>
                <a:spcPts val="4725"/>
              </a:lnSpc>
              <a:buFont typeface="Arial"/>
              <a:buChar char="⚬"/>
            </a:pPr>
            <a:r>
              <a:rPr lang="en-US" sz="2700">
                <a:solidFill>
                  <a:srgbClr val="002858"/>
                </a:solidFill>
                <a:latin typeface="DM Sans"/>
                <a:ea typeface="DM Sans"/>
                <a:cs typeface="DM Sans"/>
                <a:sym typeface="DM Sans"/>
              </a:rPr>
              <a:t>Can I maintain my PAL role working with this student?</a:t>
            </a:r>
          </a:p>
          <a:p>
            <a:pPr marL="1165860" lvl="2" indent="-388620" algn="l">
              <a:lnSpc>
                <a:spcPts val="4725"/>
              </a:lnSpc>
              <a:buFont typeface="Arial"/>
              <a:buChar char="⚬"/>
            </a:pPr>
            <a:r>
              <a:rPr lang="en-US" sz="2700">
                <a:solidFill>
                  <a:srgbClr val="002858"/>
                </a:solidFill>
                <a:latin typeface="DM Sans"/>
                <a:ea typeface="DM Sans"/>
                <a:cs typeface="DM Sans"/>
                <a:sym typeface="DM Sans"/>
              </a:rPr>
              <a:t>Can I provide honest and constructive feedback to this student?</a:t>
            </a:r>
          </a:p>
          <a:p>
            <a:pPr marL="1165860" lvl="2" indent="-388620" algn="l">
              <a:lnSpc>
                <a:spcPts val="4725"/>
              </a:lnSpc>
              <a:buFont typeface="Arial"/>
              <a:buChar char="⚬"/>
            </a:pPr>
            <a:r>
              <a:rPr lang="en-US" sz="2700">
                <a:solidFill>
                  <a:srgbClr val="002858"/>
                </a:solidFill>
                <a:latin typeface="DM Sans"/>
                <a:ea typeface="DM Sans"/>
                <a:cs typeface="DM Sans"/>
                <a:sym typeface="DM Sans"/>
              </a:rPr>
              <a:t>Will this relationship make it difficult to enforce expectations or boundaries?</a:t>
            </a:r>
          </a:p>
          <a:p>
            <a:pPr marL="1165860" lvl="2" indent="-388620" algn="l">
              <a:lnSpc>
                <a:spcPts val="4725"/>
              </a:lnSpc>
              <a:buFont typeface="Arial"/>
              <a:buChar char="⚬"/>
            </a:pPr>
            <a:r>
              <a:rPr lang="en-US" sz="2700">
                <a:solidFill>
                  <a:srgbClr val="002858"/>
                </a:solidFill>
                <a:latin typeface="DM Sans"/>
                <a:ea typeface="DM Sans"/>
                <a:cs typeface="DM Sans"/>
                <a:sym typeface="DM Sans"/>
              </a:rPr>
              <a:t>Can I separate my personal relationship from my PAL role?</a:t>
            </a:r>
          </a:p>
          <a:p>
            <a:pPr marL="1165860" lvl="2" indent="-388620" algn="l">
              <a:lnSpc>
                <a:spcPts val="4725"/>
              </a:lnSpc>
              <a:buFont typeface="Arial"/>
              <a:buChar char="⚬"/>
            </a:pPr>
            <a:r>
              <a:rPr lang="en-US" sz="2700">
                <a:solidFill>
                  <a:srgbClr val="002858"/>
                </a:solidFill>
                <a:latin typeface="DM Sans"/>
                <a:ea typeface="DM Sans"/>
                <a:cs typeface="DM Sans"/>
                <a:sym typeface="DM Sans"/>
              </a:rPr>
              <a:t>Would the student receive better support from another PAL?</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894882" y="516991"/>
            <a:ext cx="12044054" cy="1581172"/>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Working with Someone You Know:</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Setting Expectations &amp; Maintaining Professionalism</a:t>
            </a:r>
          </a:p>
        </p:txBody>
      </p:sp>
      <p:sp>
        <p:nvSpPr>
          <p:cNvPr id="4" name="TextBox 4"/>
          <p:cNvSpPr txBox="1"/>
          <p:nvPr/>
        </p:nvSpPr>
        <p:spPr>
          <a:xfrm>
            <a:off x="2574518" y="2387382"/>
            <a:ext cx="14684782" cy="7141005"/>
          </a:xfrm>
          <a:prstGeom prst="rect">
            <a:avLst/>
          </a:prstGeom>
        </p:spPr>
        <p:txBody>
          <a:bodyPr lIns="0" tIns="0" rIns="0" bIns="0" rtlCol="0" anchor="t">
            <a:spAutoFit/>
          </a:bodyPr>
          <a:lstStyle/>
          <a:p>
            <a:pPr marL="539749" lvl="1" indent="-269875" algn="l">
              <a:lnSpc>
                <a:spcPts val="4374"/>
              </a:lnSpc>
              <a:buFont typeface="Arial"/>
              <a:buChar char="•"/>
            </a:pPr>
            <a:r>
              <a:rPr lang="en-US" sz="2499" u="sng">
                <a:solidFill>
                  <a:srgbClr val="002858"/>
                </a:solidFill>
                <a:latin typeface="DM Sans"/>
                <a:ea typeface="DM Sans"/>
                <a:cs typeface="DM Sans"/>
                <a:sym typeface="DM Sans"/>
              </a:rPr>
              <a:t>Setting Expectations with Someone You Already Know</a:t>
            </a:r>
            <a:r>
              <a:rPr lang="en-US" sz="2499">
                <a:solidFill>
                  <a:srgbClr val="002858"/>
                </a:solidFill>
                <a:latin typeface="DM Sans"/>
                <a:ea typeface="DM Sans"/>
                <a:cs typeface="DM Sans"/>
                <a:sym typeface="DM Sans"/>
              </a:rPr>
              <a:t>:</a:t>
            </a:r>
          </a:p>
          <a:p>
            <a:pPr marL="1079499" lvl="2" indent="-359833" algn="l">
              <a:lnSpc>
                <a:spcPts val="4374"/>
              </a:lnSpc>
              <a:buFont typeface="Arial"/>
              <a:buChar char="⚬"/>
            </a:pPr>
            <a:r>
              <a:rPr lang="en-US" sz="2499">
                <a:solidFill>
                  <a:srgbClr val="002858"/>
                </a:solidFill>
                <a:latin typeface="DM Sans"/>
                <a:ea typeface="DM Sans"/>
                <a:cs typeface="DM Sans"/>
                <a:sym typeface="DM Sans"/>
              </a:rPr>
              <a:t>Acknowledge that you'll be serving in your PAL role during appointments.</a:t>
            </a:r>
          </a:p>
          <a:p>
            <a:pPr marL="1079499" lvl="2" indent="-359833" algn="l">
              <a:lnSpc>
                <a:spcPts val="4374"/>
              </a:lnSpc>
              <a:buFont typeface="Arial"/>
              <a:buChar char="⚬"/>
            </a:pPr>
            <a:r>
              <a:rPr lang="en-US" sz="2499">
                <a:solidFill>
                  <a:srgbClr val="002858"/>
                </a:solidFill>
                <a:latin typeface="DM Sans"/>
                <a:ea typeface="DM Sans"/>
                <a:cs typeface="DM Sans"/>
                <a:sym typeface="DM Sans"/>
              </a:rPr>
              <a:t>Explain that you'll follow the same expectations and policies you would with any student.</a:t>
            </a:r>
          </a:p>
          <a:p>
            <a:pPr marL="1079499" lvl="2" indent="-359833" algn="l">
              <a:lnSpc>
                <a:spcPts val="4374"/>
              </a:lnSpc>
              <a:buFont typeface="Arial"/>
              <a:buChar char="⚬"/>
            </a:pPr>
            <a:r>
              <a:rPr lang="en-US" sz="2499">
                <a:solidFill>
                  <a:srgbClr val="002858"/>
                </a:solidFill>
                <a:latin typeface="DM Sans"/>
                <a:ea typeface="DM Sans"/>
                <a:cs typeface="DM Sans"/>
                <a:sym typeface="DM Sans"/>
              </a:rPr>
              <a:t>Clarify appointment structure, communication methods, and confidentiality.</a:t>
            </a:r>
          </a:p>
          <a:p>
            <a:pPr marL="1079499" lvl="2" indent="-359833" algn="l">
              <a:lnSpc>
                <a:spcPts val="4374"/>
              </a:lnSpc>
              <a:buFont typeface="Arial"/>
              <a:buChar char="⚬"/>
            </a:pPr>
            <a:r>
              <a:rPr lang="en-US" sz="2499">
                <a:solidFill>
                  <a:srgbClr val="002858"/>
                </a:solidFill>
                <a:latin typeface="DM Sans"/>
                <a:ea typeface="DM Sans"/>
                <a:cs typeface="DM Sans"/>
                <a:sym typeface="DM Sans"/>
              </a:rPr>
              <a:t>Invite the student to share any concerns about working together.</a:t>
            </a:r>
          </a:p>
          <a:p>
            <a:pPr marL="539749" lvl="1" indent="-269875" algn="l">
              <a:lnSpc>
                <a:spcPts val="4374"/>
              </a:lnSpc>
              <a:buFont typeface="Arial"/>
              <a:buChar char="•"/>
            </a:pPr>
            <a:r>
              <a:rPr lang="en-US" sz="2499" u="sng">
                <a:solidFill>
                  <a:srgbClr val="002858"/>
                </a:solidFill>
                <a:latin typeface="DM Sans"/>
                <a:ea typeface="DM Sans"/>
                <a:cs typeface="DM Sans"/>
                <a:sym typeface="DM Sans"/>
              </a:rPr>
              <a:t>Remaining Professional with Someone You Already Know</a:t>
            </a:r>
            <a:r>
              <a:rPr lang="en-US" sz="2499">
                <a:solidFill>
                  <a:srgbClr val="002858"/>
                </a:solidFill>
                <a:latin typeface="DM Sans"/>
                <a:ea typeface="DM Sans"/>
                <a:cs typeface="DM Sans"/>
                <a:sym typeface="DM Sans"/>
              </a:rPr>
              <a:t>:</a:t>
            </a:r>
          </a:p>
          <a:p>
            <a:pPr marL="1079499" lvl="2" indent="-359833" algn="l">
              <a:lnSpc>
                <a:spcPts val="4374"/>
              </a:lnSpc>
              <a:buFont typeface="Arial"/>
              <a:buChar char="⚬"/>
            </a:pPr>
            <a:r>
              <a:rPr lang="en-US" sz="2499">
                <a:solidFill>
                  <a:srgbClr val="002858"/>
                </a:solidFill>
                <a:latin typeface="DM Sans"/>
                <a:ea typeface="DM Sans"/>
                <a:cs typeface="DM Sans"/>
                <a:sym typeface="DM Sans"/>
              </a:rPr>
              <a:t>Keep the focus on the student's learning and goals.</a:t>
            </a:r>
          </a:p>
          <a:p>
            <a:pPr marL="1079499" lvl="2" indent="-359833" algn="l">
              <a:lnSpc>
                <a:spcPts val="4374"/>
              </a:lnSpc>
              <a:buFont typeface="Arial"/>
              <a:buChar char="⚬"/>
            </a:pPr>
            <a:r>
              <a:rPr lang="en-US" sz="2499">
                <a:solidFill>
                  <a:srgbClr val="002858"/>
                </a:solidFill>
                <a:latin typeface="DM Sans"/>
                <a:ea typeface="DM Sans"/>
                <a:cs typeface="DM Sans"/>
                <a:sym typeface="DM Sans"/>
              </a:rPr>
              <a:t>Hold the same expectations for attendance, preparation, and participation.</a:t>
            </a:r>
          </a:p>
          <a:p>
            <a:pPr marL="1079499" lvl="2" indent="-359833" algn="l">
              <a:lnSpc>
                <a:spcPts val="4374"/>
              </a:lnSpc>
              <a:buFont typeface="Arial"/>
              <a:buChar char="⚬"/>
            </a:pPr>
            <a:r>
              <a:rPr lang="en-US" sz="2499">
                <a:solidFill>
                  <a:srgbClr val="002858"/>
                </a:solidFill>
                <a:latin typeface="DM Sans"/>
                <a:ea typeface="DM Sans"/>
                <a:cs typeface="DM Sans"/>
                <a:sym typeface="DM Sans"/>
              </a:rPr>
              <a:t>Protect confidentiality—even outside of appointments.</a:t>
            </a:r>
          </a:p>
          <a:p>
            <a:pPr marL="1079499" lvl="2" indent="-359833" algn="l">
              <a:lnSpc>
                <a:spcPts val="4374"/>
              </a:lnSpc>
              <a:buFont typeface="Arial"/>
              <a:buChar char="⚬"/>
            </a:pPr>
            <a:r>
              <a:rPr lang="en-US" sz="2499">
                <a:solidFill>
                  <a:srgbClr val="002858"/>
                </a:solidFill>
                <a:latin typeface="DM Sans"/>
                <a:ea typeface="DM Sans"/>
                <a:cs typeface="DM Sans"/>
                <a:sym typeface="DM Sans"/>
              </a:rPr>
              <a:t>Avoid giving special treatment or additional access because of your personal relationship.</a:t>
            </a:r>
          </a:p>
          <a:p>
            <a:pPr marL="1079499" lvl="2" indent="-359833" algn="l">
              <a:lnSpc>
                <a:spcPts val="4374"/>
              </a:lnSpc>
              <a:buFont typeface="Arial"/>
              <a:buChar char="⚬"/>
            </a:pPr>
            <a:r>
              <a:rPr lang="en-US" sz="2499">
                <a:solidFill>
                  <a:srgbClr val="002858"/>
                </a:solidFill>
                <a:latin typeface="DM Sans"/>
                <a:ea typeface="DM Sans"/>
                <a:cs typeface="DM Sans"/>
                <a:sym typeface="DM Sans"/>
              </a:rPr>
              <a:t>Separate PAL conversations from social conversations whenever possible.</a:t>
            </a:r>
          </a:p>
          <a:p>
            <a:pPr marL="1079499" lvl="2" indent="-359833" algn="l">
              <a:lnSpc>
                <a:spcPts val="4374"/>
              </a:lnSpc>
              <a:buFont typeface="Arial"/>
              <a:buChar char="⚬"/>
            </a:pPr>
            <a:r>
              <a:rPr lang="en-US" sz="2499">
                <a:solidFill>
                  <a:srgbClr val="002858"/>
                </a:solidFill>
                <a:latin typeface="DM Sans"/>
                <a:ea typeface="DM Sans"/>
                <a:cs typeface="DM Sans"/>
                <a:sym typeface="DM Sans"/>
              </a:rPr>
              <a:t>Seek guidance if the relationship begins to affect your ability to support the student objectively.</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387365" y="321797"/>
            <a:ext cx="1413805" cy="1413805"/>
          </a:xfrm>
          <a:custGeom>
            <a:avLst/>
            <a:gdLst/>
            <a:ahLst/>
            <a:cxnLst/>
            <a:rect l="l" t="t" r="r" b="b"/>
            <a:pathLst>
              <a:path w="1413805" h="1413805">
                <a:moveTo>
                  <a:pt x="0" y="0"/>
                </a:moveTo>
                <a:lnTo>
                  <a:pt x="1413805" y="0"/>
                </a:lnTo>
                <a:lnTo>
                  <a:pt x="1413805"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800593" y="2068535"/>
            <a:ext cx="16686813" cy="7742291"/>
          </a:xfrm>
          <a:prstGeom prst="rect">
            <a:avLst/>
          </a:prstGeom>
        </p:spPr>
        <p:txBody>
          <a:bodyPr lIns="0" tIns="0" rIns="0" bIns="0" rtlCol="0" anchor="t">
            <a:spAutoFit/>
          </a:bodyPr>
          <a:lstStyle/>
          <a:p>
            <a:pPr marL="474979" lvl="1" indent="-237490" algn="l">
              <a:lnSpc>
                <a:spcPts val="3849"/>
              </a:lnSpc>
              <a:buAutoNum type="arabicPeriod"/>
            </a:pPr>
            <a:r>
              <a:rPr lang="en-US" sz="2199">
                <a:solidFill>
                  <a:srgbClr val="002858"/>
                </a:solidFill>
                <a:latin typeface="DM Sans"/>
                <a:ea typeface="DM Sans"/>
                <a:cs typeface="DM Sans"/>
                <a:sym typeface="DM Sans"/>
              </a:rPr>
              <a:t> A student asks you to help them create a weekly study schedule that works around their classes, work, and other commitments.</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asks you to look over their research paper and make suggestions throughout the draft.</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becomes very upset during an appointment and asks you to walk with them to Counseling Services.</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asks what you think they should do about a difficult personal situation. You have experienced something similar and think your experience could be helpful.</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asks whether you think they should withdraw from a course because they are struggling.</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you've been meeting with regularly asks if you can extend today's appointment because they have more they want to talk about.</a:t>
            </a:r>
          </a:p>
          <a:p>
            <a:pPr marL="474979" lvl="1" indent="-237490" algn="l">
              <a:lnSpc>
                <a:spcPts val="3849"/>
              </a:lnSpc>
              <a:buAutoNum type="arabicPeriod"/>
            </a:pPr>
            <a:r>
              <a:rPr lang="en-US" sz="2199">
                <a:solidFill>
                  <a:srgbClr val="002858"/>
                </a:solidFill>
                <a:latin typeface="DM Sans"/>
                <a:ea typeface="DM Sans"/>
                <a:cs typeface="DM Sans"/>
                <a:sym typeface="DM Sans"/>
              </a:rPr>
              <a:t> You are working on a PAL-related project and notice a way the process could be improved. You aren't sure whether you're expected to make the change yourself or bring the idea to a supervisor first.</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tells you about a serious safety concern and asks you to promise that you won't tell anyone.</a:t>
            </a:r>
          </a:p>
          <a:p>
            <a:pPr marL="474979" lvl="1" indent="-237490" algn="l">
              <a:lnSpc>
                <a:spcPts val="3849"/>
              </a:lnSpc>
              <a:buAutoNum type="arabicPeriod"/>
            </a:pPr>
            <a:r>
              <a:rPr lang="en-US" sz="2199">
                <a:solidFill>
                  <a:srgbClr val="002858"/>
                </a:solidFill>
                <a:latin typeface="DM Sans"/>
                <a:ea typeface="DM Sans"/>
                <a:cs typeface="DM Sans"/>
                <a:sym typeface="DM Sans"/>
              </a:rPr>
              <a:t> You are working on a PAL-related project and realize you're unsure whether a task you've been asked to complete falls within your responsibilities.</a:t>
            </a:r>
          </a:p>
          <a:p>
            <a:pPr marL="474979" lvl="1" indent="-237490" algn="l">
              <a:lnSpc>
                <a:spcPts val="3849"/>
              </a:lnSpc>
              <a:buAutoNum type="arabicPeriod"/>
            </a:pPr>
            <a:r>
              <a:rPr lang="en-US" sz="2199">
                <a:solidFill>
                  <a:srgbClr val="002858"/>
                </a:solidFill>
                <a:latin typeface="DM Sans"/>
                <a:ea typeface="DM Sans"/>
                <a:cs typeface="DM Sans"/>
                <a:sym typeface="DM Sans"/>
              </a:rPr>
              <a:t> A student asks you for mental health advice because they trust you and feel more comfortable talking with you than with a professional.</a:t>
            </a:r>
          </a:p>
        </p:txBody>
      </p:sp>
      <p:sp>
        <p:nvSpPr>
          <p:cNvPr id="4" name="TextBox 4"/>
          <p:cNvSpPr txBox="1"/>
          <p:nvPr/>
        </p:nvSpPr>
        <p:spPr>
          <a:xfrm>
            <a:off x="2877214" y="412640"/>
            <a:ext cx="12533571" cy="1581200"/>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Silent Thumbs Up or Thumbs Down:</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“What’s My Job?” Professional Judgment Activity</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075628" y="3115212"/>
            <a:ext cx="13924597" cy="3978242"/>
            <a:chOff x="0" y="-161925"/>
            <a:chExt cx="18566129" cy="5304322"/>
          </a:xfrm>
        </p:grpSpPr>
        <p:sp>
          <p:nvSpPr>
            <p:cNvPr id="3" name="TextBox 3"/>
            <p:cNvSpPr txBox="1"/>
            <p:nvPr/>
          </p:nvSpPr>
          <p:spPr>
            <a:xfrm>
              <a:off x="0" y="-161925"/>
              <a:ext cx="18566129" cy="3675709"/>
            </a:xfrm>
            <a:prstGeom prst="rect">
              <a:avLst/>
            </a:prstGeom>
          </p:spPr>
          <p:txBody>
            <a:bodyPr lIns="0" tIns="0" rIns="0" bIns="0" rtlCol="0" anchor="t">
              <a:spAutoFit/>
            </a:bodyPr>
            <a:lstStyle/>
            <a:p>
              <a:pPr algn="ctr">
                <a:lnSpc>
                  <a:spcPts val="11200"/>
                </a:lnSpc>
                <a:spcBef>
                  <a:spcPct val="0"/>
                </a:spcBef>
              </a:pPr>
              <a:r>
                <a:rPr lang="en-US" sz="8000">
                  <a:solidFill>
                    <a:srgbClr val="002858"/>
                  </a:solidFill>
                  <a:latin typeface="DM Sans"/>
                  <a:ea typeface="DM Sans"/>
                  <a:cs typeface="DM Sans"/>
                  <a:sym typeface="DM Sans"/>
                </a:rPr>
                <a:t>Maintaining Professional Boundaries</a:t>
              </a:r>
            </a:p>
          </p:txBody>
        </p:sp>
        <p:sp>
          <p:nvSpPr>
            <p:cNvPr id="4" name="TextBox 4"/>
            <p:cNvSpPr txBox="1"/>
            <p:nvPr/>
          </p:nvSpPr>
          <p:spPr>
            <a:xfrm>
              <a:off x="471163" y="4377316"/>
              <a:ext cx="16459198" cy="765081"/>
            </a:xfrm>
            <a:prstGeom prst="rect">
              <a:avLst/>
            </a:prstGeom>
          </p:spPr>
          <p:txBody>
            <a:bodyPr wrap="square" lIns="0" tIns="0" rIns="0" bIns="0" rtlCol="0" anchor="t">
              <a:spAutoFit/>
            </a:bodyPr>
            <a:lstStyle/>
            <a:p>
              <a:pPr algn="ctr">
                <a:lnSpc>
                  <a:spcPts val="4899"/>
                </a:lnSpc>
              </a:pPr>
              <a:r>
                <a:rPr lang="en-US" sz="2799" b="1" dirty="0">
                  <a:solidFill>
                    <a:srgbClr val="002858"/>
                  </a:solidFill>
                  <a:latin typeface="DM Sans Bold"/>
                  <a:ea typeface="DM Sans Bold"/>
                  <a:cs typeface="DM Sans Bold"/>
                  <a:sym typeface="DM Sans Bold"/>
                </a:rPr>
                <a:t>Maintaining appropriate relationships while supporting students</a:t>
              </a:r>
            </a:p>
          </p:txBody>
        </p:sp>
      </p:grpSp>
      <p:sp>
        <p:nvSpPr>
          <p:cNvPr id="5" name="Freeform 5"/>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677460" y="428161"/>
            <a:ext cx="12933080" cy="1581117"/>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Professional Boundaries: </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Creating Effective Helping Relationships</a:t>
            </a:r>
          </a:p>
        </p:txBody>
      </p:sp>
      <p:sp>
        <p:nvSpPr>
          <p:cNvPr id="4" name="TextBox 4"/>
          <p:cNvSpPr txBox="1"/>
          <p:nvPr/>
        </p:nvSpPr>
        <p:spPr>
          <a:xfrm>
            <a:off x="2126611" y="2245055"/>
            <a:ext cx="14034778" cy="6249671"/>
          </a:xfrm>
          <a:prstGeom prst="rect">
            <a:avLst/>
          </a:prstGeom>
        </p:spPr>
        <p:txBody>
          <a:bodyPr lIns="0" tIns="0" rIns="0" bIns="0" rtlCol="0" anchor="t">
            <a:spAutoFit/>
          </a:bodyPr>
          <a:lstStyle/>
          <a:p>
            <a:pPr marL="561339" lvl="1" indent="-280669" algn="l">
              <a:lnSpc>
                <a:spcPts val="4159"/>
              </a:lnSpc>
              <a:buFont typeface="Arial"/>
              <a:buChar char="•"/>
            </a:pPr>
            <a:r>
              <a:rPr lang="en-US" sz="2599">
                <a:solidFill>
                  <a:srgbClr val="002858"/>
                </a:solidFill>
                <a:latin typeface="DM Sans"/>
                <a:ea typeface="DM Sans"/>
                <a:cs typeface="DM Sans"/>
                <a:sym typeface="DM Sans"/>
              </a:rPr>
              <a:t>As a Peer Academic Leader, professional boundaries help you:</a:t>
            </a:r>
          </a:p>
          <a:p>
            <a:pPr marL="1122678" lvl="2" indent="-374226" algn="l">
              <a:lnSpc>
                <a:spcPts val="4159"/>
              </a:lnSpc>
              <a:buFont typeface="Arial"/>
              <a:buChar char="⚬"/>
            </a:pPr>
            <a:r>
              <a:rPr lang="en-US" sz="2599" b="1">
                <a:solidFill>
                  <a:srgbClr val="002858"/>
                </a:solidFill>
                <a:latin typeface="DM Sans Bold"/>
                <a:ea typeface="DM Sans Bold"/>
                <a:cs typeface="DM Sans Bold"/>
                <a:sym typeface="DM Sans Bold"/>
              </a:rPr>
              <a:t>Build trust</a:t>
            </a:r>
            <a:r>
              <a:rPr lang="en-US" sz="2599">
                <a:solidFill>
                  <a:srgbClr val="002858"/>
                </a:solidFill>
                <a:latin typeface="DM Sans"/>
                <a:ea typeface="DM Sans"/>
                <a:cs typeface="DM Sans"/>
                <a:sym typeface="DM Sans"/>
              </a:rPr>
              <a:t> by creating clear expectations and consistent experiences for students.</a:t>
            </a:r>
          </a:p>
          <a:p>
            <a:pPr marL="1122678" lvl="2" indent="-374226" algn="l">
              <a:lnSpc>
                <a:spcPts val="4159"/>
              </a:lnSpc>
              <a:buFont typeface="Arial"/>
              <a:buChar char="⚬"/>
            </a:pPr>
            <a:r>
              <a:rPr lang="en-US" sz="2599" b="1">
                <a:solidFill>
                  <a:srgbClr val="002858"/>
                </a:solidFill>
                <a:latin typeface="DM Sans Bold"/>
                <a:ea typeface="DM Sans Bold"/>
                <a:cs typeface="DM Sans Bold"/>
                <a:sym typeface="DM Sans Bold"/>
              </a:rPr>
              <a:t>Create fairness and consistency</a:t>
            </a:r>
            <a:r>
              <a:rPr lang="en-US" sz="2599">
                <a:solidFill>
                  <a:srgbClr val="002858"/>
                </a:solidFill>
                <a:latin typeface="DM Sans"/>
                <a:ea typeface="DM Sans"/>
                <a:cs typeface="DM Sans"/>
                <a:sym typeface="DM Sans"/>
              </a:rPr>
              <a:t> by applying the same standards and expectations across student interactions.</a:t>
            </a:r>
          </a:p>
          <a:p>
            <a:pPr marL="1122678" lvl="2" indent="-374226" algn="l">
              <a:lnSpc>
                <a:spcPts val="4159"/>
              </a:lnSpc>
              <a:buFont typeface="Arial"/>
              <a:buChar char="⚬"/>
            </a:pPr>
            <a:r>
              <a:rPr lang="en-US" sz="2599" b="1">
                <a:solidFill>
                  <a:srgbClr val="002858"/>
                </a:solidFill>
                <a:latin typeface="DM Sans Bold"/>
                <a:ea typeface="DM Sans Bold"/>
                <a:cs typeface="DM Sans Bold"/>
                <a:sym typeface="DM Sans Bold"/>
              </a:rPr>
              <a:t>Protect student privacy</a:t>
            </a:r>
            <a:r>
              <a:rPr lang="en-US" sz="2599">
                <a:solidFill>
                  <a:srgbClr val="002858"/>
                </a:solidFill>
                <a:latin typeface="DM Sans"/>
                <a:ea typeface="DM Sans"/>
                <a:cs typeface="DM Sans"/>
                <a:sym typeface="DM Sans"/>
              </a:rPr>
              <a:t> by understanding what information should be shared and with whom.</a:t>
            </a:r>
          </a:p>
          <a:p>
            <a:pPr marL="1122678" lvl="2" indent="-374226" algn="l">
              <a:lnSpc>
                <a:spcPts val="4159"/>
              </a:lnSpc>
              <a:buFont typeface="Arial"/>
              <a:buChar char="⚬"/>
            </a:pPr>
            <a:r>
              <a:rPr lang="en-US" sz="2599" b="1">
                <a:solidFill>
                  <a:srgbClr val="002858"/>
                </a:solidFill>
                <a:latin typeface="DM Sans Bold"/>
                <a:ea typeface="DM Sans Bold"/>
                <a:cs typeface="DM Sans Bold"/>
                <a:sym typeface="DM Sans Bold"/>
              </a:rPr>
              <a:t>Encourage student independence</a:t>
            </a:r>
            <a:r>
              <a:rPr lang="en-US" sz="2599">
                <a:solidFill>
                  <a:srgbClr val="002858"/>
                </a:solidFill>
                <a:latin typeface="DM Sans"/>
                <a:ea typeface="DM Sans"/>
                <a:cs typeface="DM Sans"/>
                <a:sym typeface="DM Sans"/>
              </a:rPr>
              <a:t> by supporting students in developing their own skills, strategies, and solutions.</a:t>
            </a:r>
          </a:p>
          <a:p>
            <a:pPr marL="1122678" lvl="2" indent="-374226" algn="l">
              <a:lnSpc>
                <a:spcPts val="4159"/>
              </a:lnSpc>
              <a:buFont typeface="Arial"/>
              <a:buChar char="⚬"/>
            </a:pPr>
            <a:r>
              <a:rPr lang="en-US" sz="2599" b="1">
                <a:solidFill>
                  <a:srgbClr val="002858"/>
                </a:solidFill>
                <a:latin typeface="DM Sans Bold"/>
                <a:ea typeface="DM Sans Bold"/>
                <a:cs typeface="DM Sans Bold"/>
                <a:sym typeface="DM Sans Bold"/>
              </a:rPr>
              <a:t>Maintain your own well-being</a:t>
            </a:r>
            <a:r>
              <a:rPr lang="en-US" sz="2599">
                <a:solidFill>
                  <a:srgbClr val="002858"/>
                </a:solidFill>
                <a:latin typeface="DM Sans"/>
                <a:ea typeface="DM Sans"/>
                <a:cs typeface="DM Sans"/>
                <a:sym typeface="DM Sans"/>
              </a:rPr>
              <a:t> by balancing your PAL responsibilities with your academic and personal commitments.</a:t>
            </a:r>
          </a:p>
          <a:p>
            <a:pPr marL="1122678" lvl="2" indent="-374226" algn="l">
              <a:lnSpc>
                <a:spcPts val="4159"/>
              </a:lnSpc>
              <a:buFont typeface="Arial"/>
              <a:buChar char="⚬"/>
            </a:pPr>
            <a:r>
              <a:rPr lang="en-US" sz="2599" b="1">
                <a:solidFill>
                  <a:srgbClr val="002858"/>
                </a:solidFill>
                <a:latin typeface="DM Sans Bold"/>
                <a:ea typeface="DM Sans Bold"/>
                <a:cs typeface="DM Sans Bold"/>
                <a:sym typeface="DM Sans Bold"/>
              </a:rPr>
              <a:t>Recognize when to seek support</a:t>
            </a:r>
            <a:r>
              <a:rPr lang="en-US" sz="2599">
                <a:solidFill>
                  <a:srgbClr val="002858"/>
                </a:solidFill>
                <a:latin typeface="DM Sans"/>
                <a:ea typeface="DM Sans"/>
                <a:cs typeface="DM Sans"/>
                <a:sym typeface="DM Sans"/>
              </a:rPr>
              <a:t> by understanding when a situation extends beyond your role.</a:t>
            </a:r>
          </a:p>
        </p:txBody>
      </p:sp>
      <p:sp>
        <p:nvSpPr>
          <p:cNvPr id="5" name="TextBox 5"/>
          <p:cNvSpPr txBox="1"/>
          <p:nvPr/>
        </p:nvSpPr>
        <p:spPr>
          <a:xfrm>
            <a:off x="3590364" y="8732851"/>
            <a:ext cx="11107273" cy="1010920"/>
          </a:xfrm>
          <a:prstGeom prst="rect">
            <a:avLst/>
          </a:prstGeom>
        </p:spPr>
        <p:txBody>
          <a:bodyPr lIns="0" tIns="0" rIns="0" bIns="0" rtlCol="0" anchor="t">
            <a:spAutoFit/>
          </a:bodyPr>
          <a:lstStyle/>
          <a:p>
            <a:pPr algn="ctr">
              <a:lnSpc>
                <a:spcPts val="4159"/>
              </a:lnSpc>
            </a:pPr>
            <a:r>
              <a:rPr lang="en-US" sz="2599" b="1">
                <a:solidFill>
                  <a:srgbClr val="002858"/>
                </a:solidFill>
                <a:latin typeface="DM Sans Bold"/>
                <a:ea typeface="DM Sans Bold"/>
                <a:cs typeface="DM Sans Bold"/>
                <a:sym typeface="DM Sans Bold"/>
              </a:rPr>
              <a:t>Professional boundaries allow PALs to be both supportive peers and effective student leaders.</a:t>
            </a:r>
          </a:p>
        </p:txBody>
      </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718901" y="544496"/>
            <a:ext cx="13552785" cy="863633"/>
          </a:xfrm>
          <a:prstGeom prst="rect">
            <a:avLst/>
          </a:prstGeom>
        </p:spPr>
        <p:txBody>
          <a:bodyPr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Common Boundaries PALs will Navigate</a:t>
            </a:r>
          </a:p>
        </p:txBody>
      </p:sp>
      <p:sp>
        <p:nvSpPr>
          <p:cNvPr id="4" name="TextBox 4"/>
          <p:cNvSpPr txBox="1"/>
          <p:nvPr/>
        </p:nvSpPr>
        <p:spPr>
          <a:xfrm>
            <a:off x="3070196" y="9144762"/>
            <a:ext cx="12850195" cy="976564"/>
          </a:xfrm>
          <a:prstGeom prst="rect">
            <a:avLst/>
          </a:prstGeom>
        </p:spPr>
        <p:txBody>
          <a:bodyPr wrap="square" lIns="0" tIns="0" rIns="0" bIns="0" rtlCol="0" anchor="t">
            <a:spAutoFit/>
          </a:bodyPr>
          <a:lstStyle/>
          <a:p>
            <a:pPr algn="ctr">
              <a:lnSpc>
                <a:spcPts val="3919"/>
              </a:lnSpc>
            </a:pPr>
            <a:r>
              <a:rPr lang="en-US" sz="2799" b="1" dirty="0">
                <a:solidFill>
                  <a:srgbClr val="002858"/>
                </a:solidFill>
                <a:latin typeface="DM Sans Bold"/>
                <a:ea typeface="DM Sans Bold"/>
                <a:cs typeface="DM Sans Bold"/>
                <a:sym typeface="DM Sans Bold"/>
              </a:rPr>
              <a:t>Professional boundaries help us create supportive, ethical, and effective helping relationships.</a:t>
            </a:r>
          </a:p>
        </p:txBody>
      </p:sp>
      <p:grpSp>
        <p:nvGrpSpPr>
          <p:cNvPr id="5" name="Group 5"/>
          <p:cNvGrpSpPr/>
          <p:nvPr/>
        </p:nvGrpSpPr>
        <p:grpSpPr>
          <a:xfrm>
            <a:off x="2718902" y="1608963"/>
            <a:ext cx="12850195" cy="7392923"/>
            <a:chOff x="0" y="0"/>
            <a:chExt cx="17133594" cy="9857231"/>
          </a:xfrm>
        </p:grpSpPr>
      </p:grpSp>
      <p:graphicFrame>
        <p:nvGraphicFramePr>
          <p:cNvPr id="6" name="Table 6"/>
          <p:cNvGraphicFramePr>
            <a:graphicFrameLocks noGrp="1"/>
          </p:cNvGraphicFramePr>
          <p:nvPr>
            <p:extLst>
              <p:ext uri="{D42A27DB-BD31-4B8C-83A1-F6EECF244321}">
                <p14:modId xmlns:p14="http://schemas.microsoft.com/office/powerpoint/2010/main" val="509802411"/>
              </p:ext>
            </p:extLst>
          </p:nvPr>
        </p:nvGraphicFramePr>
        <p:xfrm>
          <a:off x="3070195" y="1563113"/>
          <a:ext cx="12850195" cy="3534537"/>
        </p:xfrm>
        <a:graphic>
          <a:graphicData uri="http://schemas.openxmlformats.org/drawingml/2006/table">
            <a:tbl>
              <a:tblPr/>
              <a:tblGrid>
                <a:gridCol w="2570039">
                  <a:extLst>
                    <a:ext uri="{9D8B030D-6E8A-4147-A177-3AD203B41FA5}">
                      <a16:colId xmlns:a16="http://schemas.microsoft.com/office/drawing/2014/main" val="20000"/>
                    </a:ext>
                  </a:extLst>
                </a:gridCol>
                <a:gridCol w="2570039">
                  <a:extLst>
                    <a:ext uri="{9D8B030D-6E8A-4147-A177-3AD203B41FA5}">
                      <a16:colId xmlns:a16="http://schemas.microsoft.com/office/drawing/2014/main" val="20001"/>
                    </a:ext>
                  </a:extLst>
                </a:gridCol>
                <a:gridCol w="2570039">
                  <a:extLst>
                    <a:ext uri="{9D8B030D-6E8A-4147-A177-3AD203B41FA5}">
                      <a16:colId xmlns:a16="http://schemas.microsoft.com/office/drawing/2014/main" val="20002"/>
                    </a:ext>
                  </a:extLst>
                </a:gridCol>
                <a:gridCol w="2570039">
                  <a:extLst>
                    <a:ext uri="{9D8B030D-6E8A-4147-A177-3AD203B41FA5}">
                      <a16:colId xmlns:a16="http://schemas.microsoft.com/office/drawing/2014/main" val="20003"/>
                    </a:ext>
                  </a:extLst>
                </a:gridCol>
                <a:gridCol w="2570039">
                  <a:extLst>
                    <a:ext uri="{9D8B030D-6E8A-4147-A177-3AD203B41FA5}">
                      <a16:colId xmlns:a16="http://schemas.microsoft.com/office/drawing/2014/main" val="20004"/>
                    </a:ext>
                  </a:extLst>
                </a:gridCol>
              </a:tblGrid>
              <a:tr h="963062">
                <a:tc>
                  <a:txBody>
                    <a:bodyPr/>
                    <a:lstStyle/>
                    <a:p>
                      <a:pPr marL="0" lvl="0" indent="0" algn="ctr">
                        <a:lnSpc>
                          <a:spcPts val="2427"/>
                        </a:lnSpc>
                        <a:spcBef>
                          <a:spcPct val="0"/>
                        </a:spcBef>
                        <a:defRPr/>
                      </a:pPr>
                      <a:r>
                        <a:rPr lang="en-US" sz="1734" b="1">
                          <a:solidFill>
                            <a:srgbClr val="002858"/>
                          </a:solidFill>
                          <a:latin typeface="DM Sans Bold"/>
                          <a:ea typeface="DM Sans Bold"/>
                          <a:cs typeface="DM Sans Bold"/>
                          <a:sym typeface="DM Sans Bold"/>
                        </a:rPr>
                        <a:t>TIME &amp; APPOINTMENTS</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dirty="0">
                          <a:solidFill>
                            <a:srgbClr val="002858"/>
                          </a:solidFill>
                          <a:latin typeface="DM Sans Bold"/>
                          <a:ea typeface="DM Sans Bold"/>
                          <a:cs typeface="DM Sans Bold"/>
                          <a:sym typeface="DM Sans Bold"/>
                        </a:rPr>
                        <a:t>ROLE &amp; SCOPE</a:t>
                      </a:r>
                      <a:endParaRPr lang="en-US" sz="1100" dirty="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a:solidFill>
                            <a:srgbClr val="002858"/>
                          </a:solidFill>
                          <a:latin typeface="DM Sans Bold"/>
                          <a:ea typeface="DM Sans Bold"/>
                          <a:cs typeface="DM Sans Bold"/>
                          <a:sym typeface="DM Sans Bold"/>
                        </a:rPr>
                        <a:t>ACADEMIC INTEGRITY</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a:solidFill>
                            <a:srgbClr val="002858"/>
                          </a:solidFill>
                          <a:latin typeface="DM Sans Bold"/>
                          <a:ea typeface="DM Sans Bold"/>
                          <a:cs typeface="DM Sans Bold"/>
                          <a:sym typeface="DM Sans Bold"/>
                        </a:rPr>
                        <a:t>CONFIDENTIALITY &amp; PRIVACY</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dirty="0">
                          <a:solidFill>
                            <a:srgbClr val="002858"/>
                          </a:solidFill>
                          <a:latin typeface="DM Sans Bold"/>
                          <a:ea typeface="DM Sans Bold"/>
                          <a:cs typeface="DM Sans Bold"/>
                          <a:sym typeface="DM Sans Bold"/>
                        </a:rPr>
                        <a:t>PROFESSIONAL ENVIRONMENT</a:t>
                      </a:r>
                      <a:endParaRPr lang="en-US" sz="1100" dirty="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extLst>
                  <a:ext uri="{0D108BD9-81ED-4DB2-BD59-A6C34878D82A}">
                    <a16:rowId xmlns:a16="http://schemas.microsoft.com/office/drawing/2014/main" val="10000"/>
                  </a:ext>
                </a:extLst>
              </a:tr>
              <a:tr h="2571475">
                <a:tc>
                  <a:txBody>
                    <a:bodyPr/>
                    <a:lstStyle/>
                    <a:p>
                      <a:pPr algn="ctr">
                        <a:lnSpc>
                          <a:spcPts val="1900"/>
                        </a:lnSpc>
                        <a:defRPr/>
                      </a:pPr>
                      <a:r>
                        <a:rPr lang="en-US" sz="1357">
                          <a:solidFill>
                            <a:srgbClr val="002858"/>
                          </a:solidFill>
                          <a:latin typeface="DM Sans"/>
                          <a:ea typeface="DM Sans"/>
                          <a:cs typeface="DM Sans"/>
                          <a:sym typeface="DM Sans"/>
                        </a:rPr>
                        <a:t>Establishing clear expectations for appointments, including length, frequency, purpose, and appropriate use of PAL support.</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1900"/>
                        </a:lnSpc>
                        <a:defRPr/>
                      </a:pPr>
                      <a:r>
                        <a:rPr lang="en-US" sz="1357">
                          <a:solidFill>
                            <a:srgbClr val="002858"/>
                          </a:solidFill>
                          <a:latin typeface="DM Sans"/>
                          <a:ea typeface="DM Sans"/>
                          <a:cs typeface="DM Sans"/>
                          <a:sym typeface="DM Sans"/>
                        </a:rPr>
                        <a:t>Recognizing the limits of the PAL role, staying within responsibilities, and involving professional staff when appropriate.</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1900"/>
                        </a:lnSpc>
                        <a:defRPr/>
                      </a:pPr>
                      <a:r>
                        <a:rPr lang="en-US" sz="1357">
                          <a:solidFill>
                            <a:srgbClr val="002858"/>
                          </a:solidFill>
                          <a:latin typeface="DM Sans"/>
                          <a:ea typeface="DM Sans"/>
                          <a:cs typeface="DM Sans"/>
                          <a:sym typeface="DM Sans"/>
                        </a:rPr>
                        <a:t>Supporting each student’s development of the capacity to learn independently and take responsibility for their academic work, in accordance with College policies and the Honor Code.</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1900"/>
                        </a:lnSpc>
                        <a:defRPr/>
                      </a:pPr>
                      <a:r>
                        <a:rPr lang="en-US" sz="1357">
                          <a:solidFill>
                            <a:srgbClr val="002858"/>
                          </a:solidFill>
                          <a:latin typeface="DM Sans"/>
                          <a:ea typeface="DM Sans"/>
                          <a:cs typeface="DM Sans"/>
                          <a:sym typeface="DM Sans"/>
                        </a:rPr>
                        <a:t>Protecting student information, maintaining appropriate privacy, and knowing when to seek support for safety concerns or situations outside the PAL role.</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1900"/>
                        </a:lnSpc>
                        <a:defRPr/>
                      </a:pPr>
                      <a:r>
                        <a:rPr lang="en-US" sz="1357" dirty="0">
                          <a:solidFill>
                            <a:srgbClr val="002858"/>
                          </a:solidFill>
                          <a:latin typeface="DM Sans"/>
                          <a:ea typeface="DM Sans"/>
                          <a:cs typeface="DM Sans"/>
                          <a:sym typeface="DM Sans"/>
                        </a:rPr>
                        <a:t>Creating spaces that support student success, respect privacy, and demonstrate awareness of setting, space, and interactions.</a:t>
                      </a:r>
                      <a:endParaRPr lang="en-US" sz="1100" dirty="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graphicFrame>
        <p:nvGraphicFramePr>
          <p:cNvPr id="7" name="Table 7"/>
          <p:cNvGraphicFramePr>
            <a:graphicFrameLocks noGrp="1"/>
          </p:cNvGraphicFramePr>
          <p:nvPr>
            <p:extLst>
              <p:ext uri="{D42A27DB-BD31-4B8C-83A1-F6EECF244321}">
                <p14:modId xmlns:p14="http://schemas.microsoft.com/office/powerpoint/2010/main" val="18205555"/>
              </p:ext>
            </p:extLst>
          </p:nvPr>
        </p:nvGraphicFramePr>
        <p:xfrm>
          <a:off x="3070196" y="5331416"/>
          <a:ext cx="12850195" cy="3658362"/>
        </p:xfrm>
        <a:graphic>
          <a:graphicData uri="http://schemas.openxmlformats.org/drawingml/2006/table">
            <a:tbl>
              <a:tblPr/>
              <a:tblGrid>
                <a:gridCol w="2570039">
                  <a:extLst>
                    <a:ext uri="{9D8B030D-6E8A-4147-A177-3AD203B41FA5}">
                      <a16:colId xmlns:a16="http://schemas.microsoft.com/office/drawing/2014/main" val="20000"/>
                    </a:ext>
                  </a:extLst>
                </a:gridCol>
                <a:gridCol w="2570039">
                  <a:extLst>
                    <a:ext uri="{9D8B030D-6E8A-4147-A177-3AD203B41FA5}">
                      <a16:colId xmlns:a16="http://schemas.microsoft.com/office/drawing/2014/main" val="20001"/>
                    </a:ext>
                  </a:extLst>
                </a:gridCol>
                <a:gridCol w="2570039">
                  <a:extLst>
                    <a:ext uri="{9D8B030D-6E8A-4147-A177-3AD203B41FA5}">
                      <a16:colId xmlns:a16="http://schemas.microsoft.com/office/drawing/2014/main" val="20002"/>
                    </a:ext>
                  </a:extLst>
                </a:gridCol>
                <a:gridCol w="2570039">
                  <a:extLst>
                    <a:ext uri="{9D8B030D-6E8A-4147-A177-3AD203B41FA5}">
                      <a16:colId xmlns:a16="http://schemas.microsoft.com/office/drawing/2014/main" val="20003"/>
                    </a:ext>
                  </a:extLst>
                </a:gridCol>
                <a:gridCol w="2570039">
                  <a:extLst>
                    <a:ext uri="{9D8B030D-6E8A-4147-A177-3AD203B41FA5}">
                      <a16:colId xmlns:a16="http://schemas.microsoft.com/office/drawing/2014/main" val="20004"/>
                    </a:ext>
                  </a:extLst>
                </a:gridCol>
              </a:tblGrid>
              <a:tr h="961683">
                <a:tc>
                  <a:txBody>
                    <a:bodyPr/>
                    <a:lstStyle/>
                    <a:p>
                      <a:pPr marL="0" lvl="0" indent="0" algn="ctr">
                        <a:lnSpc>
                          <a:spcPts val="2427"/>
                        </a:lnSpc>
                        <a:spcBef>
                          <a:spcPct val="0"/>
                        </a:spcBef>
                        <a:defRPr/>
                      </a:pPr>
                      <a:r>
                        <a:rPr lang="en-US" sz="1734" b="1">
                          <a:solidFill>
                            <a:srgbClr val="002858"/>
                          </a:solidFill>
                          <a:latin typeface="DM Sans Bold"/>
                          <a:ea typeface="DM Sans Bold"/>
                          <a:cs typeface="DM Sans Bold"/>
                          <a:sym typeface="DM Sans Bold"/>
                        </a:rPr>
                        <a:t>ACCESSIBILITY &amp; AVAILABILITY</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a:solidFill>
                            <a:srgbClr val="002858"/>
                          </a:solidFill>
                          <a:latin typeface="DM Sans Bold"/>
                          <a:ea typeface="DM Sans Bold"/>
                          <a:cs typeface="DM Sans Bold"/>
                          <a:sym typeface="DM Sans Bold"/>
                        </a:rPr>
                        <a:t>COMMUNICATION</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dirty="0">
                          <a:solidFill>
                            <a:srgbClr val="002858"/>
                          </a:solidFill>
                          <a:latin typeface="DM Sans Bold"/>
                          <a:ea typeface="DM Sans Bold"/>
                          <a:cs typeface="DM Sans Bold"/>
                          <a:sym typeface="DM Sans Bold"/>
                        </a:rPr>
                        <a:t>RELATIONSHIPS</a:t>
                      </a:r>
                      <a:endParaRPr lang="en-US" sz="1100" dirty="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marL="0" lvl="0" indent="0" algn="ctr">
                        <a:lnSpc>
                          <a:spcPts val="2427"/>
                        </a:lnSpc>
                        <a:spcBef>
                          <a:spcPct val="0"/>
                        </a:spcBef>
                        <a:defRPr/>
                      </a:pPr>
                      <a:r>
                        <a:rPr lang="en-US" sz="1734" b="1">
                          <a:solidFill>
                            <a:srgbClr val="002858"/>
                          </a:solidFill>
                          <a:latin typeface="DM Sans Bold"/>
                          <a:ea typeface="DM Sans Bold"/>
                          <a:cs typeface="DM Sans Bold"/>
                          <a:sym typeface="DM Sans Bold"/>
                        </a:rPr>
                        <a:t>CARE &amp; SUPPORT</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tc>
                  <a:txBody>
                    <a:bodyPr/>
                    <a:lstStyle/>
                    <a:p>
                      <a:pPr algn="ctr">
                        <a:lnSpc>
                          <a:spcPts val="2427"/>
                        </a:lnSpc>
                        <a:spcBef>
                          <a:spcPct val="0"/>
                        </a:spcBef>
                        <a:defRPr/>
                      </a:pPr>
                      <a:r>
                        <a:rPr lang="en-US" sz="1734" b="1">
                          <a:solidFill>
                            <a:srgbClr val="002858"/>
                          </a:solidFill>
                          <a:latin typeface="DM Sans Bold"/>
                          <a:ea typeface="DM Sans Bold"/>
                          <a:cs typeface="DM Sans Bold"/>
                          <a:sym typeface="DM Sans Bold"/>
                        </a:rPr>
                        <a:t>IDENTITY &amp; LIVED EXPERIENCE</a:t>
                      </a:r>
                      <a:endParaRPr lang="en-US" sz="1100"/>
                    </a:p>
                  </a:txBody>
                  <a:tcPr marL="143637" marR="143637" marT="143637" marB="143637" anchor="ctr">
                    <a:lnL w="0" cap="flat" cmpd="sng" algn="ctr">
                      <a:solidFill>
                        <a:srgbClr val="FFD699"/>
                      </a:solidFill>
                      <a:prstDash val="solid"/>
                      <a:round/>
                      <a:headEnd type="none" w="med" len="med"/>
                      <a:tailEnd type="none" w="med" len="med"/>
                    </a:lnL>
                    <a:lnR w="0" cap="flat" cmpd="sng" algn="ctr">
                      <a:solidFill>
                        <a:srgbClr val="FFD699"/>
                      </a:solidFill>
                      <a:prstDash val="solid"/>
                      <a:round/>
                      <a:headEnd type="none" w="med" len="med"/>
                      <a:tailEnd type="none" w="med" len="med"/>
                    </a:lnR>
                    <a:lnT w="0" cap="flat" cmpd="sng" algn="ctr">
                      <a:solidFill>
                        <a:srgbClr val="FFD699"/>
                      </a:solidFill>
                      <a:prstDash val="solid"/>
                      <a:round/>
                      <a:headEnd type="none" w="med" len="med"/>
                      <a:tailEnd type="none" w="med" len="med"/>
                    </a:lnT>
                    <a:lnB w="0" cap="flat" cmpd="sng" algn="ctr">
                      <a:solidFill>
                        <a:srgbClr val="FFD699"/>
                      </a:solidFill>
                      <a:prstDash val="solid"/>
                      <a:round/>
                      <a:headEnd type="none" w="med" len="med"/>
                      <a:tailEnd type="none" w="med" len="med"/>
                    </a:lnB>
                    <a:solidFill>
                      <a:srgbClr val="FFC600"/>
                    </a:solidFill>
                  </a:tcPr>
                </a:tc>
                <a:extLst>
                  <a:ext uri="{0D108BD9-81ED-4DB2-BD59-A6C34878D82A}">
                    <a16:rowId xmlns:a16="http://schemas.microsoft.com/office/drawing/2014/main" val="10000"/>
                  </a:ext>
                </a:extLst>
              </a:tr>
              <a:tr h="2696679">
                <a:tc>
                  <a:txBody>
                    <a:bodyPr/>
                    <a:lstStyle/>
                    <a:p>
                      <a:pPr algn="ctr">
                        <a:lnSpc>
                          <a:spcPts val="2005"/>
                        </a:lnSpc>
                        <a:defRPr/>
                      </a:pPr>
                      <a:r>
                        <a:rPr lang="en-US" sz="1432">
                          <a:solidFill>
                            <a:srgbClr val="002858"/>
                          </a:solidFill>
                          <a:latin typeface="DM Sans"/>
                          <a:ea typeface="DM Sans"/>
                          <a:cs typeface="DM Sans"/>
                          <a:sym typeface="DM Sans"/>
                        </a:rPr>
                        <a:t>Communicating realistic expectations for how students can access PAL support and when PALs are available to assist.</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marL="0" lvl="0" indent="0" algn="ctr">
                        <a:lnSpc>
                          <a:spcPts val="2005"/>
                        </a:lnSpc>
                        <a:spcBef>
                          <a:spcPct val="0"/>
                        </a:spcBef>
                        <a:defRPr/>
                      </a:pPr>
                      <a:r>
                        <a:rPr lang="en-US" sz="1432">
                          <a:solidFill>
                            <a:srgbClr val="002858"/>
                          </a:solidFill>
                          <a:latin typeface="DM Sans"/>
                          <a:ea typeface="DM Sans"/>
                          <a:cs typeface="DM Sans"/>
                          <a:sym typeface="DM Sans"/>
                        </a:rPr>
                        <a:t>Us</a:t>
                      </a:r>
                      <a:r>
                        <a:rPr lang="en-US" sz="1432" u="none" strike="noStrike">
                          <a:solidFill>
                            <a:srgbClr val="002858"/>
                          </a:solidFill>
                          <a:latin typeface="DM Sans"/>
                          <a:ea typeface="DM Sans"/>
                          <a:cs typeface="DM Sans"/>
                          <a:sym typeface="DM Sans"/>
                        </a:rPr>
                        <a:t>ing timely, respectful, and professional communication to build trust and understanding.</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2005"/>
                        </a:lnSpc>
                        <a:defRPr/>
                      </a:pPr>
                      <a:r>
                        <a:rPr lang="en-US" sz="1432">
                          <a:solidFill>
                            <a:srgbClr val="002858"/>
                          </a:solidFill>
                          <a:latin typeface="DM Sans"/>
                          <a:ea typeface="DM Sans"/>
                          <a:cs typeface="DM Sans"/>
                          <a:sym typeface="DM Sans"/>
                        </a:rPr>
                        <a:t>Building supportive connections that foster trust, belonging, and student growth while maintaining appropriate role expectations.</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2005"/>
                        </a:lnSpc>
                        <a:defRPr/>
                      </a:pPr>
                      <a:r>
                        <a:rPr lang="en-US" sz="1432">
                          <a:solidFill>
                            <a:srgbClr val="002858"/>
                          </a:solidFill>
                          <a:latin typeface="DM Sans"/>
                          <a:ea typeface="DM Sans"/>
                          <a:cs typeface="DM Sans"/>
                          <a:sym typeface="DM Sans"/>
                        </a:rPr>
                        <a:t>Assisting each student’s development of resilience, accountability, and autonomy through empathetic encouragement without taking responsibility for their decisions or outcomes.</a:t>
                      </a:r>
                      <a:endParaRPr lang="en-US" sz="110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tc>
                  <a:txBody>
                    <a:bodyPr/>
                    <a:lstStyle/>
                    <a:p>
                      <a:pPr algn="ctr">
                        <a:lnSpc>
                          <a:spcPts val="2005"/>
                        </a:lnSpc>
                        <a:defRPr/>
                      </a:pPr>
                      <a:r>
                        <a:rPr lang="en-US" sz="1432" dirty="0">
                          <a:solidFill>
                            <a:srgbClr val="002858"/>
                          </a:solidFill>
                          <a:latin typeface="DM Sans"/>
                          <a:ea typeface="DM Sans"/>
                          <a:cs typeface="DM Sans"/>
                          <a:sym typeface="DM Sans"/>
                        </a:rPr>
                        <a:t>Fostering authentic connection through thoughtful self-disclosure and recognition of each student’s unique strengths, needs, and challenges.</a:t>
                      </a:r>
                      <a:endParaRPr lang="en-US" sz="1100" dirty="0"/>
                    </a:p>
                  </a:txBody>
                  <a:tcPr marL="143637" marR="143637" marT="143637" marB="143637" anchor="ctr">
                    <a:lnL w="7182" cap="flat" cmpd="sng" algn="ctr">
                      <a:solidFill>
                        <a:srgbClr val="002858"/>
                      </a:solidFill>
                      <a:prstDash val="solid"/>
                      <a:round/>
                      <a:headEnd type="none" w="med" len="med"/>
                      <a:tailEnd type="none" w="med" len="med"/>
                    </a:lnL>
                    <a:lnR w="7182" cap="flat" cmpd="sng" algn="ctr">
                      <a:solidFill>
                        <a:srgbClr val="002858"/>
                      </a:solidFill>
                      <a:prstDash val="solid"/>
                      <a:round/>
                      <a:headEnd type="none" w="med" len="med"/>
                      <a:tailEnd type="none" w="med" len="med"/>
                    </a:lnR>
                    <a:lnT w="0" cap="flat" cmpd="sng" algn="ctr">
                      <a:solidFill>
                        <a:srgbClr val="FFD699"/>
                      </a:solidFill>
                      <a:prstDash val="solid"/>
                      <a:round/>
                      <a:headEnd type="none" w="med" len="med"/>
                      <a:tailEnd type="none" w="med" len="med"/>
                    </a:lnT>
                    <a:lnB w="7182" cap="flat" cmpd="sng" algn="ctr">
                      <a:solidFill>
                        <a:srgbClr val="002858"/>
                      </a:solidFill>
                      <a:prstDash val="solid"/>
                      <a:round/>
                      <a:headEnd type="none" w="med" len="med"/>
                      <a:tailEnd type="none" w="med" len="med"/>
                    </a:lnB>
                    <a:solidFill>
                      <a:srgbClr val="FFFFFF"/>
                    </a:solidFill>
                  </a:tcPr>
                </a:tc>
                <a:extLst>
                  <a:ext uri="{0D108BD9-81ED-4DB2-BD59-A6C34878D82A}">
                    <a16:rowId xmlns:a16="http://schemas.microsoft.com/office/drawing/2014/main" val="10001"/>
                  </a:ext>
                </a:extLst>
              </a:tr>
            </a:tbl>
          </a:graphicData>
        </a:graphic>
      </p:graphicFrame>
      <p:sp>
        <p:nvSpPr>
          <p:cNvPr id="8" name="Freeform 8"/>
          <p:cNvSpPr/>
          <p:nvPr/>
        </p:nvSpPr>
        <p:spPr>
          <a:xfrm>
            <a:off x="15335" y="0"/>
            <a:ext cx="2361798" cy="10287000"/>
          </a:xfrm>
          <a:custGeom>
            <a:avLst/>
            <a:gdLst/>
            <a:ahLst/>
            <a:cxnLst/>
            <a:rect l="l" t="t" r="r" b="b"/>
            <a:pathLst>
              <a:path w="2361798" h="10287000">
                <a:moveTo>
                  <a:pt x="0" y="0"/>
                </a:moveTo>
                <a:lnTo>
                  <a:pt x="2361797" y="0"/>
                </a:lnTo>
                <a:lnTo>
                  <a:pt x="2361797"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931452" y="544496"/>
            <a:ext cx="14365948" cy="863633"/>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Setting and Maintaining Professional Boundaries</a:t>
            </a:r>
          </a:p>
        </p:txBody>
      </p:sp>
      <p:sp>
        <p:nvSpPr>
          <p:cNvPr id="4" name="TextBox 4"/>
          <p:cNvSpPr txBox="1"/>
          <p:nvPr/>
        </p:nvSpPr>
        <p:spPr>
          <a:xfrm>
            <a:off x="3867200" y="1769087"/>
            <a:ext cx="11488785" cy="6588522"/>
          </a:xfrm>
          <a:prstGeom prst="rect">
            <a:avLst/>
          </a:prstGeom>
        </p:spPr>
        <p:txBody>
          <a:bodyPr lIns="0" tIns="0" rIns="0" bIns="0" rtlCol="0" anchor="t">
            <a:spAutoFit/>
          </a:bodyPr>
          <a:lstStyle/>
          <a:p>
            <a:pPr marL="539749" lvl="1" indent="-269875" algn="l">
              <a:lnSpc>
                <a:spcPts val="4374"/>
              </a:lnSpc>
              <a:buFont typeface="Arial"/>
              <a:buChar char="•"/>
            </a:pPr>
            <a:r>
              <a:rPr lang="en-US" sz="2499" b="1" dirty="0">
                <a:solidFill>
                  <a:srgbClr val="002858"/>
                </a:solidFill>
                <a:latin typeface="DM Sans Bold"/>
                <a:ea typeface="DM Sans Bold"/>
                <a:cs typeface="DM Sans Bold"/>
                <a:sym typeface="DM Sans Bold"/>
              </a:rPr>
              <a:t>Set clear expectations:</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Establish expectations early when appropriate.</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Be clear about your role, availability, and communication.</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Apply expectations consistently.</a:t>
            </a:r>
          </a:p>
          <a:p>
            <a:pPr marL="539749" lvl="1" indent="-269875" algn="l">
              <a:lnSpc>
                <a:spcPts val="4374"/>
              </a:lnSpc>
              <a:buFont typeface="Arial"/>
              <a:buChar char="•"/>
            </a:pPr>
            <a:r>
              <a:rPr lang="en-US" sz="2499" b="1" dirty="0">
                <a:solidFill>
                  <a:srgbClr val="002858"/>
                </a:solidFill>
                <a:latin typeface="DM Sans Bold"/>
                <a:ea typeface="DM Sans Bold"/>
                <a:cs typeface="DM Sans Bold"/>
                <a:sym typeface="DM Sans Bold"/>
              </a:rPr>
              <a:t>Communicate directly and respectfully:</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You can be warm and supportive while still being clear.</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Don't wait until a small boundary issue becomes a larger problem.</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If a boundary needs to change, communicate the change.</a:t>
            </a:r>
          </a:p>
          <a:p>
            <a:pPr marL="539749" lvl="1" indent="-269875" algn="l">
              <a:lnSpc>
                <a:spcPts val="4374"/>
              </a:lnSpc>
              <a:buFont typeface="Arial"/>
              <a:buChar char="•"/>
            </a:pPr>
            <a:r>
              <a:rPr lang="en-US" sz="2499" b="1" dirty="0">
                <a:solidFill>
                  <a:srgbClr val="002858"/>
                </a:solidFill>
                <a:latin typeface="DM Sans Bold"/>
                <a:ea typeface="DM Sans Bold"/>
                <a:cs typeface="DM Sans Bold"/>
                <a:sym typeface="DM Sans Bold"/>
              </a:rPr>
              <a:t>Follow through:</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Maintain the boundaries you've established.</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Avoid making exceptions that create confusion or unequal treatment.</a:t>
            </a:r>
          </a:p>
          <a:p>
            <a:pPr marL="1079499" lvl="2" indent="-359833" algn="l">
              <a:lnSpc>
                <a:spcPts val="4374"/>
              </a:lnSpc>
              <a:buFont typeface="Arial"/>
              <a:buChar char="⚬"/>
            </a:pPr>
            <a:r>
              <a:rPr lang="en-US" sz="2499" dirty="0">
                <a:solidFill>
                  <a:srgbClr val="002858"/>
                </a:solidFill>
                <a:latin typeface="DM Sans"/>
                <a:ea typeface="DM Sans"/>
                <a:cs typeface="DM Sans"/>
                <a:sym typeface="DM Sans"/>
              </a:rPr>
              <a:t>Consult when you're unsure how to respond.</a:t>
            </a:r>
          </a:p>
        </p:txBody>
      </p:sp>
      <p:sp>
        <p:nvSpPr>
          <p:cNvPr id="5" name="TextBox 5"/>
          <p:cNvSpPr txBox="1"/>
          <p:nvPr/>
        </p:nvSpPr>
        <p:spPr>
          <a:xfrm>
            <a:off x="4059021" y="8804292"/>
            <a:ext cx="11105143" cy="860392"/>
          </a:xfrm>
          <a:prstGeom prst="rect">
            <a:avLst/>
          </a:prstGeom>
        </p:spPr>
        <p:txBody>
          <a:bodyPr lIns="0" tIns="0" rIns="0" bIns="0" rtlCol="0" anchor="t">
            <a:spAutoFit/>
          </a:bodyPr>
          <a:lstStyle/>
          <a:p>
            <a:pPr algn="ctr">
              <a:lnSpc>
                <a:spcPts val="3499"/>
              </a:lnSpc>
              <a:spcBef>
                <a:spcPct val="0"/>
              </a:spcBef>
            </a:pPr>
            <a:r>
              <a:rPr lang="en-US" sz="2499" b="1" dirty="0">
                <a:solidFill>
                  <a:srgbClr val="002858"/>
                </a:solidFill>
                <a:latin typeface="DM Sans Bold"/>
                <a:ea typeface="DM Sans Bold"/>
                <a:cs typeface="DM Sans Bold"/>
                <a:sym typeface="DM Sans Bold"/>
              </a:rPr>
              <a:t>A boundary is not a rejection of the student. </a:t>
            </a:r>
          </a:p>
          <a:p>
            <a:pPr algn="ctr">
              <a:lnSpc>
                <a:spcPts val="3499"/>
              </a:lnSpc>
              <a:spcBef>
                <a:spcPct val="0"/>
              </a:spcBef>
            </a:pPr>
            <a:r>
              <a:rPr lang="en-US" sz="2499" b="1" dirty="0">
                <a:solidFill>
                  <a:srgbClr val="002858"/>
                </a:solidFill>
                <a:latin typeface="DM Sans Bold"/>
                <a:ea typeface="DM Sans Bold"/>
                <a:cs typeface="DM Sans Bold"/>
                <a:sym typeface="DM Sans Bold"/>
              </a:rPr>
              <a:t>It is a way of protecting the relationship and the purpose of the PAL role.</a:t>
            </a:r>
          </a:p>
        </p:txBody>
      </p:sp>
      <p:sp>
        <p:nvSpPr>
          <p:cNvPr id="6" name="Freeform 6"/>
          <p:cNvSpPr/>
          <p:nvPr/>
        </p:nvSpPr>
        <p:spPr>
          <a:xfrm>
            <a:off x="9525"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5638801" y="547995"/>
            <a:ext cx="8839200" cy="863578"/>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Adjusting Boundaries</a:t>
            </a:r>
          </a:p>
        </p:txBody>
      </p:sp>
      <p:sp>
        <p:nvSpPr>
          <p:cNvPr id="3" name="TextBox 3"/>
          <p:cNvSpPr txBox="1"/>
          <p:nvPr/>
        </p:nvSpPr>
        <p:spPr>
          <a:xfrm>
            <a:off x="2569003" y="1821148"/>
            <a:ext cx="15322921" cy="6551047"/>
          </a:xfrm>
          <a:prstGeom prst="rect">
            <a:avLst/>
          </a:prstGeom>
        </p:spPr>
        <p:txBody>
          <a:bodyPr lIns="0" tIns="0" rIns="0" bIns="0" rtlCol="0" anchor="t">
            <a:spAutoFit/>
          </a:bodyPr>
          <a:lstStyle/>
          <a:p>
            <a:pPr marL="496571" lvl="1" indent="-248285" algn="l">
              <a:lnSpc>
                <a:spcPts val="3450"/>
              </a:lnSpc>
              <a:buFont typeface="Arial"/>
              <a:buChar char="•"/>
            </a:pPr>
            <a:r>
              <a:rPr lang="en-US" sz="2300" dirty="0">
                <a:solidFill>
                  <a:srgbClr val="002858"/>
                </a:solidFill>
                <a:latin typeface="DM Sans"/>
                <a:ea typeface="DM Sans"/>
                <a:cs typeface="DM Sans"/>
                <a:sym typeface="DM Sans"/>
              </a:rPr>
              <a:t>Boundaries aren’t a one-size-fits-all.</a:t>
            </a:r>
          </a:p>
          <a:p>
            <a:pPr marL="496571" lvl="1" indent="-248285" algn="l">
              <a:lnSpc>
                <a:spcPts val="3450"/>
              </a:lnSpc>
              <a:buFont typeface="Arial"/>
              <a:buChar char="•"/>
            </a:pPr>
            <a:r>
              <a:rPr lang="en-US" sz="2300" dirty="0">
                <a:solidFill>
                  <a:srgbClr val="002858"/>
                </a:solidFill>
                <a:latin typeface="DM Sans"/>
                <a:ea typeface="DM Sans"/>
                <a:cs typeface="DM Sans"/>
                <a:sym typeface="DM Sans"/>
              </a:rPr>
              <a:t>Professional boundaries provide a consistent framework, but how you apply them may vary depending on:</a:t>
            </a:r>
          </a:p>
          <a:p>
            <a:pPr marL="993141" lvl="2" indent="-331047" algn="l">
              <a:lnSpc>
                <a:spcPts val="3450"/>
              </a:lnSpc>
              <a:buFont typeface="Arial"/>
              <a:buChar char="⚬"/>
            </a:pPr>
            <a:r>
              <a:rPr lang="en-US" sz="2300" dirty="0">
                <a:solidFill>
                  <a:srgbClr val="002858"/>
                </a:solidFill>
                <a:latin typeface="DM Sans"/>
                <a:ea typeface="DM Sans"/>
                <a:cs typeface="DM Sans"/>
                <a:sym typeface="DM Sans"/>
              </a:rPr>
              <a:t>The student and their individual needs</a:t>
            </a:r>
          </a:p>
          <a:p>
            <a:pPr marL="993141" lvl="2" indent="-331047" algn="l">
              <a:lnSpc>
                <a:spcPts val="3450"/>
              </a:lnSpc>
              <a:buFont typeface="Arial"/>
              <a:buChar char="⚬"/>
            </a:pPr>
            <a:r>
              <a:rPr lang="en-US" sz="2300" dirty="0">
                <a:solidFill>
                  <a:srgbClr val="002858"/>
                </a:solidFill>
                <a:latin typeface="DM Sans"/>
                <a:ea typeface="DM Sans"/>
                <a:cs typeface="DM Sans"/>
                <a:sym typeface="DM Sans"/>
              </a:rPr>
              <a:t>The context and circumstances</a:t>
            </a:r>
          </a:p>
          <a:p>
            <a:pPr marL="993141" lvl="2" indent="-331047" algn="l">
              <a:lnSpc>
                <a:spcPts val="3450"/>
              </a:lnSpc>
              <a:buFont typeface="Arial"/>
              <a:buChar char="⚬"/>
            </a:pPr>
            <a:r>
              <a:rPr lang="en-US" sz="2300" dirty="0">
                <a:solidFill>
                  <a:srgbClr val="002858"/>
                </a:solidFill>
                <a:latin typeface="DM Sans"/>
                <a:ea typeface="DM Sans"/>
                <a:cs typeface="DM Sans"/>
                <a:sym typeface="DM Sans"/>
              </a:rPr>
              <a:t>Your existing relationship with the student</a:t>
            </a:r>
          </a:p>
          <a:p>
            <a:pPr marL="993141" lvl="2" indent="-331047" algn="l">
              <a:lnSpc>
                <a:spcPts val="3450"/>
              </a:lnSpc>
              <a:buFont typeface="Arial"/>
              <a:buChar char="⚬"/>
            </a:pPr>
            <a:r>
              <a:rPr lang="en-US" sz="2300" dirty="0">
                <a:solidFill>
                  <a:srgbClr val="002858"/>
                </a:solidFill>
                <a:latin typeface="DM Sans"/>
                <a:ea typeface="DM Sans"/>
                <a:cs typeface="DM Sans"/>
                <a:sym typeface="DM Sans"/>
              </a:rPr>
              <a:t>Your role and responsibilities in the situation</a:t>
            </a:r>
          </a:p>
          <a:p>
            <a:pPr marL="496571" lvl="1" indent="-248285" algn="l">
              <a:lnSpc>
                <a:spcPts val="3450"/>
              </a:lnSpc>
              <a:buFont typeface="Arial"/>
              <a:buChar char="•"/>
            </a:pPr>
            <a:r>
              <a:rPr lang="en-US" sz="2300" b="1" dirty="0">
                <a:solidFill>
                  <a:srgbClr val="002858"/>
                </a:solidFill>
                <a:latin typeface="DM Sans Bold"/>
                <a:ea typeface="DM Sans Bold"/>
                <a:cs typeface="DM Sans Bold"/>
                <a:sym typeface="DM Sans Bold"/>
              </a:rPr>
              <a:t>When a boundary feels difficult to maintain:</a:t>
            </a:r>
          </a:p>
          <a:p>
            <a:pPr marL="993141" lvl="2" indent="-331047" algn="l">
              <a:lnSpc>
                <a:spcPts val="3450"/>
              </a:lnSpc>
              <a:buFont typeface="Arial"/>
              <a:buChar char="⚬"/>
            </a:pPr>
            <a:r>
              <a:rPr lang="en-US" sz="2300" i="1" dirty="0">
                <a:solidFill>
                  <a:srgbClr val="002858"/>
                </a:solidFill>
                <a:latin typeface="DM Sans Italics"/>
                <a:ea typeface="DM Sans Italics"/>
                <a:cs typeface="DM Sans Italics"/>
                <a:sym typeface="DM Sans Italics"/>
              </a:rPr>
              <a:t>Adjust your approach:</a:t>
            </a:r>
          </a:p>
          <a:p>
            <a:pPr marL="1489712" lvl="3" indent="-372428" algn="l">
              <a:lnSpc>
                <a:spcPts val="3450"/>
              </a:lnSpc>
              <a:buFont typeface="Arial"/>
              <a:buChar char="￭"/>
            </a:pPr>
            <a:r>
              <a:rPr lang="en-US" sz="2300" dirty="0">
                <a:solidFill>
                  <a:srgbClr val="002858"/>
                </a:solidFill>
                <a:latin typeface="DM Sans"/>
                <a:ea typeface="DM Sans"/>
                <a:cs typeface="DM Sans"/>
                <a:sym typeface="DM Sans"/>
              </a:rPr>
              <a:t>Consider whether a small change can maintain the boundary while still supporting the student.</a:t>
            </a:r>
          </a:p>
          <a:p>
            <a:pPr marL="993141" lvl="2" indent="-331047" algn="l">
              <a:lnSpc>
                <a:spcPts val="3450"/>
              </a:lnSpc>
              <a:buFont typeface="Arial"/>
              <a:buChar char="⚬"/>
            </a:pPr>
            <a:r>
              <a:rPr lang="en-US" sz="2300" i="1" dirty="0">
                <a:solidFill>
                  <a:srgbClr val="002858"/>
                </a:solidFill>
                <a:latin typeface="DM Sans Italics"/>
                <a:ea typeface="DM Sans Italics"/>
                <a:cs typeface="DM Sans Italics"/>
                <a:sym typeface="DM Sans Italics"/>
              </a:rPr>
              <a:t>Consider another PAL:</a:t>
            </a:r>
          </a:p>
          <a:p>
            <a:pPr marL="1489712" lvl="3" indent="-372428" algn="l">
              <a:lnSpc>
                <a:spcPts val="3450"/>
              </a:lnSpc>
              <a:buFont typeface="Arial"/>
              <a:buChar char="￭"/>
            </a:pPr>
            <a:r>
              <a:rPr lang="en-US" sz="2300" dirty="0">
                <a:solidFill>
                  <a:srgbClr val="002858"/>
                </a:solidFill>
                <a:latin typeface="DM Sans"/>
                <a:ea typeface="DM Sans"/>
                <a:cs typeface="DM Sans"/>
                <a:sym typeface="DM Sans"/>
              </a:rPr>
              <a:t>If the situation involves a relationship or circumstance that makes it difficult to maintain an effective PAL relationship, consider whether another PAL would be a better fit.</a:t>
            </a:r>
          </a:p>
          <a:p>
            <a:pPr marL="993141" lvl="2" indent="-331047" algn="l">
              <a:lnSpc>
                <a:spcPts val="3450"/>
              </a:lnSpc>
              <a:buFont typeface="Arial"/>
              <a:buChar char="⚬"/>
            </a:pPr>
            <a:r>
              <a:rPr lang="en-US" sz="2300" i="1" dirty="0">
                <a:solidFill>
                  <a:srgbClr val="002858"/>
                </a:solidFill>
                <a:latin typeface="DM Sans Italics"/>
                <a:ea typeface="DM Sans Italics"/>
                <a:cs typeface="DM Sans Italics"/>
                <a:sym typeface="DM Sans Italics"/>
              </a:rPr>
              <a:t>When another PAL isn't an option:</a:t>
            </a:r>
          </a:p>
          <a:p>
            <a:pPr marL="1489712" lvl="3" indent="-372428" algn="l">
              <a:lnSpc>
                <a:spcPts val="3450"/>
              </a:lnSpc>
              <a:buFont typeface="Arial"/>
              <a:buChar char="￭"/>
            </a:pPr>
            <a:r>
              <a:rPr lang="en-US" sz="2300" dirty="0">
                <a:solidFill>
                  <a:srgbClr val="002858"/>
                </a:solidFill>
                <a:latin typeface="DM Sans"/>
                <a:ea typeface="DM Sans"/>
                <a:cs typeface="DM Sans"/>
                <a:sym typeface="DM Sans"/>
              </a:rPr>
              <a:t>Consult with a Head PAL or professional staff member about how to maintain appropriate boundaries while continuing to support the student.</a:t>
            </a:r>
          </a:p>
        </p:txBody>
      </p:sp>
      <p:sp>
        <p:nvSpPr>
          <p:cNvPr id="4" name="TextBox 4"/>
          <p:cNvSpPr txBox="1"/>
          <p:nvPr/>
        </p:nvSpPr>
        <p:spPr>
          <a:xfrm>
            <a:off x="5188178" y="8800820"/>
            <a:ext cx="10084572" cy="860392"/>
          </a:xfrm>
          <a:prstGeom prst="rect">
            <a:avLst/>
          </a:prstGeom>
        </p:spPr>
        <p:txBody>
          <a:bodyPr lIns="0" tIns="0" rIns="0" bIns="0" rtlCol="0" anchor="t">
            <a:spAutoFit/>
          </a:bodyPr>
          <a:lstStyle/>
          <a:p>
            <a:pPr algn="ctr">
              <a:lnSpc>
                <a:spcPts val="3499"/>
              </a:lnSpc>
              <a:spcBef>
                <a:spcPct val="0"/>
              </a:spcBef>
            </a:pPr>
            <a:r>
              <a:rPr lang="en-US" sz="2499" b="1">
                <a:solidFill>
                  <a:srgbClr val="002858"/>
                </a:solidFill>
                <a:latin typeface="DM Sans Bold"/>
                <a:ea typeface="DM Sans Bold"/>
                <a:cs typeface="DM Sans Bold"/>
                <a:sym typeface="DM Sans Bold"/>
              </a:rPr>
              <a:t>Professional judgment means recognizing when a situation calls for a different response—not abandoning the boundary.</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3"/>
            <a:stretch>
              <a:fillRect l="-284980" t="-2484" r="-96893" b="-8103"/>
            </a:stretch>
          </a:blipFill>
        </p:spPr>
        <p:txBody>
          <a:bodyPr/>
          <a:lstStyle/>
          <a:p>
            <a:endParaRPr lang="en-US"/>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4390388" y="544496"/>
            <a:ext cx="10087612" cy="863633"/>
          </a:xfrm>
          <a:prstGeom prst="rect">
            <a:avLst/>
          </a:prstGeom>
        </p:spPr>
        <p:txBody>
          <a:bodyPr wrap="square" lIns="0" tIns="0" rIns="0" bIns="0" rtlCol="0" anchor="t">
            <a:spAutoFit/>
          </a:bodyPr>
          <a:lstStyle/>
          <a:p>
            <a:pPr algn="ctr">
              <a:lnSpc>
                <a:spcPts val="7000"/>
              </a:lnSpc>
              <a:spcBef>
                <a:spcPct val="0"/>
              </a:spcBef>
            </a:pPr>
            <a:r>
              <a:rPr lang="en-US" sz="5000" dirty="0">
                <a:solidFill>
                  <a:srgbClr val="002858"/>
                </a:solidFill>
                <a:latin typeface="DM Sans"/>
                <a:ea typeface="DM Sans"/>
                <a:cs typeface="DM Sans"/>
                <a:sym typeface="DM Sans"/>
              </a:rPr>
              <a:t>The Boundary Check Framework</a:t>
            </a:r>
          </a:p>
        </p:txBody>
      </p:sp>
      <p:sp>
        <p:nvSpPr>
          <p:cNvPr id="4" name="TextBox 4"/>
          <p:cNvSpPr txBox="1"/>
          <p:nvPr/>
        </p:nvSpPr>
        <p:spPr>
          <a:xfrm>
            <a:off x="3083049" y="1936832"/>
            <a:ext cx="12121901" cy="6222835"/>
          </a:xfrm>
          <a:prstGeom prst="rect">
            <a:avLst/>
          </a:prstGeom>
        </p:spPr>
        <p:txBody>
          <a:bodyPr lIns="0" tIns="0" rIns="0" bIns="0" rtlCol="0" anchor="t">
            <a:spAutoFit/>
          </a:bodyPr>
          <a:lstStyle/>
          <a:p>
            <a:pPr marL="539749" lvl="1" indent="-269875" algn="l">
              <a:lnSpc>
                <a:spcPts val="4999"/>
              </a:lnSpc>
              <a:buFont typeface="Arial"/>
              <a:buChar char="•"/>
            </a:pPr>
            <a:r>
              <a:rPr lang="en-US" sz="2499" b="1">
                <a:solidFill>
                  <a:srgbClr val="002858"/>
                </a:solidFill>
                <a:latin typeface="DM Sans Bold"/>
                <a:ea typeface="DM Sans Bold"/>
                <a:cs typeface="DM Sans Bold"/>
                <a:sym typeface="DM Sans Bold"/>
              </a:rPr>
              <a:t>PAUSE</a:t>
            </a:r>
          </a:p>
          <a:p>
            <a:pPr marL="1079499" lvl="2" indent="-359833" algn="l">
              <a:lnSpc>
                <a:spcPts val="4999"/>
              </a:lnSpc>
              <a:buFont typeface="Arial"/>
              <a:buChar char="⚬"/>
            </a:pPr>
            <a:r>
              <a:rPr lang="en-US" sz="2499">
                <a:solidFill>
                  <a:srgbClr val="002858"/>
                </a:solidFill>
                <a:latin typeface="DM Sans"/>
                <a:ea typeface="DM Sans"/>
                <a:cs typeface="DM Sans"/>
                <a:sym typeface="DM Sans"/>
              </a:rPr>
              <a:t>What is happening, and what is making this situation challenging?</a:t>
            </a:r>
          </a:p>
          <a:p>
            <a:pPr marL="539749" lvl="1" indent="-269875" algn="l">
              <a:lnSpc>
                <a:spcPts val="4999"/>
              </a:lnSpc>
              <a:buFont typeface="Arial"/>
              <a:buChar char="•"/>
            </a:pPr>
            <a:r>
              <a:rPr lang="en-US" sz="2499" b="1">
                <a:solidFill>
                  <a:srgbClr val="002858"/>
                </a:solidFill>
                <a:latin typeface="DM Sans Bold"/>
                <a:ea typeface="DM Sans Bold"/>
                <a:cs typeface="DM Sans Bold"/>
                <a:sym typeface="DM Sans Bold"/>
              </a:rPr>
              <a:t>THINK</a:t>
            </a:r>
          </a:p>
          <a:p>
            <a:pPr marL="1079499" lvl="2" indent="-359833" algn="l">
              <a:lnSpc>
                <a:spcPts val="4999"/>
              </a:lnSpc>
              <a:buFont typeface="Arial"/>
              <a:buChar char="⚬"/>
            </a:pPr>
            <a:r>
              <a:rPr lang="en-US" sz="2499">
                <a:solidFill>
                  <a:srgbClr val="002858"/>
                </a:solidFill>
                <a:latin typeface="DM Sans"/>
                <a:ea typeface="DM Sans"/>
                <a:cs typeface="DM Sans"/>
                <a:sym typeface="DM Sans"/>
              </a:rPr>
              <a:t>What boundary is involved?</a:t>
            </a:r>
          </a:p>
          <a:p>
            <a:pPr marL="1079499" lvl="2" indent="-359833" algn="l">
              <a:lnSpc>
                <a:spcPts val="4999"/>
              </a:lnSpc>
              <a:buFont typeface="Arial"/>
              <a:buChar char="⚬"/>
            </a:pPr>
            <a:r>
              <a:rPr lang="en-US" sz="2499">
                <a:solidFill>
                  <a:srgbClr val="002858"/>
                </a:solidFill>
                <a:latin typeface="DM Sans"/>
                <a:ea typeface="DM Sans"/>
                <a:cs typeface="DM Sans"/>
                <a:sym typeface="DM Sans"/>
              </a:rPr>
              <a:t>Can I adjust my approach while maintaining my PAL role?</a:t>
            </a:r>
          </a:p>
          <a:p>
            <a:pPr marL="1079499" lvl="2" indent="-359833" algn="l">
              <a:lnSpc>
                <a:spcPts val="4999"/>
              </a:lnSpc>
              <a:buFont typeface="Arial"/>
              <a:buChar char="⚬"/>
            </a:pPr>
            <a:r>
              <a:rPr lang="en-US" sz="2499">
                <a:solidFill>
                  <a:srgbClr val="002858"/>
                </a:solidFill>
                <a:latin typeface="DM Sans"/>
                <a:ea typeface="DM Sans"/>
                <a:cs typeface="DM Sans"/>
                <a:sym typeface="DM Sans"/>
              </a:rPr>
              <a:t>Would another PAL be a better fit?</a:t>
            </a:r>
          </a:p>
          <a:p>
            <a:pPr marL="539749" lvl="1" indent="-269875" algn="l">
              <a:lnSpc>
                <a:spcPts val="4999"/>
              </a:lnSpc>
              <a:buFont typeface="Arial"/>
              <a:buChar char="•"/>
            </a:pPr>
            <a:r>
              <a:rPr lang="en-US" sz="2499" b="1">
                <a:solidFill>
                  <a:srgbClr val="002858"/>
                </a:solidFill>
                <a:latin typeface="DM Sans Bold"/>
                <a:ea typeface="DM Sans Bold"/>
                <a:cs typeface="DM Sans Bold"/>
                <a:sym typeface="DM Sans Bold"/>
              </a:rPr>
              <a:t>CONSULT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Do I need to talk with a Head PAL or professional staff member?</a:t>
            </a:r>
          </a:p>
          <a:p>
            <a:pPr marL="539749" lvl="1" indent="-269875" algn="l">
              <a:lnSpc>
                <a:spcPts val="4999"/>
              </a:lnSpc>
              <a:buFont typeface="Arial"/>
              <a:buChar char="•"/>
            </a:pPr>
            <a:r>
              <a:rPr lang="en-US" sz="2499" b="1">
                <a:solidFill>
                  <a:srgbClr val="002858"/>
                </a:solidFill>
                <a:latin typeface="DM Sans Bold"/>
                <a:ea typeface="DM Sans Bold"/>
                <a:cs typeface="DM Sans Bold"/>
                <a:sym typeface="DM Sans Bold"/>
              </a:rPr>
              <a:t>ACT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What is the most appropriate next step for me and the student?</a:t>
            </a:r>
          </a:p>
        </p:txBody>
      </p:sp>
      <p:sp>
        <p:nvSpPr>
          <p:cNvPr id="5" name="TextBox 5"/>
          <p:cNvSpPr txBox="1"/>
          <p:nvPr/>
        </p:nvSpPr>
        <p:spPr>
          <a:xfrm>
            <a:off x="4648201" y="8785242"/>
            <a:ext cx="8700154" cy="523859"/>
          </a:xfrm>
          <a:prstGeom prst="rect">
            <a:avLst/>
          </a:prstGeom>
        </p:spPr>
        <p:txBody>
          <a:bodyPr wrap="square" lIns="0" tIns="0" rIns="0" bIns="0" rtlCol="0" anchor="t">
            <a:spAutoFit/>
          </a:bodyPr>
          <a:lstStyle/>
          <a:p>
            <a:pPr algn="ctr">
              <a:lnSpc>
                <a:spcPts val="4200"/>
              </a:lnSpc>
              <a:spcBef>
                <a:spcPct val="0"/>
              </a:spcBef>
            </a:pPr>
            <a:r>
              <a:rPr lang="en-US" sz="3000" b="1" i="1" dirty="0">
                <a:solidFill>
                  <a:srgbClr val="002858"/>
                </a:solidFill>
                <a:latin typeface="DM Sans Bold Italics"/>
                <a:ea typeface="DM Sans Bold Italics"/>
                <a:cs typeface="DM Sans Bold Italics"/>
                <a:sym typeface="DM Sans Bold Italics"/>
              </a:rPr>
              <a:t>When in doubt: pause, think, consult, and act.</a:t>
            </a:r>
          </a:p>
        </p:txBody>
      </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1028700" y="1988224"/>
            <a:ext cx="16230600" cy="7130210"/>
          </a:xfrm>
          <a:prstGeom prst="rect">
            <a:avLst/>
          </a:prstGeom>
        </p:spPr>
        <p:txBody>
          <a:bodyPr lIns="0" tIns="0" rIns="0" bIns="0" rtlCol="0" anchor="t">
            <a:spAutoFit/>
          </a:bodyPr>
          <a:lstStyle/>
          <a:p>
            <a:pPr algn="l">
              <a:lnSpc>
                <a:spcPts val="4399"/>
              </a:lnSpc>
            </a:pPr>
            <a:r>
              <a:rPr lang="en-US" sz="2199">
                <a:solidFill>
                  <a:srgbClr val="002858"/>
                </a:solidFill>
                <a:latin typeface="DM Sans"/>
                <a:ea typeface="DM Sans"/>
                <a:cs typeface="DM Sans"/>
                <a:sym typeface="DM Sans"/>
              </a:rPr>
              <a:t>Scenarios:</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texts you at 10:30 p.m. asking for help with an assignment due the next morning.</a:t>
            </a:r>
          </a:p>
          <a:p>
            <a:pPr marL="474979" lvl="1" indent="-237490" algn="l">
              <a:lnSpc>
                <a:spcPts val="4399"/>
              </a:lnSpc>
              <a:buAutoNum type="arabicPeriod"/>
            </a:pPr>
            <a:r>
              <a:rPr lang="en-US" sz="2199">
                <a:solidFill>
                  <a:srgbClr val="002858"/>
                </a:solidFill>
                <a:latin typeface="DM Sans"/>
                <a:ea typeface="DM Sans"/>
                <a:cs typeface="DM Sans"/>
                <a:sym typeface="DM Sans"/>
              </a:rPr>
              <a:t> Your roommate asks how a student you work with is doing academically because they know you meet with them regularly.</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asks if they can meet with you in your dorm because they are more comfortable there than in the Guild Lobby.</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asks you to look over their paper and tell them whether their argument is strong enough.</a:t>
            </a:r>
          </a:p>
          <a:p>
            <a:pPr marL="474979" lvl="1" indent="-237490" algn="l">
              <a:lnSpc>
                <a:spcPts val="4399"/>
              </a:lnSpc>
              <a:buAutoNum type="arabicPeriod"/>
            </a:pPr>
            <a:r>
              <a:rPr lang="en-US" sz="2199">
                <a:solidFill>
                  <a:srgbClr val="002858"/>
                </a:solidFill>
                <a:latin typeface="DM Sans"/>
                <a:ea typeface="DM Sans"/>
                <a:cs typeface="DM Sans"/>
                <a:sym typeface="DM Sans"/>
              </a:rPr>
              <a:t> Your best friend schedules an appointment with you and asks if you can give them extra time because you are friends.</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tells you about a difficult personal situation and asks you what they should do.</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you've been working with begins texting you regularly about assignments, even though they have not scheduled another appointment.</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asks you to explain how you completed an assignment in a course you took last semester.</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schedules PAL appointments with you multiple times throughout the week and asks to meet for two hours at a time because they feel they need more support.</a:t>
            </a:r>
          </a:p>
          <a:p>
            <a:pPr marL="474979" lvl="1" indent="-237490" algn="l">
              <a:lnSpc>
                <a:spcPts val="4399"/>
              </a:lnSpc>
              <a:buAutoNum type="arabicPeriod"/>
            </a:pPr>
            <a:r>
              <a:rPr lang="en-US" sz="2199">
                <a:solidFill>
                  <a:srgbClr val="002858"/>
                </a:solidFill>
                <a:latin typeface="DM Sans"/>
                <a:ea typeface="DM Sans"/>
                <a:cs typeface="DM Sans"/>
                <a:sym typeface="DM Sans"/>
              </a:rPr>
              <a:t> A student begins talking about suicidal thoughts and asks you not to tell anyone.</a:t>
            </a:r>
          </a:p>
        </p:txBody>
      </p:sp>
      <p:sp>
        <p:nvSpPr>
          <p:cNvPr id="4" name="TextBox 4"/>
          <p:cNvSpPr txBox="1"/>
          <p:nvPr/>
        </p:nvSpPr>
        <p:spPr>
          <a:xfrm>
            <a:off x="4062479" y="185713"/>
            <a:ext cx="10520612" cy="1581200"/>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Shout It Out Activity:</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Was a Professional Boundary Violated?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51616" y="7730565"/>
            <a:ext cx="1413805" cy="1413805"/>
          </a:xfrm>
          <a:custGeom>
            <a:avLst/>
            <a:gdLst/>
            <a:ahLst/>
            <a:cxnLst/>
            <a:rect l="l" t="t" r="r" b="b"/>
            <a:pathLst>
              <a:path w="1413805" h="1413805">
                <a:moveTo>
                  <a:pt x="0" y="0"/>
                </a:moveTo>
                <a:lnTo>
                  <a:pt x="1413806" y="0"/>
                </a:lnTo>
                <a:lnTo>
                  <a:pt x="1413806" y="1413805"/>
                </a:lnTo>
                <a:lnTo>
                  <a:pt x="0" y="1413805"/>
                </a:lnTo>
                <a:lnTo>
                  <a:pt x="0" y="0"/>
                </a:lnTo>
                <a:close/>
              </a:path>
            </a:pathLst>
          </a:custGeom>
          <a:blipFill>
            <a:blip r:embed="rId3"/>
            <a:stretch>
              <a:fillRect l="-17291" t="-17566" r="-18398" b="-18123"/>
            </a:stretch>
          </a:blipFill>
        </p:spPr>
        <p:txBody>
          <a:bodyPr/>
          <a:lstStyle/>
          <a:p>
            <a:endParaRPr lang="en-US"/>
          </a:p>
        </p:txBody>
      </p:sp>
      <p:graphicFrame>
        <p:nvGraphicFramePr>
          <p:cNvPr id="3" name="Table 3"/>
          <p:cNvGraphicFramePr>
            <a:graphicFrameLocks noGrp="1"/>
          </p:cNvGraphicFramePr>
          <p:nvPr/>
        </p:nvGraphicFramePr>
        <p:xfrm>
          <a:off x="4374030" y="2164525"/>
          <a:ext cx="9539940" cy="5895975"/>
        </p:xfrm>
        <a:graphic>
          <a:graphicData uri="http://schemas.openxmlformats.org/drawingml/2006/table">
            <a:tbl>
              <a:tblPr/>
              <a:tblGrid>
                <a:gridCol w="4769970">
                  <a:extLst>
                    <a:ext uri="{9D8B030D-6E8A-4147-A177-3AD203B41FA5}">
                      <a16:colId xmlns:a16="http://schemas.microsoft.com/office/drawing/2014/main" val="20000"/>
                    </a:ext>
                  </a:extLst>
                </a:gridCol>
                <a:gridCol w="4769970">
                  <a:extLst>
                    <a:ext uri="{9D8B030D-6E8A-4147-A177-3AD203B41FA5}">
                      <a16:colId xmlns:a16="http://schemas.microsoft.com/office/drawing/2014/main" val="20001"/>
                    </a:ext>
                  </a:extLst>
                </a:gridCol>
              </a:tblGrid>
              <a:tr h="1013832">
                <a:tc>
                  <a:txBody>
                    <a:bodyPr/>
                    <a:lstStyle/>
                    <a:p>
                      <a:pPr algn="ctr">
                        <a:lnSpc>
                          <a:spcPts val="4200"/>
                        </a:lnSpc>
                        <a:defRPr/>
                      </a:pPr>
                      <a:r>
                        <a:rPr lang="en-US" sz="3000" b="1">
                          <a:solidFill>
                            <a:srgbClr val="002858"/>
                          </a:solidFill>
                          <a:latin typeface="DM Sans Bold"/>
                          <a:ea typeface="DM Sans Bold"/>
                          <a:cs typeface="DM Sans Bold"/>
                          <a:sym typeface="DM Sans Bold"/>
                        </a:rPr>
                        <a:t>Bryn Mawr Student</a:t>
                      </a:r>
                      <a:endParaRPr lang="en-US" sz="1100"/>
                    </a:p>
                  </a:txBody>
                  <a:tcPr marL="190500" marR="190500" marT="190500" marB="190500" anchor="ctr">
                    <a:lnL w="9525" cap="flat" cmpd="sng" algn="ctr">
                      <a:solidFill>
                        <a:srgbClr val="FFC600"/>
                      </a:solidFill>
                      <a:prstDash val="solid"/>
                      <a:round/>
                      <a:headEnd type="none" w="med" len="med"/>
                      <a:tailEnd type="none" w="med" len="med"/>
                    </a:lnL>
                    <a:lnR w="0" cap="flat" cmpd="sng" algn="ctr">
                      <a:solidFill>
                        <a:srgbClr val="99ACFF"/>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tc>
                  <a:txBody>
                    <a:bodyPr/>
                    <a:lstStyle/>
                    <a:p>
                      <a:pPr algn="ctr">
                        <a:lnSpc>
                          <a:spcPts val="4200"/>
                        </a:lnSpc>
                        <a:defRPr/>
                      </a:pPr>
                      <a:r>
                        <a:rPr lang="en-US" sz="3000" b="1">
                          <a:solidFill>
                            <a:srgbClr val="002858"/>
                          </a:solidFill>
                          <a:latin typeface="DM Sans Bold"/>
                          <a:ea typeface="DM Sans Bold"/>
                          <a:cs typeface="DM Sans Bold"/>
                          <a:sym typeface="DM Sans Bold"/>
                        </a:rPr>
                        <a:t>Peer Academic Leader</a:t>
                      </a:r>
                      <a:endParaRPr lang="en-US" sz="1100"/>
                    </a:p>
                  </a:txBody>
                  <a:tcPr marL="190500" marR="190500" marT="190500" marB="190500" anchor="ctr">
                    <a:lnL w="0" cap="flat" cmpd="sng" algn="ctr">
                      <a:solidFill>
                        <a:srgbClr val="99ACFF"/>
                      </a:solidFill>
                      <a:prstDash val="solid"/>
                      <a:round/>
                      <a:headEnd type="none" w="med" len="med"/>
                      <a:tailEnd type="none" w="med" len="med"/>
                    </a:lnL>
                    <a:lnR w="9525" cap="flat" cmpd="sng" algn="ctr">
                      <a:solidFill>
                        <a:srgbClr val="FFC600"/>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extLst>
                  <a:ext uri="{0D108BD9-81ED-4DB2-BD59-A6C34878D82A}">
                    <a16:rowId xmlns:a16="http://schemas.microsoft.com/office/drawing/2014/main" val="10000"/>
                  </a:ext>
                </a:extLst>
              </a:tr>
              <a:tr h="4882143">
                <a:tc>
                  <a:txBody>
                    <a:bodyPr/>
                    <a:lstStyle/>
                    <a:p>
                      <a:pPr marL="388620" lvl="1" indent="-194310" algn="l">
                        <a:lnSpc>
                          <a:spcPts val="2880"/>
                        </a:lnSpc>
                        <a:buFont typeface="Arial"/>
                        <a:buChar char="•"/>
                        <a:defRPr/>
                      </a:pPr>
                      <a:r>
                        <a:rPr lang="en-US" sz="1800">
                          <a:solidFill>
                            <a:srgbClr val="002858"/>
                          </a:solidFill>
                          <a:latin typeface="DM Sans"/>
                          <a:ea typeface="DM Sans"/>
                          <a:cs typeface="DM Sans"/>
                          <a:sym typeface="DM Sans"/>
                        </a:rPr>
                        <a:t>Your primary focus is on your own academic experience. </a:t>
                      </a:r>
                      <a:endParaRPr lang="en-US" sz="1100"/>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representing yourself to others.</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making decisions for yourself.</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communicating as a student.</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managing your won responsibilities.</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seeking help as needed.</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learning from your own experiences.</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388620" lvl="1" indent="-194310" algn="l">
                        <a:lnSpc>
                          <a:spcPts val="2880"/>
                        </a:lnSpc>
                        <a:buFont typeface="Arial"/>
                        <a:buChar char="•"/>
                        <a:defRPr/>
                      </a:pPr>
                      <a:r>
                        <a:rPr lang="en-US" sz="1800">
                          <a:solidFill>
                            <a:srgbClr val="002858"/>
                          </a:solidFill>
                          <a:latin typeface="DM Sans"/>
                          <a:ea typeface="DM Sans"/>
                          <a:cs typeface="DM Sans"/>
                          <a:sym typeface="DM Sans"/>
                        </a:rPr>
                        <a:t>You are supporting the academic experiences of peers.</a:t>
                      </a:r>
                      <a:endParaRPr lang="en-US" sz="1100"/>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a representative of OAS and BMC.</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communicating as a professional Peer Academic Leader.</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following through on responsibilities to students and OAS.</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are seeking supervision as needed.</a:t>
                      </a:r>
                    </a:p>
                    <a:p>
                      <a:pPr marL="388620" lvl="1" indent="-194310" algn="l">
                        <a:lnSpc>
                          <a:spcPts val="2880"/>
                        </a:lnSpc>
                        <a:buFont typeface="Arial"/>
                        <a:buChar char="•"/>
                      </a:pPr>
                      <a:r>
                        <a:rPr lang="en-US" sz="1800">
                          <a:solidFill>
                            <a:srgbClr val="002858"/>
                          </a:solidFill>
                          <a:latin typeface="DM Sans"/>
                          <a:ea typeface="DM Sans"/>
                          <a:cs typeface="DM Sans"/>
                          <a:sym typeface="DM Sans"/>
                        </a:rPr>
                        <a:t>You use your own experiences intentionally to support others.</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
        <p:nvSpPr>
          <p:cNvPr id="4" name="TextBox 4"/>
          <p:cNvSpPr txBox="1"/>
          <p:nvPr/>
        </p:nvSpPr>
        <p:spPr>
          <a:xfrm>
            <a:off x="1028700" y="923925"/>
            <a:ext cx="16230600"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What Does It Mean to Be a Professional PAL?</a:t>
            </a:r>
          </a:p>
        </p:txBody>
      </p:sp>
      <p:sp>
        <p:nvSpPr>
          <p:cNvPr id="5" name="TextBox 5"/>
          <p:cNvSpPr txBox="1"/>
          <p:nvPr/>
        </p:nvSpPr>
        <p:spPr>
          <a:xfrm>
            <a:off x="3375940" y="8370793"/>
            <a:ext cx="11536120" cy="1109345"/>
          </a:xfrm>
          <a:prstGeom prst="rect">
            <a:avLst/>
          </a:prstGeom>
        </p:spPr>
        <p:txBody>
          <a:bodyPr lIns="0" tIns="0" rIns="0" bIns="0" rtlCol="0" anchor="t">
            <a:spAutoFit/>
          </a:bodyPr>
          <a:lstStyle/>
          <a:p>
            <a:pPr algn="ctr">
              <a:lnSpc>
                <a:spcPts val="4480"/>
              </a:lnSpc>
            </a:pPr>
            <a:r>
              <a:rPr lang="en-US" sz="3200">
                <a:solidFill>
                  <a:srgbClr val="002858"/>
                </a:solidFill>
                <a:latin typeface="DM Sans"/>
                <a:ea typeface="DM Sans"/>
                <a:cs typeface="DM Sans"/>
                <a:sym typeface="DM Sans"/>
              </a:rPr>
              <a:t>Professionalism means being able to balance both of these identities with integrity, respect, and good judgment.</a:t>
            </a:r>
          </a:p>
        </p:txBody>
      </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2745563" y="3497957"/>
            <a:ext cx="13924597" cy="2394391"/>
            <a:chOff x="0" y="0"/>
            <a:chExt cx="18566129" cy="3192522"/>
          </a:xfrm>
        </p:grpSpPr>
        <p:sp>
          <p:nvSpPr>
            <p:cNvPr id="3" name="TextBox 3"/>
            <p:cNvSpPr txBox="1"/>
            <p:nvPr/>
          </p:nvSpPr>
          <p:spPr>
            <a:xfrm>
              <a:off x="0" y="-161925"/>
              <a:ext cx="18566129" cy="1783313"/>
            </a:xfrm>
            <a:prstGeom prst="rect">
              <a:avLst/>
            </a:prstGeom>
          </p:spPr>
          <p:txBody>
            <a:bodyPr lIns="0" tIns="0" rIns="0" bIns="0" rtlCol="0" anchor="t">
              <a:spAutoFit/>
            </a:bodyPr>
            <a:lstStyle/>
            <a:p>
              <a:pPr algn="ctr">
                <a:lnSpc>
                  <a:spcPts val="11200"/>
                </a:lnSpc>
                <a:spcBef>
                  <a:spcPct val="0"/>
                </a:spcBef>
              </a:pPr>
              <a:r>
                <a:rPr lang="en-US" sz="8000">
                  <a:solidFill>
                    <a:srgbClr val="002858"/>
                  </a:solidFill>
                  <a:latin typeface="DM Sans"/>
                  <a:ea typeface="DM Sans"/>
                  <a:cs typeface="DM Sans"/>
                  <a:sym typeface="DM Sans"/>
                </a:rPr>
                <a:t>Confidentiality &amp; Privacy</a:t>
              </a:r>
            </a:p>
          </p:txBody>
        </p:sp>
        <p:sp>
          <p:nvSpPr>
            <p:cNvPr id="4" name="TextBox 4"/>
            <p:cNvSpPr txBox="1"/>
            <p:nvPr/>
          </p:nvSpPr>
          <p:spPr>
            <a:xfrm>
              <a:off x="1916073" y="2484920"/>
              <a:ext cx="14733984" cy="707602"/>
            </a:xfrm>
            <a:prstGeom prst="rect">
              <a:avLst/>
            </a:prstGeom>
          </p:spPr>
          <p:txBody>
            <a:bodyPr lIns="0" tIns="0" rIns="0" bIns="0" rtlCol="0" anchor="t">
              <a:spAutoFit/>
            </a:bodyPr>
            <a:lstStyle/>
            <a:p>
              <a:pPr algn="ctr">
                <a:lnSpc>
                  <a:spcPts val="4899"/>
                </a:lnSpc>
              </a:pPr>
              <a:r>
                <a:rPr lang="en-US" sz="2799" b="1" i="1">
                  <a:solidFill>
                    <a:srgbClr val="002858"/>
                  </a:solidFill>
                  <a:latin typeface="DM Sans Bold Italics"/>
                  <a:ea typeface="DM Sans Bold Italics"/>
                  <a:cs typeface="DM Sans Bold Italics"/>
                  <a:sym typeface="DM Sans Bold Italics"/>
                </a:rPr>
                <a:t>Protect privacy, share appropriately, and consult as needed.</a:t>
              </a:r>
            </a:p>
          </p:txBody>
        </p:sp>
      </p:grpSp>
      <p:sp>
        <p:nvSpPr>
          <p:cNvPr id="5" name="Freeform 5"/>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268826" y="544496"/>
            <a:ext cx="12933080"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What Can I Share, and With Whom?</a:t>
            </a:r>
          </a:p>
        </p:txBody>
      </p:sp>
      <p:sp>
        <p:nvSpPr>
          <p:cNvPr id="4" name="TextBox 4"/>
          <p:cNvSpPr txBox="1"/>
          <p:nvPr/>
        </p:nvSpPr>
        <p:spPr>
          <a:xfrm>
            <a:off x="2674836" y="1688426"/>
            <a:ext cx="14241564" cy="1037785"/>
          </a:xfrm>
          <a:prstGeom prst="rect">
            <a:avLst/>
          </a:prstGeom>
        </p:spPr>
        <p:txBody>
          <a:bodyPr wrap="square" lIns="0" tIns="0" rIns="0" bIns="0" rtlCol="0" anchor="t">
            <a:spAutoFit/>
          </a:bodyPr>
          <a:lstStyle/>
          <a:p>
            <a:pPr algn="ctr">
              <a:lnSpc>
                <a:spcPts val="4159"/>
              </a:lnSpc>
            </a:pPr>
            <a:r>
              <a:rPr lang="en-US" sz="2599" dirty="0">
                <a:solidFill>
                  <a:srgbClr val="002858"/>
                </a:solidFill>
                <a:latin typeface="DM Sans"/>
                <a:ea typeface="DM Sans"/>
                <a:cs typeface="DM Sans"/>
                <a:sym typeface="DM Sans"/>
              </a:rPr>
              <a:t>Before sharing information about a student, ask: </a:t>
            </a:r>
          </a:p>
          <a:p>
            <a:pPr algn="ctr">
              <a:lnSpc>
                <a:spcPts val="4159"/>
              </a:lnSpc>
            </a:pPr>
            <a:r>
              <a:rPr lang="en-US" sz="2599" i="1" dirty="0">
                <a:solidFill>
                  <a:srgbClr val="002858"/>
                </a:solidFill>
                <a:latin typeface="DM Sans Italics"/>
                <a:ea typeface="DM Sans Italics"/>
                <a:cs typeface="DM Sans Italics"/>
                <a:sym typeface="DM Sans Italics"/>
              </a:rPr>
              <a:t>Does this person need this information to support the student or help me fulfill my PAL role?</a:t>
            </a:r>
          </a:p>
        </p:txBody>
      </p:sp>
      <p:graphicFrame>
        <p:nvGraphicFramePr>
          <p:cNvPr id="5" name="Table 5"/>
          <p:cNvGraphicFramePr>
            <a:graphicFrameLocks noGrp="1"/>
          </p:cNvGraphicFramePr>
          <p:nvPr/>
        </p:nvGraphicFramePr>
        <p:xfrm>
          <a:off x="3720199" y="3074892"/>
          <a:ext cx="12030335" cy="6420166"/>
        </p:xfrm>
        <a:graphic>
          <a:graphicData uri="http://schemas.openxmlformats.org/drawingml/2006/table">
            <a:tbl>
              <a:tblPr/>
              <a:tblGrid>
                <a:gridCol w="4749935">
                  <a:extLst>
                    <a:ext uri="{9D8B030D-6E8A-4147-A177-3AD203B41FA5}">
                      <a16:colId xmlns:a16="http://schemas.microsoft.com/office/drawing/2014/main" val="20000"/>
                    </a:ext>
                  </a:extLst>
                </a:gridCol>
                <a:gridCol w="7280400">
                  <a:extLst>
                    <a:ext uri="{9D8B030D-6E8A-4147-A177-3AD203B41FA5}">
                      <a16:colId xmlns:a16="http://schemas.microsoft.com/office/drawing/2014/main" val="20001"/>
                    </a:ext>
                  </a:extLst>
                </a:gridCol>
              </a:tblGrid>
              <a:tr h="917114">
                <a:tc>
                  <a:txBody>
                    <a:bodyPr/>
                    <a:lstStyle/>
                    <a:p>
                      <a:pPr algn="ctr">
                        <a:lnSpc>
                          <a:spcPts val="2800"/>
                        </a:lnSpc>
                        <a:defRPr/>
                      </a:pPr>
                      <a:r>
                        <a:rPr lang="en-US" sz="2000" b="1">
                          <a:solidFill>
                            <a:srgbClr val="002858"/>
                          </a:solidFill>
                          <a:latin typeface="DM Sans Bold"/>
                          <a:ea typeface="DM Sans Bold"/>
                          <a:cs typeface="DM Sans Bold"/>
                          <a:sym typeface="DM Sans Bold"/>
                        </a:rPr>
                        <a:t>Situation</a:t>
                      </a:r>
                      <a:endParaRPr lang="en-US" sz="1100"/>
                    </a:p>
                  </a:txBody>
                  <a:tcPr marL="190500" marR="190500" marT="190500" marB="190500" anchor="ctr">
                    <a:lnL w="9525" cap="flat" cmpd="sng" algn="ctr">
                      <a:solidFill>
                        <a:srgbClr val="FFC600"/>
                      </a:solidFill>
                      <a:prstDash val="solid"/>
                      <a:round/>
                      <a:headEnd type="none" w="med" len="med"/>
                      <a:tailEnd type="none" w="med" len="med"/>
                    </a:lnL>
                    <a:lnR w="0" cap="flat" cmpd="sng" algn="ctr">
                      <a:solidFill>
                        <a:srgbClr val="99ACFF"/>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tc>
                  <a:txBody>
                    <a:bodyPr/>
                    <a:lstStyle/>
                    <a:p>
                      <a:pPr algn="ctr">
                        <a:lnSpc>
                          <a:spcPts val="2800"/>
                        </a:lnSpc>
                        <a:defRPr/>
                      </a:pPr>
                      <a:r>
                        <a:rPr lang="en-US" sz="2000" b="1">
                          <a:solidFill>
                            <a:srgbClr val="002858"/>
                          </a:solidFill>
                          <a:latin typeface="DM Sans Bold"/>
                          <a:ea typeface="DM Sans Bold"/>
                          <a:cs typeface="DM Sans Bold"/>
                          <a:sym typeface="DM Sans Bold"/>
                        </a:rPr>
                        <a:t>What Should I Do?</a:t>
                      </a:r>
                      <a:endParaRPr lang="en-US" sz="1100"/>
                    </a:p>
                  </a:txBody>
                  <a:tcPr marL="190500" marR="190500" marT="190500" marB="190500" anchor="ctr">
                    <a:lnL w="0" cap="flat" cmpd="sng" algn="ctr">
                      <a:solidFill>
                        <a:srgbClr val="99ACFF"/>
                      </a:solidFill>
                      <a:prstDash val="solid"/>
                      <a:round/>
                      <a:headEnd type="none" w="med" len="med"/>
                      <a:tailEnd type="none" w="med" len="med"/>
                    </a:lnL>
                    <a:lnR w="9525" cap="flat" cmpd="sng" algn="ctr">
                      <a:solidFill>
                        <a:srgbClr val="FFC600"/>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extLst>
                  <a:ext uri="{0D108BD9-81ED-4DB2-BD59-A6C34878D82A}">
                    <a16:rowId xmlns:a16="http://schemas.microsoft.com/office/drawing/2014/main" val="10000"/>
                  </a:ext>
                </a:extLst>
              </a:tr>
              <a:tr h="816455">
                <a:tc>
                  <a:txBody>
                    <a:bodyPr/>
                    <a:lstStyle/>
                    <a:p>
                      <a:pPr algn="ctr">
                        <a:lnSpc>
                          <a:spcPts val="2400"/>
                        </a:lnSpc>
                        <a:defRPr/>
                      </a:pPr>
                      <a:r>
                        <a:rPr lang="en-US" sz="1500">
                          <a:solidFill>
                            <a:srgbClr val="002858"/>
                          </a:solidFill>
                          <a:latin typeface="DM Sans"/>
                          <a:ea typeface="DM Sans"/>
                          <a:cs typeface="DM Sans"/>
                          <a:sym typeface="DM Sans"/>
                        </a:rPr>
                        <a:t>Larger PAL supervision meeting</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algn="ctr">
                        <a:lnSpc>
                          <a:spcPts val="2400"/>
                        </a:lnSpc>
                        <a:defRPr/>
                      </a:pPr>
                      <a:r>
                        <a:rPr lang="en-US" sz="1500">
                          <a:solidFill>
                            <a:srgbClr val="002858"/>
                          </a:solidFill>
                          <a:latin typeface="DM Sans"/>
                          <a:ea typeface="DM Sans"/>
                          <a:cs typeface="DM Sans"/>
                          <a:sym typeface="DM Sans"/>
                        </a:rPr>
                        <a:t>Discuss the situation without names or identifying details whenever possible.</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1"/>
                  </a:ext>
                </a:extLst>
              </a:tr>
              <a:tr h="1163538">
                <a:tc>
                  <a:txBody>
                    <a:bodyPr/>
                    <a:lstStyle/>
                    <a:p>
                      <a:pPr algn="ctr">
                        <a:lnSpc>
                          <a:spcPts val="2400"/>
                        </a:lnSpc>
                        <a:defRPr/>
                      </a:pPr>
                      <a:r>
                        <a:rPr lang="en-US" sz="1500">
                          <a:solidFill>
                            <a:srgbClr val="002858"/>
                          </a:solidFill>
                          <a:latin typeface="DM Sans"/>
                          <a:ea typeface="DM Sans"/>
                          <a:cs typeface="DM Sans"/>
                          <a:sym typeface="DM Sans"/>
                        </a:rPr>
                        <a:t>Head PAL or professional staff</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algn="ctr">
                        <a:lnSpc>
                          <a:spcPts val="2400"/>
                        </a:lnSpc>
                        <a:defRPr/>
                      </a:pPr>
                      <a:r>
                        <a:rPr lang="en-US" sz="1500">
                          <a:solidFill>
                            <a:srgbClr val="002858"/>
                          </a:solidFill>
                          <a:latin typeface="DM Sans"/>
                          <a:ea typeface="DM Sans"/>
                          <a:cs typeface="DM Sans"/>
                          <a:sym typeface="DM Sans"/>
                        </a:rPr>
                        <a:t>Consult when you need guidance, support, or help determining next steps.</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2"/>
                  </a:ext>
                </a:extLst>
              </a:tr>
              <a:tr h="1174353">
                <a:tc>
                  <a:txBody>
                    <a:bodyPr/>
                    <a:lstStyle/>
                    <a:p>
                      <a:pPr algn="ctr">
                        <a:lnSpc>
                          <a:spcPts val="2400"/>
                        </a:lnSpc>
                        <a:defRPr/>
                      </a:pPr>
                      <a:r>
                        <a:rPr lang="en-US" sz="1500">
                          <a:solidFill>
                            <a:srgbClr val="002858"/>
                          </a:solidFill>
                          <a:latin typeface="DM Sans"/>
                          <a:ea typeface="DM Sans"/>
                          <a:cs typeface="DM Sans"/>
                          <a:sym typeface="DM Sans"/>
                        </a:rPr>
                        <a:t>Professor or campus partner</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algn="ctr">
                        <a:lnSpc>
                          <a:spcPts val="2400"/>
                        </a:lnSpc>
                        <a:defRPr/>
                      </a:pPr>
                      <a:r>
                        <a:rPr lang="en-US" sz="1500">
                          <a:solidFill>
                            <a:srgbClr val="002858"/>
                          </a:solidFill>
                          <a:latin typeface="DM Sans"/>
                          <a:ea typeface="DM Sans"/>
                          <a:cs typeface="DM Sans"/>
                          <a:sym typeface="DM Sans"/>
                        </a:rPr>
                        <a:t>Do not speak on the student's behalf about their situation. Redirect the student to the appropriate conversation or consult professional staff.</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3"/>
                  </a:ext>
                </a:extLst>
              </a:tr>
              <a:tr h="1174353">
                <a:tc>
                  <a:txBody>
                    <a:bodyPr/>
                    <a:lstStyle/>
                    <a:p>
                      <a:pPr algn="ctr">
                        <a:lnSpc>
                          <a:spcPts val="2400"/>
                        </a:lnSpc>
                        <a:defRPr/>
                      </a:pPr>
                      <a:r>
                        <a:rPr lang="en-US" sz="1500">
                          <a:solidFill>
                            <a:srgbClr val="002858"/>
                          </a:solidFill>
                          <a:latin typeface="DM Sans"/>
                          <a:ea typeface="DM Sans"/>
                          <a:cs typeface="DM Sans"/>
                          <a:sym typeface="DM Sans"/>
                        </a:rPr>
                        <a:t>Parent/family member</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algn="ctr">
                        <a:lnSpc>
                          <a:spcPts val="2400"/>
                        </a:lnSpc>
                        <a:defRPr/>
                      </a:pPr>
                      <a:r>
                        <a:rPr lang="en-US" sz="1500">
                          <a:solidFill>
                            <a:srgbClr val="002858"/>
                          </a:solidFill>
                          <a:latin typeface="DM Sans"/>
                          <a:ea typeface="DM Sans"/>
                          <a:cs typeface="DM Sans"/>
                          <a:sym typeface="DM Sans"/>
                        </a:rPr>
                        <a:t>Do not discuss the student's situation. Redirect them to the student or appropriate professional staff.</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4"/>
                  </a:ext>
                </a:extLst>
              </a:tr>
              <a:tr h="1174353">
                <a:tc>
                  <a:txBody>
                    <a:bodyPr/>
                    <a:lstStyle/>
                    <a:p>
                      <a:pPr algn="ctr">
                        <a:lnSpc>
                          <a:spcPts val="2400"/>
                        </a:lnSpc>
                        <a:defRPr/>
                      </a:pPr>
                      <a:r>
                        <a:rPr lang="en-US" sz="1500">
                          <a:solidFill>
                            <a:srgbClr val="002858"/>
                          </a:solidFill>
                          <a:latin typeface="DM Sans"/>
                          <a:ea typeface="DM Sans"/>
                          <a:cs typeface="DM Sans"/>
                          <a:sym typeface="DM Sans"/>
                        </a:rPr>
                        <a:t>Friend, roommate, or other student</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algn="ctr">
                        <a:lnSpc>
                          <a:spcPts val="2400"/>
                        </a:lnSpc>
                        <a:defRPr/>
                      </a:pPr>
                      <a:r>
                        <a:rPr lang="en-US" sz="1500">
                          <a:solidFill>
                            <a:srgbClr val="002858"/>
                          </a:solidFill>
                          <a:latin typeface="DM Sans"/>
                          <a:ea typeface="DM Sans"/>
                          <a:cs typeface="DM Sans"/>
                          <a:sym typeface="DM Sans"/>
                        </a:rPr>
                        <a:t>Do not share information about a student's PAL interactions or circumstances.</a:t>
                      </a:r>
                      <a:endParaRPr lang="en-US" sz="1100"/>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002858"/>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5"/>
                  </a:ext>
                </a:extLst>
              </a:tr>
            </a:tbl>
          </a:graphicData>
        </a:graphic>
      </p:graphicFrame>
      <p:sp>
        <p:nvSpPr>
          <p:cNvPr id="6" name="Freeform 6"/>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577480" y="544496"/>
            <a:ext cx="12933080"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Confidentiality &amp; Student Support</a:t>
            </a:r>
          </a:p>
        </p:txBody>
      </p:sp>
      <p:sp>
        <p:nvSpPr>
          <p:cNvPr id="4" name="TextBox 4"/>
          <p:cNvSpPr txBox="1"/>
          <p:nvPr/>
        </p:nvSpPr>
        <p:spPr>
          <a:xfrm>
            <a:off x="2843275" y="1868069"/>
            <a:ext cx="14085177" cy="7480102"/>
          </a:xfrm>
          <a:prstGeom prst="rect">
            <a:avLst/>
          </a:prstGeom>
        </p:spPr>
        <p:txBody>
          <a:bodyPr lIns="0" tIns="0" rIns="0" bIns="0" rtlCol="0" anchor="t">
            <a:spAutoFit/>
          </a:bodyPr>
          <a:lstStyle/>
          <a:p>
            <a:pPr marL="539749" lvl="1" indent="-269875" algn="l">
              <a:lnSpc>
                <a:spcPts val="4999"/>
              </a:lnSpc>
              <a:buFont typeface="Arial"/>
              <a:buChar char="•"/>
            </a:pPr>
            <a:r>
              <a:rPr lang="en-US" sz="2499">
                <a:solidFill>
                  <a:srgbClr val="002858"/>
                </a:solidFill>
                <a:latin typeface="DM Sans"/>
                <a:ea typeface="DM Sans"/>
                <a:cs typeface="DM Sans"/>
                <a:sym typeface="DM Sans"/>
              </a:rPr>
              <a:t>Confidentiality doesn’t mean keeping everything to yourself.</a:t>
            </a:r>
          </a:p>
          <a:p>
            <a:pPr marL="539749" lvl="1" indent="-269875" algn="l">
              <a:lnSpc>
                <a:spcPts val="4999"/>
              </a:lnSpc>
              <a:buFont typeface="Arial"/>
              <a:buChar char="•"/>
            </a:pPr>
            <a:r>
              <a:rPr lang="en-US" sz="2499">
                <a:solidFill>
                  <a:srgbClr val="002858"/>
                </a:solidFill>
                <a:latin typeface="DM Sans"/>
                <a:ea typeface="DM Sans"/>
                <a:cs typeface="DM Sans"/>
                <a:sym typeface="DM Sans"/>
              </a:rPr>
              <a:t>When a student shares something concerning:</a:t>
            </a:r>
          </a:p>
          <a:p>
            <a:pPr marL="1079499" lvl="2" indent="-359833" algn="l">
              <a:lnSpc>
                <a:spcPts val="4999"/>
              </a:lnSpc>
              <a:buFont typeface="Arial"/>
              <a:buChar char="⚬"/>
            </a:pPr>
            <a:r>
              <a:rPr lang="en-US" sz="2499" b="1">
                <a:solidFill>
                  <a:srgbClr val="002858"/>
                </a:solidFill>
                <a:latin typeface="DM Sans Bold"/>
                <a:ea typeface="DM Sans Bold"/>
                <a:cs typeface="DM Sans Bold"/>
                <a:sym typeface="DM Sans Bold"/>
              </a:rPr>
              <a:t>Listen ⟶ </a:t>
            </a:r>
            <a:r>
              <a:rPr lang="en-US" sz="2499">
                <a:solidFill>
                  <a:srgbClr val="002858"/>
                </a:solidFill>
                <a:latin typeface="DM Sans"/>
                <a:ea typeface="DM Sans"/>
                <a:cs typeface="DM Sans"/>
                <a:sym typeface="DM Sans"/>
              </a:rPr>
              <a:t>Give the student space to share without trying to solve the situation.</a:t>
            </a:r>
          </a:p>
          <a:p>
            <a:pPr marL="1079499" lvl="2" indent="-359833" algn="l">
              <a:lnSpc>
                <a:spcPts val="4999"/>
              </a:lnSpc>
              <a:buFont typeface="Arial"/>
              <a:buChar char="⚬"/>
            </a:pPr>
            <a:r>
              <a:rPr lang="en-US" sz="2499" b="1">
                <a:solidFill>
                  <a:srgbClr val="002858"/>
                </a:solidFill>
                <a:latin typeface="DM Sans Bold"/>
                <a:ea typeface="DM Sans Bold"/>
                <a:cs typeface="DM Sans Bold"/>
                <a:sym typeface="DM Sans Bold"/>
              </a:rPr>
              <a:t>Clarify your role ⟶ </a:t>
            </a:r>
            <a:r>
              <a:rPr lang="en-US" sz="2499">
                <a:solidFill>
                  <a:srgbClr val="002858"/>
                </a:solidFill>
                <a:latin typeface="DM Sans"/>
                <a:ea typeface="DM Sans"/>
                <a:cs typeface="DM Sans"/>
                <a:sym typeface="DM Sans"/>
              </a:rPr>
              <a:t>You can support the student without becoming their counselor, advocate, or case manager.</a:t>
            </a:r>
          </a:p>
          <a:p>
            <a:pPr marL="1079499" lvl="2" indent="-359833" algn="l">
              <a:lnSpc>
                <a:spcPts val="4999"/>
              </a:lnSpc>
              <a:buFont typeface="Arial"/>
              <a:buChar char="⚬"/>
            </a:pPr>
            <a:r>
              <a:rPr lang="en-US" sz="2499" b="1">
                <a:solidFill>
                  <a:srgbClr val="002858"/>
                </a:solidFill>
                <a:latin typeface="DM Sans Bold"/>
                <a:ea typeface="DM Sans Bold"/>
                <a:cs typeface="DM Sans Bold"/>
                <a:sym typeface="DM Sans Bold"/>
              </a:rPr>
              <a:t>Consult ⟶ </a:t>
            </a:r>
            <a:r>
              <a:rPr lang="en-US" sz="2499">
                <a:solidFill>
                  <a:srgbClr val="002858"/>
                </a:solidFill>
                <a:latin typeface="DM Sans"/>
                <a:ea typeface="DM Sans"/>
                <a:cs typeface="DM Sans"/>
                <a:sym typeface="DM Sans"/>
              </a:rPr>
              <a:t>Talk with a Head PAL or professional staff member when you're unsure what to do.</a:t>
            </a:r>
          </a:p>
          <a:p>
            <a:pPr marL="1079499" lvl="2" indent="-359833" algn="l">
              <a:lnSpc>
                <a:spcPts val="4999"/>
              </a:lnSpc>
              <a:buFont typeface="Arial"/>
              <a:buChar char="⚬"/>
            </a:pPr>
            <a:r>
              <a:rPr lang="en-US" sz="2499" b="1">
                <a:solidFill>
                  <a:srgbClr val="002858"/>
                </a:solidFill>
                <a:latin typeface="DM Sans Bold"/>
                <a:ea typeface="DM Sans Bold"/>
                <a:cs typeface="DM Sans Bold"/>
                <a:sym typeface="DM Sans Bold"/>
              </a:rPr>
              <a:t>Connect ⟶ </a:t>
            </a:r>
            <a:r>
              <a:rPr lang="en-US" sz="2499">
                <a:solidFill>
                  <a:srgbClr val="002858"/>
                </a:solidFill>
                <a:latin typeface="DM Sans"/>
                <a:ea typeface="DM Sans"/>
                <a:cs typeface="DM Sans"/>
                <a:sym typeface="DM Sans"/>
              </a:rPr>
              <a:t>Help the student access an appropriate campus resource or referral.</a:t>
            </a:r>
          </a:p>
          <a:p>
            <a:pPr marL="539749" lvl="1" indent="-269875" algn="l">
              <a:lnSpc>
                <a:spcPts val="4999"/>
              </a:lnSpc>
              <a:buFont typeface="Arial"/>
              <a:buChar char="•"/>
            </a:pPr>
            <a:r>
              <a:rPr lang="en-US" sz="2499">
                <a:solidFill>
                  <a:srgbClr val="002858"/>
                </a:solidFill>
                <a:latin typeface="DM Sans"/>
                <a:ea typeface="DM Sans"/>
                <a:cs typeface="DM Sans"/>
                <a:sym typeface="DM Sans"/>
              </a:rPr>
              <a:t>PALs are not Responsible Persons (aka Mandated Reporters).</a:t>
            </a:r>
          </a:p>
          <a:p>
            <a:pPr marL="1079499" lvl="2" indent="-359833" algn="l">
              <a:lnSpc>
                <a:spcPts val="4999"/>
              </a:lnSpc>
              <a:buFont typeface="Arial"/>
              <a:buChar char="⚬"/>
            </a:pPr>
            <a:r>
              <a:rPr lang="en-US" sz="2499">
                <a:solidFill>
                  <a:srgbClr val="002858"/>
                </a:solidFill>
                <a:latin typeface="DM Sans"/>
                <a:ea typeface="DM Sans"/>
                <a:cs typeface="DM Sans"/>
                <a:sym typeface="DM Sans"/>
              </a:rPr>
              <a:t>If you are concerned about a student’s safety or well-being, you can complete the OwlsCARE Referral Form (previously called the Student of Concern Referral Form) with the student or on their behalf.</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189391" y="544496"/>
            <a:ext cx="12933080"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Confidentiality: What to Remember</a:t>
            </a:r>
          </a:p>
        </p:txBody>
      </p:sp>
      <p:sp>
        <p:nvSpPr>
          <p:cNvPr id="4" name="TextBox 4"/>
          <p:cNvSpPr txBox="1"/>
          <p:nvPr/>
        </p:nvSpPr>
        <p:spPr>
          <a:xfrm>
            <a:off x="2759465" y="1677682"/>
            <a:ext cx="13792932" cy="8108736"/>
          </a:xfrm>
          <a:prstGeom prst="rect">
            <a:avLst/>
          </a:prstGeom>
        </p:spPr>
        <p:txBody>
          <a:bodyPr lIns="0" tIns="0" rIns="0" bIns="0" rtlCol="0" anchor="t">
            <a:spAutoFit/>
          </a:bodyPr>
          <a:lstStyle/>
          <a:p>
            <a:pPr algn="l">
              <a:lnSpc>
                <a:spcPts val="4999"/>
              </a:lnSpc>
            </a:pPr>
            <a:r>
              <a:rPr lang="en-US" sz="2499" b="1">
                <a:solidFill>
                  <a:srgbClr val="002858"/>
                </a:solidFill>
                <a:latin typeface="DM Sans Bold"/>
                <a:ea typeface="DM Sans Bold"/>
                <a:cs typeface="DM Sans Bold"/>
                <a:sym typeface="DM Sans Bold"/>
              </a:rPr>
              <a:t>PROTECT PRIVACY. DON'T WORK IN ISOLATION.</a:t>
            </a:r>
          </a:p>
          <a:p>
            <a:pPr marL="539749" lvl="1" indent="-269875" algn="l">
              <a:lnSpc>
                <a:spcPts val="4999"/>
              </a:lnSpc>
              <a:buFont typeface="Arial"/>
              <a:buChar char="•"/>
            </a:pPr>
            <a:r>
              <a:rPr lang="en-US" sz="2499" b="1">
                <a:solidFill>
                  <a:srgbClr val="002858"/>
                </a:solidFill>
                <a:latin typeface="DM Sans Bold"/>
                <a:ea typeface="DM Sans Bold"/>
                <a:cs typeface="DM Sans Bold"/>
                <a:sym typeface="DM Sans Bold"/>
              </a:rPr>
              <a:t>DO:</a:t>
            </a:r>
          </a:p>
          <a:p>
            <a:pPr marL="1079499" lvl="2" indent="-359833" algn="l">
              <a:lnSpc>
                <a:spcPts val="4999"/>
              </a:lnSpc>
              <a:buFont typeface="Arial"/>
              <a:buChar char="⚬"/>
            </a:pPr>
            <a:r>
              <a:rPr lang="en-US" sz="2499">
                <a:solidFill>
                  <a:srgbClr val="002858"/>
                </a:solidFill>
                <a:latin typeface="DM Sans"/>
                <a:ea typeface="DM Sans"/>
                <a:cs typeface="DM Sans"/>
                <a:sym typeface="DM Sans"/>
              </a:rPr>
              <a:t>Protect student information.</a:t>
            </a:r>
          </a:p>
          <a:p>
            <a:pPr marL="1079499" lvl="2" indent="-359833" algn="l">
              <a:lnSpc>
                <a:spcPts val="4999"/>
              </a:lnSpc>
              <a:buFont typeface="Arial"/>
              <a:buChar char="⚬"/>
            </a:pPr>
            <a:r>
              <a:rPr lang="en-US" sz="2499">
                <a:solidFill>
                  <a:srgbClr val="002858"/>
                </a:solidFill>
                <a:latin typeface="DM Sans"/>
                <a:ea typeface="DM Sans"/>
                <a:cs typeface="DM Sans"/>
                <a:sym typeface="DM Sans"/>
              </a:rPr>
              <a:t>Avoid identifying details in larger group settings.</a:t>
            </a:r>
          </a:p>
          <a:p>
            <a:pPr marL="1079499" lvl="2" indent="-359833" algn="l">
              <a:lnSpc>
                <a:spcPts val="4999"/>
              </a:lnSpc>
              <a:buFont typeface="Arial"/>
              <a:buChar char="⚬"/>
            </a:pPr>
            <a:r>
              <a:rPr lang="en-US" sz="2499">
                <a:solidFill>
                  <a:srgbClr val="002858"/>
                </a:solidFill>
                <a:latin typeface="DM Sans"/>
                <a:ea typeface="DM Sans"/>
                <a:cs typeface="DM Sans"/>
                <a:sym typeface="DM Sans"/>
              </a:rPr>
              <a:t>Consult with Head PALs and professional staff when appropriate.</a:t>
            </a:r>
          </a:p>
          <a:p>
            <a:pPr marL="1079499" lvl="2" indent="-359833" algn="l">
              <a:lnSpc>
                <a:spcPts val="4999"/>
              </a:lnSpc>
              <a:buFont typeface="Arial"/>
              <a:buChar char="⚬"/>
            </a:pPr>
            <a:r>
              <a:rPr lang="en-US" sz="2499">
                <a:solidFill>
                  <a:srgbClr val="002858"/>
                </a:solidFill>
                <a:latin typeface="DM Sans"/>
                <a:ea typeface="DM Sans"/>
                <a:cs typeface="DM Sans"/>
                <a:sym typeface="DM Sans"/>
              </a:rPr>
              <a:t>Redirect professors, family members, and others to the student or professional staff.</a:t>
            </a:r>
          </a:p>
          <a:p>
            <a:pPr marL="1079499" lvl="2" indent="-359833" algn="l">
              <a:lnSpc>
                <a:spcPts val="4999"/>
              </a:lnSpc>
              <a:buFont typeface="Arial"/>
              <a:buChar char="⚬"/>
            </a:pPr>
            <a:r>
              <a:rPr lang="en-US" sz="2499">
                <a:solidFill>
                  <a:srgbClr val="002858"/>
                </a:solidFill>
                <a:latin typeface="DM Sans"/>
                <a:ea typeface="DM Sans"/>
                <a:cs typeface="DM Sans"/>
                <a:sym typeface="DM Sans"/>
              </a:rPr>
              <a:t>Use the OwlsCARE Referral process when you have a concern about a student's safety or well-being.</a:t>
            </a:r>
          </a:p>
          <a:p>
            <a:pPr marL="539749" lvl="1" indent="-269875" algn="l">
              <a:lnSpc>
                <a:spcPts val="4999"/>
              </a:lnSpc>
              <a:buFont typeface="Arial"/>
              <a:buChar char="•"/>
            </a:pPr>
            <a:r>
              <a:rPr lang="en-US" sz="2499" b="1">
                <a:solidFill>
                  <a:srgbClr val="002858"/>
                </a:solidFill>
                <a:latin typeface="DM Sans Bold"/>
                <a:ea typeface="DM Sans Bold"/>
                <a:cs typeface="DM Sans Bold"/>
                <a:sym typeface="DM Sans Bold"/>
              </a:rPr>
              <a:t>DON'T: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Discuss student situations with friends, roommates, or other students.</a:t>
            </a:r>
          </a:p>
          <a:p>
            <a:pPr marL="1079499" lvl="2" indent="-359833" algn="l">
              <a:lnSpc>
                <a:spcPts val="4999"/>
              </a:lnSpc>
              <a:buFont typeface="Arial"/>
              <a:buChar char="⚬"/>
            </a:pPr>
            <a:r>
              <a:rPr lang="en-US" sz="2499">
                <a:solidFill>
                  <a:srgbClr val="002858"/>
                </a:solidFill>
                <a:latin typeface="DM Sans"/>
                <a:ea typeface="DM Sans"/>
                <a:cs typeface="DM Sans"/>
                <a:sym typeface="DM Sans"/>
              </a:rPr>
              <a:t>Promise absolute confidentiality.</a:t>
            </a:r>
          </a:p>
          <a:p>
            <a:pPr marL="1079499" lvl="2" indent="-359833" algn="l">
              <a:lnSpc>
                <a:spcPts val="4999"/>
              </a:lnSpc>
              <a:buFont typeface="Arial"/>
              <a:buChar char="⚬"/>
            </a:pPr>
            <a:r>
              <a:rPr lang="en-US" sz="2499">
                <a:solidFill>
                  <a:srgbClr val="002858"/>
                </a:solidFill>
                <a:latin typeface="DM Sans"/>
                <a:ea typeface="DM Sans"/>
                <a:cs typeface="DM Sans"/>
                <a:sym typeface="DM Sans"/>
              </a:rPr>
              <a:t>Speak on behalf of a student when that communication belongs to the student.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Try to manage serious concerns on your own.</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677460" y="393216"/>
            <a:ext cx="12933080" cy="1581200"/>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Confidentiality in Practice:</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Who Needs to Know?</a:t>
            </a:r>
          </a:p>
        </p:txBody>
      </p:sp>
      <p:sp>
        <p:nvSpPr>
          <p:cNvPr id="4" name="TextBox 4"/>
          <p:cNvSpPr txBox="1"/>
          <p:nvPr/>
        </p:nvSpPr>
        <p:spPr>
          <a:xfrm>
            <a:off x="1028700" y="2101865"/>
            <a:ext cx="16230600" cy="7480102"/>
          </a:xfrm>
          <a:prstGeom prst="rect">
            <a:avLst/>
          </a:prstGeom>
        </p:spPr>
        <p:txBody>
          <a:bodyPr lIns="0" tIns="0" rIns="0" bIns="0" rtlCol="0" anchor="t">
            <a:spAutoFit/>
          </a:bodyPr>
          <a:lstStyle/>
          <a:p>
            <a:pPr marL="539749" lvl="1" indent="-269875" algn="l">
              <a:lnSpc>
                <a:spcPts val="4999"/>
              </a:lnSpc>
              <a:buAutoNum type="arabicPeriod"/>
            </a:pPr>
            <a:r>
              <a:rPr lang="en-US" sz="2499">
                <a:solidFill>
                  <a:srgbClr val="002858"/>
                </a:solidFill>
                <a:latin typeface="DM Sans"/>
                <a:ea typeface="DM Sans"/>
                <a:cs typeface="DM Sans"/>
                <a:sym typeface="DM Sans"/>
              </a:rPr>
              <a:t> During a larger PAL supervision meeting, you want to discuss a student who has been struggling to keep up with their coursework. You think the situation could be useful for the group to learn from.</a:t>
            </a:r>
          </a:p>
          <a:p>
            <a:pPr marL="539749" lvl="1" indent="-269875" algn="l">
              <a:lnSpc>
                <a:spcPts val="4999"/>
              </a:lnSpc>
              <a:buAutoNum type="arabicPeriod"/>
            </a:pPr>
            <a:r>
              <a:rPr lang="en-US" sz="2499">
                <a:solidFill>
                  <a:srgbClr val="002858"/>
                </a:solidFill>
                <a:latin typeface="DM Sans"/>
                <a:ea typeface="DM Sans"/>
                <a:cs typeface="DM Sans"/>
                <a:sym typeface="DM Sans"/>
              </a:rPr>
              <a:t> A professor asks you why a student has stopped attending PAL appointments.</a:t>
            </a:r>
          </a:p>
          <a:p>
            <a:pPr marL="539749" lvl="1" indent="-269875" algn="l">
              <a:lnSpc>
                <a:spcPts val="4999"/>
              </a:lnSpc>
              <a:buAutoNum type="arabicPeriod"/>
            </a:pPr>
            <a:r>
              <a:rPr lang="en-US" sz="2499">
                <a:solidFill>
                  <a:srgbClr val="002858"/>
                </a:solidFill>
                <a:latin typeface="DM Sans"/>
                <a:ea typeface="DM Sans"/>
                <a:cs typeface="DM Sans"/>
                <a:sym typeface="DM Sans"/>
              </a:rPr>
              <a:t> You are concerned about something a student disclosed during an appointment and aren't sure whether it requires additional support.</a:t>
            </a:r>
          </a:p>
          <a:p>
            <a:pPr marL="539749" lvl="1" indent="-269875" algn="l">
              <a:lnSpc>
                <a:spcPts val="4999"/>
              </a:lnSpc>
              <a:buAutoNum type="arabicPeriod"/>
            </a:pPr>
            <a:r>
              <a:rPr lang="en-US" sz="2499">
                <a:solidFill>
                  <a:srgbClr val="002858"/>
                </a:solidFill>
                <a:latin typeface="DM Sans"/>
                <a:ea typeface="DM Sans"/>
                <a:cs typeface="DM Sans"/>
                <a:sym typeface="DM Sans"/>
              </a:rPr>
              <a:t> Your roommate asks how a student you work with is doing because they know the student has been having a difficult semester.</a:t>
            </a:r>
          </a:p>
          <a:p>
            <a:pPr marL="539749" lvl="1" indent="-269875" algn="l">
              <a:lnSpc>
                <a:spcPts val="4999"/>
              </a:lnSpc>
              <a:buAutoNum type="arabicPeriod"/>
            </a:pPr>
            <a:r>
              <a:rPr lang="en-US" sz="2499">
                <a:solidFill>
                  <a:srgbClr val="002858"/>
                </a:solidFill>
                <a:latin typeface="DM Sans"/>
                <a:ea typeface="DM Sans"/>
                <a:cs typeface="DM Sans"/>
                <a:sym typeface="DM Sans"/>
              </a:rPr>
              <a:t> A student tells you they are struggling and asks you to help them connect with a campus resource.</a:t>
            </a:r>
          </a:p>
          <a:p>
            <a:pPr marL="539749" lvl="1" indent="-269875" algn="l">
              <a:lnSpc>
                <a:spcPts val="4999"/>
              </a:lnSpc>
              <a:buAutoNum type="arabicPeriod"/>
            </a:pPr>
            <a:r>
              <a:rPr lang="en-US" sz="2499">
                <a:solidFill>
                  <a:srgbClr val="002858"/>
                </a:solidFill>
                <a:latin typeface="DM Sans"/>
                <a:ea typeface="DM Sans"/>
                <a:cs typeface="DM Sans"/>
                <a:sym typeface="DM Sans"/>
              </a:rPr>
              <a:t> A student's parent contacts you and asks how the student is doing academically.</a:t>
            </a:r>
          </a:p>
          <a:p>
            <a:pPr marL="539749" lvl="1" indent="-269875" algn="l">
              <a:lnSpc>
                <a:spcPts val="4999"/>
              </a:lnSpc>
              <a:buAutoNum type="arabicPeriod"/>
            </a:pPr>
            <a:r>
              <a:rPr lang="en-US" sz="2499">
                <a:solidFill>
                  <a:srgbClr val="002858"/>
                </a:solidFill>
                <a:latin typeface="DM Sans"/>
                <a:ea typeface="DM Sans"/>
                <a:cs typeface="DM Sans"/>
                <a:sym typeface="DM Sans"/>
              </a:rPr>
              <a:t> A student tells you about a serious safety concern and asks you to promise that you won't tell anyone.</a:t>
            </a:r>
          </a:p>
          <a:p>
            <a:pPr marL="539749" lvl="1" indent="-269875" algn="l">
              <a:lnSpc>
                <a:spcPts val="4999"/>
              </a:lnSpc>
              <a:buAutoNum type="arabicPeriod"/>
            </a:pPr>
            <a:r>
              <a:rPr lang="en-US" sz="2499">
                <a:solidFill>
                  <a:srgbClr val="002858"/>
                </a:solidFill>
                <a:latin typeface="DM Sans"/>
                <a:ea typeface="DM Sans"/>
                <a:cs typeface="DM Sans"/>
                <a:sym typeface="DM Sans"/>
              </a:rPr>
              <a:t> You need advice about a student situation and want to discuss it with a Head PAL or OAS professional staff member.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2"/>
            <a:stretch>
              <a:fillRect l="-17291" t="-17566" r="-18398" b="-18123"/>
            </a:stretch>
          </a:blipFill>
        </p:spPr>
        <p:txBody>
          <a:bodyPr/>
          <a:lstStyle/>
          <a:p>
            <a:endParaRPr lang="en-US"/>
          </a:p>
        </p:txBody>
      </p:sp>
      <p:sp>
        <p:nvSpPr>
          <p:cNvPr id="3" name="TextBox 3"/>
          <p:cNvSpPr txBox="1"/>
          <p:nvPr/>
        </p:nvSpPr>
        <p:spPr>
          <a:xfrm>
            <a:off x="3577480" y="544496"/>
            <a:ext cx="12933080"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Professional PAL: Key Takeaways</a:t>
            </a:r>
          </a:p>
        </p:txBody>
      </p:sp>
      <p:sp>
        <p:nvSpPr>
          <p:cNvPr id="4" name="TextBox 4"/>
          <p:cNvSpPr txBox="1"/>
          <p:nvPr/>
        </p:nvSpPr>
        <p:spPr>
          <a:xfrm>
            <a:off x="2843275" y="2000035"/>
            <a:ext cx="14401490" cy="7258265"/>
          </a:xfrm>
          <a:prstGeom prst="rect">
            <a:avLst/>
          </a:prstGeom>
        </p:spPr>
        <p:txBody>
          <a:bodyPr lIns="0" tIns="0" rIns="0" bIns="0" rtlCol="0" anchor="t">
            <a:spAutoFit/>
          </a:bodyPr>
          <a:lstStyle/>
          <a:p>
            <a:pPr algn="l">
              <a:lnSpc>
                <a:spcPts val="4499"/>
              </a:lnSpc>
            </a:pPr>
            <a:r>
              <a:rPr lang="en-US" sz="2499" b="1">
                <a:solidFill>
                  <a:srgbClr val="002858"/>
                </a:solidFill>
                <a:latin typeface="DM Sans Bold"/>
                <a:ea typeface="DM Sans Bold"/>
                <a:cs typeface="DM Sans Bold"/>
                <a:sym typeface="DM Sans Bold"/>
              </a:rPr>
              <a:t>WHAT DOES IT MEAN TO BE A PROFESSIONAL PAL?</a:t>
            </a:r>
          </a:p>
          <a:p>
            <a:pPr marL="539749" lvl="1" indent="-269875" algn="l">
              <a:lnSpc>
                <a:spcPts val="4499"/>
              </a:lnSpc>
              <a:buFont typeface="Arial"/>
              <a:buChar char="•"/>
            </a:pPr>
            <a:r>
              <a:rPr lang="en-US" sz="2499">
                <a:solidFill>
                  <a:srgbClr val="002858"/>
                </a:solidFill>
                <a:latin typeface="DM Sans"/>
                <a:ea typeface="DM Sans"/>
                <a:cs typeface="DM Sans"/>
                <a:sym typeface="DM Sans"/>
              </a:rPr>
              <a:t>Build relationships.</a:t>
            </a:r>
          </a:p>
          <a:p>
            <a:pPr marL="1079499" lvl="2" indent="-359833" algn="l">
              <a:lnSpc>
                <a:spcPts val="4499"/>
              </a:lnSpc>
              <a:buFont typeface="Arial"/>
              <a:buChar char="⚬"/>
            </a:pPr>
            <a:r>
              <a:rPr lang="en-US" sz="2499">
                <a:solidFill>
                  <a:srgbClr val="002858"/>
                </a:solidFill>
                <a:latin typeface="DM Sans"/>
                <a:ea typeface="DM Sans"/>
                <a:cs typeface="DM Sans"/>
                <a:sym typeface="DM Sans"/>
              </a:rPr>
              <a:t>Be approachable, respectful, and supportive.</a:t>
            </a:r>
          </a:p>
          <a:p>
            <a:pPr marL="539749" lvl="1" indent="-269875" algn="l">
              <a:lnSpc>
                <a:spcPts val="4499"/>
              </a:lnSpc>
              <a:buFont typeface="Arial"/>
              <a:buChar char="•"/>
            </a:pPr>
            <a:r>
              <a:rPr lang="en-US" sz="2499">
                <a:solidFill>
                  <a:srgbClr val="002858"/>
                </a:solidFill>
                <a:latin typeface="DM Sans"/>
                <a:ea typeface="DM Sans"/>
                <a:cs typeface="DM Sans"/>
                <a:sym typeface="DM Sans"/>
              </a:rPr>
              <a:t>Know your role.</a:t>
            </a:r>
          </a:p>
          <a:p>
            <a:pPr marL="1079499" lvl="2" indent="-359833" algn="l">
              <a:lnSpc>
                <a:spcPts val="4499"/>
              </a:lnSpc>
              <a:buFont typeface="Arial"/>
              <a:buChar char="⚬"/>
            </a:pPr>
            <a:r>
              <a:rPr lang="en-US" sz="2499">
                <a:solidFill>
                  <a:srgbClr val="002858"/>
                </a:solidFill>
                <a:latin typeface="DM Sans"/>
                <a:ea typeface="DM Sans"/>
                <a:cs typeface="DM Sans"/>
                <a:sym typeface="DM Sans"/>
              </a:rPr>
              <a:t>Support students without taking over.</a:t>
            </a:r>
          </a:p>
          <a:p>
            <a:pPr marL="539749" lvl="1" indent="-269875" algn="l">
              <a:lnSpc>
                <a:spcPts val="4499"/>
              </a:lnSpc>
              <a:buFont typeface="Arial"/>
              <a:buChar char="•"/>
            </a:pPr>
            <a:r>
              <a:rPr lang="en-US" sz="2499">
                <a:solidFill>
                  <a:srgbClr val="002858"/>
                </a:solidFill>
                <a:latin typeface="DM Sans"/>
                <a:ea typeface="DM Sans"/>
                <a:cs typeface="DM Sans"/>
                <a:sym typeface="DM Sans"/>
              </a:rPr>
              <a:t>Use professional judgment.</a:t>
            </a:r>
          </a:p>
          <a:p>
            <a:pPr marL="1079499" lvl="2" indent="-359833" algn="l">
              <a:lnSpc>
                <a:spcPts val="4499"/>
              </a:lnSpc>
              <a:buFont typeface="Arial"/>
              <a:buChar char="⚬"/>
            </a:pPr>
            <a:r>
              <a:rPr lang="en-US" sz="2499">
                <a:solidFill>
                  <a:srgbClr val="002858"/>
                </a:solidFill>
                <a:latin typeface="DM Sans"/>
                <a:ea typeface="DM Sans"/>
                <a:cs typeface="DM Sans"/>
                <a:sym typeface="DM Sans"/>
              </a:rPr>
              <a:t>Consider the situation, the student, and the boundaries involved.</a:t>
            </a:r>
          </a:p>
          <a:p>
            <a:pPr marL="539749" lvl="1" indent="-269875" algn="l">
              <a:lnSpc>
                <a:spcPts val="4499"/>
              </a:lnSpc>
              <a:buFont typeface="Arial"/>
              <a:buChar char="•"/>
            </a:pPr>
            <a:r>
              <a:rPr lang="en-US" sz="2499">
                <a:solidFill>
                  <a:srgbClr val="002858"/>
                </a:solidFill>
                <a:latin typeface="DM Sans"/>
                <a:ea typeface="DM Sans"/>
                <a:cs typeface="DM Sans"/>
                <a:sym typeface="DM Sans"/>
              </a:rPr>
              <a:t>Protect privacy.</a:t>
            </a:r>
          </a:p>
          <a:p>
            <a:pPr marL="1079499" lvl="2" indent="-359833" algn="l">
              <a:lnSpc>
                <a:spcPts val="4499"/>
              </a:lnSpc>
              <a:buFont typeface="Arial"/>
              <a:buChar char="⚬"/>
            </a:pPr>
            <a:r>
              <a:rPr lang="en-US" sz="2499">
                <a:solidFill>
                  <a:srgbClr val="002858"/>
                </a:solidFill>
                <a:latin typeface="DM Sans"/>
                <a:ea typeface="DM Sans"/>
                <a:cs typeface="DM Sans"/>
                <a:sym typeface="DM Sans"/>
              </a:rPr>
              <a:t>Share information intentionally and appropriately.</a:t>
            </a:r>
          </a:p>
          <a:p>
            <a:pPr marL="539749" lvl="1" indent="-269875" algn="l">
              <a:lnSpc>
                <a:spcPts val="4499"/>
              </a:lnSpc>
              <a:buFont typeface="Arial"/>
              <a:buChar char="•"/>
            </a:pPr>
            <a:r>
              <a:rPr lang="en-US" sz="2499">
                <a:solidFill>
                  <a:srgbClr val="002858"/>
                </a:solidFill>
                <a:latin typeface="DM Sans"/>
                <a:ea typeface="DM Sans"/>
                <a:cs typeface="DM Sans"/>
                <a:sym typeface="DM Sans"/>
              </a:rPr>
              <a:t>Consult when you're unsure.</a:t>
            </a:r>
          </a:p>
          <a:p>
            <a:pPr marL="1079499" lvl="2" indent="-359833" algn="l">
              <a:lnSpc>
                <a:spcPts val="4499"/>
              </a:lnSpc>
              <a:buFont typeface="Arial"/>
              <a:buChar char="⚬"/>
            </a:pPr>
            <a:r>
              <a:rPr lang="en-US" sz="2499">
                <a:solidFill>
                  <a:srgbClr val="002858"/>
                </a:solidFill>
                <a:latin typeface="DM Sans"/>
                <a:ea typeface="DM Sans"/>
                <a:cs typeface="DM Sans"/>
                <a:sym typeface="DM Sans"/>
              </a:rPr>
              <a:t>You don't have to navigate challenging situations alone.</a:t>
            </a:r>
          </a:p>
          <a:p>
            <a:pPr marL="539749" lvl="1" indent="-269875" algn="l">
              <a:lnSpc>
                <a:spcPts val="4499"/>
              </a:lnSpc>
              <a:buFont typeface="Arial"/>
              <a:buChar char="•"/>
            </a:pPr>
            <a:r>
              <a:rPr lang="en-US" sz="2499">
                <a:solidFill>
                  <a:srgbClr val="002858"/>
                </a:solidFill>
                <a:latin typeface="DM Sans"/>
                <a:ea typeface="DM Sans"/>
                <a:cs typeface="DM Sans"/>
                <a:sym typeface="DM Sans"/>
              </a:rPr>
              <a:t>Support student agency.</a:t>
            </a:r>
          </a:p>
          <a:p>
            <a:pPr marL="1079499" lvl="2" indent="-359833" algn="l">
              <a:lnSpc>
                <a:spcPts val="4499"/>
              </a:lnSpc>
              <a:buFont typeface="Arial"/>
              <a:buChar char="⚬"/>
            </a:pPr>
            <a:r>
              <a:rPr lang="en-US" sz="2499">
                <a:solidFill>
                  <a:srgbClr val="002858"/>
                </a:solidFill>
                <a:latin typeface="DM Sans"/>
                <a:ea typeface="DM Sans"/>
                <a:cs typeface="DM Sans"/>
                <a:sym typeface="DM Sans"/>
              </a:rPr>
              <a:t>Help students develop the skills and confidence to navigate challenges themselves.</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3"/>
            <a:stretch>
              <a:fillRect l="-284980" t="-2484" r="-96893" b="-8103"/>
            </a:stretch>
          </a:blipFill>
        </p:spPr>
        <p:txBody>
          <a:bodyPr/>
          <a:lstStyle/>
          <a:p>
            <a:endParaRPr lang="en-US"/>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7273827" y="5143500"/>
            <a:ext cx="3740346" cy="3740346"/>
          </a:xfrm>
          <a:custGeom>
            <a:avLst/>
            <a:gdLst/>
            <a:ahLst/>
            <a:cxnLst/>
            <a:rect l="l" t="t" r="r" b="b"/>
            <a:pathLst>
              <a:path w="3740346" h="3740346">
                <a:moveTo>
                  <a:pt x="0" y="0"/>
                </a:moveTo>
                <a:lnTo>
                  <a:pt x="3740346" y="0"/>
                </a:lnTo>
                <a:lnTo>
                  <a:pt x="3740346" y="3740346"/>
                </a:lnTo>
                <a:lnTo>
                  <a:pt x="0" y="3740346"/>
                </a:lnTo>
                <a:lnTo>
                  <a:pt x="0" y="0"/>
                </a:lnTo>
                <a:close/>
              </a:path>
            </a:pathLst>
          </a:custGeom>
          <a:blipFill>
            <a:blip r:embed="rId2"/>
            <a:stretch>
              <a:fillRect l="-17291" t="-17566" r="-18398" b="-18123"/>
            </a:stretch>
          </a:blipFill>
        </p:spPr>
        <p:txBody>
          <a:bodyPr/>
          <a:lstStyle/>
          <a:p>
            <a:endParaRPr lang="en-US"/>
          </a:p>
        </p:txBody>
      </p:sp>
      <p:sp>
        <p:nvSpPr>
          <p:cNvPr id="3" name="TextBox 3"/>
          <p:cNvSpPr txBox="1"/>
          <p:nvPr/>
        </p:nvSpPr>
        <p:spPr>
          <a:xfrm>
            <a:off x="6162777" y="2826489"/>
            <a:ext cx="5962446" cy="1441555"/>
          </a:xfrm>
          <a:prstGeom prst="rect">
            <a:avLst/>
          </a:prstGeom>
        </p:spPr>
        <p:txBody>
          <a:bodyPr lIns="0" tIns="0" rIns="0" bIns="0" rtlCol="0" anchor="t">
            <a:spAutoFit/>
          </a:bodyPr>
          <a:lstStyle/>
          <a:p>
            <a:pPr algn="ctr">
              <a:lnSpc>
                <a:spcPts val="11894"/>
              </a:lnSpc>
              <a:spcBef>
                <a:spcPct val="0"/>
              </a:spcBef>
            </a:pPr>
            <a:r>
              <a:rPr lang="en-US" sz="8495">
                <a:solidFill>
                  <a:srgbClr val="002858"/>
                </a:solidFill>
                <a:latin typeface="DM Sans"/>
                <a:ea typeface="DM Sans"/>
                <a:cs typeface="DM Sans"/>
                <a:sym typeface="DM Sans"/>
              </a:rPr>
              <a:t>Questions?</a:t>
            </a:r>
          </a:p>
        </p:txBody>
      </p:sp>
      <p:sp>
        <p:nvSpPr>
          <p:cNvPr id="4" name="Freeform 4"/>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3"/>
            <a:stretch>
              <a:fillRect l="-284980" t="-2484" r="-96893" b="-8103"/>
            </a:stretch>
          </a:blipFill>
        </p:spPr>
        <p:txBody>
          <a:bodyPr/>
          <a:lstStyle/>
          <a:p>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51616" y="7730565"/>
            <a:ext cx="1413805" cy="1413805"/>
          </a:xfrm>
          <a:custGeom>
            <a:avLst/>
            <a:gdLst/>
            <a:ahLst/>
            <a:cxnLst/>
            <a:rect l="l" t="t" r="r" b="b"/>
            <a:pathLst>
              <a:path w="1413805" h="1413805">
                <a:moveTo>
                  <a:pt x="0" y="0"/>
                </a:moveTo>
                <a:lnTo>
                  <a:pt x="1413806" y="0"/>
                </a:lnTo>
                <a:lnTo>
                  <a:pt x="1413806" y="1413805"/>
                </a:lnTo>
                <a:lnTo>
                  <a:pt x="0" y="1413805"/>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215682" y="544513"/>
            <a:ext cx="11856637" cy="863600"/>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Representing OAS &amp; Bryn Mawr College</a:t>
            </a:r>
          </a:p>
        </p:txBody>
      </p:sp>
      <p:sp>
        <p:nvSpPr>
          <p:cNvPr id="4" name="TextBox 4"/>
          <p:cNvSpPr txBox="1"/>
          <p:nvPr/>
        </p:nvSpPr>
        <p:spPr>
          <a:xfrm>
            <a:off x="2361798" y="1542014"/>
            <a:ext cx="13796371" cy="8108736"/>
          </a:xfrm>
          <a:prstGeom prst="rect">
            <a:avLst/>
          </a:prstGeom>
        </p:spPr>
        <p:txBody>
          <a:bodyPr lIns="0" tIns="0" rIns="0" bIns="0" rtlCol="0" anchor="t">
            <a:spAutoFit/>
          </a:bodyPr>
          <a:lstStyle/>
          <a:p>
            <a:pPr marL="539749" lvl="1" indent="-269875" algn="l">
              <a:lnSpc>
                <a:spcPts val="4999"/>
              </a:lnSpc>
              <a:buFont typeface="Arial"/>
              <a:buChar char="•"/>
            </a:pPr>
            <a:r>
              <a:rPr lang="en-US" sz="2499">
                <a:solidFill>
                  <a:srgbClr val="002858"/>
                </a:solidFill>
                <a:latin typeface="DM Sans"/>
                <a:ea typeface="DM Sans"/>
                <a:cs typeface="DM Sans"/>
                <a:sym typeface="DM Sans"/>
              </a:rPr>
              <a:t>As a PAL you represent...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The Office of Academic Support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Bryn Mawr College</a:t>
            </a:r>
          </a:p>
          <a:p>
            <a:pPr marL="1079499" lvl="2" indent="-359833" algn="l">
              <a:lnSpc>
                <a:spcPts val="4999"/>
              </a:lnSpc>
              <a:buFont typeface="Arial"/>
              <a:buChar char="⚬"/>
            </a:pPr>
            <a:r>
              <a:rPr lang="en-US" sz="2499">
                <a:solidFill>
                  <a:srgbClr val="002858"/>
                </a:solidFill>
                <a:latin typeface="DM Sans"/>
                <a:ea typeface="DM Sans"/>
                <a:cs typeface="DM Sans"/>
                <a:sym typeface="DM Sans"/>
              </a:rPr>
              <a:t>Your fellow PALs</a:t>
            </a:r>
          </a:p>
          <a:p>
            <a:pPr marL="1079499" lvl="2" indent="-359833" algn="l">
              <a:lnSpc>
                <a:spcPts val="4999"/>
              </a:lnSpc>
              <a:buFont typeface="Arial"/>
              <a:buChar char="⚬"/>
            </a:pPr>
            <a:r>
              <a:rPr lang="en-US" sz="2499">
                <a:solidFill>
                  <a:srgbClr val="002858"/>
                </a:solidFill>
                <a:latin typeface="DM Sans"/>
                <a:ea typeface="DM Sans"/>
                <a:cs typeface="DM Sans"/>
                <a:sym typeface="DM Sans"/>
              </a:rPr>
              <a:t>The values of peer leadership</a:t>
            </a:r>
          </a:p>
          <a:p>
            <a:pPr marL="539749" lvl="1" indent="-269875" algn="l">
              <a:lnSpc>
                <a:spcPts val="4999"/>
              </a:lnSpc>
              <a:buFont typeface="Arial"/>
              <a:buChar char="•"/>
            </a:pPr>
            <a:r>
              <a:rPr lang="en-US" sz="2499">
                <a:solidFill>
                  <a:srgbClr val="002858"/>
                </a:solidFill>
                <a:latin typeface="DM Sans"/>
                <a:ea typeface="DM Sans"/>
                <a:cs typeface="DM Sans"/>
                <a:sym typeface="DM Sans"/>
              </a:rPr>
              <a:t>This means:</a:t>
            </a:r>
          </a:p>
          <a:p>
            <a:pPr marL="1079499" lvl="2" indent="-359833" algn="l">
              <a:lnSpc>
                <a:spcPts val="4999"/>
              </a:lnSpc>
              <a:buFont typeface="Arial"/>
              <a:buChar char="⚬"/>
            </a:pPr>
            <a:r>
              <a:rPr lang="en-US" sz="2499">
                <a:solidFill>
                  <a:srgbClr val="002858"/>
                </a:solidFill>
                <a:latin typeface="DM Sans"/>
                <a:ea typeface="DM Sans"/>
                <a:cs typeface="DM Sans"/>
                <a:sym typeface="DM Sans"/>
              </a:rPr>
              <a:t>How you communicate shapes how students experience OAS</a:t>
            </a:r>
          </a:p>
          <a:p>
            <a:pPr marL="1079499" lvl="2" indent="-359833" algn="l">
              <a:lnSpc>
                <a:spcPts val="4999"/>
              </a:lnSpc>
              <a:buFont typeface="Arial"/>
              <a:buChar char="⚬"/>
            </a:pPr>
            <a:r>
              <a:rPr lang="en-US" sz="2499">
                <a:solidFill>
                  <a:srgbClr val="002858"/>
                </a:solidFill>
                <a:latin typeface="DM Sans"/>
                <a:ea typeface="DM Sans"/>
                <a:cs typeface="DM Sans"/>
                <a:sym typeface="DM Sans"/>
              </a:rPr>
              <a:t>How you treat students shapes whether students feel welcomed and supported</a:t>
            </a:r>
          </a:p>
          <a:p>
            <a:pPr marL="1079499" lvl="2" indent="-359833" algn="l">
              <a:lnSpc>
                <a:spcPts val="4999"/>
              </a:lnSpc>
              <a:buFont typeface="Arial"/>
              <a:buChar char="⚬"/>
            </a:pPr>
            <a:r>
              <a:rPr lang="en-US" sz="2499">
                <a:solidFill>
                  <a:srgbClr val="002858"/>
                </a:solidFill>
                <a:latin typeface="DM Sans"/>
                <a:ea typeface="DM Sans"/>
                <a:cs typeface="DM Sans"/>
                <a:sym typeface="DM Sans"/>
              </a:rPr>
              <a:t>How you handle information shapes trust</a:t>
            </a:r>
          </a:p>
          <a:p>
            <a:pPr marL="1079499" lvl="2" indent="-359833" algn="l">
              <a:lnSpc>
                <a:spcPts val="4999"/>
              </a:lnSpc>
              <a:buFont typeface="Arial"/>
              <a:buChar char="⚬"/>
            </a:pPr>
            <a:r>
              <a:rPr lang="en-US" sz="2499">
                <a:solidFill>
                  <a:srgbClr val="002858"/>
                </a:solidFill>
                <a:latin typeface="DM Sans"/>
                <a:ea typeface="DM Sans"/>
                <a:cs typeface="DM Sans"/>
                <a:sym typeface="DM Sans"/>
              </a:rPr>
              <a:t>How you respond to uncertainty shapes confidence in the support you provide</a:t>
            </a:r>
          </a:p>
          <a:p>
            <a:pPr marL="1079499" lvl="2" indent="-359833" algn="l">
              <a:lnSpc>
                <a:spcPts val="4999"/>
              </a:lnSpc>
              <a:buFont typeface="Arial"/>
              <a:buChar char="⚬"/>
            </a:pPr>
            <a:r>
              <a:rPr lang="en-US" sz="2499">
                <a:solidFill>
                  <a:srgbClr val="002858"/>
                </a:solidFill>
                <a:latin typeface="DM Sans"/>
                <a:ea typeface="DM Sans"/>
                <a:cs typeface="DM Sans"/>
                <a:sym typeface="DM Sans"/>
              </a:rPr>
              <a:t>How you show up reflects on the PAL program and OAS</a:t>
            </a:r>
          </a:p>
          <a:p>
            <a:pPr marL="539749" lvl="1" indent="-269875" algn="l">
              <a:lnSpc>
                <a:spcPts val="4999"/>
              </a:lnSpc>
              <a:buFont typeface="Arial"/>
              <a:buChar char="•"/>
            </a:pPr>
            <a:r>
              <a:rPr lang="en-US" sz="2499">
                <a:solidFill>
                  <a:srgbClr val="002858"/>
                </a:solidFill>
                <a:latin typeface="DM Sans"/>
                <a:ea typeface="DM Sans"/>
                <a:cs typeface="DM Sans"/>
                <a:sym typeface="DM Sans"/>
              </a:rPr>
              <a:t>Students may remember how you made them feel long after they forget what you said.</a:t>
            </a:r>
          </a:p>
          <a:p>
            <a:pPr marL="1079499" lvl="2" indent="-359833" algn="l">
              <a:lnSpc>
                <a:spcPts val="4999"/>
              </a:lnSpc>
              <a:buFont typeface="Arial"/>
              <a:buChar char="⚬"/>
            </a:pPr>
            <a:r>
              <a:rPr lang="en-US" sz="2499" i="1">
                <a:solidFill>
                  <a:srgbClr val="002858"/>
                </a:solidFill>
                <a:latin typeface="DM Sans Italics"/>
                <a:ea typeface="DM Sans Italics"/>
                <a:cs typeface="DM Sans Italics"/>
                <a:sym typeface="DM Sans Italics"/>
              </a:rPr>
              <a:t>Ask yourself, “Would this interaction reflect positively on OAS?”</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5651616" y="7730565"/>
            <a:ext cx="1413805" cy="1413805"/>
          </a:xfrm>
          <a:custGeom>
            <a:avLst/>
            <a:gdLst/>
            <a:ahLst/>
            <a:cxnLst/>
            <a:rect l="l" t="t" r="r" b="b"/>
            <a:pathLst>
              <a:path w="1413805" h="1413805">
                <a:moveTo>
                  <a:pt x="0" y="0"/>
                </a:moveTo>
                <a:lnTo>
                  <a:pt x="1413806" y="0"/>
                </a:lnTo>
                <a:lnTo>
                  <a:pt x="1413806" y="1413805"/>
                </a:lnTo>
                <a:lnTo>
                  <a:pt x="0" y="1413805"/>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3422268" y="544513"/>
            <a:ext cx="11856637" cy="863600"/>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Professionalism in Action</a:t>
            </a:r>
          </a:p>
        </p:txBody>
      </p:sp>
      <p:sp>
        <p:nvSpPr>
          <p:cNvPr id="4" name="TextBox 4"/>
          <p:cNvSpPr txBox="1"/>
          <p:nvPr/>
        </p:nvSpPr>
        <p:spPr>
          <a:xfrm>
            <a:off x="3229133" y="1497964"/>
            <a:ext cx="11829733" cy="7988730"/>
          </a:xfrm>
          <a:prstGeom prst="rect">
            <a:avLst/>
          </a:prstGeom>
        </p:spPr>
        <p:txBody>
          <a:bodyPr lIns="0" tIns="0" rIns="0" bIns="0" rtlCol="0" anchor="t">
            <a:spAutoFit/>
          </a:bodyPr>
          <a:lstStyle/>
          <a:p>
            <a:pPr algn="ctr">
              <a:lnSpc>
                <a:spcPts val="4749"/>
              </a:lnSpc>
            </a:pPr>
            <a:r>
              <a:rPr lang="en-US" sz="2499" b="1" i="1">
                <a:solidFill>
                  <a:srgbClr val="002858"/>
                </a:solidFill>
                <a:latin typeface="DM Sans Bold Italics"/>
                <a:ea typeface="DM Sans Bold Italics"/>
                <a:cs typeface="DM Sans Bold Italics"/>
                <a:sym typeface="DM Sans Bold Italics"/>
              </a:rPr>
              <a:t>Professionalism = Reliability + Respect + Responsibility + Reflection</a:t>
            </a:r>
          </a:p>
          <a:p>
            <a:pPr algn="l">
              <a:lnSpc>
                <a:spcPts val="1899"/>
              </a:lnSpc>
            </a:pPr>
            <a:endParaRPr lang="en-US" sz="2499" b="1" i="1">
              <a:solidFill>
                <a:srgbClr val="002858"/>
              </a:solidFill>
              <a:latin typeface="DM Sans Bold Italics"/>
              <a:ea typeface="DM Sans Bold Italics"/>
              <a:cs typeface="DM Sans Bold Italics"/>
              <a:sym typeface="DM Sans Bold Italics"/>
            </a:endParaRPr>
          </a:p>
          <a:p>
            <a:pPr marL="539749" lvl="1" indent="-269875" algn="l">
              <a:lnSpc>
                <a:spcPts val="4749"/>
              </a:lnSpc>
              <a:buFont typeface="Arial"/>
              <a:buChar char="•"/>
            </a:pPr>
            <a:r>
              <a:rPr lang="en-US" sz="2499">
                <a:solidFill>
                  <a:srgbClr val="002858"/>
                </a:solidFill>
                <a:latin typeface="DM Sans"/>
                <a:ea typeface="DM Sans"/>
                <a:cs typeface="DM Sans"/>
                <a:sym typeface="DM Sans"/>
              </a:rPr>
              <a:t>Be dependable and prepared</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arrive on time and fully focused on the student</a:t>
            </a:r>
          </a:p>
          <a:p>
            <a:pPr marL="539749" lvl="1" indent="-269875" algn="l">
              <a:lnSpc>
                <a:spcPts val="4749"/>
              </a:lnSpc>
              <a:buFont typeface="Arial"/>
              <a:buChar char="•"/>
            </a:pPr>
            <a:r>
              <a:rPr lang="en-US" sz="2499">
                <a:solidFill>
                  <a:srgbClr val="002858"/>
                </a:solidFill>
                <a:latin typeface="DM Sans"/>
                <a:ea typeface="DM Sans"/>
                <a:cs typeface="DM Sans"/>
                <a:sym typeface="DM Sans"/>
              </a:rPr>
              <a:t>Follow through on commitments</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do what you say you’ll do</a:t>
            </a:r>
          </a:p>
          <a:p>
            <a:pPr marL="539749" lvl="1" indent="-269875" algn="l">
              <a:lnSpc>
                <a:spcPts val="4749"/>
              </a:lnSpc>
              <a:buFont typeface="Arial"/>
              <a:buChar char="•"/>
            </a:pPr>
            <a:r>
              <a:rPr lang="en-US" sz="2499">
                <a:solidFill>
                  <a:srgbClr val="002858"/>
                </a:solidFill>
                <a:latin typeface="DM Sans"/>
                <a:ea typeface="DM Sans"/>
                <a:cs typeface="DM Sans"/>
                <a:sym typeface="DM Sans"/>
              </a:rPr>
              <a:t>Communicate proactively with the student and supervisors</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keep others informed</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respond appropriately and professionally</a:t>
            </a:r>
          </a:p>
          <a:p>
            <a:pPr marL="539749" lvl="1" indent="-269875" algn="l">
              <a:lnSpc>
                <a:spcPts val="4749"/>
              </a:lnSpc>
              <a:buFont typeface="Arial"/>
              <a:buChar char="•"/>
            </a:pPr>
            <a:r>
              <a:rPr lang="en-US" sz="2499">
                <a:solidFill>
                  <a:srgbClr val="002858"/>
                </a:solidFill>
                <a:latin typeface="DM Sans"/>
                <a:ea typeface="DM Sans"/>
                <a:cs typeface="DM Sans"/>
                <a:sym typeface="DM Sans"/>
              </a:rPr>
              <a:t>Treat students, faculty, staff, and fellow PALs with respect and care</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maintain boundaries by knowing what is and isn’t your role</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seek support by asking questions rather than guessing</a:t>
            </a:r>
          </a:p>
          <a:p>
            <a:pPr marL="539749" lvl="1" indent="-269875" algn="l">
              <a:lnSpc>
                <a:spcPts val="4749"/>
              </a:lnSpc>
              <a:buFont typeface="Arial"/>
              <a:buChar char="•"/>
            </a:pPr>
            <a:r>
              <a:rPr lang="en-US" sz="2499">
                <a:solidFill>
                  <a:srgbClr val="002858"/>
                </a:solidFill>
                <a:latin typeface="DM Sans"/>
                <a:ea typeface="DM Sans"/>
                <a:cs typeface="DM Sans"/>
                <a:sym typeface="DM Sans"/>
              </a:rPr>
              <a:t>Take ownership of your responsibilities</a:t>
            </a:r>
          </a:p>
          <a:p>
            <a:pPr marL="1079499" lvl="2" indent="-359833" algn="l">
              <a:lnSpc>
                <a:spcPts val="4749"/>
              </a:lnSpc>
              <a:buFont typeface="Arial"/>
              <a:buChar char="⚬"/>
            </a:pPr>
            <a:r>
              <a:rPr lang="en-US" sz="2499" i="1">
                <a:solidFill>
                  <a:srgbClr val="002858"/>
                </a:solidFill>
                <a:latin typeface="DM Sans Italics"/>
                <a:ea typeface="DM Sans Italics"/>
                <a:cs typeface="DM Sans Italics"/>
                <a:sym typeface="DM Sans Italics"/>
              </a:rPr>
              <a:t>own your mistakes and learn from them</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3779242" y="3207381"/>
            <a:ext cx="10729517" cy="3872238"/>
            <a:chOff x="0" y="0"/>
            <a:chExt cx="14306022" cy="5162984"/>
          </a:xfrm>
        </p:grpSpPr>
        <p:sp>
          <p:nvSpPr>
            <p:cNvPr id="3" name="TextBox 3"/>
            <p:cNvSpPr txBox="1"/>
            <p:nvPr/>
          </p:nvSpPr>
          <p:spPr>
            <a:xfrm>
              <a:off x="530417" y="-161925"/>
              <a:ext cx="13245188" cy="3675414"/>
            </a:xfrm>
            <a:prstGeom prst="rect">
              <a:avLst/>
            </a:prstGeom>
          </p:spPr>
          <p:txBody>
            <a:bodyPr lIns="0" tIns="0" rIns="0" bIns="0" rtlCol="0" anchor="t">
              <a:spAutoFit/>
            </a:bodyPr>
            <a:lstStyle/>
            <a:p>
              <a:pPr algn="ctr">
                <a:lnSpc>
                  <a:spcPts val="11200"/>
                </a:lnSpc>
                <a:spcBef>
                  <a:spcPct val="0"/>
                </a:spcBef>
              </a:pPr>
              <a:r>
                <a:rPr lang="en-US" sz="8000">
                  <a:solidFill>
                    <a:srgbClr val="002858"/>
                  </a:solidFill>
                  <a:latin typeface="DM Sans"/>
                  <a:ea typeface="DM Sans"/>
                  <a:cs typeface="DM Sans"/>
                  <a:sym typeface="DM Sans"/>
                </a:rPr>
                <a:t>Professional Communication</a:t>
              </a:r>
            </a:p>
          </p:txBody>
        </p:sp>
        <p:sp>
          <p:nvSpPr>
            <p:cNvPr id="4" name="TextBox 4"/>
            <p:cNvSpPr txBox="1"/>
            <p:nvPr/>
          </p:nvSpPr>
          <p:spPr>
            <a:xfrm>
              <a:off x="0" y="4455382"/>
              <a:ext cx="14306022" cy="707602"/>
            </a:xfrm>
            <a:prstGeom prst="rect">
              <a:avLst/>
            </a:prstGeom>
          </p:spPr>
          <p:txBody>
            <a:bodyPr lIns="0" tIns="0" rIns="0" bIns="0" rtlCol="0" anchor="t">
              <a:spAutoFit/>
            </a:bodyPr>
            <a:lstStyle/>
            <a:p>
              <a:pPr algn="ctr">
                <a:lnSpc>
                  <a:spcPts val="4899"/>
                </a:lnSpc>
              </a:pPr>
              <a:r>
                <a:rPr lang="en-US" sz="2799" b="1">
                  <a:solidFill>
                    <a:srgbClr val="002858"/>
                  </a:solidFill>
                  <a:latin typeface="DM Sans Bold"/>
                  <a:ea typeface="DM Sans Bold"/>
                  <a:cs typeface="DM Sans Bold"/>
                  <a:sym typeface="DM Sans Bold"/>
                </a:rPr>
                <a:t>Every interaction is an opportunity to build trust.</a:t>
              </a:r>
            </a:p>
          </p:txBody>
        </p:sp>
      </p:gr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3"/>
            <a:stretch>
              <a:fillRect l="-284980" t="-2484" r="-96893" b="-8103"/>
            </a:stretch>
          </a:blipFill>
        </p:spPr>
        <p:txBody>
          <a:bodyPr/>
          <a:lstStyle/>
          <a:p>
            <a:endParaRPr lang="en-US"/>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552397" y="85513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1382151" y="336992"/>
            <a:ext cx="15523697" cy="1581200"/>
          </a:xfrm>
          <a:prstGeom prst="rect">
            <a:avLst/>
          </a:prstGeom>
        </p:spPr>
        <p:txBody>
          <a:bodyPr lIns="0" tIns="0" rIns="0" bIns="0" rtlCol="0" anchor="t">
            <a:spAutoFit/>
          </a:bodyPr>
          <a:lstStyle/>
          <a:p>
            <a:pPr algn="ctr">
              <a:lnSpc>
                <a:spcPts val="7000"/>
              </a:lnSpc>
            </a:pPr>
            <a:r>
              <a:rPr lang="en-US" sz="5000">
                <a:solidFill>
                  <a:srgbClr val="002858"/>
                </a:solidFill>
                <a:latin typeface="DM Sans"/>
                <a:ea typeface="DM Sans"/>
                <a:cs typeface="DM Sans"/>
                <a:sym typeface="DM Sans"/>
              </a:rPr>
              <a:t>Professional Communication:</a:t>
            </a:r>
          </a:p>
          <a:p>
            <a:pPr algn="ctr">
              <a:lnSpc>
                <a:spcPts val="5599"/>
              </a:lnSpc>
              <a:spcBef>
                <a:spcPct val="0"/>
              </a:spcBef>
            </a:pPr>
            <a:r>
              <a:rPr lang="en-US" sz="3999" i="1">
                <a:solidFill>
                  <a:srgbClr val="002858"/>
                </a:solidFill>
                <a:latin typeface="DM Sans Italics"/>
                <a:ea typeface="DM Sans Italics"/>
                <a:cs typeface="DM Sans Italics"/>
                <a:sym typeface="DM Sans Italics"/>
              </a:rPr>
              <a:t>Communication Builds Trust</a:t>
            </a:r>
          </a:p>
        </p:txBody>
      </p:sp>
      <p:sp>
        <p:nvSpPr>
          <p:cNvPr id="4" name="TextBox 4"/>
          <p:cNvSpPr txBox="1"/>
          <p:nvPr/>
        </p:nvSpPr>
        <p:spPr>
          <a:xfrm>
            <a:off x="2472734" y="2103541"/>
            <a:ext cx="14786566" cy="7489626"/>
          </a:xfrm>
          <a:prstGeom prst="rect">
            <a:avLst/>
          </a:prstGeom>
        </p:spPr>
        <p:txBody>
          <a:bodyPr lIns="0" tIns="0" rIns="0" bIns="0" rtlCol="0" anchor="t">
            <a:spAutoFit/>
          </a:bodyPr>
          <a:lstStyle/>
          <a:p>
            <a:pPr marL="539751" lvl="1" indent="-269876" algn="l">
              <a:lnSpc>
                <a:spcPts val="5000"/>
              </a:lnSpc>
              <a:buFont typeface="Arial"/>
              <a:buChar char="•"/>
            </a:pPr>
            <a:r>
              <a:rPr lang="en-US" sz="2500">
                <a:solidFill>
                  <a:srgbClr val="002858"/>
                </a:solidFill>
                <a:latin typeface="DM Sans"/>
                <a:ea typeface="DM Sans"/>
                <a:cs typeface="DM Sans"/>
                <a:sym typeface="DM Sans"/>
              </a:rPr>
              <a:t>As a PAL, your communication should be:</a:t>
            </a:r>
          </a:p>
          <a:p>
            <a:pPr marL="1079502" lvl="2" indent="-359834" algn="l">
              <a:lnSpc>
                <a:spcPts val="5000"/>
              </a:lnSpc>
              <a:buFont typeface="Arial"/>
              <a:buChar char="⚬"/>
            </a:pPr>
            <a:r>
              <a:rPr lang="en-US" sz="2500" u="sng">
                <a:solidFill>
                  <a:srgbClr val="002858"/>
                </a:solidFill>
                <a:latin typeface="DM Sans"/>
                <a:ea typeface="DM Sans"/>
                <a:cs typeface="DM Sans"/>
                <a:sym typeface="DM Sans"/>
              </a:rPr>
              <a:t>Timely</a:t>
            </a:r>
            <a:r>
              <a:rPr lang="en-US" sz="2500">
                <a:solidFill>
                  <a:srgbClr val="002858"/>
                </a:solidFill>
                <a:latin typeface="DM Sans"/>
                <a:ea typeface="DM Sans"/>
                <a:cs typeface="DM Sans"/>
                <a:sym typeface="DM Sans"/>
              </a:rPr>
              <a:t> – </a:t>
            </a:r>
            <a:r>
              <a:rPr lang="en-US" sz="2500" i="1">
                <a:solidFill>
                  <a:srgbClr val="002858"/>
                </a:solidFill>
                <a:latin typeface="DM Sans Italics"/>
                <a:ea typeface="DM Sans Italics"/>
                <a:cs typeface="DM Sans Italics"/>
                <a:sym typeface="DM Sans Italics"/>
              </a:rPr>
              <a:t>Respond to emails, messages, and requests within expected timeframes and follow through on commitments.</a:t>
            </a:r>
          </a:p>
          <a:p>
            <a:pPr marL="1079502" lvl="2" indent="-359834" algn="l">
              <a:lnSpc>
                <a:spcPts val="5000"/>
              </a:lnSpc>
              <a:buFont typeface="Arial"/>
              <a:buChar char="⚬"/>
            </a:pPr>
            <a:r>
              <a:rPr lang="en-US" sz="2500" u="sng">
                <a:solidFill>
                  <a:srgbClr val="002858"/>
                </a:solidFill>
                <a:latin typeface="DM Sans"/>
                <a:ea typeface="DM Sans"/>
                <a:cs typeface="DM Sans"/>
                <a:sym typeface="DM Sans"/>
              </a:rPr>
              <a:t>Professional</a:t>
            </a:r>
            <a:r>
              <a:rPr lang="en-US" sz="2500">
                <a:solidFill>
                  <a:srgbClr val="002858"/>
                </a:solidFill>
                <a:latin typeface="DM Sans"/>
                <a:ea typeface="DM Sans"/>
                <a:cs typeface="DM Sans"/>
                <a:sym typeface="DM Sans"/>
              </a:rPr>
              <a:t> – </a:t>
            </a:r>
            <a:r>
              <a:rPr lang="en-US" sz="2500" i="1">
                <a:solidFill>
                  <a:srgbClr val="002858"/>
                </a:solidFill>
                <a:latin typeface="DM Sans Italics"/>
                <a:ea typeface="DM Sans Italics"/>
                <a:cs typeface="DM Sans Italics"/>
                <a:sym typeface="DM Sans Italics"/>
              </a:rPr>
              <a:t>Use respectful language and maintain an appropriate tone, knowing that you’re reflecting your role and representing OAS.</a:t>
            </a:r>
          </a:p>
          <a:p>
            <a:pPr marL="1079502" lvl="2" indent="-359834" algn="l">
              <a:lnSpc>
                <a:spcPts val="5000"/>
              </a:lnSpc>
              <a:buFont typeface="Arial"/>
              <a:buChar char="⚬"/>
            </a:pPr>
            <a:r>
              <a:rPr lang="en-US" sz="2500" u="sng">
                <a:solidFill>
                  <a:srgbClr val="002858"/>
                </a:solidFill>
                <a:latin typeface="DM Sans"/>
                <a:ea typeface="DM Sans"/>
                <a:cs typeface="DM Sans"/>
                <a:sym typeface="DM Sans"/>
              </a:rPr>
              <a:t>Clear</a:t>
            </a:r>
            <a:r>
              <a:rPr lang="en-US" sz="2500">
                <a:solidFill>
                  <a:srgbClr val="002858"/>
                </a:solidFill>
                <a:latin typeface="DM Sans"/>
                <a:ea typeface="DM Sans"/>
                <a:cs typeface="DM Sans"/>
                <a:sym typeface="DM Sans"/>
              </a:rPr>
              <a:t> – </a:t>
            </a:r>
            <a:r>
              <a:rPr lang="en-US" sz="2500" i="1">
                <a:solidFill>
                  <a:srgbClr val="002858"/>
                </a:solidFill>
                <a:latin typeface="DM Sans Italics"/>
                <a:ea typeface="DM Sans Italics"/>
                <a:cs typeface="DM Sans Italics"/>
                <a:sym typeface="DM Sans Italics"/>
              </a:rPr>
              <a:t>Share accurate information and communicate expectations effectively, making information easy to understand and by avoiding unneccessary jargon.</a:t>
            </a:r>
          </a:p>
          <a:p>
            <a:pPr marL="1079502" lvl="2" indent="-359834" algn="l">
              <a:lnSpc>
                <a:spcPts val="5000"/>
              </a:lnSpc>
              <a:buFont typeface="Arial"/>
              <a:buChar char="⚬"/>
            </a:pPr>
            <a:r>
              <a:rPr lang="en-US" sz="2500" u="sng">
                <a:solidFill>
                  <a:srgbClr val="002858"/>
                </a:solidFill>
                <a:latin typeface="DM Sans"/>
                <a:ea typeface="DM Sans"/>
                <a:cs typeface="DM Sans"/>
                <a:sym typeface="DM Sans"/>
              </a:rPr>
              <a:t>Respectful</a:t>
            </a:r>
            <a:r>
              <a:rPr lang="en-US" sz="2500">
                <a:solidFill>
                  <a:srgbClr val="002858"/>
                </a:solidFill>
                <a:latin typeface="DM Sans"/>
                <a:ea typeface="DM Sans"/>
                <a:cs typeface="DM Sans"/>
                <a:sym typeface="DM Sans"/>
              </a:rPr>
              <a:t> – </a:t>
            </a:r>
            <a:r>
              <a:rPr lang="en-US" sz="2500" i="1">
                <a:solidFill>
                  <a:srgbClr val="002858"/>
                </a:solidFill>
                <a:latin typeface="DM Sans Italics"/>
                <a:ea typeface="DM Sans Italics"/>
                <a:cs typeface="DM Sans Italics"/>
                <a:sym typeface="DM Sans Italics"/>
              </a:rPr>
              <a:t>Listen actively and interact with empathy, curiosity, and professionalism, even when the conversations are difficult.</a:t>
            </a:r>
          </a:p>
          <a:p>
            <a:pPr marL="1079502" lvl="2" indent="-359834" algn="l">
              <a:lnSpc>
                <a:spcPts val="5000"/>
              </a:lnSpc>
              <a:buFont typeface="Arial"/>
              <a:buChar char="⚬"/>
            </a:pPr>
            <a:r>
              <a:rPr lang="en-US" sz="2500" u="sng">
                <a:solidFill>
                  <a:srgbClr val="002858"/>
                </a:solidFill>
                <a:latin typeface="DM Sans"/>
                <a:ea typeface="DM Sans"/>
                <a:cs typeface="DM Sans"/>
                <a:sym typeface="DM Sans"/>
              </a:rPr>
              <a:t>Confidential</a:t>
            </a:r>
            <a:r>
              <a:rPr lang="en-US" sz="2500">
                <a:solidFill>
                  <a:srgbClr val="002858"/>
                </a:solidFill>
                <a:latin typeface="DM Sans"/>
                <a:ea typeface="DM Sans"/>
                <a:cs typeface="DM Sans"/>
                <a:sym typeface="DM Sans"/>
              </a:rPr>
              <a:t> – </a:t>
            </a:r>
            <a:r>
              <a:rPr lang="en-US" sz="2500" i="1">
                <a:solidFill>
                  <a:srgbClr val="002858"/>
                </a:solidFill>
                <a:latin typeface="DM Sans Italics"/>
                <a:ea typeface="DM Sans Italics"/>
                <a:cs typeface="DM Sans Italics"/>
                <a:sym typeface="DM Sans Italics"/>
              </a:rPr>
              <a:t>Protect student privacy and communicate through appropriate channels.</a:t>
            </a:r>
          </a:p>
          <a:p>
            <a:pPr marL="539751" lvl="1" indent="-269876" algn="l">
              <a:lnSpc>
                <a:spcPts val="5000"/>
              </a:lnSpc>
              <a:buFont typeface="Arial"/>
              <a:buChar char="•"/>
            </a:pPr>
            <a:r>
              <a:rPr lang="en-US" sz="2500">
                <a:solidFill>
                  <a:srgbClr val="002858"/>
                </a:solidFill>
                <a:latin typeface="DM Sans"/>
                <a:ea typeface="DM Sans"/>
                <a:cs typeface="DM Sans"/>
                <a:sym typeface="DM Sans"/>
              </a:rPr>
              <a:t>Every interaction contributes to a student's experience with OAS.</a:t>
            </a:r>
          </a:p>
          <a:p>
            <a:pPr marL="539751" lvl="1" indent="-269876" algn="l">
              <a:lnSpc>
                <a:spcPts val="5000"/>
              </a:lnSpc>
              <a:buFont typeface="Arial"/>
              <a:buChar char="•"/>
            </a:pPr>
            <a:r>
              <a:rPr lang="en-US" sz="2500">
                <a:solidFill>
                  <a:srgbClr val="002858"/>
                </a:solidFill>
                <a:latin typeface="DM Sans"/>
                <a:ea typeface="DM Sans"/>
                <a:cs typeface="DM Sans"/>
                <a:sym typeface="DM Sans"/>
              </a:rPr>
              <a:t>Trust is built through consistent communication, not one perfect interaction.</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08015" y="321797"/>
            <a:ext cx="1413805" cy="1413805"/>
          </a:xfrm>
          <a:custGeom>
            <a:avLst/>
            <a:gdLst/>
            <a:ahLst/>
            <a:cxnLst/>
            <a:rect l="l" t="t" r="r" b="b"/>
            <a:pathLst>
              <a:path w="1413805" h="1413805">
                <a:moveTo>
                  <a:pt x="0" y="0"/>
                </a:moveTo>
                <a:lnTo>
                  <a:pt x="1413806" y="0"/>
                </a:lnTo>
                <a:lnTo>
                  <a:pt x="1413806"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286000" y="460886"/>
            <a:ext cx="13048316" cy="1582806"/>
          </a:xfrm>
          <a:prstGeom prst="rect">
            <a:avLst/>
          </a:prstGeom>
        </p:spPr>
        <p:txBody>
          <a:bodyPr wrap="square" lIns="0" tIns="0" rIns="0" bIns="0" rtlCol="0" anchor="t">
            <a:spAutoFit/>
          </a:bodyPr>
          <a:lstStyle/>
          <a:p>
            <a:pPr algn="ctr">
              <a:lnSpc>
                <a:spcPts val="7000"/>
              </a:lnSpc>
            </a:pPr>
            <a:r>
              <a:rPr lang="en-US" sz="5000" dirty="0">
                <a:solidFill>
                  <a:srgbClr val="002858"/>
                </a:solidFill>
                <a:latin typeface="DM Sans"/>
                <a:ea typeface="DM Sans"/>
                <a:cs typeface="DM Sans"/>
                <a:sym typeface="DM Sans"/>
              </a:rPr>
              <a:t>Professional Communication in Action:</a:t>
            </a:r>
          </a:p>
          <a:p>
            <a:pPr algn="ctr">
              <a:lnSpc>
                <a:spcPts val="5599"/>
              </a:lnSpc>
              <a:spcBef>
                <a:spcPct val="0"/>
              </a:spcBef>
            </a:pPr>
            <a:r>
              <a:rPr lang="en-US" sz="3999" i="1" dirty="0">
                <a:solidFill>
                  <a:srgbClr val="002858"/>
                </a:solidFill>
                <a:latin typeface="DM Sans Italics"/>
                <a:ea typeface="DM Sans Italics"/>
                <a:cs typeface="DM Sans Italics"/>
                <a:sym typeface="DM Sans Italics"/>
              </a:rPr>
              <a:t>What Professional Communication Looks Like</a:t>
            </a:r>
          </a:p>
        </p:txBody>
      </p:sp>
      <p:graphicFrame>
        <p:nvGraphicFramePr>
          <p:cNvPr id="4" name="Table 4"/>
          <p:cNvGraphicFramePr>
            <a:graphicFrameLocks noGrp="1"/>
          </p:cNvGraphicFramePr>
          <p:nvPr>
            <p:extLst>
              <p:ext uri="{D42A27DB-BD31-4B8C-83A1-F6EECF244321}">
                <p14:modId xmlns:p14="http://schemas.microsoft.com/office/powerpoint/2010/main" val="3348666355"/>
              </p:ext>
            </p:extLst>
          </p:nvPr>
        </p:nvGraphicFramePr>
        <p:xfrm>
          <a:off x="1358080" y="2351782"/>
          <a:ext cx="15571841" cy="7277994"/>
        </p:xfrm>
        <a:graphic>
          <a:graphicData uri="http://schemas.openxmlformats.org/drawingml/2006/table">
            <a:tbl>
              <a:tblPr/>
              <a:tblGrid>
                <a:gridCol w="5212189">
                  <a:extLst>
                    <a:ext uri="{9D8B030D-6E8A-4147-A177-3AD203B41FA5}">
                      <a16:colId xmlns:a16="http://schemas.microsoft.com/office/drawing/2014/main" val="20000"/>
                    </a:ext>
                  </a:extLst>
                </a:gridCol>
                <a:gridCol w="5178687">
                  <a:extLst>
                    <a:ext uri="{9D8B030D-6E8A-4147-A177-3AD203B41FA5}">
                      <a16:colId xmlns:a16="http://schemas.microsoft.com/office/drawing/2014/main" val="20001"/>
                    </a:ext>
                  </a:extLst>
                </a:gridCol>
                <a:gridCol w="5180965">
                  <a:extLst>
                    <a:ext uri="{9D8B030D-6E8A-4147-A177-3AD203B41FA5}">
                      <a16:colId xmlns:a16="http://schemas.microsoft.com/office/drawing/2014/main" val="20002"/>
                    </a:ext>
                  </a:extLst>
                </a:gridCol>
              </a:tblGrid>
              <a:tr h="1546319">
                <a:tc>
                  <a:txBody>
                    <a:bodyPr/>
                    <a:lstStyle/>
                    <a:p>
                      <a:pPr algn="ctr">
                        <a:lnSpc>
                          <a:spcPts val="3220"/>
                        </a:lnSpc>
                        <a:defRPr/>
                      </a:pPr>
                      <a:r>
                        <a:rPr lang="en-US" sz="2300" b="1" dirty="0">
                          <a:solidFill>
                            <a:srgbClr val="002858"/>
                          </a:solidFill>
                          <a:latin typeface="DM Sans Bold"/>
                          <a:ea typeface="DM Sans Bold"/>
                          <a:cs typeface="DM Sans Bold"/>
                          <a:sym typeface="DM Sans Bold"/>
                        </a:rPr>
                        <a:t>WITH STUDENTS</a:t>
                      </a:r>
                      <a:endParaRPr lang="en-US" sz="1100" dirty="0"/>
                    </a:p>
                  </a:txBody>
                  <a:tcPr marL="190500" marR="190500" marT="190500" marB="190500" anchor="ctr">
                    <a:lnL w="9525" cap="flat" cmpd="sng" algn="ctr">
                      <a:solidFill>
                        <a:srgbClr val="FFC600"/>
                      </a:solidFill>
                      <a:prstDash val="solid"/>
                      <a:round/>
                      <a:headEnd type="none" w="med" len="med"/>
                      <a:tailEnd type="none" w="med" len="med"/>
                    </a:lnL>
                    <a:lnR w="0" cap="flat" cmpd="sng" algn="ctr">
                      <a:solidFill>
                        <a:srgbClr val="99ACFF"/>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tc>
                  <a:txBody>
                    <a:bodyPr/>
                    <a:lstStyle/>
                    <a:p>
                      <a:pPr algn="ctr">
                        <a:lnSpc>
                          <a:spcPts val="3220"/>
                        </a:lnSpc>
                        <a:defRPr/>
                      </a:pPr>
                      <a:r>
                        <a:rPr lang="en-US" sz="2300" b="1">
                          <a:solidFill>
                            <a:srgbClr val="002858"/>
                          </a:solidFill>
                          <a:latin typeface="DM Sans Bold"/>
                          <a:ea typeface="DM Sans Bold"/>
                          <a:cs typeface="DM Sans Bold"/>
                          <a:sym typeface="DM Sans Bold"/>
                        </a:rPr>
                        <a:t>WITH OAS STAFF</a:t>
                      </a:r>
                      <a:endParaRPr lang="en-US" sz="1100"/>
                    </a:p>
                  </a:txBody>
                  <a:tcPr marL="190500" marR="190500" marT="190500" marB="190500" anchor="ctr">
                    <a:lnL w="0" cap="flat" cmpd="sng" algn="ctr">
                      <a:solidFill>
                        <a:srgbClr val="99ACFF"/>
                      </a:solidFill>
                      <a:prstDash val="solid"/>
                      <a:round/>
                      <a:headEnd type="none" w="med" len="med"/>
                      <a:tailEnd type="none" w="med" len="med"/>
                    </a:lnL>
                    <a:lnR w="9525" cap="flat" cmpd="sng" algn="ctr">
                      <a:solidFill>
                        <a:srgbClr val="FFC600"/>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tc>
                  <a:txBody>
                    <a:bodyPr/>
                    <a:lstStyle/>
                    <a:p>
                      <a:pPr algn="ctr">
                        <a:lnSpc>
                          <a:spcPts val="3220"/>
                        </a:lnSpc>
                        <a:defRPr/>
                      </a:pPr>
                      <a:r>
                        <a:rPr lang="en-US" sz="2300" b="1" dirty="0">
                          <a:solidFill>
                            <a:srgbClr val="002858"/>
                          </a:solidFill>
                          <a:latin typeface="DM Sans Bold"/>
                          <a:ea typeface="DM Sans Bold"/>
                          <a:cs typeface="DM Sans Bold"/>
                          <a:sym typeface="DM Sans Bold"/>
                        </a:rPr>
                        <a:t>WITH FACULTY &amp; CAMPUS PARTNERS</a:t>
                      </a:r>
                      <a:endParaRPr lang="en-US" sz="1100" dirty="0"/>
                    </a:p>
                  </a:txBody>
                  <a:tcPr marL="190500" marR="190500" marT="190500" marB="190500" anchor="ctr">
                    <a:lnL w="9525" cap="flat" cmpd="sng" algn="ctr">
                      <a:solidFill>
                        <a:srgbClr val="FFC600"/>
                      </a:solidFill>
                      <a:prstDash val="solid"/>
                      <a:round/>
                      <a:headEnd type="none" w="med" len="med"/>
                      <a:tailEnd type="none" w="med" len="med"/>
                    </a:lnL>
                    <a:lnR w="9525" cap="flat" cmpd="sng" algn="ctr">
                      <a:solidFill>
                        <a:srgbClr val="FFC600"/>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FFC600"/>
                      </a:solidFill>
                      <a:prstDash val="solid"/>
                      <a:round/>
                      <a:headEnd type="none" w="med" len="med"/>
                      <a:tailEnd type="none" w="med" len="med"/>
                    </a:lnB>
                    <a:solidFill>
                      <a:srgbClr val="FFC600"/>
                    </a:solidFill>
                  </a:tcPr>
                </a:tc>
                <a:extLst>
                  <a:ext uri="{0D108BD9-81ED-4DB2-BD59-A6C34878D82A}">
                    <a16:rowId xmlns:a16="http://schemas.microsoft.com/office/drawing/2014/main" val="10000"/>
                  </a:ext>
                </a:extLst>
              </a:tr>
              <a:tr h="5731675">
                <a:tc>
                  <a:txBody>
                    <a:bodyPr/>
                    <a:lstStyle/>
                    <a:p>
                      <a:pPr marL="431799" lvl="1" indent="-215899" algn="l">
                        <a:lnSpc>
                          <a:spcPts val="3199"/>
                        </a:lnSpc>
                        <a:buFont typeface="Arial"/>
                        <a:buChar char="•"/>
                        <a:defRPr/>
                      </a:pPr>
                      <a:r>
                        <a:rPr lang="en-US" sz="1999" dirty="0">
                          <a:solidFill>
                            <a:srgbClr val="002858"/>
                          </a:solidFill>
                          <a:latin typeface="DM Sans"/>
                          <a:ea typeface="DM Sans"/>
                          <a:cs typeface="DM Sans"/>
                          <a:sym typeface="DM Sans"/>
                        </a:rPr>
                        <a:t>Respond within expected timeframes.</a:t>
                      </a:r>
                      <a:endParaRPr lang="en-US" sz="1100" dirty="0"/>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Set clear expectations about appointments and follow-up.</a:t>
                      </a:r>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Listen actively before responding and offering suggestions.</a:t>
                      </a:r>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Maintain appropriate boundaries while remaining approachable.</a:t>
                      </a:r>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Use encouraging, student-centered language that emphasizes student agency.</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431799" lvl="1" indent="-215899" algn="l">
                        <a:lnSpc>
                          <a:spcPts val="3199"/>
                        </a:lnSpc>
                        <a:buFont typeface="Arial"/>
                        <a:buChar char="•"/>
                        <a:defRPr/>
                      </a:pPr>
                      <a:r>
                        <a:rPr lang="en-US" sz="1999" dirty="0">
                          <a:solidFill>
                            <a:srgbClr val="002858"/>
                          </a:solidFill>
                          <a:latin typeface="DM Sans"/>
                          <a:ea typeface="DM Sans"/>
                          <a:cs typeface="DM Sans"/>
                          <a:sym typeface="DM Sans"/>
                        </a:rPr>
                        <a:t>Communicate reliably, respectfully, and in a timely manner, especially about scheduling concerns. </a:t>
                      </a:r>
                      <a:endParaRPr lang="en-US" sz="1100" dirty="0"/>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Communicate challenges and concerns about students with your supervisor as soon as possible.</a:t>
                      </a:r>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Ask questions when you're unsure and being open to receive feedback.</a:t>
                      </a:r>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Follow through on responsibilities and commitments.</a:t>
                      </a:r>
                    </a:p>
                    <a:p>
                      <a:pPr marL="431799" lvl="1" indent="-215899" algn="l">
                        <a:lnSpc>
                          <a:spcPts val="3199"/>
                        </a:lnSpc>
                        <a:buFont typeface="Arial"/>
                        <a:buChar char="•"/>
                      </a:pPr>
                      <a:r>
                        <a:rPr lang="en-US" sz="1999" dirty="0">
                          <a:solidFill>
                            <a:srgbClr val="002858"/>
                          </a:solidFill>
                          <a:latin typeface="DM Sans"/>
                          <a:ea typeface="DM Sans"/>
                          <a:cs typeface="DM Sans"/>
                          <a:sym typeface="DM Sans"/>
                        </a:rPr>
                        <a:t>Participate actively in meetings and supervision.</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tc>
                  <a:txBody>
                    <a:bodyPr/>
                    <a:lstStyle/>
                    <a:p>
                      <a:pPr marL="431799" lvl="1" indent="-215899" algn="l">
                        <a:lnSpc>
                          <a:spcPts val="2799"/>
                        </a:lnSpc>
                        <a:buFont typeface="Arial"/>
                        <a:buChar char="•"/>
                        <a:defRPr/>
                      </a:pPr>
                      <a:r>
                        <a:rPr lang="en-US" sz="1999" dirty="0">
                          <a:solidFill>
                            <a:srgbClr val="002858"/>
                          </a:solidFill>
                          <a:latin typeface="DM Sans"/>
                          <a:ea typeface="DM Sans"/>
                          <a:cs typeface="DM Sans"/>
                          <a:sym typeface="DM Sans"/>
                        </a:rPr>
                        <a:t>Introduce yourself professionally and be clear about what your role is within OAS.</a:t>
                      </a:r>
                      <a:endParaRPr lang="en-US" sz="1100" dirty="0"/>
                    </a:p>
                    <a:p>
                      <a:pPr marL="431799" lvl="1" indent="-215899" algn="l">
                        <a:lnSpc>
                          <a:spcPts val="2799"/>
                        </a:lnSpc>
                        <a:buFont typeface="Arial"/>
                        <a:buChar char="•"/>
                      </a:pPr>
                      <a:r>
                        <a:rPr lang="en-US" sz="1999" dirty="0">
                          <a:solidFill>
                            <a:srgbClr val="002858"/>
                          </a:solidFill>
                          <a:latin typeface="DM Sans"/>
                          <a:ea typeface="DM Sans"/>
                          <a:cs typeface="DM Sans"/>
                          <a:sym typeface="DM Sans"/>
                        </a:rPr>
                        <a:t>Represent OAS positively by sharing accurate information.</a:t>
                      </a:r>
                    </a:p>
                    <a:p>
                      <a:pPr marL="431799" lvl="1" indent="-215899" algn="l">
                        <a:lnSpc>
                          <a:spcPts val="2799"/>
                        </a:lnSpc>
                        <a:buFont typeface="Arial"/>
                        <a:buChar char="•"/>
                      </a:pPr>
                      <a:r>
                        <a:rPr lang="en-US" sz="1999" dirty="0">
                          <a:solidFill>
                            <a:srgbClr val="002858"/>
                          </a:solidFill>
                          <a:latin typeface="DM Sans"/>
                          <a:ea typeface="DM Sans"/>
                          <a:cs typeface="DM Sans"/>
                          <a:sym typeface="DM Sans"/>
                        </a:rPr>
                        <a:t>Avoid speaking on behalf of the College.</a:t>
                      </a:r>
                    </a:p>
                    <a:p>
                      <a:pPr marL="431799" lvl="1" indent="-215899" algn="l">
                        <a:lnSpc>
                          <a:spcPts val="2799"/>
                        </a:lnSpc>
                        <a:buFont typeface="Arial"/>
                        <a:buChar char="•"/>
                      </a:pPr>
                      <a:r>
                        <a:rPr lang="en-US" sz="1999" dirty="0">
                          <a:solidFill>
                            <a:srgbClr val="002858"/>
                          </a:solidFill>
                          <a:latin typeface="DM Sans"/>
                          <a:ea typeface="DM Sans"/>
                          <a:cs typeface="DM Sans"/>
                          <a:sym typeface="DM Sans"/>
                        </a:rPr>
                        <a:t>Know when to refer questions beyond your role to professional staff.</a:t>
                      </a:r>
                    </a:p>
                    <a:p>
                      <a:pPr marL="431799" lvl="1" indent="-215899" algn="l">
                        <a:lnSpc>
                          <a:spcPts val="2799"/>
                        </a:lnSpc>
                        <a:buFont typeface="Arial"/>
                        <a:buChar char="•"/>
                      </a:pPr>
                      <a:r>
                        <a:rPr lang="en-US" sz="1999" dirty="0">
                          <a:solidFill>
                            <a:srgbClr val="002858"/>
                          </a:solidFill>
                          <a:latin typeface="DM Sans"/>
                          <a:ea typeface="DM Sans"/>
                          <a:cs typeface="DM Sans"/>
                          <a:sym typeface="DM Sans"/>
                        </a:rPr>
                        <a:t>Maintain appropriate student confidentiality. </a:t>
                      </a:r>
                    </a:p>
                    <a:p>
                      <a:pPr marL="431799" lvl="1" indent="-215899" algn="l">
                        <a:lnSpc>
                          <a:spcPts val="2799"/>
                        </a:lnSpc>
                        <a:buFont typeface="Arial"/>
                        <a:buChar char="•"/>
                      </a:pPr>
                      <a:r>
                        <a:rPr lang="en-US" sz="1999" dirty="0">
                          <a:solidFill>
                            <a:srgbClr val="002858"/>
                          </a:solidFill>
                          <a:latin typeface="DM Sans"/>
                          <a:ea typeface="DM Sans"/>
                          <a:cs typeface="DM Sans"/>
                          <a:sym typeface="DM Sans"/>
                        </a:rPr>
                        <a:t>Approach partnerships with respect.</a:t>
                      </a:r>
                    </a:p>
                  </a:txBody>
                  <a:tcPr marL="190500" marR="190500" marT="190500" marB="190500" anchor="ctr">
                    <a:lnL w="9525" cap="flat" cmpd="sng" algn="ctr">
                      <a:solidFill>
                        <a:srgbClr val="002858"/>
                      </a:solidFill>
                      <a:prstDash val="solid"/>
                      <a:round/>
                      <a:headEnd type="none" w="med" len="med"/>
                      <a:tailEnd type="none" w="med" len="med"/>
                    </a:lnL>
                    <a:lnR w="9525" cap="flat" cmpd="sng" algn="ctr">
                      <a:solidFill>
                        <a:srgbClr val="002858"/>
                      </a:solidFill>
                      <a:prstDash val="solid"/>
                      <a:round/>
                      <a:headEnd type="none" w="med" len="med"/>
                      <a:tailEnd type="none" w="med" len="med"/>
                    </a:lnR>
                    <a:lnT w="9525" cap="flat" cmpd="sng" algn="ctr">
                      <a:solidFill>
                        <a:srgbClr val="FFC600"/>
                      </a:solidFill>
                      <a:prstDash val="solid"/>
                      <a:round/>
                      <a:headEnd type="none" w="med" len="med"/>
                      <a:tailEnd type="none" w="med" len="med"/>
                    </a:lnT>
                    <a:lnB w="9525" cap="flat" cmpd="sng" algn="ctr">
                      <a:solidFill>
                        <a:srgbClr val="002858"/>
                      </a:solidFill>
                      <a:prstDash val="solid"/>
                      <a:round/>
                      <a:headEnd type="none" w="med" len="med"/>
                      <a:tailEnd type="none" w="med" len="med"/>
                    </a:lnB>
                  </a:tcPr>
                </a:tc>
                <a:extLst>
                  <a:ext uri="{0D108BD9-81ED-4DB2-BD59-A6C34878D82A}">
                    <a16:rowId xmlns:a16="http://schemas.microsoft.com/office/drawing/2014/main" val="10001"/>
                  </a:ext>
                </a:extLst>
              </a:tr>
            </a:tbl>
          </a:graphicData>
        </a:graphic>
      </p:graphicFrame>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6447101" y="8551397"/>
            <a:ext cx="1413805" cy="1413805"/>
          </a:xfrm>
          <a:custGeom>
            <a:avLst/>
            <a:gdLst/>
            <a:ahLst/>
            <a:cxnLst/>
            <a:rect l="l" t="t" r="r" b="b"/>
            <a:pathLst>
              <a:path w="1413805" h="1413805">
                <a:moveTo>
                  <a:pt x="0" y="0"/>
                </a:moveTo>
                <a:lnTo>
                  <a:pt x="1413805" y="0"/>
                </a:lnTo>
                <a:lnTo>
                  <a:pt x="1413805" y="1413806"/>
                </a:lnTo>
                <a:lnTo>
                  <a:pt x="0" y="1413806"/>
                </a:lnTo>
                <a:lnTo>
                  <a:pt x="0" y="0"/>
                </a:lnTo>
                <a:close/>
              </a:path>
            </a:pathLst>
          </a:custGeom>
          <a:blipFill>
            <a:blip r:embed="rId3"/>
            <a:stretch>
              <a:fillRect l="-17291" t="-17566" r="-18398" b="-18123"/>
            </a:stretch>
          </a:blipFill>
        </p:spPr>
        <p:txBody>
          <a:bodyPr/>
          <a:lstStyle/>
          <a:p>
            <a:endParaRPr lang="en-US"/>
          </a:p>
        </p:txBody>
      </p:sp>
      <p:sp>
        <p:nvSpPr>
          <p:cNvPr id="3" name="TextBox 3"/>
          <p:cNvSpPr txBox="1"/>
          <p:nvPr/>
        </p:nvSpPr>
        <p:spPr>
          <a:xfrm>
            <a:off x="2931442" y="871970"/>
            <a:ext cx="12425116" cy="863633"/>
          </a:xfrm>
          <a:prstGeom prst="rect">
            <a:avLst/>
          </a:prstGeom>
        </p:spPr>
        <p:txBody>
          <a:bodyPr lIns="0" tIns="0" rIns="0" bIns="0" rtlCol="0" anchor="t">
            <a:spAutoFit/>
          </a:bodyPr>
          <a:lstStyle/>
          <a:p>
            <a:pPr algn="ctr">
              <a:lnSpc>
                <a:spcPts val="7000"/>
              </a:lnSpc>
              <a:spcBef>
                <a:spcPct val="0"/>
              </a:spcBef>
            </a:pPr>
            <a:r>
              <a:rPr lang="en-US" sz="5000">
                <a:solidFill>
                  <a:srgbClr val="002858"/>
                </a:solidFill>
                <a:latin typeface="DM Sans"/>
                <a:ea typeface="DM Sans"/>
                <a:cs typeface="DM Sans"/>
                <a:sym typeface="DM Sans"/>
              </a:rPr>
              <a:t>The Language of a Peer Academic Leader</a:t>
            </a:r>
          </a:p>
        </p:txBody>
      </p:sp>
      <p:sp>
        <p:nvSpPr>
          <p:cNvPr id="4" name="TextBox 4"/>
          <p:cNvSpPr txBox="1"/>
          <p:nvPr/>
        </p:nvSpPr>
        <p:spPr>
          <a:xfrm>
            <a:off x="2674300" y="1904565"/>
            <a:ext cx="13173196" cy="7952740"/>
          </a:xfrm>
          <a:prstGeom prst="rect">
            <a:avLst/>
          </a:prstGeom>
        </p:spPr>
        <p:txBody>
          <a:bodyPr lIns="0" tIns="0" rIns="0" bIns="0" rtlCol="0" anchor="t">
            <a:spAutoFit/>
          </a:bodyPr>
          <a:lstStyle/>
          <a:p>
            <a:pPr marL="561341" lvl="1" indent="-280670" algn="l">
              <a:lnSpc>
                <a:spcPts val="4550"/>
              </a:lnSpc>
              <a:buFont typeface="Arial"/>
              <a:buChar char="•"/>
            </a:pPr>
            <a:r>
              <a:rPr lang="en-US" sz="2600">
                <a:solidFill>
                  <a:srgbClr val="002858"/>
                </a:solidFill>
                <a:latin typeface="DM Sans"/>
                <a:ea typeface="DM Sans"/>
                <a:cs typeface="DM Sans"/>
                <a:sym typeface="DM Sans"/>
              </a:rPr>
              <a:t>As a PAL, your words can influence students' confidence, motivation, and sense of belonging.</a:t>
            </a:r>
          </a:p>
          <a:p>
            <a:pPr marL="1122681" lvl="2" indent="-374227" algn="l">
              <a:lnSpc>
                <a:spcPts val="4550"/>
              </a:lnSpc>
              <a:buFont typeface="Arial"/>
              <a:buChar char="⚬"/>
            </a:pPr>
            <a:r>
              <a:rPr lang="en-US" sz="2600">
                <a:solidFill>
                  <a:srgbClr val="002858"/>
                </a:solidFill>
                <a:latin typeface="DM Sans"/>
                <a:ea typeface="DM Sans"/>
                <a:cs typeface="DM Sans"/>
                <a:sym typeface="DM Sans"/>
              </a:rPr>
              <a:t>Use language that creates an environment where students feel:</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Respected</a:t>
            </a:r>
            <a:r>
              <a:rPr lang="en-US" sz="2600">
                <a:solidFill>
                  <a:srgbClr val="002858"/>
                </a:solidFill>
                <a:latin typeface="DM Sans"/>
                <a:ea typeface="DM Sans"/>
                <a:cs typeface="DM Sans"/>
                <a:sym typeface="DM Sans"/>
              </a:rPr>
              <a:t> — their experiences and perspectives are valued.</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Supported</a:t>
            </a:r>
            <a:r>
              <a:rPr lang="en-US" sz="2600">
                <a:solidFill>
                  <a:srgbClr val="002858"/>
                </a:solidFill>
                <a:latin typeface="DM Sans"/>
                <a:ea typeface="DM Sans"/>
                <a:cs typeface="DM Sans"/>
                <a:sym typeface="DM Sans"/>
              </a:rPr>
              <a:t> — they know they are not navigating challenges alone.</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Empowered</a:t>
            </a:r>
            <a:r>
              <a:rPr lang="en-US" sz="2600">
                <a:solidFill>
                  <a:srgbClr val="002858"/>
                </a:solidFill>
                <a:latin typeface="DM Sans"/>
                <a:ea typeface="DM Sans"/>
                <a:cs typeface="DM Sans"/>
                <a:sym typeface="DM Sans"/>
              </a:rPr>
              <a:t> — they are encouraged to identify strategies and next steps.</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Connected</a:t>
            </a:r>
            <a:r>
              <a:rPr lang="en-US" sz="2600">
                <a:solidFill>
                  <a:srgbClr val="002858"/>
                </a:solidFill>
                <a:latin typeface="DM Sans"/>
                <a:ea typeface="DM Sans"/>
                <a:cs typeface="DM Sans"/>
                <a:sym typeface="DM Sans"/>
              </a:rPr>
              <a:t> — they know where to find additional support.</a:t>
            </a:r>
          </a:p>
          <a:p>
            <a:pPr marL="1122681" lvl="2" indent="-374227" algn="l">
              <a:lnSpc>
                <a:spcPts val="4550"/>
              </a:lnSpc>
              <a:buFont typeface="Arial"/>
              <a:buChar char="⚬"/>
            </a:pPr>
            <a:r>
              <a:rPr lang="en-US" sz="2600">
                <a:solidFill>
                  <a:srgbClr val="002858"/>
                </a:solidFill>
                <a:latin typeface="DM Sans"/>
                <a:ea typeface="DM Sans"/>
                <a:cs typeface="DM Sans"/>
                <a:sym typeface="DM Sans"/>
              </a:rPr>
              <a:t>Use language that encourages:</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Growth</a:t>
            </a:r>
            <a:r>
              <a:rPr lang="en-US" sz="2600">
                <a:solidFill>
                  <a:srgbClr val="002858"/>
                </a:solidFill>
                <a:latin typeface="DM Sans"/>
                <a:ea typeface="DM Sans"/>
                <a:cs typeface="DM Sans"/>
                <a:sym typeface="DM Sans"/>
              </a:rPr>
              <a:t> — skills and strategies can be developed over time.</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Reflection</a:t>
            </a:r>
            <a:r>
              <a:rPr lang="en-US" sz="2600">
                <a:solidFill>
                  <a:srgbClr val="002858"/>
                </a:solidFill>
                <a:latin typeface="DM Sans"/>
                <a:ea typeface="DM Sans"/>
                <a:cs typeface="DM Sans"/>
                <a:sym typeface="DM Sans"/>
              </a:rPr>
              <a:t> — students can learn from their experiences.</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Ownership</a:t>
            </a:r>
            <a:r>
              <a:rPr lang="en-US" sz="2600">
                <a:solidFill>
                  <a:srgbClr val="002858"/>
                </a:solidFill>
                <a:latin typeface="DM Sans"/>
                <a:ea typeface="DM Sans"/>
                <a:cs typeface="DM Sans"/>
                <a:sym typeface="DM Sans"/>
              </a:rPr>
              <a:t> — students can identify their own next steps.</a:t>
            </a:r>
          </a:p>
          <a:p>
            <a:pPr marL="1684022" lvl="3" indent="-421005" algn="l">
              <a:lnSpc>
                <a:spcPts val="4550"/>
              </a:lnSpc>
              <a:buFont typeface="Arial"/>
              <a:buChar char="￭"/>
            </a:pPr>
            <a:r>
              <a:rPr lang="en-US" sz="2600" u="sng">
                <a:solidFill>
                  <a:srgbClr val="002858"/>
                </a:solidFill>
                <a:latin typeface="DM Sans"/>
                <a:ea typeface="DM Sans"/>
                <a:cs typeface="DM Sans"/>
                <a:sym typeface="DM Sans"/>
              </a:rPr>
              <a:t>Self-efficacy</a:t>
            </a:r>
            <a:r>
              <a:rPr lang="en-US" sz="2600">
                <a:solidFill>
                  <a:srgbClr val="002858"/>
                </a:solidFill>
                <a:latin typeface="DM Sans"/>
                <a:ea typeface="DM Sans"/>
                <a:cs typeface="DM Sans"/>
                <a:sym typeface="DM Sans"/>
              </a:rPr>
              <a:t> — students are capable of making progress.</a:t>
            </a:r>
          </a:p>
          <a:p>
            <a:pPr marL="561341" lvl="1" indent="-280670" algn="l">
              <a:lnSpc>
                <a:spcPts val="4550"/>
              </a:lnSpc>
              <a:buFont typeface="Arial"/>
              <a:buChar char="•"/>
            </a:pPr>
            <a:r>
              <a:rPr lang="en-US" sz="2600">
                <a:solidFill>
                  <a:srgbClr val="002858"/>
                </a:solidFill>
                <a:latin typeface="DM Sans"/>
                <a:ea typeface="DM Sans"/>
                <a:cs typeface="DM Sans"/>
                <a:sym typeface="DM Sans"/>
              </a:rPr>
              <a:t>Professional communication is not just what we say - </a:t>
            </a:r>
            <a:r>
              <a:rPr lang="en-US" sz="2600" i="1">
                <a:solidFill>
                  <a:srgbClr val="002858"/>
                </a:solidFill>
                <a:latin typeface="DM Sans Italics"/>
                <a:ea typeface="DM Sans Italics"/>
                <a:cs typeface="DM Sans Italics"/>
                <a:sym typeface="DM Sans Italics"/>
              </a:rPr>
              <a:t>it is how we make students feel through our interactions.</a:t>
            </a:r>
          </a:p>
        </p:txBody>
      </p:sp>
      <p:sp>
        <p:nvSpPr>
          <p:cNvPr id="5" name="Freeform 5"/>
          <p:cNvSpPr/>
          <p:nvPr/>
        </p:nvSpPr>
        <p:spPr>
          <a:xfrm>
            <a:off x="0" y="0"/>
            <a:ext cx="2361798" cy="10287000"/>
          </a:xfrm>
          <a:custGeom>
            <a:avLst/>
            <a:gdLst/>
            <a:ahLst/>
            <a:cxnLst/>
            <a:rect l="l" t="t" r="r" b="b"/>
            <a:pathLst>
              <a:path w="2361798" h="10287000">
                <a:moveTo>
                  <a:pt x="0" y="0"/>
                </a:moveTo>
                <a:lnTo>
                  <a:pt x="2361798" y="0"/>
                </a:lnTo>
                <a:lnTo>
                  <a:pt x="2361798" y="10287000"/>
                </a:lnTo>
                <a:lnTo>
                  <a:pt x="0" y="10287000"/>
                </a:lnTo>
                <a:lnTo>
                  <a:pt x="0" y="0"/>
                </a:lnTo>
                <a:close/>
              </a:path>
            </a:pathLst>
          </a:custGeom>
          <a:blipFill>
            <a:blip r:embed="rId4"/>
            <a:stretch>
              <a:fillRect l="-284980" t="-2484" r="-96893" b="-8103"/>
            </a:stretch>
          </a:blipFill>
        </p:spPr>
        <p:txBody>
          <a:bodyPr/>
          <a:lstStyle/>
          <a:p>
            <a:endParaRPr lang="en-US"/>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TotalTime>
  <Words>9219</Words>
  <Application>Microsoft Office PowerPoint</Application>
  <PresentationFormat>Custom</PresentationFormat>
  <Paragraphs>1176</Paragraphs>
  <Slides>36</Slides>
  <Notes>34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36</vt:i4>
      </vt:variant>
    </vt:vector>
  </HeadingPairs>
  <TitlesOfParts>
    <vt:vector size="43" baseType="lpstr">
      <vt:lpstr>DM Sans Bold</vt:lpstr>
      <vt:lpstr>DM Sans Bold Italics</vt:lpstr>
      <vt:lpstr>DM Sans Italics</vt:lpstr>
      <vt:lpstr>Calibri</vt:lpstr>
      <vt:lpstr>DM Sans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Professionalism &amp; Confidentiality Training - August 2026</dc:title>
  <cp:lastModifiedBy>Amanda Brown</cp:lastModifiedBy>
  <cp:revision>2</cp:revision>
  <dcterms:created xsi:type="dcterms:W3CDTF">2006-08-16T00:00:00Z</dcterms:created>
  <dcterms:modified xsi:type="dcterms:W3CDTF">2026-08-19T22:28:14Z</dcterms:modified>
  <dc:identifier>DAHQJUNQRPQ</dc:identifier>
</cp:coreProperties>
</file>