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2" r:id="rId4"/>
    <p:sldId id="263" r:id="rId5"/>
    <p:sldId id="260" r:id="rId6"/>
    <p:sldId id="264" r:id="rId7"/>
    <p:sldId id="265" r:id="rId8"/>
    <p:sldId id="267" r:id="rId9"/>
    <p:sldId id="258" r:id="rId10"/>
    <p:sldId id="266" r:id="rId11"/>
    <p:sldId id="268" r:id="rId12"/>
    <p:sldId id="259" r:id="rId13"/>
    <p:sldId id="26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55"/>
  </p:normalViewPr>
  <p:slideViewPr>
    <p:cSldViewPr snapToGrid="0" snapToObjects="1">
      <p:cViewPr>
        <p:scale>
          <a:sx n="93" d="100"/>
          <a:sy n="93" d="100"/>
        </p:scale>
        <p:origin x="304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5CFB6-187C-5C4C-A05C-559F9B6869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8F6859-2114-804D-8129-9B5E05F62A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8749A7-5C66-B141-AE32-0E7CA3D58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9282A-DF09-0442-954F-A7EDF1A4C6DD}" type="datetimeFigureOut">
              <a:rPr lang="en-US" smtClean="0"/>
              <a:t>9/9/20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1961F2-A95D-7448-B944-6024A64A8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DD2A8E-A21E-F24F-826A-E5111F97D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324CE-517E-D140-AF0F-AA32C5A29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358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71A43-9B88-D34C-A9EE-8652931AE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49946C-71A7-4E46-BBCA-A170419191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9BD41D-31D8-5143-B18B-9C6DA04A4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9282A-DF09-0442-954F-A7EDF1A4C6DD}" type="datetimeFigureOut">
              <a:rPr lang="en-US" smtClean="0"/>
              <a:t>9/9/20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556FC9-7AB1-A74A-8D0C-CCA23DA0C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1DCBF8-1FF0-DA46-A504-1C198C7EA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324CE-517E-D140-AF0F-AA32C5A29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56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212F46-36E2-F144-9CA1-310E1FED4A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CAE75C-2B5F-3646-974C-51FDCF37D8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6A08F1-950D-AA4A-9328-2906B8FAF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9282A-DF09-0442-954F-A7EDF1A4C6DD}" type="datetimeFigureOut">
              <a:rPr lang="en-US" smtClean="0"/>
              <a:t>9/9/20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16B466-811E-ED49-9A96-ACC2F4FFA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C791C-B8BF-E946-9139-B512CF5C4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324CE-517E-D140-AF0F-AA32C5A29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112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BD35D-349C-7B40-9470-3B4A5DB51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030679-5EDE-4546-A35A-90C9516A36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F54BC0-6D07-A947-A26F-B4F86D601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9282A-DF09-0442-954F-A7EDF1A4C6DD}" type="datetimeFigureOut">
              <a:rPr lang="en-US" smtClean="0"/>
              <a:t>9/9/20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C014B-1CCF-514C-A1B0-070E3F822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8EC348-E230-2E46-8CD0-6E495DE20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324CE-517E-D140-AF0F-AA32C5A29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305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85815-003E-1E4C-A6A0-F63A7AFEF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6406F0-CEC5-424F-B762-D82E586EFE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F2C510-6872-3847-9F54-B2EE8CB4C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9282A-DF09-0442-954F-A7EDF1A4C6DD}" type="datetimeFigureOut">
              <a:rPr lang="en-US" smtClean="0"/>
              <a:t>9/9/20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1C34A-2489-C340-808A-A9FB4A9FA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EAD7A5-D153-D84B-B16E-A0E213224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324CE-517E-D140-AF0F-AA32C5A29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976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CCEB5-CDAD-C74A-90A4-B672EB4F3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4C91A-8AAB-EE4B-98EE-DF73974E6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8A0EE8-7E6E-3640-8BC7-9883B1349C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96B28E-D929-DD46-BFEF-0F5961432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9282A-DF09-0442-954F-A7EDF1A4C6DD}" type="datetimeFigureOut">
              <a:rPr lang="en-US" smtClean="0"/>
              <a:t>9/9/20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8D80D6-98FA-4D4E-B50C-DA3FF0CAE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165249-21B4-E04E-A160-33CFD8903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324CE-517E-D140-AF0F-AA32C5A29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464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29F95-2227-ED40-9B03-2DB57021B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93C60B-6521-7D41-9A9B-B9595F157C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B5DD1A-DEBC-9F4E-9DDE-6BAD2F727C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47F0D2-037F-BD45-A9A7-3D927AB3FD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312099-9AF8-9F4A-BECF-6E8A9B5176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E1021F-CE81-F24A-A5ED-F713EC977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9282A-DF09-0442-954F-A7EDF1A4C6DD}" type="datetimeFigureOut">
              <a:rPr lang="en-US" smtClean="0"/>
              <a:t>9/9/20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4F25F2-3992-E04A-A70E-3232BC210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6B64B9-3F15-CF49-A047-1E07E7B65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324CE-517E-D140-AF0F-AA32C5A29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040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1C157-FC18-084D-B653-D7A4211F7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E65DB1-AD00-9B4C-860D-3FCAAA621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9282A-DF09-0442-954F-A7EDF1A4C6DD}" type="datetimeFigureOut">
              <a:rPr lang="en-US" smtClean="0"/>
              <a:t>9/9/20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6FE7CE-01C5-B149-8C27-7E87B2FDD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9EA01A-6C86-F249-88CD-4220F210E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324CE-517E-D140-AF0F-AA32C5A29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512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7DA470-8B1B-F640-852A-768832875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9282A-DF09-0442-954F-A7EDF1A4C6DD}" type="datetimeFigureOut">
              <a:rPr lang="en-US" smtClean="0"/>
              <a:t>9/9/20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DC34A4-6203-154C-90F6-CF2A64F37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599759-B130-8D44-B965-ECC03FF61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324CE-517E-D140-AF0F-AA32C5A29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805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F44CA-74D4-2B49-A56A-91458AEE6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78C904-EE1B-0C4A-BB07-6FF6C9560B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7E8B85-DDD9-6442-A0F1-12BEFE359D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C73B50-FE06-2942-A5CF-B5C7282AB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9282A-DF09-0442-954F-A7EDF1A4C6DD}" type="datetimeFigureOut">
              <a:rPr lang="en-US" smtClean="0"/>
              <a:t>9/9/20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12672B-A141-894F-A3B4-55D71B604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A858DE-E7E4-0E4D-9A69-811A94335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324CE-517E-D140-AF0F-AA32C5A29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619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6A6C9-7242-AB42-855D-9C06B4C46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0C6AB4-D93B-8142-AFB3-F8C0BDAD19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F124CC-B576-7545-A071-008D4F72BC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3E0FEC-4E86-D949-93D7-C27AC90A5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9282A-DF09-0442-954F-A7EDF1A4C6DD}" type="datetimeFigureOut">
              <a:rPr lang="en-US" smtClean="0"/>
              <a:t>9/9/20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AAD152-F81E-C248-8199-EA881D475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CD97D-73D8-0241-86D6-08F3BF6BD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324CE-517E-D140-AF0F-AA32C5A29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480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ACFA31-1AD3-B241-AA87-3D1A17548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E6E5AB-9CFB-754A-BF1D-074696E7D1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AC959D-0451-804D-8432-75D398659C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39282A-DF09-0442-954F-A7EDF1A4C6DD}" type="datetimeFigureOut">
              <a:rPr lang="en-US" smtClean="0"/>
              <a:t>9/9/20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8D908-10C8-1B4E-A8A7-6319FFC246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BC771-2F9C-6245-9188-63CD3E2BC7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9324CE-517E-D140-AF0F-AA32C5A29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258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0.m4a"/><Relationship Id="rId7" Type="http://schemas.openxmlformats.org/officeDocument/2006/relationships/image" Target="../media/image20.tiff"/><Relationship Id="rId2" Type="http://schemas.microsoft.com/office/2007/relationships/media" Target="../media/media10.m4a"/><Relationship Id="rId1" Type="http://schemas.openxmlformats.org/officeDocument/2006/relationships/tags" Target="../tags/tag6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2.png"/><Relationship Id="rId2" Type="http://schemas.microsoft.com/office/2007/relationships/media" Target="../media/media11.m4a"/><Relationship Id="rId1" Type="http://schemas.openxmlformats.org/officeDocument/2006/relationships/tags" Target="../tags/tag7.xml"/><Relationship Id="rId6" Type="http://schemas.openxmlformats.org/officeDocument/2006/relationships/image" Target="../media/image22.tiff"/><Relationship Id="rId5" Type="http://schemas.openxmlformats.org/officeDocument/2006/relationships/image" Target="../media/image21.tiff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audio" Target="../media/media5.m4a"/><Relationship Id="rId7" Type="http://schemas.openxmlformats.org/officeDocument/2006/relationships/image" Target="../media/image8.tiff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11.tiff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7.m4a"/><Relationship Id="rId7" Type="http://schemas.openxmlformats.org/officeDocument/2006/relationships/image" Target="../media/image14.tiff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11.tiff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9.m4a"/><Relationship Id="rId7" Type="http://schemas.openxmlformats.org/officeDocument/2006/relationships/image" Target="../media/image17.tiff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2B1689-C7C5-624C-9B0E-E3FFB288F8C3}"/>
              </a:ext>
            </a:extLst>
          </p:cNvPr>
          <p:cNvSpPr txBox="1"/>
          <p:nvPr/>
        </p:nvSpPr>
        <p:spPr>
          <a:xfrm>
            <a:off x="553792" y="265968"/>
            <a:ext cx="1107583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das Programm – Persönliche Information</a:t>
            </a:r>
          </a:p>
          <a:p>
            <a:pPr algn="ctr"/>
            <a:r>
              <a:rPr lang="de-DE" dirty="0"/>
              <a:t>das Datum: heute ist  der 10. September </a:t>
            </a:r>
          </a:p>
          <a:p>
            <a:endParaRPr lang="de-DE" dirty="0"/>
          </a:p>
          <a:p>
            <a:r>
              <a:rPr lang="de-DE" dirty="0"/>
              <a:t>-ein Zungenbrecher! </a:t>
            </a:r>
          </a:p>
          <a:p>
            <a:r>
              <a:rPr lang="de-DE" dirty="0"/>
              <a:t>-das Verb: sein  </a:t>
            </a:r>
          </a:p>
          <a:p>
            <a:r>
              <a:rPr lang="de-DE" dirty="0"/>
              <a:t>-Personalpronomen </a:t>
            </a:r>
          </a:p>
          <a:p>
            <a:r>
              <a:rPr lang="de-DE" dirty="0"/>
              <a:t>-das Verb: heißen</a:t>
            </a:r>
          </a:p>
          <a:p>
            <a:r>
              <a:rPr lang="de-DE" dirty="0"/>
              <a:t>-Zahlen 1 – 20 </a:t>
            </a:r>
          </a:p>
          <a:p>
            <a:r>
              <a:rPr lang="de-DE" dirty="0"/>
              <a:t>-Fragen für die Hausaufgaben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HAUSAUFGABEN: </a:t>
            </a:r>
          </a:p>
          <a:p>
            <a:r>
              <a:rPr lang="de-DE" dirty="0"/>
              <a:t>-Anlauf II und Nr. 12 – 14 </a:t>
            </a:r>
          </a:p>
          <a:p>
            <a:r>
              <a:rPr lang="de-DE" dirty="0"/>
              <a:t>-Brennpunkt Kultur Grüße und Abschiede [auf Seite 11 in Vorsprung]</a:t>
            </a:r>
          </a:p>
          <a:p>
            <a:r>
              <a:rPr lang="de-DE" dirty="0"/>
              <a:t>-Nr. 19 (auf Seite 19 in Vorsprung)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BF866D-C603-9144-8581-E3C5529F66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4910" y="1591602"/>
            <a:ext cx="3773298" cy="2837286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6B7B856A-462B-DA4A-8121-EC87A46859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523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189"/>
    </mc:Choice>
    <mc:Fallback>
      <p:transition spd="slow" advTm="97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713EC0-624E-A047-BBFE-48685F2298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236" y="1859236"/>
            <a:ext cx="2099323" cy="31395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3D7436-2A95-404F-98FE-AF55457CFB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1069" y="818453"/>
            <a:ext cx="3922568" cy="55318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03D91F-9731-EE4B-BFD3-2A8CA29F5F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1387" y="2046864"/>
            <a:ext cx="3080904" cy="26826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D482FD-447B-3740-8FA5-04A16CC57BEB}"/>
              </a:ext>
            </a:extLst>
          </p:cNvPr>
          <p:cNvSpPr txBox="1"/>
          <p:nvPr/>
        </p:nvSpPr>
        <p:spPr>
          <a:xfrm>
            <a:off x="529576" y="5246748"/>
            <a:ext cx="1274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Hörsaal</a:t>
            </a:r>
            <a:r>
              <a:rPr lang="en-US" dirty="0"/>
              <a:t> 20</a:t>
            </a:r>
          </a:p>
          <a:p>
            <a:r>
              <a:rPr lang="en-US" dirty="0" err="1"/>
              <a:t>zwanzig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20C63D-AFAD-6F4B-B9DB-CFC86622168A}"/>
              </a:ext>
            </a:extLst>
          </p:cNvPr>
          <p:cNvSpPr txBox="1"/>
          <p:nvPr/>
        </p:nvSpPr>
        <p:spPr>
          <a:xfrm>
            <a:off x="266340" y="119793"/>
            <a:ext cx="10872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Die </a:t>
            </a:r>
            <a:r>
              <a:rPr lang="en-US" sz="3200" dirty="0" err="1"/>
              <a:t>Zahlen</a:t>
            </a:r>
            <a:r>
              <a:rPr lang="en-US" sz="3200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B9DF6D-13D3-E44A-BD4A-60BD46C0AB0F}"/>
              </a:ext>
            </a:extLst>
          </p:cNvPr>
          <p:cNvSpPr txBox="1"/>
          <p:nvPr/>
        </p:nvSpPr>
        <p:spPr>
          <a:xfrm>
            <a:off x="7855527" y="4998764"/>
            <a:ext cx="3546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7. What pattern do you notice in the ”teens”? 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E716D8D3-0BDA-7C41-B56D-6C19D400A87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2045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834B0F-9C22-A946-87DA-B78E0E462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4632" y="1545937"/>
            <a:ext cx="2690462" cy="31773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FBF3F2-D985-D24C-AAA1-1348C936A9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921" y="1545937"/>
            <a:ext cx="5323058" cy="28528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F6AD62-036C-1044-8C29-F6799993C856}"/>
              </a:ext>
            </a:extLst>
          </p:cNvPr>
          <p:cNvSpPr txBox="1"/>
          <p:nvPr/>
        </p:nvSpPr>
        <p:spPr>
          <a:xfrm>
            <a:off x="1302327" y="5264727"/>
            <a:ext cx="81464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8. What pattern do you notice in the 20s?</a:t>
            </a:r>
          </a:p>
          <a:p>
            <a:r>
              <a:rPr lang="en-US" sz="2800" dirty="0"/>
              <a:t>9. Wie alt </a:t>
            </a:r>
            <a:r>
              <a:rPr lang="en-US" sz="2800" dirty="0" err="1"/>
              <a:t>bist</a:t>
            </a:r>
            <a:r>
              <a:rPr lang="en-US" sz="2800" dirty="0"/>
              <a:t> du?  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4F4D7EC-5891-084E-BC98-22B79DACE2C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8161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206"/>
    </mc:Choice>
    <mc:Fallback>
      <p:transition spd="slow" advTm="136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624EA-43B6-A341-B66C-FB92E34FD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71162"/>
            <a:ext cx="12039600" cy="57503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Tipp </a:t>
            </a:r>
            <a:r>
              <a:rPr lang="en-US" b="1" dirty="0" err="1"/>
              <a:t>für</a:t>
            </a:r>
            <a:r>
              <a:rPr lang="en-US" b="1" dirty="0"/>
              <a:t> die </a:t>
            </a:r>
            <a:r>
              <a:rPr lang="en-US" b="1" dirty="0" err="1"/>
              <a:t>Hausaufgaben</a:t>
            </a:r>
            <a:r>
              <a:rPr lang="en-US" b="1" dirty="0"/>
              <a:t> – </a:t>
            </a:r>
            <a:r>
              <a:rPr lang="en-US" b="1" dirty="0" err="1"/>
              <a:t>Anlauf</a:t>
            </a:r>
            <a:r>
              <a:rPr lang="en-US" b="1" dirty="0"/>
              <a:t> Text II, Annas </a:t>
            </a:r>
            <a:r>
              <a:rPr lang="en-US" b="1" dirty="0" err="1"/>
              <a:t>Traum</a:t>
            </a: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38A06F-5AD6-CC4B-9B07-D87389672A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914" y="1582759"/>
            <a:ext cx="5306867" cy="2146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3A9FDD-C933-D04B-ABCF-DEDCEA9BB90A}"/>
              </a:ext>
            </a:extLst>
          </p:cNvPr>
          <p:cNvSpPr txBox="1"/>
          <p:nvPr/>
        </p:nvSpPr>
        <p:spPr>
          <a:xfrm>
            <a:off x="1455592" y="4542484"/>
            <a:ext cx="3586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Nr. 1-6: </a:t>
            </a:r>
            <a:r>
              <a:rPr lang="en-US" dirty="0" err="1"/>
              <a:t>Komplette</a:t>
            </a:r>
            <a:r>
              <a:rPr lang="en-US" dirty="0"/>
              <a:t> </a:t>
            </a:r>
            <a:r>
              <a:rPr lang="en-US" dirty="0" err="1"/>
              <a:t>Sätze</a:t>
            </a:r>
            <a:r>
              <a:rPr lang="en-US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A293BF-ECAC-B144-A7B7-F427E8713000}"/>
              </a:ext>
            </a:extLst>
          </p:cNvPr>
          <p:cNvSpPr txBox="1"/>
          <p:nvPr/>
        </p:nvSpPr>
        <p:spPr>
          <a:xfrm>
            <a:off x="1344756" y="5326223"/>
            <a:ext cx="4010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 Die Universität in </a:t>
            </a:r>
            <a:r>
              <a:rPr lang="en-US" dirty="0" err="1"/>
              <a:t>Tübigen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58DAE6-01A8-354B-BBD6-2E3F163BFC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6852" y="1037652"/>
            <a:ext cx="3820392" cy="41817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1E8140-7FBA-8E41-B5EB-6234815CFBF6}"/>
              </a:ext>
            </a:extLst>
          </p:cNvPr>
          <p:cNvSpPr txBox="1"/>
          <p:nvPr/>
        </p:nvSpPr>
        <p:spPr>
          <a:xfrm>
            <a:off x="10321636" y="2286577"/>
            <a:ext cx="1607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die </a:t>
            </a:r>
            <a:r>
              <a:rPr lang="en-US" dirty="0" err="1"/>
              <a:t>Hauptstadt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7D9A7C-BCFC-A841-873B-A7D747AA7A93}"/>
              </a:ext>
            </a:extLst>
          </p:cNvPr>
          <p:cNvSpPr txBox="1"/>
          <p:nvPr/>
        </p:nvSpPr>
        <p:spPr>
          <a:xfrm>
            <a:off x="7938655" y="5510889"/>
            <a:ext cx="1316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die Stadt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70798E13-2CEE-C14A-B2E0-9A49595B88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425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972"/>
    </mc:Choice>
    <mc:Fallback>
      <p:transition spd="slow" advTm="69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B76B16-B2A6-9A41-A12E-D4014A7084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880100" cy="6845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CCA43E-35FE-4A4B-9AA0-73D50E324B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0099" y="12700"/>
            <a:ext cx="6145645" cy="6758876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8E78AEC-D3DE-8648-8F7C-E704DAE0AB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415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86"/>
    </mc:Choice>
    <mc:Fallback>
      <p:transition spd="slow" advTm="14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B1412B-958F-C848-B9C3-F4C09EB31E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0419" y="1960182"/>
            <a:ext cx="4022993" cy="22260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EF0435-7D96-A644-8D92-8DE383AE1A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0502" y="1508124"/>
            <a:ext cx="6641535" cy="28352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58512A-327E-2D4D-80D4-6DB482E3E322}"/>
              </a:ext>
            </a:extLst>
          </p:cNvPr>
          <p:cNvSpPr txBox="1"/>
          <p:nvPr/>
        </p:nvSpPr>
        <p:spPr>
          <a:xfrm>
            <a:off x="4346575" y="283335"/>
            <a:ext cx="5975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Der </a:t>
            </a:r>
            <a:r>
              <a:rPr lang="en-US" sz="2800" b="1" dirty="0" err="1"/>
              <a:t>Zungenbrecher</a:t>
            </a:r>
            <a:r>
              <a:rPr lang="en-US" sz="2800" b="1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D4BC97-6C4D-984F-B7B0-561F86D83912}"/>
              </a:ext>
            </a:extLst>
          </p:cNvPr>
          <p:cNvSpPr txBox="1"/>
          <p:nvPr/>
        </p:nvSpPr>
        <p:spPr>
          <a:xfrm>
            <a:off x="8326733" y="3598129"/>
            <a:ext cx="1640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die </a:t>
            </a:r>
            <a:r>
              <a:rPr lang="en-US" dirty="0" err="1"/>
              <a:t>Zunge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1440DE-7651-DB4D-92A0-08F47D413637}"/>
              </a:ext>
            </a:extLst>
          </p:cNvPr>
          <p:cNvSpPr txBox="1"/>
          <p:nvPr/>
        </p:nvSpPr>
        <p:spPr>
          <a:xfrm>
            <a:off x="8851335" y="4318245"/>
            <a:ext cx="2600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das Bild/die Illustration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26553E90-7276-8642-80EB-6E6B171828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497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880"/>
    </mc:Choice>
    <mc:Fallback>
      <p:transition spd="slow" advTm="50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D405B84-DEBB-5941-B2A6-10BA98B165BA}"/>
              </a:ext>
            </a:extLst>
          </p:cNvPr>
          <p:cNvSpPr txBox="1"/>
          <p:nvPr/>
        </p:nvSpPr>
        <p:spPr>
          <a:xfrm>
            <a:off x="1171977" y="1813137"/>
            <a:ext cx="10290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A. Ich </a:t>
            </a:r>
            <a:r>
              <a:rPr lang="en-US" sz="3600" dirty="0" err="1"/>
              <a:t>heiße</a:t>
            </a:r>
            <a:r>
              <a:rPr lang="en-US" sz="3600" dirty="0"/>
              <a:t> Margaret </a:t>
            </a:r>
            <a:r>
              <a:rPr lang="en-US" sz="3600" b="1" dirty="0">
                <a:sym typeface="Wingdings" pitchFamily="2" charset="2"/>
              </a:rPr>
              <a:t></a:t>
            </a:r>
            <a:r>
              <a:rPr lang="en-US" sz="3600" dirty="0"/>
              <a:t>  B. Ich bin Margaret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5C76AD-708E-EB4E-9633-57BF3D1B13C3}"/>
              </a:ext>
            </a:extLst>
          </p:cNvPr>
          <p:cNvSpPr txBox="1"/>
          <p:nvPr/>
        </p:nvSpPr>
        <p:spPr>
          <a:xfrm>
            <a:off x="1171977" y="3136612"/>
            <a:ext cx="7212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A. Sie </a:t>
            </a:r>
            <a:r>
              <a:rPr lang="en-US" sz="3200" dirty="0" err="1"/>
              <a:t>heißt</a:t>
            </a:r>
            <a:r>
              <a:rPr lang="en-US" sz="3200" dirty="0"/>
              <a:t> Anna </a:t>
            </a:r>
            <a:r>
              <a:rPr lang="en-US" sz="3200" dirty="0">
                <a:sym typeface="Wingdings" pitchFamily="2" charset="2"/>
              </a:rPr>
              <a:t> B. Sie </a:t>
            </a:r>
            <a:r>
              <a:rPr lang="en-US" sz="3200" dirty="0" err="1">
                <a:sym typeface="Wingdings" pitchFamily="2" charset="2"/>
              </a:rPr>
              <a:t>ist</a:t>
            </a:r>
            <a:r>
              <a:rPr lang="en-US" sz="3200" dirty="0">
                <a:sym typeface="Wingdings" pitchFamily="2" charset="2"/>
              </a:rPr>
              <a:t> Anna</a:t>
            </a:r>
            <a:r>
              <a:rPr lang="en-US" sz="3200" dirty="0"/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B66802-BD9C-FE4E-8809-0479CE3F6EA2}"/>
              </a:ext>
            </a:extLst>
          </p:cNvPr>
          <p:cNvSpPr/>
          <p:nvPr/>
        </p:nvSpPr>
        <p:spPr>
          <a:xfrm>
            <a:off x="1033461" y="4571911"/>
            <a:ext cx="104287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the difference between sentences A and B grammatically in each pair? (Which part of speech? Subject or verb? Underline/highlight). What is the difference between both A sentences and both B Sentences? 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F157752A-9DC2-2842-B133-C96B632417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090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984"/>
    </mc:Choice>
    <mc:Fallback>
      <p:transition spd="slow" advTm="67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95396B4-5A4A-664F-91F6-F2B4EC3874ED}"/>
              </a:ext>
            </a:extLst>
          </p:cNvPr>
          <p:cNvSpPr txBox="1"/>
          <p:nvPr/>
        </p:nvSpPr>
        <p:spPr>
          <a:xfrm>
            <a:off x="2344961" y="680165"/>
            <a:ext cx="6761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Ich </a:t>
            </a:r>
            <a:r>
              <a:rPr lang="en-US" sz="3600" dirty="0" err="1"/>
              <a:t>heiße</a:t>
            </a:r>
            <a:r>
              <a:rPr lang="en-US" sz="3600" dirty="0"/>
              <a:t> </a:t>
            </a:r>
            <a:r>
              <a:rPr lang="en-US" sz="3600" dirty="0">
                <a:sym typeface="Wingdings" pitchFamily="2" charset="2"/>
              </a:rPr>
              <a:t> Mein Name </a:t>
            </a:r>
            <a:r>
              <a:rPr lang="en-US" sz="3600" dirty="0" err="1">
                <a:sym typeface="Wingdings" pitchFamily="2" charset="2"/>
              </a:rPr>
              <a:t>ist</a:t>
            </a:r>
            <a:r>
              <a:rPr lang="en-US" sz="3600" dirty="0">
                <a:sym typeface="Wingdings" pitchFamily="2" charset="2"/>
              </a:rPr>
              <a:t>…</a:t>
            </a:r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BA307D-DB97-1C43-BE84-7E48AD8E3924}"/>
              </a:ext>
            </a:extLst>
          </p:cNvPr>
          <p:cNvSpPr txBox="1"/>
          <p:nvPr/>
        </p:nvSpPr>
        <p:spPr>
          <a:xfrm>
            <a:off x="1471615" y="4171950"/>
            <a:ext cx="56721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Annas </a:t>
            </a:r>
            <a:r>
              <a:rPr lang="en-US" sz="2800" b="1" dirty="0" err="1"/>
              <a:t>Frage</a:t>
            </a:r>
            <a:r>
              <a:rPr lang="en-US" sz="2800" b="1" dirty="0"/>
              <a:t>:  Bin ich </a:t>
            </a:r>
            <a:r>
              <a:rPr lang="en-US" sz="2800" b="1" dirty="0" err="1"/>
              <a:t>hier</a:t>
            </a:r>
            <a:r>
              <a:rPr lang="en-US" sz="2800" b="1" dirty="0"/>
              <a:t> </a:t>
            </a:r>
            <a:r>
              <a:rPr lang="en-US" sz="2800" b="1" dirty="0" err="1"/>
              <a:t>richtig</a:t>
            </a:r>
            <a:r>
              <a:rPr lang="en-US" sz="2800" b="1" dirty="0"/>
              <a:t>?</a:t>
            </a:r>
          </a:p>
          <a:p>
            <a:endParaRPr lang="en-US" sz="2800" b="1" dirty="0"/>
          </a:p>
          <a:p>
            <a:r>
              <a:rPr lang="en-US" sz="2800" b="1" dirty="0" err="1"/>
              <a:t>Ist</a:t>
            </a:r>
            <a:r>
              <a:rPr lang="en-US" sz="2800" b="1" dirty="0"/>
              <a:t> das </a:t>
            </a:r>
            <a:r>
              <a:rPr lang="en-US" sz="2800" b="1" dirty="0" err="1"/>
              <a:t>Hörsaal</a:t>
            </a:r>
            <a:r>
              <a:rPr lang="en-US" sz="2800" b="1" dirty="0"/>
              <a:t> 20?  </a:t>
            </a:r>
          </a:p>
          <a:p>
            <a:endParaRPr lang="en-US" sz="28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C73770-478C-4740-B17E-0140C3039E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2455" y="1583862"/>
            <a:ext cx="3606970" cy="19822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9AF8D0-F9D8-DC4D-BEAA-5F08968390DD}"/>
              </a:ext>
            </a:extLst>
          </p:cNvPr>
          <p:cNvSpPr txBox="1"/>
          <p:nvPr/>
        </p:nvSpPr>
        <p:spPr>
          <a:xfrm>
            <a:off x="7143749" y="2388106"/>
            <a:ext cx="2600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das Bild/die Illustration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20625F3-AC77-734D-B35F-45BEA7CA04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903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406"/>
    </mc:Choice>
    <mc:Fallback>
      <p:transition spd="slow" advTm="39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4AC64-8FB3-AA4D-BDCE-E2E21CCC4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Das bin ich….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AFA73-9D02-E349-871B-D04525BA50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12716"/>
            <a:ext cx="3669406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Ich bin …. </a:t>
            </a:r>
            <a:r>
              <a:rPr lang="en-US" dirty="0" err="1"/>
              <a:t>Amerikanerin</a:t>
            </a:r>
            <a:r>
              <a:rPr lang="en-US" dirty="0"/>
              <a:t> [</a:t>
            </a:r>
            <a:r>
              <a:rPr lang="en-US" dirty="0" err="1"/>
              <a:t>Nationalität</a:t>
            </a:r>
            <a:r>
              <a:rPr lang="en-US" dirty="0"/>
              <a:t>]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Ich bin…</a:t>
            </a:r>
            <a:r>
              <a:rPr lang="en-US" dirty="0" err="1"/>
              <a:t>Studentin</a:t>
            </a:r>
            <a:r>
              <a:rPr lang="en-US" dirty="0"/>
              <a:t> [Job]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Ich bin…</a:t>
            </a:r>
            <a:r>
              <a:rPr lang="en-US" dirty="0" err="1"/>
              <a:t>feundlich</a:t>
            </a:r>
            <a:r>
              <a:rPr lang="en-US" dirty="0"/>
              <a:t> [ADJ]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0C81EC-E491-7647-AD10-416A949BB7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7606" y="685801"/>
            <a:ext cx="1562100" cy="1295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74F793-5D29-2043-B93A-F7B2124DAF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1407" y="685801"/>
            <a:ext cx="1676400" cy="1206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702712-E1BA-7446-B9FC-8544DF075C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89508" y="731045"/>
            <a:ext cx="1841500" cy="1104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234F166-629E-854C-A193-549526F2D8C9}"/>
              </a:ext>
            </a:extLst>
          </p:cNvPr>
          <p:cNvSpPr txBox="1"/>
          <p:nvPr/>
        </p:nvSpPr>
        <p:spPr>
          <a:xfrm>
            <a:off x="4507606" y="2129910"/>
            <a:ext cx="1728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freundlich</a:t>
            </a:r>
            <a:r>
              <a:rPr lang="en-US" dirty="0"/>
              <a:t>/</a:t>
            </a:r>
            <a:r>
              <a:rPr lang="en-US" dirty="0" err="1"/>
              <a:t>nett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4D1CE1-FBEC-C643-A89C-46BBF4D3E7A0}"/>
              </a:ext>
            </a:extLst>
          </p:cNvPr>
          <p:cNvSpPr txBox="1"/>
          <p:nvPr/>
        </p:nvSpPr>
        <p:spPr>
          <a:xfrm>
            <a:off x="6724650" y="2087047"/>
            <a:ext cx="1788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schüchtern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CE64B0-7714-1041-B9B5-F796DA56A1AA}"/>
              </a:ext>
            </a:extLst>
          </p:cNvPr>
          <p:cNvSpPr txBox="1"/>
          <p:nvPr/>
        </p:nvSpPr>
        <p:spPr>
          <a:xfrm>
            <a:off x="8512869" y="2017199"/>
            <a:ext cx="2901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aufgeschlossen</a:t>
            </a:r>
            <a:r>
              <a:rPr lang="en-US" dirty="0"/>
              <a:t>/</a:t>
            </a:r>
            <a:r>
              <a:rPr lang="en-US" dirty="0" err="1"/>
              <a:t>extrovertiert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1BB6D77-A833-EE45-B587-10DB93DD68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2811" y="2855116"/>
            <a:ext cx="2366377" cy="157182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9B4F91B-B574-364B-822D-AD9C79D6D377}"/>
              </a:ext>
            </a:extLst>
          </p:cNvPr>
          <p:cNvSpPr txBox="1"/>
          <p:nvPr/>
        </p:nvSpPr>
        <p:spPr>
          <a:xfrm>
            <a:off x="5544590" y="4598151"/>
            <a:ext cx="1383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aufgeregt</a:t>
            </a:r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F5F2702-6B17-F54A-A111-2CE517A38F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26502" y="2723242"/>
            <a:ext cx="2366376" cy="157182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FAC2B1F-FCE2-C84D-A78B-2E1452EF1C45}"/>
              </a:ext>
            </a:extLst>
          </p:cNvPr>
          <p:cNvSpPr txBox="1"/>
          <p:nvPr/>
        </p:nvSpPr>
        <p:spPr>
          <a:xfrm>
            <a:off x="8862015" y="4471470"/>
            <a:ext cx="184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nervös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DFB7A96-E0B0-FB45-AEDC-338C26BF9095}"/>
              </a:ext>
            </a:extLst>
          </p:cNvPr>
          <p:cNvSpPr txBox="1"/>
          <p:nvPr/>
        </p:nvSpPr>
        <p:spPr>
          <a:xfrm>
            <a:off x="772665" y="5692462"/>
            <a:ext cx="10071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2. Und Sie? Was und </a:t>
            </a:r>
            <a:r>
              <a:rPr lang="en-US" b="1" dirty="0" err="1"/>
              <a:t>wie</a:t>
            </a:r>
            <a:r>
              <a:rPr lang="en-US" b="1" dirty="0"/>
              <a:t> </a:t>
            </a:r>
            <a:r>
              <a:rPr lang="en-US" b="1" dirty="0" err="1"/>
              <a:t>sind</a:t>
            </a:r>
            <a:r>
              <a:rPr lang="en-US" b="1" dirty="0"/>
              <a:t> Sie?  </a:t>
            </a:r>
            <a:r>
              <a:rPr lang="en-US" b="1" dirty="0" err="1"/>
              <a:t>Suchen</a:t>
            </a:r>
            <a:r>
              <a:rPr lang="en-US" b="1" dirty="0"/>
              <a:t> Sie </a:t>
            </a:r>
            <a:r>
              <a:rPr lang="en-US" b="1" dirty="0" err="1"/>
              <a:t>auch</a:t>
            </a:r>
            <a:r>
              <a:rPr lang="en-US" b="1" dirty="0"/>
              <a:t> </a:t>
            </a:r>
            <a:r>
              <a:rPr lang="en-US" b="1" dirty="0" err="1"/>
              <a:t>relevanten</a:t>
            </a:r>
            <a:r>
              <a:rPr lang="en-US" b="1" dirty="0"/>
              <a:t> </a:t>
            </a:r>
            <a:r>
              <a:rPr lang="en-US" b="1" dirty="0" err="1"/>
              <a:t>Wörter</a:t>
            </a:r>
            <a:r>
              <a:rPr lang="en-US" b="1" dirty="0"/>
              <a:t> </a:t>
            </a:r>
            <a:r>
              <a:rPr lang="en-US" b="1" dirty="0" err="1"/>
              <a:t>für</a:t>
            </a:r>
            <a:r>
              <a:rPr lang="en-US" b="1" dirty="0"/>
              <a:t> Sie </a:t>
            </a:r>
            <a:r>
              <a:rPr lang="en-US" b="1" dirty="0" err="1"/>
              <a:t>im</a:t>
            </a:r>
            <a:r>
              <a:rPr lang="en-US" b="1" dirty="0"/>
              <a:t> Online </a:t>
            </a:r>
            <a:r>
              <a:rPr lang="en-US" b="1" dirty="0" err="1"/>
              <a:t>Wörterbuch</a:t>
            </a:r>
            <a:r>
              <a:rPr lang="en-US" b="1" dirty="0"/>
              <a:t> </a:t>
            </a:r>
            <a:r>
              <a:rPr lang="en-US" b="1" dirty="0" err="1"/>
              <a:t>dict.cc</a:t>
            </a:r>
            <a:endParaRPr lang="en-US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9BA94A9-6C20-3B4A-A1DF-52A7754BC10C}"/>
              </a:ext>
            </a:extLst>
          </p:cNvPr>
          <p:cNvSpPr txBox="1"/>
          <p:nvPr/>
        </p:nvSpPr>
        <p:spPr>
          <a:xfrm>
            <a:off x="7479607" y="5128384"/>
            <a:ext cx="1544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Was/Wie</a:t>
            </a:r>
          </a:p>
        </p:txBody>
      </p:sp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1F5AFEF4-4AAD-B242-A48B-AD4125036BA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9538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131"/>
    </mc:Choice>
    <mc:Fallback>
      <p:transition spd="slow" advTm="149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3" grpId="0" build="p"/>
      <p:bldP spid="9" grpId="0"/>
      <p:bldP spid="10" grpId="0"/>
      <p:bldP spid="12" grpId="0"/>
      <p:bldP spid="21" grpId="0"/>
      <p:bldP spid="23" grpId="0"/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E4C627D-52BB-7043-832A-E63CDAB3AF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450" y="742950"/>
            <a:ext cx="6007944" cy="36147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8A4C61-5C5C-0548-A6BA-AA6B2D4B5F0D}"/>
              </a:ext>
            </a:extLst>
          </p:cNvPr>
          <p:cNvSpPr txBox="1"/>
          <p:nvPr/>
        </p:nvSpPr>
        <p:spPr>
          <a:xfrm>
            <a:off x="6814395" y="1657770"/>
            <a:ext cx="5078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Das </a:t>
            </a:r>
            <a:r>
              <a:rPr lang="en-US" sz="3200" b="1" dirty="0" err="1"/>
              <a:t>grammatische</a:t>
            </a:r>
            <a:r>
              <a:rPr lang="en-US" sz="3200" b="1" dirty="0"/>
              <a:t> </a:t>
            </a:r>
            <a:r>
              <a:rPr lang="en-US" sz="3200" b="1" dirty="0" err="1"/>
              <a:t>Subjekt</a:t>
            </a:r>
            <a:r>
              <a:rPr lang="en-US" sz="3200" b="1" dirty="0"/>
              <a:t> </a:t>
            </a:r>
            <a:r>
              <a:rPr lang="en-US" sz="3600" b="1" dirty="0"/>
              <a:t> </a:t>
            </a:r>
            <a:r>
              <a:rPr lang="en-US" sz="3600" b="1" dirty="0" err="1"/>
              <a:t>Personalpronomen</a:t>
            </a:r>
            <a:endParaRPr lang="en-US" sz="36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48F968-A5CA-0F41-BE33-FB9F51F41463}"/>
              </a:ext>
            </a:extLst>
          </p:cNvPr>
          <p:cNvSpPr txBox="1"/>
          <p:nvPr/>
        </p:nvSpPr>
        <p:spPr>
          <a:xfrm>
            <a:off x="7028978" y="3598604"/>
            <a:ext cx="4649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Anna </a:t>
            </a:r>
            <a:r>
              <a:rPr lang="en-US" sz="2800" dirty="0" err="1"/>
              <a:t>ist</a:t>
            </a:r>
            <a:r>
              <a:rPr lang="en-US" sz="2800" dirty="0"/>
              <a:t> </a:t>
            </a:r>
            <a:r>
              <a:rPr lang="en-US" sz="2800" dirty="0" err="1"/>
              <a:t>freundlich</a:t>
            </a:r>
            <a:r>
              <a:rPr lang="en-US" sz="2800" dirty="0"/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385CC6-3E25-EF48-AFDA-75AC3DFE50D5}"/>
              </a:ext>
            </a:extLst>
          </p:cNvPr>
          <p:cNvSpPr txBox="1"/>
          <p:nvPr/>
        </p:nvSpPr>
        <p:spPr>
          <a:xfrm>
            <a:off x="1674254" y="5293217"/>
            <a:ext cx="8049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3. </a:t>
            </a:r>
            <a:r>
              <a:rPr lang="en-US" b="1" dirty="0" err="1"/>
              <a:t>Lesen</a:t>
            </a:r>
            <a:r>
              <a:rPr lang="en-US" b="1" dirty="0"/>
              <a:t> Sie den Text </a:t>
            </a:r>
            <a:r>
              <a:rPr lang="en-US" b="1" dirty="0" err="1"/>
              <a:t>hier</a:t>
            </a:r>
            <a:r>
              <a:rPr lang="en-US" b="1" dirty="0"/>
              <a:t> und listen Sie die </a:t>
            </a:r>
            <a:r>
              <a:rPr lang="en-US" b="1" dirty="0" err="1"/>
              <a:t>Pronomen</a:t>
            </a:r>
            <a:r>
              <a:rPr lang="en-US" b="1" dirty="0"/>
              <a:t> in den </a:t>
            </a:r>
            <a:r>
              <a:rPr lang="en-US" b="1" dirty="0" err="1"/>
              <a:t>Sprechblasen</a:t>
            </a:r>
            <a:endParaRPr lang="en-US" b="1" dirty="0"/>
          </a:p>
          <a:p>
            <a:r>
              <a:rPr lang="en-US" b="1" dirty="0" err="1"/>
              <a:t>zB</a:t>
            </a:r>
            <a:r>
              <a:rPr lang="en-US" b="1" dirty="0"/>
              <a:t> ,,Ich bin Georg” </a:t>
            </a:r>
            <a:r>
              <a:rPr lang="en-US" b="1" dirty="0">
                <a:sym typeface="Wingdings" pitchFamily="2" charset="2"/>
              </a:rPr>
              <a:t> Ich</a:t>
            </a:r>
            <a:r>
              <a:rPr lang="en-US" b="1" dirty="0"/>
              <a:t>  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2601BBE-1067-8B4D-BE17-F77A915DF4CC}"/>
              </a:ext>
            </a:extLst>
          </p:cNvPr>
          <p:cNvCxnSpPr/>
          <p:nvPr/>
        </p:nvCxnSpPr>
        <p:spPr>
          <a:xfrm flipV="1">
            <a:off x="4855335" y="373487"/>
            <a:ext cx="798490" cy="5437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A666277-6771-AC4E-8D6F-E8CA60B3BF5D}"/>
              </a:ext>
            </a:extLst>
          </p:cNvPr>
          <p:cNvSpPr txBox="1"/>
          <p:nvPr/>
        </p:nvSpPr>
        <p:spPr>
          <a:xfrm>
            <a:off x="5698901" y="270456"/>
            <a:ext cx="2698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Die </a:t>
            </a:r>
            <a:r>
              <a:rPr lang="en-US" dirty="0" err="1"/>
              <a:t>Sprechblase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0B8357-A4FC-1443-94AD-2D33CEB2C004}"/>
              </a:ext>
            </a:extLst>
          </p:cNvPr>
          <p:cNvSpPr txBox="1"/>
          <p:nvPr/>
        </p:nvSpPr>
        <p:spPr>
          <a:xfrm>
            <a:off x="7028978" y="4121824"/>
            <a:ext cx="3389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Sie </a:t>
            </a:r>
            <a:r>
              <a:rPr lang="en-US" sz="2800" dirty="0" err="1"/>
              <a:t>ist</a:t>
            </a:r>
            <a:r>
              <a:rPr lang="en-US" sz="2800" dirty="0"/>
              <a:t> </a:t>
            </a:r>
            <a:r>
              <a:rPr lang="en-US" sz="2800" dirty="0" err="1"/>
              <a:t>freundlich</a:t>
            </a:r>
            <a:endParaRPr lang="en-US" sz="2800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B46846B0-4EF7-3848-8E0A-A0BB97AD80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0250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840"/>
    </mc:Choice>
    <mc:Fallback>
      <p:transition spd="slow" advTm="100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B678579-4472-924F-8752-BA7A8119D113}"/>
              </a:ext>
            </a:extLst>
          </p:cNvPr>
          <p:cNvSpPr txBox="1"/>
          <p:nvPr/>
        </p:nvSpPr>
        <p:spPr>
          <a:xfrm>
            <a:off x="510660" y="3148013"/>
            <a:ext cx="39340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Die </a:t>
            </a:r>
            <a:r>
              <a:rPr lang="en-US" sz="2000" dirty="0" err="1"/>
              <a:t>Studenten</a:t>
            </a:r>
            <a:r>
              <a:rPr lang="en-US" sz="2000" dirty="0"/>
              <a:t> </a:t>
            </a:r>
            <a:r>
              <a:rPr lang="en-US" sz="2000" dirty="0" err="1"/>
              <a:t>sprechen</a:t>
            </a:r>
            <a:r>
              <a:rPr lang="en-US" sz="2000" dirty="0"/>
              <a:t> </a:t>
            </a:r>
            <a:r>
              <a:rPr lang="en-US" sz="2000" dirty="0" err="1"/>
              <a:t>zu</a:t>
            </a:r>
            <a:r>
              <a:rPr lang="en-US" sz="2000" dirty="0"/>
              <a:t> der </a:t>
            </a:r>
            <a:r>
              <a:rPr lang="en-US" sz="2000" dirty="0" err="1"/>
              <a:t>Professorin</a:t>
            </a:r>
            <a:r>
              <a:rPr lang="en-US" sz="2000" dirty="0"/>
              <a:t>. </a:t>
            </a:r>
          </a:p>
          <a:p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A5106C-0F95-9744-8E31-84BF268BC2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435" y="877932"/>
            <a:ext cx="4121226" cy="18423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D49B13C-FEAF-A947-AFD9-CB93E7B3CA70}"/>
              </a:ext>
            </a:extLst>
          </p:cNvPr>
          <p:cNvSpPr txBox="1"/>
          <p:nvPr/>
        </p:nvSpPr>
        <p:spPr>
          <a:xfrm>
            <a:off x="5005071" y="3137387"/>
            <a:ext cx="30142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Die Frau (in </a:t>
            </a:r>
            <a:r>
              <a:rPr lang="en-US" sz="2000" dirty="0" err="1"/>
              <a:t>grau</a:t>
            </a:r>
            <a:r>
              <a:rPr lang="en-US" sz="2000" dirty="0"/>
              <a:t>)  </a:t>
            </a:r>
            <a:r>
              <a:rPr lang="en-US" sz="2000" dirty="0" err="1"/>
              <a:t>spricht</a:t>
            </a:r>
            <a:r>
              <a:rPr lang="en-US" sz="2000" dirty="0"/>
              <a:t> </a:t>
            </a:r>
            <a:r>
              <a:rPr lang="en-US" sz="2000" dirty="0" err="1"/>
              <a:t>zu</a:t>
            </a:r>
            <a:r>
              <a:rPr lang="en-US" sz="2000" dirty="0"/>
              <a:t> </a:t>
            </a:r>
            <a:r>
              <a:rPr lang="en-US" sz="2000" dirty="0" err="1"/>
              <a:t>einer</a:t>
            </a:r>
            <a:r>
              <a:rPr lang="en-US" sz="2000" dirty="0"/>
              <a:t> </a:t>
            </a:r>
            <a:r>
              <a:rPr lang="en-US" sz="2000" dirty="0" err="1"/>
              <a:t>Freundin</a:t>
            </a:r>
            <a:r>
              <a:rPr lang="en-US" sz="2000" dirty="0"/>
              <a:t>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96BA5B-796A-3E41-BCF4-3F22E661E4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8680" y="877934"/>
            <a:ext cx="3407064" cy="20205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B052F0D-D1D2-3345-A76D-BCB3832D4002}"/>
              </a:ext>
            </a:extLst>
          </p:cNvPr>
          <p:cNvSpPr txBox="1"/>
          <p:nvPr/>
        </p:nvSpPr>
        <p:spPr>
          <a:xfrm>
            <a:off x="3074289" y="120048"/>
            <a:ext cx="8700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Du, </a:t>
            </a:r>
            <a:r>
              <a:rPr lang="en-US" sz="3200" dirty="0" err="1"/>
              <a:t>ihr</a:t>
            </a:r>
            <a:r>
              <a:rPr lang="en-US" sz="3200" dirty="0"/>
              <a:t>, </a:t>
            </a:r>
            <a:r>
              <a:rPr lang="en-US" sz="3200" dirty="0" err="1"/>
              <a:t>oder</a:t>
            </a:r>
            <a:r>
              <a:rPr lang="en-US" sz="3200" dirty="0"/>
              <a:t> Sie? 3 </a:t>
            </a:r>
            <a:r>
              <a:rPr lang="en-US" sz="3200" dirty="0" err="1"/>
              <a:t>Beispiele</a:t>
            </a:r>
            <a:r>
              <a:rPr lang="en-US" sz="3200" dirty="0"/>
              <a:t>, 2te Person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6B33F4-20F8-034A-8DB5-9EFC9F5613EB}"/>
              </a:ext>
            </a:extLst>
          </p:cNvPr>
          <p:cNvSpPr txBox="1"/>
          <p:nvPr/>
        </p:nvSpPr>
        <p:spPr>
          <a:xfrm>
            <a:off x="510660" y="3979010"/>
            <a:ext cx="222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formell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377509-954F-704F-8D53-0C72BF885EFF}"/>
              </a:ext>
            </a:extLst>
          </p:cNvPr>
          <p:cNvSpPr txBox="1"/>
          <p:nvPr/>
        </p:nvSpPr>
        <p:spPr>
          <a:xfrm>
            <a:off x="5005071" y="3932577"/>
            <a:ext cx="2019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informell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4852C0-9801-B446-B128-C0EDCDA7C87D}"/>
              </a:ext>
            </a:extLst>
          </p:cNvPr>
          <p:cNvSpPr txBox="1"/>
          <p:nvPr/>
        </p:nvSpPr>
        <p:spPr>
          <a:xfrm>
            <a:off x="510660" y="5012819"/>
            <a:ext cx="1330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605C11-5D6C-1C4A-97E6-D70A4787812E}"/>
              </a:ext>
            </a:extLst>
          </p:cNvPr>
          <p:cNvSpPr txBox="1"/>
          <p:nvPr/>
        </p:nvSpPr>
        <p:spPr>
          <a:xfrm>
            <a:off x="5005071" y="4903295"/>
            <a:ext cx="1009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987EC4-6722-E446-AB41-9286A1ACDF40}"/>
              </a:ext>
            </a:extLst>
          </p:cNvPr>
          <p:cNvSpPr txBox="1"/>
          <p:nvPr/>
        </p:nvSpPr>
        <p:spPr>
          <a:xfrm>
            <a:off x="417056" y="5571558"/>
            <a:ext cx="3683889" cy="1191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,,Frau Professor, Sie </a:t>
            </a:r>
            <a:r>
              <a:rPr lang="en-US" dirty="0" err="1"/>
              <a:t>sind</a:t>
            </a:r>
            <a:r>
              <a:rPr lang="en-US" dirty="0"/>
              <a:t> </a:t>
            </a:r>
            <a:r>
              <a:rPr lang="en-US" dirty="0" err="1"/>
              <a:t>nett</a:t>
            </a:r>
            <a:r>
              <a:rPr lang="en-US" dirty="0"/>
              <a:t>.”</a:t>
            </a:r>
          </a:p>
          <a:p>
            <a:endParaRPr lang="en-US" dirty="0"/>
          </a:p>
          <a:p>
            <a:r>
              <a:rPr lang="en-US" dirty="0"/>
              <a:t>,,Frau Professor, Sie </a:t>
            </a:r>
            <a:r>
              <a:rPr lang="en-US" dirty="0" err="1"/>
              <a:t>schreiben</a:t>
            </a:r>
            <a:r>
              <a:rPr lang="en-US" dirty="0"/>
              <a:t> </a:t>
            </a:r>
            <a:r>
              <a:rPr lang="en-US" dirty="0" err="1"/>
              <a:t>ein</a:t>
            </a:r>
            <a:r>
              <a:rPr lang="en-US" dirty="0"/>
              <a:t> Buch.”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AAD0BFC-F494-C74B-9E15-8A18BDE60B99}"/>
              </a:ext>
            </a:extLst>
          </p:cNvPr>
          <p:cNvSpPr txBox="1"/>
          <p:nvPr/>
        </p:nvSpPr>
        <p:spPr>
          <a:xfrm>
            <a:off x="4808680" y="5497414"/>
            <a:ext cx="3614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,,</a:t>
            </a:r>
            <a:r>
              <a:rPr lang="en-US" dirty="0" err="1"/>
              <a:t>Danke</a:t>
            </a:r>
            <a:r>
              <a:rPr lang="en-US" dirty="0"/>
              <a:t>, du </a:t>
            </a:r>
            <a:r>
              <a:rPr lang="en-US" dirty="0" err="1"/>
              <a:t>bist</a:t>
            </a:r>
            <a:r>
              <a:rPr lang="en-US" dirty="0"/>
              <a:t> </a:t>
            </a:r>
            <a:r>
              <a:rPr lang="en-US" dirty="0" err="1"/>
              <a:t>nett</a:t>
            </a:r>
            <a:r>
              <a:rPr lang="en-US" dirty="0"/>
              <a:t>!”</a:t>
            </a:r>
          </a:p>
        </p:txBody>
      </p:sp>
      <p:sp>
        <p:nvSpPr>
          <p:cNvPr id="21" name="Up Arrow 20">
            <a:extLst>
              <a:ext uri="{FF2B5EF4-FFF2-40B4-BE49-F238E27FC236}">
                <a16:creationId xmlns:a16="http://schemas.microsoft.com/office/drawing/2014/main" id="{D1271E32-EEEB-F348-A607-A3E54EFE92A5}"/>
              </a:ext>
            </a:extLst>
          </p:cNvPr>
          <p:cNvSpPr/>
          <p:nvPr/>
        </p:nvSpPr>
        <p:spPr>
          <a:xfrm>
            <a:off x="5045409" y="2715261"/>
            <a:ext cx="504796" cy="46023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CF11700-318F-9F4B-9191-DE51C7E82C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4496" y="877932"/>
            <a:ext cx="3260448" cy="2020559"/>
          </a:xfrm>
          <a:prstGeom prst="rect">
            <a:avLst/>
          </a:prstGeom>
        </p:spPr>
      </p:pic>
      <p:sp>
        <p:nvSpPr>
          <p:cNvPr id="23" name="Up Arrow 22">
            <a:extLst>
              <a:ext uri="{FF2B5EF4-FFF2-40B4-BE49-F238E27FC236}">
                <a16:creationId xmlns:a16="http://schemas.microsoft.com/office/drawing/2014/main" id="{7FA3F5CA-E577-D645-9D90-9DC4365A6176}"/>
              </a:ext>
            </a:extLst>
          </p:cNvPr>
          <p:cNvSpPr/>
          <p:nvPr/>
        </p:nvSpPr>
        <p:spPr>
          <a:xfrm>
            <a:off x="9451992" y="2576945"/>
            <a:ext cx="692728" cy="59854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9548A7A-2A24-F84B-98F1-246A886580CB}"/>
              </a:ext>
            </a:extLst>
          </p:cNvPr>
          <p:cNvSpPr txBox="1"/>
          <p:nvPr/>
        </p:nvSpPr>
        <p:spPr>
          <a:xfrm>
            <a:off x="510660" y="4475018"/>
            <a:ext cx="1967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singular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840E269-915C-7848-BB3C-AB18F3B2858F}"/>
              </a:ext>
            </a:extLst>
          </p:cNvPr>
          <p:cNvSpPr txBox="1"/>
          <p:nvPr/>
        </p:nvSpPr>
        <p:spPr>
          <a:xfrm>
            <a:off x="5045409" y="4475018"/>
            <a:ext cx="2117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singular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0667A20-CC11-1946-8CD6-CCFABB361DAD}"/>
              </a:ext>
            </a:extLst>
          </p:cNvPr>
          <p:cNvSpPr txBox="1"/>
          <p:nvPr/>
        </p:nvSpPr>
        <p:spPr>
          <a:xfrm>
            <a:off x="8514496" y="3175492"/>
            <a:ext cx="3260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Der Mann </a:t>
            </a:r>
            <a:r>
              <a:rPr lang="en-US" dirty="0" err="1"/>
              <a:t>spricht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einer</a:t>
            </a:r>
            <a:r>
              <a:rPr lang="en-US" dirty="0"/>
              <a:t> Gruppe von </a:t>
            </a:r>
            <a:r>
              <a:rPr lang="en-US" dirty="0" err="1"/>
              <a:t>Freunden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1D22625-4FEB-7F4A-AAD2-24D2EB68D136}"/>
              </a:ext>
            </a:extLst>
          </p:cNvPr>
          <p:cNvSpPr txBox="1"/>
          <p:nvPr/>
        </p:nvSpPr>
        <p:spPr>
          <a:xfrm>
            <a:off x="8890883" y="3935332"/>
            <a:ext cx="1814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informell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B09B418-5F3A-3945-8E9C-AD1FB9A5325B}"/>
              </a:ext>
            </a:extLst>
          </p:cNvPr>
          <p:cNvSpPr txBox="1"/>
          <p:nvPr/>
        </p:nvSpPr>
        <p:spPr>
          <a:xfrm>
            <a:off x="8890883" y="4445882"/>
            <a:ext cx="1440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plural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0D1BF46-56F8-4446-8669-10B89358304D}"/>
              </a:ext>
            </a:extLst>
          </p:cNvPr>
          <p:cNvSpPr txBox="1"/>
          <p:nvPr/>
        </p:nvSpPr>
        <p:spPr>
          <a:xfrm>
            <a:off x="8890883" y="4903295"/>
            <a:ext cx="1440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ihr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0A05115-DA75-7D44-A6FA-B1A3EA5CBD26}"/>
              </a:ext>
            </a:extLst>
          </p:cNvPr>
          <p:cNvSpPr txBox="1"/>
          <p:nvPr/>
        </p:nvSpPr>
        <p:spPr>
          <a:xfrm>
            <a:off x="8470187" y="5497414"/>
            <a:ext cx="2282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,,</a:t>
            </a:r>
            <a:r>
              <a:rPr lang="en-US" dirty="0" err="1"/>
              <a:t>Ihr</a:t>
            </a:r>
            <a:r>
              <a:rPr lang="en-US" dirty="0"/>
              <a:t> </a:t>
            </a:r>
            <a:r>
              <a:rPr lang="en-US" dirty="0" err="1"/>
              <a:t>seid</a:t>
            </a:r>
            <a:r>
              <a:rPr lang="en-US" dirty="0"/>
              <a:t> so </a:t>
            </a:r>
            <a:r>
              <a:rPr lang="en-US" dirty="0" err="1"/>
              <a:t>nett</a:t>
            </a:r>
            <a:r>
              <a:rPr lang="en-US" dirty="0"/>
              <a:t>!”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D2272C-DB14-E649-B3E4-AEBFCC5D1ACB}"/>
              </a:ext>
            </a:extLst>
          </p:cNvPr>
          <p:cNvSpPr txBox="1"/>
          <p:nvPr/>
        </p:nvSpPr>
        <p:spPr>
          <a:xfrm>
            <a:off x="5306291" y="6012873"/>
            <a:ext cx="609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4. Auf dem </a:t>
            </a:r>
            <a:r>
              <a:rPr lang="en-US" sz="2800" b="1" dirty="0" err="1"/>
              <a:t>Arbeitsblatt</a:t>
            </a:r>
            <a:r>
              <a:rPr lang="en-US" sz="2800" b="1" dirty="0"/>
              <a:t> </a:t>
            </a:r>
          </a:p>
        </p:txBody>
      </p:sp>
      <p:pic>
        <p:nvPicPr>
          <p:cNvPr id="33" name="Audio 32">
            <a:hlinkClick r:id="" action="ppaction://media"/>
            <a:extLst>
              <a:ext uri="{FF2B5EF4-FFF2-40B4-BE49-F238E27FC236}">
                <a16:creationId xmlns:a16="http://schemas.microsoft.com/office/drawing/2014/main" id="{800DBE33-BF04-4447-B0F0-C4557B0703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2182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8735"/>
    </mc:Choice>
    <mc:Fallback>
      <p:transition spd="slow" advTm="248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5" grpId="0"/>
      <p:bldP spid="9" grpId="0"/>
      <p:bldP spid="15" grpId="0"/>
      <p:bldP spid="16" grpId="0"/>
      <p:bldP spid="17" grpId="0"/>
      <p:bldP spid="18" grpId="0"/>
      <p:bldP spid="19" grpId="0"/>
      <p:bldP spid="20" grpId="0"/>
      <p:bldP spid="21" grpId="0" animBg="1"/>
      <p:bldP spid="23" grpId="0" animBg="1"/>
      <p:bldP spid="24" grpId="0"/>
      <p:bldP spid="25" grpId="0"/>
      <p:bldP spid="26" grpId="0"/>
      <p:bldP spid="27" grpId="0"/>
      <p:bldP spid="29" grpId="0"/>
      <p:bldP spid="30" grpId="0"/>
      <p:bldP spid="31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3AF78-D645-984F-8F07-D16F87928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7093"/>
          </a:xfrm>
        </p:spPr>
        <p:txBody>
          <a:bodyPr/>
          <a:lstStyle/>
          <a:p>
            <a:r>
              <a:rPr lang="en-US" dirty="0"/>
              <a:t>Das Verb ,,sein”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1C5293-0C5A-9744-84E6-5AE3985D56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819" y="1371601"/>
            <a:ext cx="5193357" cy="31246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F0EDD0-0B33-6949-864E-B523EDE6BF44}"/>
              </a:ext>
            </a:extLst>
          </p:cNvPr>
          <p:cNvSpPr txBox="1"/>
          <p:nvPr/>
        </p:nvSpPr>
        <p:spPr>
          <a:xfrm>
            <a:off x="6096000" y="1453094"/>
            <a:ext cx="27016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SING</a:t>
            </a:r>
          </a:p>
          <a:p>
            <a:r>
              <a:rPr lang="en-US" sz="2400" dirty="0"/>
              <a:t>1. ich </a:t>
            </a:r>
          </a:p>
          <a:p>
            <a:endParaRPr lang="en-US" sz="2400" dirty="0"/>
          </a:p>
          <a:p>
            <a:r>
              <a:rPr lang="en-US" sz="2400" dirty="0"/>
              <a:t>2. du </a:t>
            </a:r>
          </a:p>
          <a:p>
            <a:endParaRPr lang="en-US" sz="2400" dirty="0"/>
          </a:p>
          <a:p>
            <a:r>
              <a:rPr lang="en-US" sz="2400" dirty="0"/>
              <a:t>3. </a:t>
            </a:r>
            <a:r>
              <a:rPr lang="en-US" sz="2400" dirty="0" err="1"/>
              <a:t>er</a:t>
            </a:r>
            <a:r>
              <a:rPr lang="en-US" sz="2400" dirty="0"/>
              <a:t>/</a:t>
            </a:r>
            <a:r>
              <a:rPr lang="en-US" sz="2400" dirty="0" err="1"/>
              <a:t>sie</a:t>
            </a:r>
            <a:r>
              <a:rPr lang="en-US" sz="2400" dirty="0"/>
              <a:t>/es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4A31DF-F743-2E4E-B4E4-9B5B9AE01481}"/>
              </a:ext>
            </a:extLst>
          </p:cNvPr>
          <p:cNvSpPr txBox="1"/>
          <p:nvPr/>
        </p:nvSpPr>
        <p:spPr>
          <a:xfrm>
            <a:off x="8880763" y="1433759"/>
            <a:ext cx="272241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PLURAL</a:t>
            </a:r>
          </a:p>
          <a:p>
            <a:r>
              <a:rPr lang="en-US" sz="2400" dirty="0"/>
              <a:t>1. </a:t>
            </a:r>
            <a:r>
              <a:rPr lang="en-US" sz="2400" dirty="0" err="1"/>
              <a:t>wir</a:t>
            </a:r>
            <a:r>
              <a:rPr lang="en-US" sz="2400" dirty="0"/>
              <a:t> </a:t>
            </a:r>
          </a:p>
          <a:p>
            <a:endParaRPr lang="en-US" sz="2400" dirty="0"/>
          </a:p>
          <a:p>
            <a:r>
              <a:rPr lang="en-US" sz="2400" dirty="0"/>
              <a:t>2. </a:t>
            </a:r>
            <a:r>
              <a:rPr lang="en-US" sz="2400" dirty="0" err="1"/>
              <a:t>ihr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3. </a:t>
            </a:r>
            <a:r>
              <a:rPr lang="en-US" sz="2400" dirty="0" err="1"/>
              <a:t>sie</a:t>
            </a:r>
            <a:r>
              <a:rPr lang="en-US" sz="2400" dirty="0"/>
              <a:t> (plural)</a:t>
            </a:r>
          </a:p>
          <a:p>
            <a:r>
              <a:rPr lang="en-US" sz="2400" dirty="0"/>
              <a:t>2. Sie (sing/pl./form)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FEF675-B09E-ED4F-8C58-2CF79C515636}"/>
              </a:ext>
            </a:extLst>
          </p:cNvPr>
          <p:cNvSpPr txBox="1"/>
          <p:nvPr/>
        </p:nvSpPr>
        <p:spPr>
          <a:xfrm>
            <a:off x="7206207" y="1814946"/>
            <a:ext cx="57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bin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9DCD1E-96CC-DC46-9AC0-EA9F02228AA1}"/>
              </a:ext>
            </a:extLst>
          </p:cNvPr>
          <p:cNvSpPr txBox="1"/>
          <p:nvPr/>
        </p:nvSpPr>
        <p:spPr>
          <a:xfrm>
            <a:off x="7206207" y="2514922"/>
            <a:ext cx="1051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bist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797D0C-6026-9E4A-BAB3-812747C77B82}"/>
              </a:ext>
            </a:extLst>
          </p:cNvPr>
          <p:cNvSpPr txBox="1"/>
          <p:nvPr/>
        </p:nvSpPr>
        <p:spPr>
          <a:xfrm>
            <a:off x="7785212" y="3283527"/>
            <a:ext cx="582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ist</a:t>
            </a:r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19CD3D-8BDC-9A47-B460-1A11FED08068}"/>
              </a:ext>
            </a:extLst>
          </p:cNvPr>
          <p:cNvSpPr txBox="1"/>
          <p:nvPr/>
        </p:nvSpPr>
        <p:spPr>
          <a:xfrm>
            <a:off x="10113818" y="1814946"/>
            <a:ext cx="886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sind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BD02AD-0762-114C-B94B-A83C7381FC6F}"/>
              </a:ext>
            </a:extLst>
          </p:cNvPr>
          <p:cNvSpPr txBox="1"/>
          <p:nvPr/>
        </p:nvSpPr>
        <p:spPr>
          <a:xfrm>
            <a:off x="10113818" y="2614504"/>
            <a:ext cx="886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seid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10C4959-5DCE-D74E-A377-2EA6D7E429CB}"/>
              </a:ext>
            </a:extLst>
          </p:cNvPr>
          <p:cNvSpPr txBox="1"/>
          <p:nvPr/>
        </p:nvSpPr>
        <p:spPr>
          <a:xfrm>
            <a:off x="10806545" y="3429000"/>
            <a:ext cx="969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sind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AF297A-10D7-C648-A23C-4734707AAA62}"/>
              </a:ext>
            </a:extLst>
          </p:cNvPr>
          <p:cNvSpPr txBox="1"/>
          <p:nvPr/>
        </p:nvSpPr>
        <p:spPr>
          <a:xfrm>
            <a:off x="838200" y="4876800"/>
            <a:ext cx="7419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5. </a:t>
            </a:r>
            <a:r>
              <a:rPr lang="en-US" dirty="0" err="1"/>
              <a:t>Schreiben</a:t>
            </a:r>
            <a:r>
              <a:rPr lang="en-US" dirty="0"/>
              <a:t> Sie die </a:t>
            </a:r>
            <a:r>
              <a:rPr lang="en-US" dirty="0" err="1"/>
              <a:t>richtige</a:t>
            </a:r>
            <a:r>
              <a:rPr lang="en-US" dirty="0"/>
              <a:t> Form von ,,sein” in dem Text </a:t>
            </a: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D93E42E7-A997-8A42-84BB-442CDF99F24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3332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1550"/>
    </mc:Choice>
    <mc:Fallback>
      <p:transition spd="slow" advTm="261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8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FA3E40-4AE6-C540-ABBB-6C06FA8629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111" y="444500"/>
            <a:ext cx="2384425" cy="34540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31003C-A5C6-9C42-82A3-918AD9ECC7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3163" y="571499"/>
            <a:ext cx="4199218" cy="22002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9A72FD-58F6-9B41-82DF-0A4CE9BAD0F2}"/>
              </a:ext>
            </a:extLst>
          </p:cNvPr>
          <p:cNvSpPr txBox="1"/>
          <p:nvPr/>
        </p:nvSpPr>
        <p:spPr>
          <a:xfrm>
            <a:off x="4711432" y="3049350"/>
            <a:ext cx="3500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1"/>
                </a:solidFill>
              </a:rPr>
              <a:t>heiß</a:t>
            </a:r>
            <a:r>
              <a:rPr lang="en-US" sz="2800" b="1" dirty="0" err="1"/>
              <a:t>en</a:t>
            </a:r>
            <a:endParaRPr lang="en-US" sz="2800" b="1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934D042-E6F3-6143-A28C-9AD9F9977901}"/>
              </a:ext>
            </a:extLst>
          </p:cNvPr>
          <p:cNvCxnSpPr/>
          <p:nvPr/>
        </p:nvCxnSpPr>
        <p:spPr>
          <a:xfrm flipH="1">
            <a:off x="4711432" y="3470958"/>
            <a:ext cx="414360" cy="5703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469C08F-8318-E142-A177-FD4719A9A2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26879" y="749136"/>
            <a:ext cx="2231645" cy="22316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D422B4-C724-7640-AEEE-7DC025CBA9F9}"/>
              </a:ext>
            </a:extLst>
          </p:cNvPr>
          <p:cNvSpPr txBox="1"/>
          <p:nvPr/>
        </p:nvSpPr>
        <p:spPr>
          <a:xfrm>
            <a:off x="3818651" y="3994178"/>
            <a:ext cx="2277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ich </a:t>
            </a:r>
            <a:r>
              <a:rPr lang="en-US" b="1" dirty="0" err="1"/>
              <a:t>heiß</a:t>
            </a:r>
            <a:r>
              <a:rPr lang="en-US" dirty="0" err="1"/>
              <a:t>e</a:t>
            </a:r>
            <a:endParaRPr lang="en-US" dirty="0"/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0F2E7C-6BA3-E84D-A636-87FAC8AD444B}"/>
              </a:ext>
            </a:extLst>
          </p:cNvPr>
          <p:cNvSpPr txBox="1"/>
          <p:nvPr/>
        </p:nvSpPr>
        <p:spPr>
          <a:xfrm>
            <a:off x="3818651" y="4546242"/>
            <a:ext cx="985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du </a:t>
            </a:r>
            <a:r>
              <a:rPr lang="en-US" b="1" dirty="0" err="1"/>
              <a:t>heißt</a:t>
            </a:r>
            <a:endParaRPr lang="en-US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70457B-00C5-2B4D-9497-48C842D1CCF2}"/>
              </a:ext>
            </a:extLst>
          </p:cNvPr>
          <p:cNvSpPr txBox="1"/>
          <p:nvPr/>
        </p:nvSpPr>
        <p:spPr>
          <a:xfrm>
            <a:off x="3632859" y="5051131"/>
            <a:ext cx="2157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er</a:t>
            </a:r>
            <a:r>
              <a:rPr lang="en-US" dirty="0"/>
              <a:t>/</a:t>
            </a:r>
            <a:r>
              <a:rPr lang="en-US" dirty="0" err="1"/>
              <a:t>sie</a:t>
            </a:r>
            <a:r>
              <a:rPr lang="en-US" dirty="0"/>
              <a:t>/es </a:t>
            </a:r>
            <a:r>
              <a:rPr lang="en-US" b="1" dirty="0" err="1"/>
              <a:t>heißt</a:t>
            </a:r>
            <a:r>
              <a:rPr lang="en-US" b="1" dirty="0"/>
              <a:t> </a:t>
            </a:r>
            <a:r>
              <a:rPr lang="en-US" dirty="0"/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BAD02F9-450B-F442-804D-EDAC9F369427}"/>
              </a:ext>
            </a:extLst>
          </p:cNvPr>
          <p:cNvSpPr txBox="1"/>
          <p:nvPr/>
        </p:nvSpPr>
        <p:spPr>
          <a:xfrm>
            <a:off x="498764" y="6151890"/>
            <a:ext cx="807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6. </a:t>
            </a:r>
            <a:r>
              <a:rPr lang="en-US" sz="2800" b="1" dirty="0" err="1"/>
              <a:t>Fragen</a:t>
            </a:r>
            <a:r>
              <a:rPr lang="en-US" sz="2800" b="1" dirty="0"/>
              <a:t> </a:t>
            </a:r>
            <a:r>
              <a:rPr lang="en-US" sz="2800" b="1" dirty="0" err="1"/>
              <a:t>mit</a:t>
            </a:r>
            <a:r>
              <a:rPr lang="en-US" sz="2800" b="1" dirty="0"/>
              <a:t> ,,</a:t>
            </a:r>
            <a:r>
              <a:rPr lang="en-US" sz="2800" b="1" dirty="0" err="1"/>
              <a:t>heißen</a:t>
            </a:r>
            <a:r>
              <a:rPr lang="en-US" sz="2800" b="1" dirty="0"/>
              <a:t>” </a:t>
            </a:r>
            <a:r>
              <a:rPr lang="en-US" sz="2800" b="1" dirty="0" err="1"/>
              <a:t>schreiben</a:t>
            </a:r>
            <a:endParaRPr lang="en-US" sz="28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7FE3B9-AC61-FF45-87FA-929078131225}"/>
              </a:ext>
            </a:extLst>
          </p:cNvPr>
          <p:cNvSpPr txBox="1"/>
          <p:nvPr/>
        </p:nvSpPr>
        <p:spPr>
          <a:xfrm>
            <a:off x="6747164" y="3898574"/>
            <a:ext cx="29510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wir</a:t>
            </a:r>
            <a:r>
              <a:rPr lang="en-US" dirty="0"/>
              <a:t> </a:t>
            </a:r>
            <a:r>
              <a:rPr lang="en-US" dirty="0" err="1"/>
              <a:t>heißen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 err="1"/>
              <a:t>ihr</a:t>
            </a:r>
            <a:r>
              <a:rPr lang="en-US" dirty="0"/>
              <a:t> </a:t>
            </a:r>
            <a:r>
              <a:rPr lang="en-US" dirty="0" err="1"/>
              <a:t>heißt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Sie/</a:t>
            </a:r>
            <a:r>
              <a:rPr lang="en-US" dirty="0" err="1"/>
              <a:t>sie</a:t>
            </a:r>
            <a:r>
              <a:rPr lang="en-US" dirty="0"/>
              <a:t> </a:t>
            </a:r>
            <a:r>
              <a:rPr lang="en-US" dirty="0" err="1"/>
              <a:t>heißen</a:t>
            </a:r>
            <a:r>
              <a:rPr lang="en-US" dirty="0"/>
              <a:t> </a:t>
            </a:r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D2D81BD9-3BD6-A149-83AC-7BA95AF7ECE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3926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533"/>
    </mc:Choice>
    <mc:Fallback>
      <p:transition spd="slow" advTm="101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15.3|13.3|12.1|13|1.4|9.3|5.4|8|5.6|9.4|0.7|4.9|6.5|16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4.7|10.1|17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9|5.6|25.7|11.1|13.7|12.4|8.6|2.7|2.4|15.6|16.9|4.8|4.2|6.8|0.8|2.8|15.3|5.6|12.9|3.1|4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78.9|87.2|5.3|2|2.2|1.6|1.3|6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8|12.7|144|17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88.7|1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729</TotalTime>
  <Words>506</Words>
  <Application>Microsoft Macintosh PowerPoint</Application>
  <PresentationFormat>Widescreen</PresentationFormat>
  <Paragraphs>108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Das bin ich….</vt:lpstr>
      <vt:lpstr>PowerPoint Presentation</vt:lpstr>
      <vt:lpstr>PowerPoint Presentation</vt:lpstr>
      <vt:lpstr>Das Verb ,,sein” </vt:lpstr>
      <vt:lpstr>PowerPoint Presentation</vt:lpstr>
      <vt:lpstr>PowerPoint Presentation</vt:lpstr>
      <vt:lpstr>PowerPoint Presentation</vt:lpstr>
      <vt:lpstr>Tipp für die Hausaufgaben – Anlauf Text II, Annas Traum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Shane Mackey</dc:creator>
  <cp:lastModifiedBy>Shane Mackey</cp:lastModifiedBy>
  <cp:revision>24</cp:revision>
  <dcterms:created xsi:type="dcterms:W3CDTF">2020-09-10T01:00:10Z</dcterms:created>
  <dcterms:modified xsi:type="dcterms:W3CDTF">2020-09-10T13:10:05Z</dcterms:modified>
</cp:coreProperties>
</file>