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4"/>
  </p:notesMasterIdLst>
  <p:sldIdLst>
    <p:sldId id="293" r:id="rId2"/>
    <p:sldId id="303" r:id="rId3"/>
    <p:sldId id="294" r:id="rId4"/>
    <p:sldId id="299" r:id="rId5"/>
    <p:sldId id="300" r:id="rId6"/>
    <p:sldId id="296" r:id="rId7"/>
    <p:sldId id="306" r:id="rId8"/>
    <p:sldId id="301" r:id="rId9"/>
    <p:sldId id="297" r:id="rId10"/>
    <p:sldId id="298" r:id="rId11"/>
    <p:sldId id="304" r:id="rId12"/>
    <p:sldId id="30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51AF45-01EA-495B-B28E-A100E1B1EF40}" v="164" dt="2026-06-08T16:06:05.1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386"/>
    <p:restoredTop sz="64012" autoAdjust="0"/>
  </p:normalViewPr>
  <p:slideViewPr>
    <p:cSldViewPr snapToObjects="1">
      <p:cViewPr varScale="1">
        <p:scale>
          <a:sx n="70" d="100"/>
          <a:sy n="70" d="100"/>
        </p:scale>
        <p:origin x="17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0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1D6E0-25E6-EE49-9AF5-BCB036794459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05FC12-A49A-0A4D-8A2C-7D997AD599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2013" eaLnBrk="0" hangingPunct="0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2013" eaLnBrk="0" hangingPunct="0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2013" eaLnBrk="0" hangingPunct="0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2013" eaLnBrk="0" hangingPunct="0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2013" eaLnBrk="0" hangingPunct="0"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862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24E36E-3255-4FD1-A298-E301E1DBF60D}" type="slidenum">
              <a:rPr kumimoji="0" lang="de-CH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862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CH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887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ORIGINS of class: 2026 first ASAM class never been an ASAM art history course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Why is this important?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Whitney </a:t>
            </a:r>
            <a:r>
              <a:rPr lang="en-US" dirty="0" err="1"/>
              <a:t>Bienale</a:t>
            </a:r>
            <a:r>
              <a:rPr lang="en-US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PMA American 1000+ works and by our count it seems that there are fewer than 4-5 artists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University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Why are we teaching this class?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25% of students are ASAM, 50% international students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Representation as </a:t>
            </a:r>
            <a:r>
              <a:rPr lang="en-US" dirty="0" err="1"/>
              <a:t>Vetretung</a:t>
            </a:r>
            <a:r>
              <a:rPr lang="en-US" dirty="0"/>
              <a:t> vs. </a:t>
            </a:r>
            <a:r>
              <a:rPr lang="en-US" dirty="0" err="1"/>
              <a:t>Darstellung</a:t>
            </a:r>
            <a:r>
              <a:rPr lang="en-US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Visual Representation vs. Political Representation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Our Backgrounds (art historian vs. 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class is possible because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05FC12-A49A-0A4D-8A2C-7D997AD599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78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Akira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Ikezoe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paints elaborate circular systems, narratives with no beginning or end. They often include power sources—the sun, a nuclear power plant, and methane from cow feces. Energy flows from these sources throughout the compositions according to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Ikezoe’s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own imaginative logic, illuminating connections between humanity and nature.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05FC12-A49A-0A4D-8A2C-7D997AD599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41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1989138"/>
            <a:ext cx="7343775" cy="1295400"/>
          </a:xfrm>
        </p:spPr>
        <p:txBody>
          <a:bodyPr/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de-CH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00113" y="3429000"/>
            <a:ext cx="7343775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E4E8A6-0CA5-40F7-8DE7-80D0CF06B456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900343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0" y="6524625"/>
            <a:ext cx="9144000" cy="33337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0" y="0"/>
            <a:ext cx="9143999" cy="6524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7C5C0-DDC6-41AB-AF3D-4064393B42FE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4050957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0" y="0"/>
            <a:ext cx="9143999" cy="685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E928C2-6682-45E3-889F-533D48D6E7D5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2601301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" y="6524625"/>
            <a:ext cx="4427984" cy="33337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1" y="0"/>
            <a:ext cx="4427983" cy="6524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3"/>
          </p:nvPr>
        </p:nvSpPr>
        <p:spPr>
          <a:xfrm>
            <a:off x="4716016" y="0"/>
            <a:ext cx="4427984" cy="6524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4"/>
          </p:nvPr>
        </p:nvSpPr>
        <p:spPr>
          <a:xfrm>
            <a:off x="4716016" y="6524626"/>
            <a:ext cx="4427984" cy="33337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ACDD3C-27AD-4081-AFBC-50EFFC334373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368031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0" y="6524625"/>
            <a:ext cx="9143999" cy="333374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1" y="0"/>
            <a:ext cx="4427983" cy="6524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3"/>
          </p:nvPr>
        </p:nvSpPr>
        <p:spPr>
          <a:xfrm>
            <a:off x="4716016" y="0"/>
            <a:ext cx="4427984" cy="6524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371CD8-E662-4A7A-9DEC-4E9A577FBDD4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79567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1" y="0"/>
            <a:ext cx="4427983" cy="685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3"/>
          </p:nvPr>
        </p:nvSpPr>
        <p:spPr>
          <a:xfrm>
            <a:off x="4716016" y="0"/>
            <a:ext cx="4427984" cy="685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031748-38D8-4340-9403-BEFE6EB19356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71330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FC6537-F4B9-414B-AFB3-304D35C858DD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68710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268413"/>
            <a:ext cx="734377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en-US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2205038"/>
            <a:ext cx="73437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en-US"/>
              <a:t>Textmasterformate durch Klicken bearbeiten</a:t>
            </a:r>
          </a:p>
          <a:p>
            <a:pPr lvl="1"/>
            <a:r>
              <a:rPr lang="de-CH" altLang="en-US"/>
              <a:t>Zweite Ebene</a:t>
            </a:r>
          </a:p>
          <a:p>
            <a:pPr lvl="2"/>
            <a:r>
              <a:rPr lang="de-CH" altLang="en-US"/>
              <a:t>Dritte Ebene</a:t>
            </a:r>
          </a:p>
          <a:p>
            <a:pPr lvl="3"/>
            <a:r>
              <a:rPr lang="de-CH" altLang="en-US"/>
              <a:t>Vierte Ebene</a:t>
            </a:r>
          </a:p>
          <a:p>
            <a:pPr lvl="4"/>
            <a:r>
              <a:rPr lang="de-CH" altLang="en-US"/>
              <a:t>Fünfte Ebene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107950"/>
            <a:ext cx="9001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fld id="{18624932-30A3-45DE-AA00-883C59A1BC00}" type="slidenum">
              <a:rPr lang="de-CH" altLang="en-US"/>
              <a:pPr/>
              <a:t>‹#›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8284510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40000"/>
        </a:spcBef>
        <a:spcAft>
          <a:spcPct val="0"/>
        </a:spcAft>
        <a:buFont typeface="Arial" panose="020B0604020202020204" pitchFamily="34" charset="0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346075" indent="-344488" algn="l" rtl="0" eaLnBrk="1" fontAlgn="base" hangingPunct="1">
        <a:spcBef>
          <a:spcPct val="40000"/>
        </a:spcBef>
        <a:spcAft>
          <a:spcPct val="0"/>
        </a:spcAft>
        <a:buFont typeface="Arial" panose="020B0604020202020204" pitchFamily="34" charset="0"/>
        <a:buChar char="–"/>
        <a:defRPr sz="1700">
          <a:solidFill>
            <a:schemeClr val="tx1"/>
          </a:solidFill>
          <a:latin typeface="+mn-lt"/>
          <a:cs typeface="+mn-cs"/>
        </a:defRPr>
      </a:lvl2pPr>
      <a:lvl3pPr marL="714375" indent="-366713" algn="l" rtl="0" eaLnBrk="1" fontAlgn="base" hangingPunct="1">
        <a:spcBef>
          <a:spcPct val="40000"/>
        </a:spcBef>
        <a:spcAft>
          <a:spcPct val="0"/>
        </a:spcAft>
        <a:buFont typeface="Arial" panose="020B0604020202020204" pitchFamily="34" charset="0"/>
        <a:buChar char="–"/>
        <a:defRPr sz="1700">
          <a:solidFill>
            <a:schemeClr val="tx1"/>
          </a:solidFill>
          <a:latin typeface="+mn-lt"/>
          <a:cs typeface="+mn-cs"/>
        </a:defRPr>
      </a:lvl3pPr>
      <a:lvl4pPr marL="1069975" indent="-354013" algn="l" rtl="0" eaLnBrk="1" fontAlgn="base" hangingPunct="1">
        <a:spcBef>
          <a:spcPct val="40000"/>
        </a:spcBef>
        <a:spcAft>
          <a:spcPct val="0"/>
        </a:spcAft>
        <a:buFont typeface="Arial" panose="020B0604020202020204" pitchFamily="34" charset="0"/>
        <a:buChar char="–"/>
        <a:defRPr sz="1700">
          <a:solidFill>
            <a:schemeClr val="tx1"/>
          </a:solidFill>
          <a:latin typeface="+mn-lt"/>
          <a:cs typeface="+mn-cs"/>
        </a:defRPr>
      </a:lvl4pPr>
      <a:lvl5pPr marL="1438275" indent="-366713" algn="l" rtl="0" eaLnBrk="1" fontAlgn="base" hangingPunct="1">
        <a:spcBef>
          <a:spcPct val="40000"/>
        </a:spcBef>
        <a:spcAft>
          <a:spcPct val="0"/>
        </a:spcAft>
        <a:buFont typeface="Arial" panose="020B0604020202020204" pitchFamily="34" charset="0"/>
        <a:buChar char="–"/>
        <a:defRPr sz="1700">
          <a:solidFill>
            <a:schemeClr val="tx1"/>
          </a:solidFill>
          <a:latin typeface="+mn-lt"/>
          <a:cs typeface="+mn-cs"/>
        </a:defRPr>
      </a:lvl5pPr>
      <a:lvl6pPr marL="1895475" indent="-366713" algn="l" rtl="0" eaLnBrk="1" fontAlgn="base" hangingPunct="1">
        <a:spcBef>
          <a:spcPct val="40000"/>
        </a:spcBef>
        <a:spcAft>
          <a:spcPct val="0"/>
        </a:spcAft>
        <a:buFont typeface="Arial" charset="0"/>
        <a:buChar char="–"/>
        <a:defRPr sz="1700">
          <a:solidFill>
            <a:schemeClr val="tx1"/>
          </a:solidFill>
          <a:latin typeface="+mn-lt"/>
          <a:cs typeface="+mn-cs"/>
        </a:defRPr>
      </a:lvl6pPr>
      <a:lvl7pPr marL="2352675" indent="-366713" algn="l" rtl="0" eaLnBrk="1" fontAlgn="base" hangingPunct="1">
        <a:spcBef>
          <a:spcPct val="40000"/>
        </a:spcBef>
        <a:spcAft>
          <a:spcPct val="0"/>
        </a:spcAft>
        <a:buFont typeface="Arial" charset="0"/>
        <a:buChar char="–"/>
        <a:defRPr sz="1700">
          <a:solidFill>
            <a:schemeClr val="tx1"/>
          </a:solidFill>
          <a:latin typeface="+mn-lt"/>
          <a:cs typeface="+mn-cs"/>
        </a:defRPr>
      </a:lvl7pPr>
      <a:lvl8pPr marL="2809875" indent="-366713" algn="l" rtl="0" eaLnBrk="1" fontAlgn="base" hangingPunct="1">
        <a:spcBef>
          <a:spcPct val="40000"/>
        </a:spcBef>
        <a:spcAft>
          <a:spcPct val="0"/>
        </a:spcAft>
        <a:buFont typeface="Arial" charset="0"/>
        <a:buChar char="–"/>
        <a:defRPr sz="1700">
          <a:solidFill>
            <a:schemeClr val="tx1"/>
          </a:solidFill>
          <a:latin typeface="+mn-lt"/>
          <a:cs typeface="+mn-cs"/>
        </a:defRPr>
      </a:lvl8pPr>
      <a:lvl9pPr marL="3267075" indent="-366713" algn="l" rtl="0" eaLnBrk="1" fontAlgn="base" hangingPunct="1">
        <a:spcBef>
          <a:spcPct val="40000"/>
        </a:spcBef>
        <a:spcAft>
          <a:spcPct val="0"/>
        </a:spcAft>
        <a:buFont typeface="Arial" charset="0"/>
        <a:buChar char="–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2" y="1844824"/>
            <a:ext cx="7343775" cy="1295400"/>
          </a:xfrm>
        </p:spPr>
        <p:txBody>
          <a:bodyPr/>
          <a:lstStyle/>
          <a:p>
            <a:pPr eaLnBrk="1" hangingPunct="1"/>
            <a:r>
              <a:rPr lang="de-CH" altLang="en-US" dirty="0"/>
              <a:t>Asian American Art </a:t>
            </a:r>
            <a:br>
              <a:rPr lang="de-CH" altLang="en-US" dirty="0"/>
            </a:br>
            <a:r>
              <a:rPr lang="de-CH" altLang="en-US" dirty="0"/>
              <a:t>and Visual Culture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0" indent="0" eaLnBrk="1" hangingPunct="1"/>
            <a:endParaRPr lang="de-CH" altLang="en-US" dirty="0"/>
          </a:p>
          <a:p>
            <a:pPr marL="0" indent="0" eaLnBrk="1" hangingPunct="1"/>
            <a:endParaRPr lang="de-CH" altLang="en-US" dirty="0"/>
          </a:p>
          <a:p>
            <a:pPr marL="0" indent="0" eaLnBrk="1" hangingPunct="1"/>
            <a:r>
              <a:rPr lang="de-CH" altLang="en-US" dirty="0"/>
              <a:t>Fall 2026</a:t>
            </a:r>
          </a:p>
          <a:p>
            <a:pPr marL="0" indent="0" eaLnBrk="1" hangingPunct="1"/>
            <a:r>
              <a:rPr lang="de-CH" altLang="en-US" dirty="0"/>
              <a:t>Professor David L. Eng, Penn English and American Studies</a:t>
            </a:r>
          </a:p>
          <a:p>
            <a:pPr marL="0" indent="0" eaLnBrk="1" hangingPunct="1"/>
            <a:r>
              <a:rPr lang="de-CH" altLang="en-US" dirty="0"/>
              <a:t>Professor David Y. Kim, Penn Art </a:t>
            </a:r>
            <a:r>
              <a:rPr lang="de-CH" altLang="en-US" dirty="0" err="1"/>
              <a:t>History</a:t>
            </a:r>
            <a:endParaRPr lang="de-CH" altLang="en-US" dirty="0"/>
          </a:p>
          <a:p>
            <a:pPr marL="0" indent="0" eaLnBrk="1" hangingPunct="1"/>
            <a:r>
              <a:rPr lang="de-CH" altLang="en-US" dirty="0"/>
              <a:t>Professor Homay King, Bryn </a:t>
            </a:r>
            <a:r>
              <a:rPr lang="de-CH" altLang="en-US" dirty="0" err="1"/>
              <a:t>Mawr</a:t>
            </a:r>
            <a:r>
              <a:rPr lang="de-CH" altLang="en-US" dirty="0"/>
              <a:t> </a:t>
            </a:r>
            <a:r>
              <a:rPr lang="de-CH" altLang="en-US" dirty="0" err="1"/>
              <a:t>History</a:t>
            </a:r>
            <a:r>
              <a:rPr lang="de-CH" altLang="en-US" dirty="0"/>
              <a:t> </a:t>
            </a:r>
            <a:r>
              <a:rPr lang="de-CH" altLang="en-US" dirty="0" err="1"/>
              <a:t>of</a:t>
            </a:r>
            <a:r>
              <a:rPr lang="de-CH" altLang="en-US" dirty="0"/>
              <a:t> Art and Film Studies</a:t>
            </a:r>
          </a:p>
          <a:p>
            <a:pPr marL="0" indent="0"/>
            <a:endParaRPr lang="de-CH" altLang="en-US" dirty="0"/>
          </a:p>
        </p:txBody>
      </p:sp>
    </p:spTree>
    <p:extLst>
      <p:ext uri="{BB962C8B-B14F-4D97-AF65-F5344CB8AC3E}">
        <p14:creationId xmlns:p14="http://schemas.microsoft.com/office/powerpoint/2010/main" val="2252651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1898E-BA07-C598-1FBF-2E646C224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white and blue doily with a white design on it&#10;&#10;AI-generated content may be incorrect.">
            <a:extLst>
              <a:ext uri="{FF2B5EF4-FFF2-40B4-BE49-F238E27FC236}">
                <a16:creationId xmlns:a16="http://schemas.microsoft.com/office/drawing/2014/main" id="{E74D8C08-EAA2-1355-435B-139A963AA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81446" y="524966"/>
            <a:ext cx="8105048" cy="527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5DA8B-E1FE-43AA-C437-B3E215AFF0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6537-F4B9-414B-AFB3-304D35C858DD}" type="slidenum">
              <a:rPr lang="de-CH" altLang="en-US" smtClean="0"/>
              <a:pPr/>
              <a:t>10</a:t>
            </a:fld>
            <a:endParaRPr lang="de-CH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7BC91F-E1CC-F1E3-66AC-FC852CDB52AC}"/>
              </a:ext>
            </a:extLst>
          </p:cNvPr>
          <p:cNvSpPr txBox="1"/>
          <p:nvPr/>
        </p:nvSpPr>
        <p:spPr>
          <a:xfrm>
            <a:off x="2352675" y="6143625"/>
            <a:ext cx="4572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/>
              </a:rPr>
              <a:t>Jasmin Sian,</a:t>
            </a:r>
            <a:r>
              <a:rPr lang="en-US" sz="1400" baseline="0" dirty="0">
                <a:solidFill>
                  <a:srgbClr val="FFFFFF"/>
                </a:solidFill>
                <a:latin typeface="Arial"/>
              </a:rPr>
              <a:t> Whitney Biennial 2026</a:t>
            </a:r>
            <a:r>
              <a:rPr sz="1400" dirty="0">
                <a:latin typeface="Arial"/>
                <a:ea typeface="Arial"/>
                <a:cs typeface="Arial"/>
              </a:rPr>
              <a:t>​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06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A617EF-FC7C-ED19-BAB3-09058500A6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8628D-F535-CAFD-D1B4-CD3E81896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45B12-2573-3DA5-5971-83344A414C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7C5C0-DDC6-41AB-AF3D-4064393B42FE}" type="slidenum">
              <a:rPr lang="de-CH" altLang="en-US" smtClean="0"/>
              <a:pPr/>
              <a:t>11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4034156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2B4A0-01AA-43A9-4626-A8C749757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484C2-EE13-FC5D-3804-07655899F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32B39-E8D5-CF3F-76CD-32C30AB84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5D245-F202-E913-B8B7-9442A886A3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6537-F4B9-414B-AFB3-304D35C858DD}" type="slidenum">
              <a:rPr lang="de-CH" altLang="en-US" smtClean="0"/>
              <a:pPr/>
              <a:t>12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78488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B8905-DC18-450B-3569-3588D5F5A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99BFB-E406-64F8-02A6-9FB444B6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Origins of Class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Introductions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Course Requirements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7DA1A-344F-8488-4B23-631A870141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C6537-F4B9-414B-AFB3-304D35C858DD}" type="slidenum">
              <a:rPr lang="de-CH" altLang="en-US" smtClean="0"/>
              <a:pPr/>
              <a:t>2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950217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0A1A00-0B29-D3C3-FDAC-B8FC4C69A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95FD1-765E-CAF8-1C03-4EE5971C4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7C5C0-DDC6-41AB-AF3D-4064393B42FE}" type="slidenum">
              <a:rPr lang="de-CH" altLang="en-US" smtClean="0"/>
              <a:pPr/>
              <a:t>3</a:t>
            </a:fld>
            <a:endParaRPr lang="de-CH" alt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3809C9-53C3-BAF0-FE4C-C8F0F1A6C0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9443"/>
            <a:ext cx="9144000" cy="450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987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AE4606-BA75-050F-9268-F1D7B64DA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Akira </a:t>
            </a:r>
            <a:r>
              <a:rPr lang="en-US" dirty="0" err="1"/>
              <a:t>Ikezoe</a:t>
            </a:r>
            <a:r>
              <a:rPr lang="en-US" dirty="0"/>
              <a:t>, Robot Stories Around Solar Panels, 2025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0441B-84E2-D716-2A86-075B173B0C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7C5C0-DDC6-41AB-AF3D-4064393B42FE}" type="slidenum">
              <a:rPr lang="de-CH" altLang="en-US" smtClean="0"/>
              <a:pPr/>
              <a:t>4</a:t>
            </a:fld>
            <a:endParaRPr lang="de-CH" alt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447783-6CA9-6424-A760-FC3690D74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886" y="0"/>
            <a:ext cx="8702228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2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DA7211-0013-5072-B105-B059BD9F4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27763-AF6B-3BA8-82A6-210F7629BE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7C5C0-DDC6-41AB-AF3D-4064393B42FE}" type="slidenum">
              <a:rPr lang="de-CH" altLang="en-US" smtClean="0"/>
              <a:pPr/>
              <a:t>5</a:t>
            </a:fld>
            <a:endParaRPr lang="de-CH" alt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415A69-1A7A-CF74-ADFF-A7DD125296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886" y="0"/>
            <a:ext cx="8702228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39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C9DBF0-8074-A6F8-CD7A-8842E0FCC3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6428227"/>
            <a:ext cx="9143999" cy="333374"/>
          </a:xfrm>
        </p:spPr>
        <p:txBody>
          <a:bodyPr/>
          <a:lstStyle/>
          <a:p>
            <a:r>
              <a:rPr lang="en-US" dirty="0"/>
              <a:t>Michelle Lopez, </a:t>
            </a:r>
            <a:r>
              <a:rPr lang="en-US" i="1" dirty="0"/>
              <a:t>Pandemonium</a:t>
            </a:r>
            <a:r>
              <a:rPr lang="en-US" dirty="0"/>
              <a:t>, Whitney Biennial 2026</a:t>
            </a:r>
          </a:p>
        </p:txBody>
      </p:sp>
      <p:pic>
        <p:nvPicPr>
          <p:cNvPr id="6" name="Content Placeholder 5" descr="A person looking at a large screen&#10;&#10;AI-generated content may be incorrect.">
            <a:extLst>
              <a:ext uri="{FF2B5EF4-FFF2-40B4-BE49-F238E27FC236}">
                <a16:creationId xmlns:a16="http://schemas.microsoft.com/office/drawing/2014/main" id="{6CA17184-163A-6212-5B17-7DA7AEA521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 rot="5400000">
            <a:off x="-737129" y="1047750"/>
            <a:ext cx="5903384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 descr="A group of people lying on the floor in a room with a large screen&#10;&#10;AI-generated content may be incorrect.">
            <a:extLst>
              <a:ext uri="{FF2B5EF4-FFF2-40B4-BE49-F238E27FC236}">
                <a16:creationId xmlns:a16="http://schemas.microsoft.com/office/drawing/2014/main" id="{FC124CC3-FDAA-3150-1799-BFCB93E274F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 bwMode="auto">
          <a:xfrm rot="5400000">
            <a:off x="3980392" y="1049338"/>
            <a:ext cx="5901266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C34C71-A2C5-0CE5-1594-5250F4ED4FE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371CD8-E662-4A7A-9DEC-4E9A577FBDD4}" type="slidenum">
              <a:rPr lang="de-CH" altLang="en-US" smtClean="0"/>
              <a:pPr/>
              <a:t>6</a:t>
            </a:fld>
            <a:endParaRPr lang="de-CH" altLang="en-US"/>
          </a:p>
        </p:txBody>
      </p:sp>
    </p:spTree>
    <p:extLst>
      <p:ext uri="{BB962C8B-B14F-4D97-AF65-F5344CB8AC3E}">
        <p14:creationId xmlns:p14="http://schemas.microsoft.com/office/powerpoint/2010/main" val="194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D4A71-65F4-0523-D537-278A9113C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B21E7D-6D97-A52C-0CD2-81DBC76E2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6428227"/>
            <a:ext cx="9143999" cy="333374"/>
          </a:xfrm>
        </p:spPr>
        <p:txBody>
          <a:bodyPr/>
          <a:lstStyle/>
          <a:p>
            <a:r>
              <a:rPr lang="en-US" dirty="0"/>
              <a:t>Young Joon Kwak, Whitney Biennial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403113-13BA-ADBC-70C6-9270DB15FAA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371CD8-E662-4A7A-9DEC-4E9A577FBDD4}" type="slidenum">
              <a:rPr lang="de-CH" altLang="en-US" smtClean="0"/>
              <a:pPr/>
              <a:t>7</a:t>
            </a:fld>
            <a:endParaRPr lang="de-CH" altLang="en-US"/>
          </a:p>
        </p:txBody>
      </p:sp>
      <p:pic>
        <p:nvPicPr>
          <p:cNvPr id="10" name="Content Placeholder 9" descr="A sculpture from a ceiling&#10;&#10;AI-generated content may be incorrect.">
            <a:extLst>
              <a:ext uri="{FF2B5EF4-FFF2-40B4-BE49-F238E27FC236}">
                <a16:creationId xmlns:a16="http://schemas.microsoft.com/office/drawing/2014/main" id="{658DDC54-FCB6-3B9D-479B-FC7FA47EB10F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 bwMode="auto">
          <a:xfrm rot="5400000">
            <a:off x="1620391" y="958023"/>
            <a:ext cx="5901266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502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2F5593-1A03-E79C-FBFC-BC693243B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6391275"/>
            <a:ext cx="9144000" cy="333374"/>
          </a:xfrm>
        </p:spPr>
        <p:txBody>
          <a:bodyPr/>
          <a:lstStyle/>
          <a:p>
            <a:r>
              <a:rPr lang="en-US" dirty="0"/>
              <a:t>Concept Foreign Garments New York, Whitney Biennial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4E773-248F-10CF-F86D-9B19BE2A68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7C5C0-DDC6-41AB-AF3D-4064393B42FE}" type="slidenum">
              <a:rPr lang="de-CH" altLang="en-US" smtClean="0"/>
              <a:pPr/>
              <a:t>8</a:t>
            </a:fld>
            <a:endParaRPr lang="de-CH" altLang="en-US"/>
          </a:p>
        </p:txBody>
      </p:sp>
      <p:pic>
        <p:nvPicPr>
          <p:cNvPr id="6" name="Picture 5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4C9E9487-E825-2220-5C9C-843A073B4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87082" y="904875"/>
            <a:ext cx="5734050" cy="4286250"/>
          </a:xfrm>
          <a:prstGeom prst="rect">
            <a:avLst/>
          </a:prstGeom>
        </p:spPr>
      </p:pic>
      <p:pic>
        <p:nvPicPr>
          <p:cNvPr id="9" name="Content Placeholder 8" descr="A sculpture on a table">
            <a:extLst>
              <a:ext uri="{FF2B5EF4-FFF2-40B4-BE49-F238E27FC236}">
                <a16:creationId xmlns:a16="http://schemas.microsoft.com/office/drawing/2014/main" id="{E148417B-B672-69F5-F985-25C76900F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 rot="5400000">
            <a:off x="5329665" y="542335"/>
            <a:ext cx="3048000" cy="232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A glass display case with a group of people standing in the background&#10;&#10;AI-generated content may be incorrect.">
            <a:extLst>
              <a:ext uri="{FF2B5EF4-FFF2-40B4-BE49-F238E27FC236}">
                <a16:creationId xmlns:a16="http://schemas.microsoft.com/office/drawing/2014/main" id="{43418B3B-341E-83F8-0C88-C1835B71D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29238" y="3719512"/>
            <a:ext cx="305752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12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ainting of mountains and clouds&#10;&#10;AI-generated content may be incorrect.">
            <a:extLst>
              <a:ext uri="{FF2B5EF4-FFF2-40B4-BE49-F238E27FC236}">
                <a16:creationId xmlns:a16="http://schemas.microsoft.com/office/drawing/2014/main" id="{6EFE70FD-6D8A-6AA8-4BEB-811FCF74C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" y="1768506"/>
            <a:ext cx="4427983" cy="332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4F22179-28A0-CF25-C510-1893D43DC697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 bwMode="auto">
          <a:xfrm>
            <a:off x="4716016" y="1768506"/>
            <a:ext cx="4427984" cy="33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05594D-A800-91A0-A5A9-6DA648942F0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C031748-38D8-4340-9403-BEFE6EB19356}" type="slidenum">
              <a:rPr lang="de-CH" altLang="en-US" smtClean="0"/>
              <a:pPr/>
              <a:t>9</a:t>
            </a:fld>
            <a:endParaRPr lang="de-CH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727DB9-CD85-4DEB-8EE4-5EC5AC20F609}"/>
              </a:ext>
            </a:extLst>
          </p:cNvPr>
          <p:cNvSpPr txBox="1"/>
          <p:nvPr/>
        </p:nvSpPr>
        <p:spPr>
          <a:xfrm>
            <a:off x="2219325" y="6276975"/>
            <a:ext cx="457200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ea typeface="+mn-lt"/>
                <a:cs typeface="+mn-lt"/>
              </a:rPr>
              <a:t>Enzo Camacho and Ami Lien</a:t>
            </a:r>
            <a:r>
              <a:rPr lang="en-US" sz="1400" baseline="0" dirty="0">
                <a:solidFill>
                  <a:srgbClr val="FFFFFF"/>
                </a:solidFill>
                <a:latin typeface="Arial"/>
              </a:rPr>
              <a:t>, Whitney Biennial 2026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400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9047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28A5"/>
      </a:dk2>
      <a:lt2>
        <a:srgbClr val="808080"/>
      </a:lt2>
      <a:accent1>
        <a:srgbClr val="0028A5"/>
      </a:accent1>
      <a:accent2>
        <a:srgbClr val="A3ADB7"/>
      </a:accent2>
      <a:accent3>
        <a:srgbClr val="FFFFFF"/>
      </a:accent3>
      <a:accent4>
        <a:srgbClr val="000000"/>
      </a:accent4>
      <a:accent5>
        <a:srgbClr val="AAACCF"/>
      </a:accent5>
      <a:accent6>
        <a:srgbClr val="939CA6"/>
      </a:accent6>
      <a:hlink>
        <a:srgbClr val="DC6027"/>
      </a:hlink>
      <a:folHlink>
        <a:srgbClr val="0000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 cap="flat" cmpd="sng" algn="ctr">
          <a:solidFill>
            <a:srgbClr val="FF9933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28A5"/>
        </a:dk2>
        <a:lt2>
          <a:srgbClr val="808080"/>
        </a:lt2>
        <a:accent1>
          <a:srgbClr val="0028A5"/>
        </a:accent1>
        <a:accent2>
          <a:srgbClr val="A3ADB7"/>
        </a:accent2>
        <a:accent3>
          <a:srgbClr val="FFFFFF"/>
        </a:accent3>
        <a:accent4>
          <a:srgbClr val="000000"/>
        </a:accent4>
        <a:accent5>
          <a:srgbClr val="AAACCF"/>
        </a:accent5>
        <a:accent6>
          <a:srgbClr val="939CA6"/>
        </a:accent6>
        <a:hlink>
          <a:srgbClr val="DC6027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252</Words>
  <Application>Microsoft Macintosh PowerPoint</Application>
  <PresentationFormat>On-screen Show (4:3)</PresentationFormat>
  <Paragraphs>47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Standarddesign</vt:lpstr>
      <vt:lpstr>Asian American Art  and Visual Culture </vt:lpstr>
      <vt:lpstr>INTRODUCTION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Michelangelo and  the Art of the Italian Renaissance </dc:title>
  <dc:creator>Kim, David Young</dc:creator>
  <cp:lastModifiedBy>Homay King</cp:lastModifiedBy>
  <cp:revision>89</cp:revision>
  <dcterms:created xsi:type="dcterms:W3CDTF">2020-11-19T22:22:57Z</dcterms:created>
  <dcterms:modified xsi:type="dcterms:W3CDTF">2026-08-24T13:26:11Z</dcterms:modified>
</cp:coreProperties>
</file>