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60" r:id="rId4"/>
    <p:sldId id="264" r:id="rId5"/>
    <p:sldId id="275" r:id="rId6"/>
    <p:sldId id="263" r:id="rId7"/>
    <p:sldId id="265" r:id="rId8"/>
    <p:sldId id="267" r:id="rId9"/>
    <p:sldId id="258" r:id="rId10"/>
    <p:sldId id="272" r:id="rId11"/>
    <p:sldId id="268" r:id="rId12"/>
    <p:sldId id="274" r:id="rId13"/>
    <p:sldId id="269" r:id="rId14"/>
    <p:sldId id="271" r:id="rId15"/>
    <p:sldId id="273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484"/>
    <p:restoredTop sz="85578"/>
  </p:normalViewPr>
  <p:slideViewPr>
    <p:cSldViewPr snapToGrid="0" snapToObjects="1">
      <p:cViewPr varScale="1">
        <p:scale>
          <a:sx n="50" d="100"/>
          <a:sy n="50" d="100"/>
        </p:scale>
        <p:origin x="800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A5DAAF5-E956-4075-8FB4-D773C0C0CB1A}" type="doc">
      <dgm:prSet loTypeId="urn:microsoft.com/office/officeart/2008/layout/LinedList" loCatId="list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n-US"/>
        </a:p>
      </dgm:t>
    </dgm:pt>
    <dgm:pt modelId="{55507FAA-8948-4B77-B65B-0A4A2A52A59B}">
      <dgm:prSet/>
      <dgm:spPr/>
      <dgm:t>
        <a:bodyPr/>
        <a:lstStyle/>
        <a:p>
          <a:r>
            <a:rPr lang="en-US"/>
            <a:t>Kapitel 1 – Wer bin ich? Wo sind wir? </a:t>
          </a:r>
        </a:p>
      </dgm:t>
    </dgm:pt>
    <dgm:pt modelId="{E451E855-7A68-42D8-8F19-CE010EFDC2C0}" type="parTrans" cxnId="{E8C5B25D-770E-4FB5-99A9-72EFD3CCF031}">
      <dgm:prSet/>
      <dgm:spPr/>
      <dgm:t>
        <a:bodyPr/>
        <a:lstStyle/>
        <a:p>
          <a:endParaRPr lang="en-US"/>
        </a:p>
      </dgm:t>
    </dgm:pt>
    <dgm:pt modelId="{5CF40423-E441-4267-8EF4-63E9620DFAD8}" type="sibTrans" cxnId="{E8C5B25D-770E-4FB5-99A9-72EFD3CCF031}">
      <dgm:prSet/>
      <dgm:spPr/>
      <dgm:t>
        <a:bodyPr/>
        <a:lstStyle/>
        <a:p>
          <a:endParaRPr lang="en-US"/>
        </a:p>
      </dgm:t>
    </dgm:pt>
    <dgm:pt modelId="{FD7DD3DD-3A0C-4EDD-B698-BBAECED49B10}">
      <dgm:prSet/>
      <dgm:spPr/>
      <dgm:t>
        <a:bodyPr/>
        <a:lstStyle/>
        <a:p>
          <a:r>
            <a:rPr lang="en-US" dirty="0" err="1"/>
            <a:t>Kapitel</a:t>
          </a:r>
          <a:r>
            <a:rPr lang="en-US" dirty="0"/>
            <a:t> 2 – </a:t>
          </a:r>
          <a:r>
            <a:rPr lang="en-US" dirty="0" err="1"/>
            <a:t>Familie</a:t>
          </a:r>
          <a:r>
            <a:rPr lang="en-US" dirty="0"/>
            <a:t>, Freunde und </a:t>
          </a:r>
          <a:r>
            <a:rPr lang="en-US" dirty="0" err="1"/>
            <a:t>Hobbys</a:t>
          </a:r>
          <a:endParaRPr lang="en-US" dirty="0"/>
        </a:p>
      </dgm:t>
    </dgm:pt>
    <dgm:pt modelId="{4BD37E23-2412-4D0B-A624-8BDE6D2E34D4}" type="parTrans" cxnId="{BE8FF0FA-D186-4B36-98BB-4199259B3AE1}">
      <dgm:prSet/>
      <dgm:spPr/>
      <dgm:t>
        <a:bodyPr/>
        <a:lstStyle/>
        <a:p>
          <a:endParaRPr lang="en-US"/>
        </a:p>
      </dgm:t>
    </dgm:pt>
    <dgm:pt modelId="{9116461A-81BD-4A04-9F3D-8E87095A3812}" type="sibTrans" cxnId="{BE8FF0FA-D186-4B36-98BB-4199259B3AE1}">
      <dgm:prSet/>
      <dgm:spPr/>
      <dgm:t>
        <a:bodyPr/>
        <a:lstStyle/>
        <a:p>
          <a:endParaRPr lang="en-US"/>
        </a:p>
      </dgm:t>
    </dgm:pt>
    <dgm:pt modelId="{4A52BE6B-1A1D-49FD-B7C5-E101151B4828}">
      <dgm:prSet/>
      <dgm:spPr/>
      <dgm:t>
        <a:bodyPr/>
        <a:lstStyle/>
        <a:p>
          <a:r>
            <a:rPr lang="en-US" dirty="0" err="1"/>
            <a:t>Kapitel</a:t>
          </a:r>
          <a:r>
            <a:rPr lang="en-US" dirty="0"/>
            <a:t> 3 – Das Essen und </a:t>
          </a:r>
          <a:r>
            <a:rPr lang="en-US" dirty="0" err="1"/>
            <a:t>Lebensmittel</a:t>
          </a:r>
          <a:r>
            <a:rPr lang="en-US" dirty="0"/>
            <a:t> </a:t>
          </a:r>
        </a:p>
      </dgm:t>
    </dgm:pt>
    <dgm:pt modelId="{3F2B9E1B-7573-4A64-A2E5-528A163F377A}" type="parTrans" cxnId="{A7984FDE-BBBC-4420-AC21-0F55934DCE90}">
      <dgm:prSet/>
      <dgm:spPr/>
      <dgm:t>
        <a:bodyPr/>
        <a:lstStyle/>
        <a:p>
          <a:endParaRPr lang="en-US"/>
        </a:p>
      </dgm:t>
    </dgm:pt>
    <dgm:pt modelId="{B915BE7F-E1DC-4692-B73B-A046FF5CDD1B}" type="sibTrans" cxnId="{A7984FDE-BBBC-4420-AC21-0F55934DCE90}">
      <dgm:prSet/>
      <dgm:spPr/>
      <dgm:t>
        <a:bodyPr/>
        <a:lstStyle/>
        <a:p>
          <a:endParaRPr lang="en-US"/>
        </a:p>
      </dgm:t>
    </dgm:pt>
    <dgm:pt modelId="{42B0D02D-995E-4C52-A54B-6288C24ABA3A}">
      <dgm:prSet/>
      <dgm:spPr/>
      <dgm:t>
        <a:bodyPr/>
        <a:lstStyle/>
        <a:p>
          <a:r>
            <a:rPr lang="en-US" dirty="0" err="1"/>
            <a:t>Kapitel</a:t>
          </a:r>
          <a:r>
            <a:rPr lang="en-US" dirty="0"/>
            <a:t> 4 – </a:t>
          </a:r>
          <a:r>
            <a:rPr lang="en-US" dirty="0" err="1"/>
            <a:t>Unterwegs</a:t>
          </a:r>
          <a:r>
            <a:rPr lang="en-US" dirty="0"/>
            <a:t>! Das Reisen </a:t>
          </a:r>
        </a:p>
      </dgm:t>
    </dgm:pt>
    <dgm:pt modelId="{28C3736D-ABD5-4F6A-B447-C39145F2A6A6}" type="parTrans" cxnId="{7FC84BC7-1B4F-44DA-9FCA-00736DC1E47A}">
      <dgm:prSet/>
      <dgm:spPr/>
      <dgm:t>
        <a:bodyPr/>
        <a:lstStyle/>
        <a:p>
          <a:endParaRPr lang="en-US"/>
        </a:p>
      </dgm:t>
    </dgm:pt>
    <dgm:pt modelId="{CAA53E31-118C-4822-8B5D-584AA96BE1AC}" type="sibTrans" cxnId="{7FC84BC7-1B4F-44DA-9FCA-00736DC1E47A}">
      <dgm:prSet/>
      <dgm:spPr/>
      <dgm:t>
        <a:bodyPr/>
        <a:lstStyle/>
        <a:p>
          <a:endParaRPr lang="en-US"/>
        </a:p>
      </dgm:t>
    </dgm:pt>
    <dgm:pt modelId="{BD6FC578-EFC0-42CB-8424-06D5A20674EC}">
      <dgm:prSet/>
      <dgm:spPr/>
      <dgm:t>
        <a:bodyPr/>
        <a:lstStyle/>
        <a:p>
          <a:r>
            <a:rPr lang="en-US"/>
            <a:t>Kapitel 5- Das Zuhause, das Wetter und die Heimat </a:t>
          </a:r>
        </a:p>
      </dgm:t>
    </dgm:pt>
    <dgm:pt modelId="{55CEC781-35DD-4459-869C-6F17D7AEAFA4}" type="parTrans" cxnId="{FD7B6EBD-D92C-4BAB-BF12-36E7A8969DED}">
      <dgm:prSet/>
      <dgm:spPr/>
      <dgm:t>
        <a:bodyPr/>
        <a:lstStyle/>
        <a:p>
          <a:endParaRPr lang="en-US"/>
        </a:p>
      </dgm:t>
    </dgm:pt>
    <dgm:pt modelId="{EE231657-E088-4259-9DE2-0FF5E62D7943}" type="sibTrans" cxnId="{FD7B6EBD-D92C-4BAB-BF12-36E7A8969DED}">
      <dgm:prSet/>
      <dgm:spPr/>
      <dgm:t>
        <a:bodyPr/>
        <a:lstStyle/>
        <a:p>
          <a:endParaRPr lang="en-US"/>
        </a:p>
      </dgm:t>
    </dgm:pt>
    <dgm:pt modelId="{660A3D5C-8307-0242-8A29-FFC056F577EA}" type="pres">
      <dgm:prSet presAssocID="{1A5DAAF5-E956-4075-8FB4-D773C0C0CB1A}" presName="vert0" presStyleCnt="0">
        <dgm:presLayoutVars>
          <dgm:dir/>
          <dgm:animOne val="branch"/>
          <dgm:animLvl val="lvl"/>
        </dgm:presLayoutVars>
      </dgm:prSet>
      <dgm:spPr/>
    </dgm:pt>
    <dgm:pt modelId="{7FBC6EA6-FC33-0946-A833-7326660D55B9}" type="pres">
      <dgm:prSet presAssocID="{55507FAA-8948-4B77-B65B-0A4A2A52A59B}" presName="thickLine" presStyleLbl="alignNode1" presStyleIdx="0" presStyleCnt="5"/>
      <dgm:spPr/>
    </dgm:pt>
    <dgm:pt modelId="{048B7245-523D-BD46-AD33-D238F84468C4}" type="pres">
      <dgm:prSet presAssocID="{55507FAA-8948-4B77-B65B-0A4A2A52A59B}" presName="horz1" presStyleCnt="0"/>
      <dgm:spPr/>
    </dgm:pt>
    <dgm:pt modelId="{FB15D5D7-03FE-5345-A720-BE5A746950EB}" type="pres">
      <dgm:prSet presAssocID="{55507FAA-8948-4B77-B65B-0A4A2A52A59B}" presName="tx1" presStyleLbl="revTx" presStyleIdx="0" presStyleCnt="5"/>
      <dgm:spPr/>
    </dgm:pt>
    <dgm:pt modelId="{F6CC3155-3081-7C4E-A681-A881EE361C2F}" type="pres">
      <dgm:prSet presAssocID="{55507FAA-8948-4B77-B65B-0A4A2A52A59B}" presName="vert1" presStyleCnt="0"/>
      <dgm:spPr/>
    </dgm:pt>
    <dgm:pt modelId="{8657475A-9BAC-2542-ADB7-DB30658B5597}" type="pres">
      <dgm:prSet presAssocID="{FD7DD3DD-3A0C-4EDD-B698-BBAECED49B10}" presName="thickLine" presStyleLbl="alignNode1" presStyleIdx="1" presStyleCnt="5"/>
      <dgm:spPr/>
    </dgm:pt>
    <dgm:pt modelId="{317EC6A5-D3B6-C540-9E44-1117D8A64506}" type="pres">
      <dgm:prSet presAssocID="{FD7DD3DD-3A0C-4EDD-B698-BBAECED49B10}" presName="horz1" presStyleCnt="0"/>
      <dgm:spPr/>
    </dgm:pt>
    <dgm:pt modelId="{D044772E-A672-7D48-8023-F19344A3CFF5}" type="pres">
      <dgm:prSet presAssocID="{FD7DD3DD-3A0C-4EDD-B698-BBAECED49B10}" presName="tx1" presStyleLbl="revTx" presStyleIdx="1" presStyleCnt="5"/>
      <dgm:spPr/>
    </dgm:pt>
    <dgm:pt modelId="{AE04812C-FBE6-8049-B5E9-0C4B40C919E1}" type="pres">
      <dgm:prSet presAssocID="{FD7DD3DD-3A0C-4EDD-B698-BBAECED49B10}" presName="vert1" presStyleCnt="0"/>
      <dgm:spPr/>
    </dgm:pt>
    <dgm:pt modelId="{F9499D8A-AA25-D540-BA96-222A245203FB}" type="pres">
      <dgm:prSet presAssocID="{4A52BE6B-1A1D-49FD-B7C5-E101151B4828}" presName="thickLine" presStyleLbl="alignNode1" presStyleIdx="2" presStyleCnt="5"/>
      <dgm:spPr/>
    </dgm:pt>
    <dgm:pt modelId="{0AB552CE-E1C6-3948-9776-C34FED1F0D30}" type="pres">
      <dgm:prSet presAssocID="{4A52BE6B-1A1D-49FD-B7C5-E101151B4828}" presName="horz1" presStyleCnt="0"/>
      <dgm:spPr/>
    </dgm:pt>
    <dgm:pt modelId="{5CEF726C-8036-B84C-B38E-50DE8573822B}" type="pres">
      <dgm:prSet presAssocID="{4A52BE6B-1A1D-49FD-B7C5-E101151B4828}" presName="tx1" presStyleLbl="revTx" presStyleIdx="2" presStyleCnt="5"/>
      <dgm:spPr/>
    </dgm:pt>
    <dgm:pt modelId="{B4FF748F-C999-DA4A-9886-F64566B53AF6}" type="pres">
      <dgm:prSet presAssocID="{4A52BE6B-1A1D-49FD-B7C5-E101151B4828}" presName="vert1" presStyleCnt="0"/>
      <dgm:spPr/>
    </dgm:pt>
    <dgm:pt modelId="{C8AF3CA7-3BD7-864C-85A7-13DB3E7D95FC}" type="pres">
      <dgm:prSet presAssocID="{42B0D02D-995E-4C52-A54B-6288C24ABA3A}" presName="thickLine" presStyleLbl="alignNode1" presStyleIdx="3" presStyleCnt="5"/>
      <dgm:spPr/>
    </dgm:pt>
    <dgm:pt modelId="{DE645EDE-200B-FD46-8D73-3E06103C98C0}" type="pres">
      <dgm:prSet presAssocID="{42B0D02D-995E-4C52-A54B-6288C24ABA3A}" presName="horz1" presStyleCnt="0"/>
      <dgm:spPr/>
    </dgm:pt>
    <dgm:pt modelId="{AC361A8F-6E7D-0B48-B7E7-670FD0DE89D7}" type="pres">
      <dgm:prSet presAssocID="{42B0D02D-995E-4C52-A54B-6288C24ABA3A}" presName="tx1" presStyleLbl="revTx" presStyleIdx="3" presStyleCnt="5"/>
      <dgm:spPr/>
    </dgm:pt>
    <dgm:pt modelId="{1A1A4F52-5E69-214D-8DF4-47ED138E6009}" type="pres">
      <dgm:prSet presAssocID="{42B0D02D-995E-4C52-A54B-6288C24ABA3A}" presName="vert1" presStyleCnt="0"/>
      <dgm:spPr/>
    </dgm:pt>
    <dgm:pt modelId="{7955EFDA-896B-474B-AEC7-FE1C2B14C07F}" type="pres">
      <dgm:prSet presAssocID="{BD6FC578-EFC0-42CB-8424-06D5A20674EC}" presName="thickLine" presStyleLbl="alignNode1" presStyleIdx="4" presStyleCnt="5"/>
      <dgm:spPr/>
    </dgm:pt>
    <dgm:pt modelId="{A605EE9A-84AC-4545-BAC2-5B870E84131F}" type="pres">
      <dgm:prSet presAssocID="{BD6FC578-EFC0-42CB-8424-06D5A20674EC}" presName="horz1" presStyleCnt="0"/>
      <dgm:spPr/>
    </dgm:pt>
    <dgm:pt modelId="{EC900544-8622-D640-A8DE-5503CFCA4163}" type="pres">
      <dgm:prSet presAssocID="{BD6FC578-EFC0-42CB-8424-06D5A20674EC}" presName="tx1" presStyleLbl="revTx" presStyleIdx="4" presStyleCnt="5"/>
      <dgm:spPr/>
    </dgm:pt>
    <dgm:pt modelId="{2A9A87E2-D871-4C49-B2D6-EDE3B48FFB53}" type="pres">
      <dgm:prSet presAssocID="{BD6FC578-EFC0-42CB-8424-06D5A20674EC}" presName="vert1" presStyleCnt="0"/>
      <dgm:spPr/>
    </dgm:pt>
  </dgm:ptLst>
  <dgm:cxnLst>
    <dgm:cxn modelId="{3BE79A0A-5AF7-D547-936F-F1BF843029FA}" type="presOf" srcId="{42B0D02D-995E-4C52-A54B-6288C24ABA3A}" destId="{AC361A8F-6E7D-0B48-B7E7-670FD0DE89D7}" srcOrd="0" destOrd="0" presId="urn:microsoft.com/office/officeart/2008/layout/LinedList"/>
    <dgm:cxn modelId="{B23DAA12-57BE-B948-8721-BB63ACBD656D}" type="presOf" srcId="{FD7DD3DD-3A0C-4EDD-B698-BBAECED49B10}" destId="{D044772E-A672-7D48-8023-F19344A3CFF5}" srcOrd="0" destOrd="0" presId="urn:microsoft.com/office/officeart/2008/layout/LinedList"/>
    <dgm:cxn modelId="{1D4E8D1A-3DEC-A64B-815E-66135411D254}" type="presOf" srcId="{BD6FC578-EFC0-42CB-8424-06D5A20674EC}" destId="{EC900544-8622-D640-A8DE-5503CFCA4163}" srcOrd="0" destOrd="0" presId="urn:microsoft.com/office/officeart/2008/layout/LinedList"/>
    <dgm:cxn modelId="{7E9D433B-AAB4-CD4E-862F-3803C8732E08}" type="presOf" srcId="{4A52BE6B-1A1D-49FD-B7C5-E101151B4828}" destId="{5CEF726C-8036-B84C-B38E-50DE8573822B}" srcOrd="0" destOrd="0" presId="urn:microsoft.com/office/officeart/2008/layout/LinedList"/>
    <dgm:cxn modelId="{E8C5B25D-770E-4FB5-99A9-72EFD3CCF031}" srcId="{1A5DAAF5-E956-4075-8FB4-D773C0C0CB1A}" destId="{55507FAA-8948-4B77-B65B-0A4A2A52A59B}" srcOrd="0" destOrd="0" parTransId="{E451E855-7A68-42D8-8F19-CE010EFDC2C0}" sibTransId="{5CF40423-E441-4267-8EF4-63E9620DFAD8}"/>
    <dgm:cxn modelId="{FD7B6EBD-D92C-4BAB-BF12-36E7A8969DED}" srcId="{1A5DAAF5-E956-4075-8FB4-D773C0C0CB1A}" destId="{BD6FC578-EFC0-42CB-8424-06D5A20674EC}" srcOrd="4" destOrd="0" parTransId="{55CEC781-35DD-4459-869C-6F17D7AEAFA4}" sibTransId="{EE231657-E088-4259-9DE2-0FF5E62D7943}"/>
    <dgm:cxn modelId="{7FC84BC7-1B4F-44DA-9FCA-00736DC1E47A}" srcId="{1A5DAAF5-E956-4075-8FB4-D773C0C0CB1A}" destId="{42B0D02D-995E-4C52-A54B-6288C24ABA3A}" srcOrd="3" destOrd="0" parTransId="{28C3736D-ABD5-4F6A-B447-C39145F2A6A6}" sibTransId="{CAA53E31-118C-4822-8B5D-584AA96BE1AC}"/>
    <dgm:cxn modelId="{A7984FDE-BBBC-4420-AC21-0F55934DCE90}" srcId="{1A5DAAF5-E956-4075-8FB4-D773C0C0CB1A}" destId="{4A52BE6B-1A1D-49FD-B7C5-E101151B4828}" srcOrd="2" destOrd="0" parTransId="{3F2B9E1B-7573-4A64-A2E5-528A163F377A}" sibTransId="{B915BE7F-E1DC-4692-B73B-A046FF5CDD1B}"/>
    <dgm:cxn modelId="{94794EE6-E955-EE48-91CC-9F69C441FB90}" type="presOf" srcId="{55507FAA-8948-4B77-B65B-0A4A2A52A59B}" destId="{FB15D5D7-03FE-5345-A720-BE5A746950EB}" srcOrd="0" destOrd="0" presId="urn:microsoft.com/office/officeart/2008/layout/LinedList"/>
    <dgm:cxn modelId="{FF38CCE6-2652-4F47-811C-33D4FB0E5122}" type="presOf" srcId="{1A5DAAF5-E956-4075-8FB4-D773C0C0CB1A}" destId="{660A3D5C-8307-0242-8A29-FFC056F577EA}" srcOrd="0" destOrd="0" presId="urn:microsoft.com/office/officeart/2008/layout/LinedList"/>
    <dgm:cxn modelId="{BE8FF0FA-D186-4B36-98BB-4199259B3AE1}" srcId="{1A5DAAF5-E956-4075-8FB4-D773C0C0CB1A}" destId="{FD7DD3DD-3A0C-4EDD-B698-BBAECED49B10}" srcOrd="1" destOrd="0" parTransId="{4BD37E23-2412-4D0B-A624-8BDE6D2E34D4}" sibTransId="{9116461A-81BD-4A04-9F3D-8E87095A3812}"/>
    <dgm:cxn modelId="{45A387D2-9701-144E-97DA-450ADF56DD49}" type="presParOf" srcId="{660A3D5C-8307-0242-8A29-FFC056F577EA}" destId="{7FBC6EA6-FC33-0946-A833-7326660D55B9}" srcOrd="0" destOrd="0" presId="urn:microsoft.com/office/officeart/2008/layout/LinedList"/>
    <dgm:cxn modelId="{A010734C-1578-9940-9611-FFD911D54BBF}" type="presParOf" srcId="{660A3D5C-8307-0242-8A29-FFC056F577EA}" destId="{048B7245-523D-BD46-AD33-D238F84468C4}" srcOrd="1" destOrd="0" presId="urn:microsoft.com/office/officeart/2008/layout/LinedList"/>
    <dgm:cxn modelId="{3861C792-71A6-0C4E-AA72-6241838F8DC0}" type="presParOf" srcId="{048B7245-523D-BD46-AD33-D238F84468C4}" destId="{FB15D5D7-03FE-5345-A720-BE5A746950EB}" srcOrd="0" destOrd="0" presId="urn:microsoft.com/office/officeart/2008/layout/LinedList"/>
    <dgm:cxn modelId="{C22F0037-10E7-3948-A51B-0AA889E7E67A}" type="presParOf" srcId="{048B7245-523D-BD46-AD33-D238F84468C4}" destId="{F6CC3155-3081-7C4E-A681-A881EE361C2F}" srcOrd="1" destOrd="0" presId="urn:microsoft.com/office/officeart/2008/layout/LinedList"/>
    <dgm:cxn modelId="{19985D10-AF17-CF47-8EAB-03C99EBAB41E}" type="presParOf" srcId="{660A3D5C-8307-0242-8A29-FFC056F577EA}" destId="{8657475A-9BAC-2542-ADB7-DB30658B5597}" srcOrd="2" destOrd="0" presId="urn:microsoft.com/office/officeart/2008/layout/LinedList"/>
    <dgm:cxn modelId="{5B8057D4-FFA8-8248-A3ED-674B2117756F}" type="presParOf" srcId="{660A3D5C-8307-0242-8A29-FFC056F577EA}" destId="{317EC6A5-D3B6-C540-9E44-1117D8A64506}" srcOrd="3" destOrd="0" presId="urn:microsoft.com/office/officeart/2008/layout/LinedList"/>
    <dgm:cxn modelId="{616CE495-060F-9F4D-BB44-D59525B29A33}" type="presParOf" srcId="{317EC6A5-D3B6-C540-9E44-1117D8A64506}" destId="{D044772E-A672-7D48-8023-F19344A3CFF5}" srcOrd="0" destOrd="0" presId="urn:microsoft.com/office/officeart/2008/layout/LinedList"/>
    <dgm:cxn modelId="{DFB1253E-4699-A748-9DFB-4ED4026DC4FE}" type="presParOf" srcId="{317EC6A5-D3B6-C540-9E44-1117D8A64506}" destId="{AE04812C-FBE6-8049-B5E9-0C4B40C919E1}" srcOrd="1" destOrd="0" presId="urn:microsoft.com/office/officeart/2008/layout/LinedList"/>
    <dgm:cxn modelId="{598079E4-0D20-104D-980F-98E6D4A3664E}" type="presParOf" srcId="{660A3D5C-8307-0242-8A29-FFC056F577EA}" destId="{F9499D8A-AA25-D540-BA96-222A245203FB}" srcOrd="4" destOrd="0" presId="urn:microsoft.com/office/officeart/2008/layout/LinedList"/>
    <dgm:cxn modelId="{923D18CE-FEE2-0547-AAAF-5FA8BDFC4B11}" type="presParOf" srcId="{660A3D5C-8307-0242-8A29-FFC056F577EA}" destId="{0AB552CE-E1C6-3948-9776-C34FED1F0D30}" srcOrd="5" destOrd="0" presId="urn:microsoft.com/office/officeart/2008/layout/LinedList"/>
    <dgm:cxn modelId="{F9837412-257A-BB4E-8772-78CBDB972878}" type="presParOf" srcId="{0AB552CE-E1C6-3948-9776-C34FED1F0D30}" destId="{5CEF726C-8036-B84C-B38E-50DE8573822B}" srcOrd="0" destOrd="0" presId="urn:microsoft.com/office/officeart/2008/layout/LinedList"/>
    <dgm:cxn modelId="{13A9C71D-5044-904C-B81C-78592EC36979}" type="presParOf" srcId="{0AB552CE-E1C6-3948-9776-C34FED1F0D30}" destId="{B4FF748F-C999-DA4A-9886-F64566B53AF6}" srcOrd="1" destOrd="0" presId="urn:microsoft.com/office/officeart/2008/layout/LinedList"/>
    <dgm:cxn modelId="{BF6914C2-E6BC-C047-A575-70D68F5F6E2C}" type="presParOf" srcId="{660A3D5C-8307-0242-8A29-FFC056F577EA}" destId="{C8AF3CA7-3BD7-864C-85A7-13DB3E7D95FC}" srcOrd="6" destOrd="0" presId="urn:microsoft.com/office/officeart/2008/layout/LinedList"/>
    <dgm:cxn modelId="{87B10226-4667-FA45-99C7-3572B0823DB0}" type="presParOf" srcId="{660A3D5C-8307-0242-8A29-FFC056F577EA}" destId="{DE645EDE-200B-FD46-8D73-3E06103C98C0}" srcOrd="7" destOrd="0" presId="urn:microsoft.com/office/officeart/2008/layout/LinedList"/>
    <dgm:cxn modelId="{4EB49A32-1D99-DE44-8DCB-1FA606D68E81}" type="presParOf" srcId="{DE645EDE-200B-FD46-8D73-3E06103C98C0}" destId="{AC361A8F-6E7D-0B48-B7E7-670FD0DE89D7}" srcOrd="0" destOrd="0" presId="urn:microsoft.com/office/officeart/2008/layout/LinedList"/>
    <dgm:cxn modelId="{AB45FECE-6D33-2642-9065-925FDA27A5C8}" type="presParOf" srcId="{DE645EDE-200B-FD46-8D73-3E06103C98C0}" destId="{1A1A4F52-5E69-214D-8DF4-47ED138E6009}" srcOrd="1" destOrd="0" presId="urn:microsoft.com/office/officeart/2008/layout/LinedList"/>
    <dgm:cxn modelId="{F36A1593-046D-B74E-A83B-6B35F917C38E}" type="presParOf" srcId="{660A3D5C-8307-0242-8A29-FFC056F577EA}" destId="{7955EFDA-896B-474B-AEC7-FE1C2B14C07F}" srcOrd="8" destOrd="0" presId="urn:microsoft.com/office/officeart/2008/layout/LinedList"/>
    <dgm:cxn modelId="{154BE3DE-7E9A-824A-8F89-413DA3C57F85}" type="presParOf" srcId="{660A3D5C-8307-0242-8A29-FFC056F577EA}" destId="{A605EE9A-84AC-4545-BAC2-5B870E84131F}" srcOrd="9" destOrd="0" presId="urn:microsoft.com/office/officeart/2008/layout/LinedList"/>
    <dgm:cxn modelId="{D883DF21-4D5E-624D-9528-D30F2D42BAC3}" type="presParOf" srcId="{A605EE9A-84AC-4545-BAC2-5B870E84131F}" destId="{EC900544-8622-D640-A8DE-5503CFCA4163}" srcOrd="0" destOrd="0" presId="urn:microsoft.com/office/officeart/2008/layout/LinedList"/>
    <dgm:cxn modelId="{D5E68BC4-D6D8-8F4D-99C7-50674A22D116}" type="presParOf" srcId="{A605EE9A-84AC-4545-BAC2-5B870E84131F}" destId="{2A9A87E2-D871-4C49-B2D6-EDE3B48FFB5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BC6EA6-FC33-0946-A833-7326660D55B9}">
      <dsp:nvSpPr>
        <dsp:cNvPr id="0" name=""/>
        <dsp:cNvSpPr/>
      </dsp:nvSpPr>
      <dsp:spPr>
        <a:xfrm>
          <a:off x="0" y="531"/>
          <a:ext cx="706215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15D5D7-03FE-5345-A720-BE5A746950EB}">
      <dsp:nvSpPr>
        <dsp:cNvPr id="0" name=""/>
        <dsp:cNvSpPr/>
      </dsp:nvSpPr>
      <dsp:spPr>
        <a:xfrm>
          <a:off x="0" y="531"/>
          <a:ext cx="7062150" cy="8700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Kapitel 1 – Wer bin ich? Wo sind wir? </a:t>
          </a:r>
        </a:p>
      </dsp:txBody>
      <dsp:txXfrm>
        <a:off x="0" y="531"/>
        <a:ext cx="7062150" cy="870055"/>
      </dsp:txXfrm>
    </dsp:sp>
    <dsp:sp modelId="{8657475A-9BAC-2542-ADB7-DB30658B5597}">
      <dsp:nvSpPr>
        <dsp:cNvPr id="0" name=""/>
        <dsp:cNvSpPr/>
      </dsp:nvSpPr>
      <dsp:spPr>
        <a:xfrm>
          <a:off x="0" y="870586"/>
          <a:ext cx="706215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44772E-A672-7D48-8023-F19344A3CFF5}">
      <dsp:nvSpPr>
        <dsp:cNvPr id="0" name=""/>
        <dsp:cNvSpPr/>
      </dsp:nvSpPr>
      <dsp:spPr>
        <a:xfrm>
          <a:off x="0" y="870586"/>
          <a:ext cx="7062150" cy="8700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 err="1"/>
            <a:t>Kapitel</a:t>
          </a:r>
          <a:r>
            <a:rPr lang="en-US" sz="2600" kern="1200" dirty="0"/>
            <a:t> 2 – </a:t>
          </a:r>
          <a:r>
            <a:rPr lang="en-US" sz="2600" kern="1200" dirty="0" err="1"/>
            <a:t>Familie</a:t>
          </a:r>
          <a:r>
            <a:rPr lang="en-US" sz="2600" kern="1200" dirty="0"/>
            <a:t>, Freunde und </a:t>
          </a:r>
          <a:r>
            <a:rPr lang="en-US" sz="2600" kern="1200" dirty="0" err="1"/>
            <a:t>Hobbys</a:t>
          </a:r>
          <a:endParaRPr lang="en-US" sz="2600" kern="1200" dirty="0"/>
        </a:p>
      </dsp:txBody>
      <dsp:txXfrm>
        <a:off x="0" y="870586"/>
        <a:ext cx="7062150" cy="870055"/>
      </dsp:txXfrm>
    </dsp:sp>
    <dsp:sp modelId="{F9499D8A-AA25-D540-BA96-222A245203FB}">
      <dsp:nvSpPr>
        <dsp:cNvPr id="0" name=""/>
        <dsp:cNvSpPr/>
      </dsp:nvSpPr>
      <dsp:spPr>
        <a:xfrm>
          <a:off x="0" y="1740641"/>
          <a:ext cx="706215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EF726C-8036-B84C-B38E-50DE8573822B}">
      <dsp:nvSpPr>
        <dsp:cNvPr id="0" name=""/>
        <dsp:cNvSpPr/>
      </dsp:nvSpPr>
      <dsp:spPr>
        <a:xfrm>
          <a:off x="0" y="1740641"/>
          <a:ext cx="7062150" cy="8700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 err="1"/>
            <a:t>Kapitel</a:t>
          </a:r>
          <a:r>
            <a:rPr lang="en-US" sz="2600" kern="1200" dirty="0"/>
            <a:t> 3 – Das Essen und </a:t>
          </a:r>
          <a:r>
            <a:rPr lang="en-US" sz="2600" kern="1200" dirty="0" err="1"/>
            <a:t>Lebensmittel</a:t>
          </a:r>
          <a:r>
            <a:rPr lang="en-US" sz="2600" kern="1200" dirty="0"/>
            <a:t> </a:t>
          </a:r>
        </a:p>
      </dsp:txBody>
      <dsp:txXfrm>
        <a:off x="0" y="1740641"/>
        <a:ext cx="7062150" cy="870055"/>
      </dsp:txXfrm>
    </dsp:sp>
    <dsp:sp modelId="{C8AF3CA7-3BD7-864C-85A7-13DB3E7D95FC}">
      <dsp:nvSpPr>
        <dsp:cNvPr id="0" name=""/>
        <dsp:cNvSpPr/>
      </dsp:nvSpPr>
      <dsp:spPr>
        <a:xfrm>
          <a:off x="0" y="2610696"/>
          <a:ext cx="706215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361A8F-6E7D-0B48-B7E7-670FD0DE89D7}">
      <dsp:nvSpPr>
        <dsp:cNvPr id="0" name=""/>
        <dsp:cNvSpPr/>
      </dsp:nvSpPr>
      <dsp:spPr>
        <a:xfrm>
          <a:off x="0" y="2610696"/>
          <a:ext cx="7062150" cy="8700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 err="1"/>
            <a:t>Kapitel</a:t>
          </a:r>
          <a:r>
            <a:rPr lang="en-US" sz="2600" kern="1200" dirty="0"/>
            <a:t> 4 – </a:t>
          </a:r>
          <a:r>
            <a:rPr lang="en-US" sz="2600" kern="1200" dirty="0" err="1"/>
            <a:t>Unterwegs</a:t>
          </a:r>
          <a:r>
            <a:rPr lang="en-US" sz="2600" kern="1200" dirty="0"/>
            <a:t>! Das Reisen </a:t>
          </a:r>
        </a:p>
      </dsp:txBody>
      <dsp:txXfrm>
        <a:off x="0" y="2610696"/>
        <a:ext cx="7062150" cy="870055"/>
      </dsp:txXfrm>
    </dsp:sp>
    <dsp:sp modelId="{7955EFDA-896B-474B-AEC7-FE1C2B14C07F}">
      <dsp:nvSpPr>
        <dsp:cNvPr id="0" name=""/>
        <dsp:cNvSpPr/>
      </dsp:nvSpPr>
      <dsp:spPr>
        <a:xfrm>
          <a:off x="0" y="3480751"/>
          <a:ext cx="706215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900544-8622-D640-A8DE-5503CFCA4163}">
      <dsp:nvSpPr>
        <dsp:cNvPr id="0" name=""/>
        <dsp:cNvSpPr/>
      </dsp:nvSpPr>
      <dsp:spPr>
        <a:xfrm>
          <a:off x="0" y="3480751"/>
          <a:ext cx="7062150" cy="8700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Kapitel 5- Das Zuhause, das Wetter und die Heimat </a:t>
          </a:r>
        </a:p>
      </dsp:txBody>
      <dsp:txXfrm>
        <a:off x="0" y="3480751"/>
        <a:ext cx="7062150" cy="8700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293F03-0BC5-3741-8861-A5B6FB8BE176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7C55CE-9AFB-594C-AD1C-B36FC5FBF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7502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7C55CE-9AFB-594C-AD1C-B36FC5FBF26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6690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76B821-0571-DE44-9354-F0F442428C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290F746-3A5A-EB42-A081-8C2699B52D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31FFB9-06D8-8E47-A123-DB81097E04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37A88-065F-2F41-A49E-3B383E282808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2633EA-0230-0B40-9B4D-849C4F3E1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35956C-7C6A-A346-A424-DAFAC4BE2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E424E-8959-3F4C-98C1-3AC86C4BD2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115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0B3250-BA6C-FB4A-8130-8B3E76A5D6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1FF9AA0-F8A6-2D42-912F-29DC48C2F8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FFF5CC-FAB3-F945-BBC3-DC8280EE5B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37A88-065F-2F41-A49E-3B383E282808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C01C7F-18D2-CC40-A230-C4F0CD9C2C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37944F-F75C-0E43-B5AC-403E81CD2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E424E-8959-3F4C-98C1-3AC86C4BD2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2191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DE2A30D-434A-7444-A4E2-663297B7110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8A302C5-2C6F-CE4F-B89B-9BB9ACD575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154930-222A-0E42-A826-F53A11582C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37A88-065F-2F41-A49E-3B383E282808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E9900B-2C69-024B-8076-4A415A694F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3E3D89-9955-4A49-89F3-95A50F939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E424E-8959-3F4C-98C1-3AC86C4BD2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582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2227F6-5DDA-E143-A3F4-84CAF71D57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4E3E12-D8E9-8248-8818-A673F6D967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4CC706-3615-9C46-B8B3-3CCED5224C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37A88-065F-2F41-A49E-3B383E282808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CFDCA6-752F-3240-A510-602954572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9D607D-FEB8-AA49-B2F2-12EBDD741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E424E-8959-3F4C-98C1-3AC86C4BD2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2646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8E5BF6-CDC7-D54C-AD69-036AF0BFF8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D3A1CC-36F0-D14E-9D02-F43DF58BEB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D41ADB-F102-3B48-A3B1-F609C599CE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37A88-065F-2F41-A49E-3B383E282808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B87BC4-DBD4-8E4E-BF27-EF72D696F3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4D7C03-CA68-8440-9008-F46CD8879E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E424E-8959-3F4C-98C1-3AC86C4BD2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8388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DE9CC8-F258-BE4D-8AB4-B0B453FBDB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A24CFE-12B9-D842-A06E-83211A36FC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EE39BE-6C28-1C40-A016-4255B06553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2122F5-93FD-1543-BB8E-E05C685E1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37A88-065F-2F41-A49E-3B383E282808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992A8C-806F-3D42-B887-58D5FFD2E1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14D9A2-9DB0-744A-9A9E-3E52436AF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E424E-8959-3F4C-98C1-3AC86C4BD2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132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21331E-C722-D042-AF72-44DAD5BA1A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DB442B-628C-8943-8A21-E08FA3636B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E3E7DC-76B7-3046-980F-83C71E84CC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6A412D7-2757-7849-A658-53B0DEFB3B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F617E96-8C87-BF4A-B506-B8085D2A5A3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28A3D17-54C8-8147-BB37-54B4A6F2BA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37A88-065F-2F41-A49E-3B383E282808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C68BAF6-25D7-9449-AE8A-5B6F889371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64A8BE0-CFDF-C24A-8D46-355ED4DC23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E424E-8959-3F4C-98C1-3AC86C4BD2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4122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A15A40-8A9D-684E-8AC7-1AFB6CA6D1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2A1D247-75BF-E749-AE3C-041E59B971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37A88-065F-2F41-A49E-3B383E282808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0F680A-B841-E44F-AD59-FB5EBDACE8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6BB258-7344-F74E-92F1-E41764D79E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E424E-8959-3F4C-98C1-3AC86C4BD2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187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1D4E1C6-A2AF-184E-9D0D-E9A763D081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37A88-065F-2F41-A49E-3B383E282808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1829E7D-BBA0-EF49-893D-1DBD973801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BB86F7-3747-784C-9CFB-C83B7F860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E424E-8959-3F4C-98C1-3AC86C4BD2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9797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E55792-2273-EE4D-A19A-35482CAB98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75F9C6-B7B2-CE48-BD1E-6DAB3D3227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DF1DB0-81CC-624C-BDFD-6DAAAFC937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211BC7-1C80-B244-BA60-CA42D758FB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37A88-065F-2F41-A49E-3B383E282808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B69985-489C-C949-B612-0C71DB71B7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BDA3A3-13D2-0D4B-9670-C7232E2FC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E424E-8959-3F4C-98C1-3AC86C4BD2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9024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50E0DB-D0DE-C042-B5CF-7C792DD5D5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45DF7C8-4753-384E-A0BB-9F8B5B660A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1A7F99-8E58-E84B-BC46-CD7796CCBA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E9B2BB-E917-3841-BA3B-E64B367C31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37A88-065F-2F41-A49E-3B383E282808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71C752-2367-134A-B2BA-81FE1CC880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AF9CCA-AC49-A14D-BBF1-0A5748C8B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E424E-8959-3F4C-98C1-3AC86C4BD2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3846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CA0B7FB-959D-A04A-B444-C7603F3184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53CC24-9C20-C744-86CD-C362546123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B30922-49B1-0A43-83DF-3B7428631E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137A88-065F-2F41-A49E-3B383E282808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532C5D-FA48-5B43-8461-F228056440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EB1A77-01FE-BC4C-9961-9BE75B29FF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BE424E-8959-3F4C-98C1-3AC86C4BD2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143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mstrair@brynmawr.edu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iff"/><Relationship Id="rId2" Type="http://schemas.openxmlformats.org/officeDocument/2006/relationships/image" Target="../media/image14.tif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if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g"/><Relationship Id="rId13" Type="http://schemas.openxmlformats.org/officeDocument/2006/relationships/image" Target="../media/image9.jpg"/><Relationship Id="rId3" Type="http://schemas.openxmlformats.org/officeDocument/2006/relationships/diagramLayout" Target="../diagrams/layout1.xml"/><Relationship Id="rId7" Type="http://schemas.openxmlformats.org/officeDocument/2006/relationships/image" Target="../media/image3.jpg"/><Relationship Id="rId12" Type="http://schemas.openxmlformats.org/officeDocument/2006/relationships/image" Target="../media/image8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openxmlformats.org/officeDocument/2006/relationships/image" Target="../media/image7.jpeg"/><Relationship Id="rId5" Type="http://schemas.openxmlformats.org/officeDocument/2006/relationships/diagramColors" Target="../diagrams/colors1.xml"/><Relationship Id="rId10" Type="http://schemas.openxmlformats.org/officeDocument/2006/relationships/image" Target="../media/image6.jpe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5.jpg"/><Relationship Id="rId1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761E2F-2F98-084F-9711-E5DD89D254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27416"/>
            <a:ext cx="9144000" cy="735012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Herzlich</a:t>
            </a:r>
            <a:r>
              <a:rPr lang="en-US" dirty="0"/>
              <a:t> </a:t>
            </a:r>
            <a:r>
              <a:rPr lang="en-US" dirty="0" err="1"/>
              <a:t>Willkommen</a:t>
            </a:r>
            <a:r>
              <a:rPr lang="en-US" dirty="0"/>
              <a:t>!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64965C1-9883-3049-B510-481FD1B886FD}"/>
              </a:ext>
            </a:extLst>
          </p:cNvPr>
          <p:cNvSpPr txBox="1"/>
          <p:nvPr/>
        </p:nvSpPr>
        <p:spPr>
          <a:xfrm>
            <a:off x="2473112" y="3231407"/>
            <a:ext cx="829780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GERM 001 – Elementary German/Deutsch </a:t>
            </a:r>
            <a:r>
              <a:rPr lang="en-US" sz="2400" b="1" dirty="0" err="1"/>
              <a:t>für</a:t>
            </a:r>
            <a:r>
              <a:rPr lang="en-US" sz="2400" b="1" dirty="0"/>
              <a:t> </a:t>
            </a:r>
            <a:r>
              <a:rPr lang="en-US" sz="2400" b="1" dirty="0" err="1"/>
              <a:t>Anfänger</a:t>
            </a:r>
            <a:r>
              <a:rPr lang="en-US" sz="2400" b="1" dirty="0"/>
              <a:t>*</a:t>
            </a:r>
            <a:r>
              <a:rPr lang="en-US" sz="2400" b="1" dirty="0" err="1"/>
              <a:t>innen</a:t>
            </a:r>
            <a:r>
              <a:rPr lang="en-US" sz="2400" b="1" dirty="0"/>
              <a:t> </a:t>
            </a:r>
          </a:p>
          <a:p>
            <a:pPr algn="ctr"/>
            <a:r>
              <a:rPr lang="en-US" sz="2400" b="1" dirty="0"/>
              <a:t>Bryn </a:t>
            </a:r>
            <a:r>
              <a:rPr lang="en-US" sz="2400" b="1" dirty="0" err="1"/>
              <a:t>Mawr</a:t>
            </a:r>
            <a:r>
              <a:rPr lang="en-US" sz="2400" b="1" dirty="0"/>
              <a:t> College </a:t>
            </a:r>
          </a:p>
          <a:p>
            <a:pPr algn="ctr"/>
            <a:r>
              <a:rPr lang="en-US" sz="2400" b="1" dirty="0"/>
              <a:t>Herbst  2026</a:t>
            </a:r>
          </a:p>
          <a:p>
            <a:pPr algn="ctr"/>
            <a:r>
              <a:rPr lang="en-US" sz="2400" b="1" dirty="0"/>
              <a:t>Montag, </a:t>
            </a:r>
            <a:r>
              <a:rPr lang="en-US" sz="2400" b="1" dirty="0" err="1"/>
              <a:t>Dientag</a:t>
            </a:r>
            <a:r>
              <a:rPr lang="en-US" sz="2400" b="1" dirty="0"/>
              <a:t>, Donnerstag, und Freitag: 9 Uhr 10 – 10 Uhr </a:t>
            </a:r>
          </a:p>
          <a:p>
            <a:pPr algn="ctr"/>
            <a:r>
              <a:rPr lang="en-US" sz="2400" b="1" dirty="0"/>
              <a:t>TAY D</a:t>
            </a:r>
          </a:p>
          <a:p>
            <a:pPr algn="ctr"/>
            <a:r>
              <a:rPr lang="en-US" sz="2400" b="1" dirty="0"/>
              <a:t>TA </a:t>
            </a:r>
            <a:r>
              <a:rPr lang="en-US" sz="2400" b="1" dirty="0" err="1"/>
              <a:t>Sitzungen</a:t>
            </a:r>
            <a:r>
              <a:rPr lang="en-US" sz="2400" b="1" dirty="0"/>
              <a:t>: </a:t>
            </a:r>
            <a:r>
              <a:rPr lang="en-US" sz="2400" b="1" dirty="0" err="1"/>
              <a:t>Mittwoch</a:t>
            </a:r>
            <a:r>
              <a:rPr lang="en-US" sz="2400" b="1" dirty="0"/>
              <a:t> 9 Uhr 10 – 10 Uhr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F883981-1412-B84B-8DFA-7BECFA6C5153}"/>
              </a:ext>
            </a:extLst>
          </p:cNvPr>
          <p:cNvSpPr txBox="1"/>
          <p:nvPr/>
        </p:nvSpPr>
        <p:spPr>
          <a:xfrm>
            <a:off x="188479" y="4826675"/>
            <a:ext cx="480677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Dr. Margaret </a:t>
            </a:r>
            <a:r>
              <a:rPr lang="en-US" dirty="0" err="1"/>
              <a:t>Strair</a:t>
            </a:r>
            <a:endParaRPr lang="en-US" dirty="0"/>
          </a:p>
          <a:p>
            <a:r>
              <a:rPr lang="en-US" dirty="0"/>
              <a:t>Lecturer in German</a:t>
            </a:r>
          </a:p>
          <a:p>
            <a:r>
              <a:rPr lang="en-US" dirty="0"/>
              <a:t>Bryn </a:t>
            </a:r>
            <a:r>
              <a:rPr lang="en-US" dirty="0" err="1"/>
              <a:t>Mawr</a:t>
            </a:r>
            <a:r>
              <a:rPr lang="en-US" dirty="0"/>
              <a:t> College </a:t>
            </a:r>
          </a:p>
          <a:p>
            <a:r>
              <a:rPr lang="en-US" dirty="0">
                <a:hlinkClick r:id="rId2"/>
              </a:rPr>
              <a:t>mstrair@brynmawr.edu</a:t>
            </a:r>
            <a:endParaRPr lang="en-US" dirty="0"/>
          </a:p>
          <a:p>
            <a:r>
              <a:rPr lang="en-US" dirty="0"/>
              <a:t>OL 139</a:t>
            </a:r>
          </a:p>
          <a:p>
            <a:r>
              <a:rPr lang="en-US" dirty="0"/>
              <a:t>F: 1:30-3:30 PM &amp; by appt</a:t>
            </a:r>
          </a:p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B7FA239-8E40-E34B-9239-2133FAD875E5}"/>
              </a:ext>
            </a:extLst>
          </p:cNvPr>
          <p:cNvSpPr txBox="1"/>
          <p:nvPr/>
        </p:nvSpPr>
        <p:spPr>
          <a:xfrm>
            <a:off x="5426927" y="6092030"/>
            <a:ext cx="691566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r>
              <a:rPr lang="en-US" sz="2000" dirty="0"/>
              <a:t>TAs: Maggie Atkins, Esther Rossi-Kessel, und Margaret Schedler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E412BD6-782C-CB37-72AF-CD65DAD84F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479" y="1148934"/>
            <a:ext cx="11900602" cy="1903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977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A9B3E21-39AB-A747-8EEA-517D44E14E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90311" y="681037"/>
            <a:ext cx="4899378" cy="44611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Partnerarbeit</a:t>
            </a:r>
            <a:r>
              <a:rPr lang="en-US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:</a:t>
            </a:r>
            <a:br>
              <a:rPr lang="en-US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Partnerinterviews</a:t>
            </a:r>
            <a:r>
              <a:rPr lang="en-US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16" name="Arc 15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43FD700-80DD-3A4A-BCBE-A944C68784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dirty="0"/>
              <a:t>-Favorite...book/movie/music? </a:t>
            </a:r>
          </a:p>
          <a:p>
            <a:r>
              <a:rPr lang="en-US" sz="3200" dirty="0"/>
              <a:t>-How is your semester going so far? </a:t>
            </a:r>
          </a:p>
          <a:p>
            <a:r>
              <a:rPr lang="en-US" sz="3200" dirty="0"/>
              <a:t>-What classes are you taking?</a:t>
            </a:r>
          </a:p>
          <a:p>
            <a:r>
              <a:rPr lang="en-US" sz="3200" dirty="0"/>
              <a:t>-Fun/interesting fact about you!</a:t>
            </a:r>
          </a:p>
          <a:p>
            <a:pPr marL="0" indent="0">
              <a:buNone/>
            </a:pPr>
            <a:endParaRPr lang="en-US" sz="3200" dirty="0"/>
          </a:p>
          <a:p>
            <a:endParaRPr lang="en-US" sz="3200" dirty="0"/>
          </a:p>
          <a:p>
            <a:r>
              <a:rPr lang="en-US" sz="3200" dirty="0"/>
              <a:t>+</a:t>
            </a:r>
            <a:r>
              <a:rPr lang="en-US" sz="3200" dirty="0" err="1"/>
              <a:t>Notizen</a:t>
            </a:r>
            <a:r>
              <a:rPr lang="en-US" sz="3200" dirty="0"/>
              <a:t> </a:t>
            </a:r>
            <a:r>
              <a:rPr lang="en-US" sz="3200" dirty="0" err="1"/>
              <a:t>schreiben</a:t>
            </a:r>
            <a:endParaRPr lang="en-US" sz="32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B1EFA2C-569E-AC4D-9A29-C23F9E2DEF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6820" y="4084724"/>
            <a:ext cx="1950595" cy="207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9625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41EF486-2589-854A-AA02-2C06161A9A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955" y="987424"/>
            <a:ext cx="3705880" cy="462756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DCD2F02-0767-684F-8152-F8BD859E2D2C}"/>
              </a:ext>
            </a:extLst>
          </p:cNvPr>
          <p:cNvSpPr txBox="1"/>
          <p:nvPr/>
        </p:nvSpPr>
        <p:spPr>
          <a:xfrm>
            <a:off x="4986338" y="1114425"/>
            <a:ext cx="60137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Auf Deutsch! </a:t>
            </a:r>
            <a:r>
              <a:rPr lang="de-DE" sz="4400" dirty="0"/>
              <a:t>Der Gruß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BF256A0-556A-094F-9BAC-198F5F893B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1348" y="1973261"/>
            <a:ext cx="3998425" cy="265588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C07C31B-DD41-814A-BEF9-B38B3E59A9C6}"/>
              </a:ext>
            </a:extLst>
          </p:cNvPr>
          <p:cNvSpPr txBox="1"/>
          <p:nvPr/>
        </p:nvSpPr>
        <p:spPr>
          <a:xfrm>
            <a:off x="5109210" y="4869180"/>
            <a:ext cx="58908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Hallo! </a:t>
            </a:r>
            <a:r>
              <a:rPr lang="en-US" sz="3600" dirty="0" err="1"/>
              <a:t>Guten</a:t>
            </a:r>
            <a:r>
              <a:rPr lang="en-US" sz="3600" dirty="0"/>
              <a:t> Tag!  </a:t>
            </a:r>
            <a:r>
              <a:rPr lang="en-US" sz="3600" dirty="0" err="1"/>
              <a:t>Hallöchen</a:t>
            </a:r>
            <a:r>
              <a:rPr lang="en-US" sz="3600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7231745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9DED87-8762-5C24-1C97-7B85F90C5F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7117382-E717-A55E-5286-59C11F2FBE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876" y="584775"/>
            <a:ext cx="10920248" cy="574887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F6CD4D5-B42F-646B-3AB3-082298AEDED5}"/>
              </a:ext>
            </a:extLst>
          </p:cNvPr>
          <p:cNvSpPr txBox="1"/>
          <p:nvPr/>
        </p:nvSpPr>
        <p:spPr>
          <a:xfrm>
            <a:off x="4471988" y="0"/>
            <a:ext cx="1143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/>
              <a:t>Infos</a:t>
            </a:r>
            <a:r>
              <a:rPr lang="en-US" sz="3200" dirty="0"/>
              <a:t> </a:t>
            </a:r>
            <a:r>
              <a:rPr lang="en-US" sz="3200" dirty="0" err="1"/>
              <a:t>über</a:t>
            </a:r>
            <a:r>
              <a:rPr lang="en-US" sz="3200" dirty="0"/>
              <a:t> </a:t>
            </a:r>
            <a:r>
              <a:rPr lang="en-US" sz="3200" dirty="0" err="1"/>
              <a:t>mich</a:t>
            </a:r>
            <a:r>
              <a:rPr lang="en-US" sz="3200" dirty="0"/>
              <a:t>! </a:t>
            </a:r>
          </a:p>
        </p:txBody>
      </p:sp>
    </p:spTree>
    <p:extLst>
      <p:ext uri="{BB962C8B-B14F-4D97-AF65-F5344CB8AC3E}">
        <p14:creationId xmlns:p14="http://schemas.microsoft.com/office/powerpoint/2010/main" val="41053064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E16CCE6-30E5-FE45-AAA8-5DC5FB424D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207" y="554560"/>
            <a:ext cx="7864352" cy="574887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F3E584F-C461-5244-8286-1696CC55890A}"/>
              </a:ext>
            </a:extLst>
          </p:cNvPr>
          <p:cNvSpPr txBox="1"/>
          <p:nvPr/>
        </p:nvSpPr>
        <p:spPr>
          <a:xfrm>
            <a:off x="4471988" y="0"/>
            <a:ext cx="1143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/>
              <a:t>Infos</a:t>
            </a:r>
            <a:r>
              <a:rPr lang="en-US" sz="3200" dirty="0"/>
              <a:t> </a:t>
            </a:r>
            <a:r>
              <a:rPr lang="en-US" sz="3200" dirty="0" err="1"/>
              <a:t>über</a:t>
            </a:r>
            <a:r>
              <a:rPr lang="en-US" sz="3200" dirty="0"/>
              <a:t> </a:t>
            </a:r>
            <a:r>
              <a:rPr lang="en-US" sz="3200" dirty="0" err="1"/>
              <a:t>mich</a:t>
            </a:r>
            <a:r>
              <a:rPr lang="en-US" sz="3200" dirty="0"/>
              <a:t>!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4C8999A-B736-F01A-E2E2-FB7190B1E27F}"/>
              </a:ext>
            </a:extLst>
          </p:cNvPr>
          <p:cNvSpPr txBox="1"/>
          <p:nvPr/>
        </p:nvSpPr>
        <p:spPr>
          <a:xfrm>
            <a:off x="8261131" y="747299"/>
            <a:ext cx="372066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Hallo! Ich </a:t>
            </a:r>
            <a:r>
              <a:rPr lang="en-US" sz="3200" dirty="0" err="1"/>
              <a:t>heiße</a:t>
            </a:r>
            <a:r>
              <a:rPr lang="en-US" sz="3200" dirty="0"/>
              <a:t> Margaret und ich </a:t>
            </a:r>
            <a:r>
              <a:rPr lang="en-US" sz="3200" dirty="0" err="1"/>
              <a:t>komme</a:t>
            </a:r>
            <a:r>
              <a:rPr lang="en-US" sz="3200" dirty="0"/>
              <a:t> </a:t>
            </a:r>
            <a:r>
              <a:rPr lang="en-US" sz="3200" dirty="0" err="1"/>
              <a:t>aus</a:t>
            </a:r>
            <a:r>
              <a:rPr lang="en-US" sz="3200" dirty="0"/>
              <a:t> New Jersey. Und Sie? </a:t>
            </a:r>
          </a:p>
        </p:txBody>
      </p:sp>
    </p:spTree>
    <p:extLst>
      <p:ext uri="{BB962C8B-B14F-4D97-AF65-F5344CB8AC3E}">
        <p14:creationId xmlns:p14="http://schemas.microsoft.com/office/powerpoint/2010/main" val="3591918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56C670-9A55-064D-8B9E-93874BDE9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Deutsche </a:t>
            </a:r>
            <a:r>
              <a:rPr lang="en-US" dirty="0" err="1"/>
              <a:t>Wörter</a:t>
            </a:r>
            <a:r>
              <a:rPr lang="en-US" dirty="0"/>
              <a:t>? </a:t>
            </a:r>
            <a:r>
              <a:rPr lang="en-US" dirty="0" err="1"/>
              <a:t>Partnerarbeit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669DF0-F7A1-6B4E-92B7-8C247E2983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50680" y="1960563"/>
            <a:ext cx="10515600" cy="4351338"/>
          </a:xfrm>
        </p:spPr>
        <p:txBody>
          <a:bodyPr/>
          <a:lstStyle/>
          <a:p>
            <a:r>
              <a:rPr lang="en-US" dirty="0" err="1"/>
              <a:t>heißen</a:t>
            </a:r>
            <a:r>
              <a:rPr lang="en-US" dirty="0"/>
              <a:t> </a:t>
            </a:r>
          </a:p>
          <a:p>
            <a:r>
              <a:rPr lang="en-US" dirty="0" err="1"/>
              <a:t>kommen</a:t>
            </a:r>
            <a:r>
              <a:rPr lang="en-US" dirty="0"/>
              <a:t> </a:t>
            </a:r>
          </a:p>
          <a:p>
            <a:r>
              <a:rPr lang="en-US" dirty="0"/>
              <a:t>sein </a:t>
            </a:r>
          </a:p>
          <a:p>
            <a:r>
              <a:rPr lang="en-US" dirty="0" err="1"/>
              <a:t>sprechen</a:t>
            </a:r>
            <a:endParaRPr lang="en-US" dirty="0"/>
          </a:p>
          <a:p>
            <a:r>
              <a:rPr lang="en-US" dirty="0" err="1"/>
              <a:t>schreiben</a:t>
            </a:r>
            <a:r>
              <a:rPr lang="en-US" dirty="0"/>
              <a:t> </a:t>
            </a:r>
          </a:p>
        </p:txBody>
      </p:sp>
      <p:pic>
        <p:nvPicPr>
          <p:cNvPr id="4098" name="Picture 2" descr="Deutsches Universalwörterbuch (German Edition): duden-editors:  9783411055043: Amazon.com: Books">
            <a:extLst>
              <a:ext uri="{FF2B5EF4-FFF2-40B4-BE49-F238E27FC236}">
                <a16:creationId xmlns:a16="http://schemas.microsoft.com/office/drawing/2014/main" id="{A22947E7-FBE9-4B4D-9A62-A319AFF1C1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823" y="1491457"/>
            <a:ext cx="3532187" cy="4820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Wörterbuch Literatur - Kostenloses Foto auf Pixabay - Pixabay">
            <a:extLst>
              <a:ext uri="{FF2B5EF4-FFF2-40B4-BE49-F238E27FC236}">
                <a16:creationId xmlns:a16="http://schemas.microsoft.com/office/drawing/2014/main" id="{D79FD636-22F4-674C-9C2F-BCA125A3A9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9010" y="1491457"/>
            <a:ext cx="4886008" cy="4820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8199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FB24CDF-B776-B949-8865-6DE8A3B73286}"/>
              </a:ext>
            </a:extLst>
          </p:cNvPr>
          <p:cNvSpPr txBox="1"/>
          <p:nvPr/>
        </p:nvSpPr>
        <p:spPr>
          <a:xfrm>
            <a:off x="1234440" y="5044440"/>
            <a:ext cx="102260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/>
              <a:t>Tschüß</a:t>
            </a:r>
            <a:r>
              <a:rPr lang="en-US" sz="3600" dirty="0"/>
              <a:t>! </a:t>
            </a:r>
          </a:p>
          <a:p>
            <a:pPr algn="ctr"/>
            <a:r>
              <a:rPr lang="en-US" sz="3600" dirty="0"/>
              <a:t>Auf Wiedersehen!</a:t>
            </a:r>
          </a:p>
          <a:p>
            <a:pPr algn="ctr"/>
            <a:r>
              <a:rPr lang="en-US" sz="3600" dirty="0" err="1"/>
              <a:t>Tschüßi</a:t>
            </a:r>
            <a:r>
              <a:rPr lang="en-US" sz="3600" dirty="0"/>
              <a:t>! 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0AAAA0A-C904-0242-9E24-B459D6518B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6333" y="613231"/>
            <a:ext cx="4253707" cy="4253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5076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048933C-513C-3449-BC75-499589B5FB99}"/>
              </a:ext>
            </a:extLst>
          </p:cNvPr>
          <p:cNvSpPr txBox="1"/>
          <p:nvPr/>
        </p:nvSpPr>
        <p:spPr>
          <a:xfrm>
            <a:off x="546401" y="127378"/>
            <a:ext cx="1066175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+mj-lt"/>
              </a:rPr>
              <a:t>Das </a:t>
            </a:r>
            <a:r>
              <a:rPr lang="en-US" sz="2400" b="1" dirty="0" err="1">
                <a:latin typeface="+mj-lt"/>
              </a:rPr>
              <a:t>Programm</a:t>
            </a:r>
            <a:r>
              <a:rPr lang="en-US" sz="2400" b="1" dirty="0">
                <a:latin typeface="+mj-lt"/>
              </a:rPr>
              <a:t> </a:t>
            </a:r>
          </a:p>
          <a:p>
            <a:pPr algn="ctr"/>
            <a:r>
              <a:rPr lang="en-US" sz="2400" b="1" dirty="0">
                <a:latin typeface="+mj-lt"/>
              </a:rPr>
              <a:t>Montag, 31. August</a:t>
            </a:r>
          </a:p>
          <a:p>
            <a:endParaRPr lang="en-US" sz="2400" b="1" dirty="0">
              <a:latin typeface="+mj-lt"/>
            </a:endParaRPr>
          </a:p>
          <a:p>
            <a:endParaRPr lang="en-US" sz="2400" b="1" dirty="0">
              <a:latin typeface="+mj-lt"/>
            </a:endParaRPr>
          </a:p>
          <a:p>
            <a:r>
              <a:rPr lang="en-US" sz="2400" b="1" dirty="0">
                <a:latin typeface="+mj-lt"/>
              </a:rPr>
              <a:t>-</a:t>
            </a:r>
            <a:r>
              <a:rPr lang="en-US" sz="2400" b="1" dirty="0" err="1">
                <a:latin typeface="+mj-lt"/>
              </a:rPr>
              <a:t>Organisatorisches</a:t>
            </a:r>
            <a:r>
              <a:rPr lang="en-US" sz="2400" b="1" dirty="0">
                <a:latin typeface="+mj-lt"/>
              </a:rPr>
              <a:t> und </a:t>
            </a:r>
            <a:r>
              <a:rPr lang="en-US" sz="2400" b="1" dirty="0" err="1">
                <a:latin typeface="+mj-lt"/>
              </a:rPr>
              <a:t>Kursplan</a:t>
            </a:r>
            <a:r>
              <a:rPr lang="en-US" sz="2400" b="1" dirty="0">
                <a:latin typeface="+mj-lt"/>
              </a:rPr>
              <a:t>  </a:t>
            </a:r>
          </a:p>
          <a:p>
            <a:r>
              <a:rPr lang="en-US" sz="2400" b="1" dirty="0">
                <a:latin typeface="+mj-lt"/>
              </a:rPr>
              <a:t>-Introductions/Ring um das Zimmer </a:t>
            </a:r>
          </a:p>
          <a:p>
            <a:r>
              <a:rPr lang="en-US" sz="2400" b="1" dirty="0">
                <a:latin typeface="+mj-lt"/>
              </a:rPr>
              <a:t>- </a:t>
            </a:r>
            <a:r>
              <a:rPr lang="en-US" sz="2400" b="1" dirty="0" err="1">
                <a:latin typeface="+mj-lt"/>
              </a:rPr>
              <a:t>Partnerarbeit</a:t>
            </a:r>
            <a:r>
              <a:rPr lang="en-US" sz="2400" b="1" dirty="0">
                <a:latin typeface="+mj-lt"/>
              </a:rPr>
              <a:t>/</a:t>
            </a:r>
            <a:r>
              <a:rPr lang="en-US" sz="2400" b="1" dirty="0" err="1">
                <a:latin typeface="+mj-lt"/>
              </a:rPr>
              <a:t>Partnerinterviews</a:t>
            </a:r>
            <a:r>
              <a:rPr lang="en-US" sz="2400" b="1" dirty="0">
                <a:latin typeface="+mj-lt"/>
              </a:rPr>
              <a:t>: </a:t>
            </a:r>
            <a:r>
              <a:rPr lang="en-US" sz="2400" dirty="0" err="1"/>
              <a:t>m</a:t>
            </a:r>
            <a:r>
              <a:rPr lang="en-US" sz="2400" b="1" dirty="0" err="1">
                <a:latin typeface="+mj-lt"/>
              </a:rPr>
              <a:t>it</a:t>
            </a:r>
            <a:r>
              <a:rPr lang="en-US" sz="2400" b="1" dirty="0">
                <a:latin typeface="+mj-lt"/>
              </a:rPr>
              <a:t> </a:t>
            </a:r>
            <a:r>
              <a:rPr lang="en-US" sz="2400" b="1" dirty="0" err="1">
                <a:latin typeface="+mj-lt"/>
              </a:rPr>
              <a:t>einer</a:t>
            </a:r>
            <a:r>
              <a:rPr lang="en-US" sz="2400" b="1" dirty="0">
                <a:latin typeface="+mj-lt"/>
              </a:rPr>
              <a:t> </a:t>
            </a:r>
            <a:r>
              <a:rPr lang="en-US" sz="2400" b="1" dirty="0" err="1">
                <a:latin typeface="+mj-lt"/>
              </a:rPr>
              <a:t>anderen</a:t>
            </a:r>
            <a:r>
              <a:rPr lang="en-US" sz="2400" b="1" dirty="0">
                <a:latin typeface="+mj-lt"/>
              </a:rPr>
              <a:t> Person </a:t>
            </a:r>
            <a:r>
              <a:rPr lang="en-US" sz="2400" b="1" dirty="0" err="1">
                <a:latin typeface="+mj-lt"/>
              </a:rPr>
              <a:t>quatschen</a:t>
            </a:r>
            <a:r>
              <a:rPr lang="en-US" sz="2400" b="1" dirty="0">
                <a:latin typeface="+mj-lt"/>
              </a:rPr>
              <a:t> (auf </a:t>
            </a:r>
            <a:r>
              <a:rPr lang="en-US" sz="2400" b="1" dirty="0" err="1">
                <a:latin typeface="+mj-lt"/>
              </a:rPr>
              <a:t>Englisch</a:t>
            </a:r>
            <a:r>
              <a:rPr lang="en-US" sz="2400" b="1" dirty="0">
                <a:latin typeface="+mj-lt"/>
              </a:rPr>
              <a:t>!) </a:t>
            </a:r>
          </a:p>
          <a:p>
            <a:r>
              <a:rPr lang="en-US" sz="2400" b="1" dirty="0">
                <a:latin typeface="+mj-lt"/>
              </a:rPr>
              <a:t>-</a:t>
            </a:r>
            <a:r>
              <a:rPr lang="en-US" sz="2400" b="1" dirty="0" err="1">
                <a:latin typeface="+mj-lt"/>
              </a:rPr>
              <a:t>Grüße</a:t>
            </a:r>
            <a:r>
              <a:rPr lang="en-US" sz="2400" b="1" dirty="0">
                <a:latin typeface="+mj-lt"/>
              </a:rPr>
              <a:t> </a:t>
            </a:r>
          </a:p>
          <a:p>
            <a:r>
              <a:rPr lang="en-US" sz="2400" b="1" dirty="0">
                <a:latin typeface="+mj-lt"/>
              </a:rPr>
              <a:t>-</a:t>
            </a:r>
            <a:r>
              <a:rPr lang="en-US" sz="2400" b="1" dirty="0" err="1">
                <a:latin typeface="+mj-lt"/>
              </a:rPr>
              <a:t>Infos</a:t>
            </a:r>
            <a:r>
              <a:rPr lang="en-US" sz="2400" b="1" dirty="0">
                <a:latin typeface="+mj-lt"/>
              </a:rPr>
              <a:t> </a:t>
            </a:r>
            <a:r>
              <a:rPr lang="en-US" sz="2400" b="1" dirty="0" err="1">
                <a:latin typeface="+mj-lt"/>
              </a:rPr>
              <a:t>über</a:t>
            </a:r>
            <a:r>
              <a:rPr lang="en-US" sz="2400" b="1" dirty="0">
                <a:latin typeface="+mj-lt"/>
              </a:rPr>
              <a:t> </a:t>
            </a:r>
            <a:r>
              <a:rPr lang="en-US" sz="2400" dirty="0" err="1"/>
              <a:t>mich</a:t>
            </a:r>
            <a:r>
              <a:rPr lang="en-US" sz="2400" dirty="0"/>
              <a:t>!</a:t>
            </a:r>
            <a:endParaRPr lang="en-US" sz="2400" b="1" dirty="0">
              <a:latin typeface="+mj-lt"/>
            </a:endParaRPr>
          </a:p>
          <a:p>
            <a:r>
              <a:rPr lang="en-US" sz="2400" b="1" dirty="0">
                <a:latin typeface="+mj-lt"/>
              </a:rPr>
              <a:t>-What do you know about the German language? </a:t>
            </a:r>
          </a:p>
          <a:p>
            <a:r>
              <a:rPr lang="en-US" sz="2400" b="1" dirty="0">
                <a:latin typeface="+mj-lt"/>
              </a:rPr>
              <a:t>-Plan for our Next Meeting/</a:t>
            </a:r>
            <a:r>
              <a:rPr lang="en-US" sz="2400" b="1" dirty="0" err="1">
                <a:latin typeface="+mj-lt"/>
              </a:rPr>
              <a:t>nächste</a:t>
            </a:r>
            <a:r>
              <a:rPr lang="en-US" sz="2400" b="1" dirty="0">
                <a:latin typeface="+mj-lt"/>
              </a:rPr>
              <a:t> </a:t>
            </a:r>
            <a:r>
              <a:rPr lang="en-US" sz="2400" b="1" dirty="0" err="1">
                <a:latin typeface="+mj-lt"/>
              </a:rPr>
              <a:t>Klasse</a:t>
            </a:r>
            <a:r>
              <a:rPr lang="en-US" sz="2400" b="1" dirty="0">
                <a:latin typeface="+mj-lt"/>
              </a:rPr>
              <a:t> </a:t>
            </a:r>
          </a:p>
          <a:p>
            <a:endParaRPr lang="en-US" sz="2400" b="1" dirty="0">
              <a:latin typeface="+mj-lt"/>
            </a:endParaRPr>
          </a:p>
          <a:p>
            <a:r>
              <a:rPr lang="en-US" sz="2400" b="1" dirty="0"/>
              <a:t>HAUSAUFGABEN (HA/Homework): Check the HA Google Doc! </a:t>
            </a:r>
          </a:p>
          <a:p>
            <a:r>
              <a:rPr lang="en-US" sz="2400" b="1" dirty="0">
                <a:latin typeface="+mj-lt"/>
              </a:rPr>
              <a:t>-Course Survey/Kurs </a:t>
            </a:r>
            <a:r>
              <a:rPr lang="en-US" sz="2400" b="1" dirty="0" err="1">
                <a:latin typeface="+mj-lt"/>
              </a:rPr>
              <a:t>Umfrage</a:t>
            </a:r>
            <a:r>
              <a:rPr lang="en-US" sz="2400" b="1" dirty="0">
                <a:latin typeface="+mj-lt"/>
              </a:rPr>
              <a:t> </a:t>
            </a:r>
            <a:r>
              <a:rPr lang="en-US" sz="2400" b="1" dirty="0" err="1">
                <a:latin typeface="+mj-lt"/>
              </a:rPr>
              <a:t>ausfüllen</a:t>
            </a:r>
            <a:r>
              <a:rPr lang="en-US" sz="2400" b="1" dirty="0">
                <a:latin typeface="+mj-lt"/>
              </a:rPr>
              <a:t> und </a:t>
            </a:r>
            <a:r>
              <a:rPr lang="en-US" sz="2400" b="1" dirty="0" err="1">
                <a:latin typeface="+mj-lt"/>
              </a:rPr>
              <a:t>schreiben</a:t>
            </a:r>
            <a:endParaRPr lang="en-US" sz="2400" b="1" dirty="0">
              <a:latin typeface="+mj-lt"/>
            </a:endParaRPr>
          </a:p>
          <a:p>
            <a:r>
              <a:rPr lang="en-US" sz="2400" b="1" dirty="0">
                <a:latin typeface="+mj-lt"/>
              </a:rPr>
              <a:t>-</a:t>
            </a:r>
            <a:r>
              <a:rPr lang="en-US" sz="2400" b="1" dirty="0" err="1">
                <a:latin typeface="+mj-lt"/>
              </a:rPr>
              <a:t>Semesterplan</a:t>
            </a:r>
            <a:r>
              <a:rPr lang="en-US" sz="2400" b="1" dirty="0">
                <a:latin typeface="+mj-lt"/>
              </a:rPr>
              <a:t> </a:t>
            </a:r>
            <a:r>
              <a:rPr lang="en-US" sz="2400" b="1" dirty="0" err="1">
                <a:latin typeface="+mj-lt"/>
              </a:rPr>
              <a:t>lesen</a:t>
            </a:r>
            <a:endParaRPr lang="en-US" sz="2400" b="1" dirty="0">
              <a:latin typeface="+mj-lt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129DA36-200B-1441-A412-93C01AF3B076}"/>
              </a:ext>
            </a:extLst>
          </p:cNvPr>
          <p:cNvSpPr txBox="1"/>
          <p:nvPr/>
        </p:nvSpPr>
        <p:spPr>
          <a:xfrm>
            <a:off x="2390725" y="906585"/>
            <a:ext cx="106617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*Passive and active vocabulary skills begin today </a:t>
            </a:r>
            <a:r>
              <a:rPr lang="en-US" sz="2400" dirty="0">
                <a:sym typeface="Wingdings" pitchFamily="2" charset="2"/>
              </a:rPr>
              <a:t>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097452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C4EF58-73EE-DE48-96F1-474F7229A4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2342" y="349666"/>
            <a:ext cx="9942716" cy="776015"/>
          </a:xfrm>
        </p:spPr>
        <p:txBody>
          <a:bodyPr anchor="ctr">
            <a:normAutofit/>
          </a:bodyPr>
          <a:lstStyle/>
          <a:p>
            <a:r>
              <a:rPr lang="en-US" sz="4800" dirty="0" err="1"/>
              <a:t>Organisatorisches</a:t>
            </a:r>
            <a:endParaRPr lang="en-US" sz="4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188EC0-D3B7-D845-B62B-B479E88E71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5934" y="1363894"/>
            <a:ext cx="10744063" cy="4703452"/>
          </a:xfrm>
        </p:spPr>
        <p:txBody>
          <a:bodyPr anchor="ctr">
            <a:normAutofit/>
          </a:bodyPr>
          <a:lstStyle/>
          <a:p>
            <a:r>
              <a:rPr lang="en-US" dirty="0"/>
              <a:t>Sign-in and Placement</a:t>
            </a:r>
          </a:p>
          <a:p>
            <a:r>
              <a:rPr lang="en-US" dirty="0"/>
              <a:t>[</a:t>
            </a:r>
            <a:r>
              <a:rPr lang="en-US" dirty="0" err="1"/>
              <a:t>Pünktlichkeit</a:t>
            </a:r>
            <a:r>
              <a:rPr lang="en-US" dirty="0"/>
              <a:t>!] Prompt start to class at 9:10 (including TA Sessions)</a:t>
            </a:r>
          </a:p>
          <a:p>
            <a:r>
              <a:rPr lang="en-US" dirty="0"/>
              <a:t>Electronics to support your learning and facilitate activities</a:t>
            </a:r>
          </a:p>
          <a:p>
            <a:r>
              <a:rPr lang="en-US" dirty="0"/>
              <a:t>Mistakes/Fehler are gut </a:t>
            </a:r>
            <a:r>
              <a:rPr lang="en-US" dirty="0">
                <a:sym typeface="Wingdings" pitchFamily="2" charset="2"/>
              </a:rPr>
              <a:t> </a:t>
            </a:r>
            <a:r>
              <a:rPr lang="en-US" dirty="0" err="1">
                <a:sym typeface="Wingdings" pitchFamily="2" charset="2"/>
              </a:rPr>
              <a:t>Fragen</a:t>
            </a:r>
            <a:r>
              <a:rPr lang="en-US" dirty="0">
                <a:sym typeface="Wingdings" pitchFamily="2" charset="2"/>
              </a:rPr>
              <a:t>/Questions too – always ask! We are on a language journey together</a:t>
            </a:r>
          </a:p>
          <a:p>
            <a:pPr marL="0" indent="0">
              <a:buNone/>
            </a:pPr>
            <a:endParaRPr lang="en-US" dirty="0">
              <a:sym typeface="Wingdings" pitchFamily="2" charset="2"/>
            </a:endParaRPr>
          </a:p>
          <a:p>
            <a:pPr marL="0" indent="0">
              <a:buNone/>
            </a:pPr>
            <a:r>
              <a:rPr lang="en-US" sz="4000" dirty="0">
                <a:highlight>
                  <a:srgbClr val="FFFF00"/>
                </a:highlight>
                <a:sym typeface="Wingdings" pitchFamily="2" charset="2"/>
              </a:rPr>
              <a:t>**</a:t>
            </a:r>
            <a:r>
              <a:rPr lang="en-US" sz="4000" dirty="0" err="1">
                <a:highlight>
                  <a:srgbClr val="FFFF00"/>
                </a:highlight>
                <a:sym typeface="Wingdings" pitchFamily="2" charset="2"/>
              </a:rPr>
              <a:t>Übung</a:t>
            </a:r>
            <a:r>
              <a:rPr lang="en-US" sz="4000" dirty="0">
                <a:highlight>
                  <a:srgbClr val="FFFF00"/>
                </a:highlight>
                <a:sym typeface="Wingdings" pitchFamily="2" charset="2"/>
              </a:rPr>
              <a:t> </a:t>
            </a:r>
            <a:r>
              <a:rPr lang="en-US" sz="4000" dirty="0" err="1">
                <a:highlight>
                  <a:srgbClr val="FFFF00"/>
                </a:highlight>
              </a:rPr>
              <a:t>Macht</a:t>
            </a:r>
            <a:r>
              <a:rPr lang="en-US" sz="4000" dirty="0">
                <a:highlight>
                  <a:srgbClr val="FFFF00"/>
                </a:highlight>
              </a:rPr>
              <a:t> den Meister!**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4519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F597D0-679E-9841-A6CB-F6CE9F8900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8137" y="356108"/>
            <a:ext cx="10515600" cy="462778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Kursbuch</a:t>
            </a:r>
            <a:r>
              <a:rPr lang="en-US" dirty="0"/>
              <a:t>: 001 and 002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A3A4B47-14FC-1346-B188-F99F458BE9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120" y="1335821"/>
            <a:ext cx="3748088" cy="469909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906FF79-6FA1-5C40-A312-6C304B67BA37}"/>
              </a:ext>
            </a:extLst>
          </p:cNvPr>
          <p:cNvSpPr txBox="1"/>
          <p:nvPr/>
        </p:nvSpPr>
        <p:spPr>
          <a:xfrm>
            <a:off x="5553075" y="347434"/>
            <a:ext cx="63007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Online from Book Publisher </a:t>
            </a:r>
          </a:p>
          <a:p>
            <a:endParaRPr lang="en-US" sz="2400" dirty="0"/>
          </a:p>
          <a:p>
            <a:r>
              <a:rPr lang="en-US" sz="2400" dirty="0" err="1"/>
              <a:t>Lovik</a:t>
            </a:r>
            <a:r>
              <a:rPr lang="en-US" sz="2400" dirty="0"/>
              <a:t>, Thomas A., J. Douglas Guy and Monika Chavez: </a:t>
            </a:r>
            <a:r>
              <a:rPr lang="en-US" sz="2400" i="1" dirty="0" err="1"/>
              <a:t>Vorsprung</a:t>
            </a:r>
            <a:r>
              <a:rPr lang="en-US" sz="2400" i="1" dirty="0"/>
              <a:t> , </a:t>
            </a:r>
            <a:r>
              <a:rPr lang="en-US" sz="2400" dirty="0"/>
              <a:t>4th edition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090BA38-0AAE-7B45-9D78-F63E03D7983E}"/>
              </a:ext>
            </a:extLst>
          </p:cNvPr>
          <p:cNvSpPr/>
          <p:nvPr/>
        </p:nvSpPr>
        <p:spPr>
          <a:xfrm>
            <a:off x="5402765" y="4669552"/>
            <a:ext cx="62184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000000"/>
                </a:solidFill>
                <a:ea typeface="Times New Roman" panose="02020603050405020304" pitchFamily="18" charset="0"/>
              </a:rPr>
              <a:t>Activate free trial of </a:t>
            </a:r>
            <a:r>
              <a:rPr lang="en-US" sz="24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MindTap with course key, free trial expires Sept 7</a:t>
            </a:r>
          </a:p>
          <a:p>
            <a:endParaRPr lang="en-US" sz="2400" dirty="0">
              <a:effectLst/>
              <a:ea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A4B92F3-7935-90D8-4E5E-00F8A2DFBA2E}"/>
              </a:ext>
            </a:extLst>
          </p:cNvPr>
          <p:cNvSpPr txBox="1"/>
          <p:nvPr/>
        </p:nvSpPr>
        <p:spPr>
          <a:xfrm>
            <a:off x="5534880" y="2057323"/>
            <a:ext cx="60960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srgbClr val="000000"/>
                </a:solidFill>
                <a:effectLst/>
                <a:latin typeface="Segoe UI Historic" panose="020B0502040204020203" pitchFamily="34" charset="0"/>
                <a:ea typeface="Times New Roman" panose="02020603050405020304" pitchFamily="18" charset="0"/>
              </a:rPr>
              <a:t>– MindTap 4 Term Access for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Segoe UI Historic" panose="020B0502040204020203" pitchFamily="34" charset="0"/>
                <a:ea typeface="Times New Roman" panose="02020603050405020304" pitchFamily="18" charset="0"/>
              </a:rPr>
              <a:t>Vorsprung</a:t>
            </a:r>
            <a:r>
              <a:rPr lang="en-US" sz="1800" b="1" dirty="0">
                <a:solidFill>
                  <a:srgbClr val="000000"/>
                </a:solidFill>
                <a:effectLst/>
                <a:latin typeface="Segoe UI Historic" panose="020B0502040204020203" pitchFamily="34" charset="0"/>
                <a:ea typeface="Times New Roman" panose="02020603050405020304" pitchFamily="18" charset="0"/>
              </a:rPr>
              <a:t> 4</a:t>
            </a:r>
            <a:r>
              <a:rPr lang="en-US" sz="1800" b="1" baseline="30000" dirty="0">
                <a:solidFill>
                  <a:srgbClr val="000000"/>
                </a:solidFill>
                <a:effectLst/>
                <a:latin typeface="Segoe UI Historic" panose="020B0502040204020203" pitchFamily="34" charset="0"/>
                <a:ea typeface="Times New Roman" panose="02020603050405020304" pitchFamily="18" charset="0"/>
              </a:rPr>
              <a:t>th</a:t>
            </a:r>
            <a:r>
              <a:rPr lang="en-US" sz="1800" b="1" dirty="0">
                <a:solidFill>
                  <a:srgbClr val="000000"/>
                </a:solidFill>
                <a:effectLst/>
                <a:latin typeface="Segoe UI Historic" panose="020B0502040204020203" pitchFamily="34" charset="0"/>
                <a:ea typeface="Times New Roman" panose="02020603050405020304" pitchFamily="18" charset="0"/>
              </a:rPr>
              <a:t> edition, including E-Book (Lovik, Guy, and Chavez), </a:t>
            </a:r>
            <a:r>
              <a:rPr lang="en-US" sz="1800" b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Segoe UI Historic" panose="020B0502040204020203" pitchFamily="34" charset="0"/>
                <a:ea typeface="Times New Roman" panose="02020603050405020304" pitchFamily="18" charset="0"/>
              </a:rPr>
              <a:t>4 Term Instant Access</a:t>
            </a:r>
            <a:endParaRPr lang="en-US" sz="2800" dirty="0">
              <a:effectLst/>
              <a:highlight>
                <a:srgbClr val="FFFF00"/>
              </a:highligh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sz="1800" b="1" dirty="0">
              <a:solidFill>
                <a:srgbClr val="000000"/>
              </a:solidFill>
              <a:effectLst/>
              <a:latin typeface="Segoe UI Historic" panose="020B0502040204020203" pitchFamily="34" charset="0"/>
              <a:ea typeface="Times New Roman" panose="02020603050405020304" pitchFamily="18" charset="0"/>
            </a:endParaRPr>
          </a:p>
          <a:p>
            <a:r>
              <a:rPr lang="en-US" sz="1800" b="1" dirty="0">
                <a:solidFill>
                  <a:srgbClr val="000000"/>
                </a:solidFill>
                <a:effectLst/>
                <a:latin typeface="Segoe UI Historic" panose="020B0502040204020203" pitchFamily="34" charset="0"/>
                <a:ea typeface="Times New Roman" panose="02020603050405020304" pitchFamily="18" charset="0"/>
              </a:rPr>
              <a:t>ISBN: </a:t>
            </a:r>
            <a:r>
              <a:rPr lang="en-US" dirty="0"/>
              <a:t>9781337915182</a:t>
            </a:r>
            <a:endParaRPr lang="en-US" sz="1800" b="1" dirty="0">
              <a:solidFill>
                <a:srgbClr val="000000"/>
              </a:solidFill>
              <a:effectLst/>
              <a:latin typeface="Segoe UI Historic" panose="020B0502040204020203" pitchFamily="34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b="1" dirty="0">
              <a:solidFill>
                <a:srgbClr val="000000"/>
              </a:solidFill>
              <a:latin typeface="Segoe UI Historic" panose="020B0502040204020203" pitchFamily="34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srgbClr val="000000"/>
                </a:solidFill>
                <a:effectLst/>
                <a:latin typeface="Segoe UI Historic" panose="020B0502040204020203" pitchFamily="34" charset="0"/>
                <a:ea typeface="Times New Roman" panose="02020603050405020304" pitchFamily="18" charset="0"/>
              </a:rPr>
              <a:t> 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800" b="1" dirty="0">
                <a:solidFill>
                  <a:srgbClr val="000000"/>
                </a:solidFill>
                <a:effectLst/>
                <a:latin typeface="Segoe UI Historic" panose="020B0502040204020203" pitchFamily="34" charset="0"/>
                <a:ea typeface="Times New Roman" panose="02020603050405020304" pitchFamily="18" charset="0"/>
              </a:rPr>
              <a:t>Course Key</a:t>
            </a:r>
            <a:r>
              <a:rPr lang="en-US" b="1" dirty="0">
                <a:solidFill>
                  <a:srgbClr val="000000"/>
                </a:solidFill>
                <a:latin typeface="Segoe UI Historic" panose="020B0502040204020203" pitchFamily="34" charset="0"/>
                <a:ea typeface="Times New Roman" panose="02020603050405020304" pitchFamily="18" charset="0"/>
              </a:rPr>
              <a:t>: MTPQLFQG6BWV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79689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4BC9B1C-4AE4-A474-D478-9747CD2C2E9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01179192"/>
              </p:ext>
            </p:extLst>
          </p:nvPr>
        </p:nvGraphicFramePr>
        <p:xfrm>
          <a:off x="350032" y="823840"/>
          <a:ext cx="706215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3" descr="Traveling vs Travelling: Which is it? | Merriam-Webster">
            <a:extLst>
              <a:ext uri="{FF2B5EF4-FFF2-40B4-BE49-F238E27FC236}">
                <a16:creationId xmlns:a16="http://schemas.microsoft.com/office/drawing/2014/main" id="{F938E387-ACF4-47FE-435F-F2C53FA8A88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12181" y="0"/>
            <a:ext cx="2124228" cy="2242754"/>
          </a:xfrm>
          <a:prstGeom prst="rect">
            <a:avLst/>
          </a:prstGeom>
        </p:spPr>
      </p:pic>
      <p:pic>
        <p:nvPicPr>
          <p:cNvPr id="6" name="Picture 5" descr="33 Essential German Greetings – StoryLearning">
            <a:extLst>
              <a:ext uri="{FF2B5EF4-FFF2-40B4-BE49-F238E27FC236}">
                <a16:creationId xmlns:a16="http://schemas.microsoft.com/office/drawing/2014/main" id="{02ACDC6C-09CB-E8B7-9DEE-DD1E1B352C0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36409" y="0"/>
            <a:ext cx="2655591" cy="2242755"/>
          </a:xfrm>
          <a:prstGeom prst="rect">
            <a:avLst/>
          </a:prstGeom>
        </p:spPr>
      </p:pic>
      <p:pic>
        <p:nvPicPr>
          <p:cNvPr id="7" name="Picture 6" descr="LAVENDEL IM BRÜCKENCAFE, Essen - Kettwig - Restaurant Reviews, Photos &amp;  Phone Number - Tripadvisor">
            <a:extLst>
              <a:ext uri="{FF2B5EF4-FFF2-40B4-BE49-F238E27FC236}">
                <a16:creationId xmlns:a16="http://schemas.microsoft.com/office/drawing/2014/main" id="{1DF3864C-06F5-C272-6160-39C9D5715A2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36406" y="2242753"/>
            <a:ext cx="2655593" cy="2096165"/>
          </a:xfrm>
          <a:prstGeom prst="rect">
            <a:avLst/>
          </a:prstGeom>
        </p:spPr>
      </p:pic>
      <p:pic>
        <p:nvPicPr>
          <p:cNvPr id="8" name="Picture 7" descr="Things to Do in Heidelberg in 2026 | Expedia">
            <a:extLst>
              <a:ext uri="{FF2B5EF4-FFF2-40B4-BE49-F238E27FC236}">
                <a16:creationId xmlns:a16="http://schemas.microsoft.com/office/drawing/2014/main" id="{A125C5EA-22D9-B93A-3040-9C3C24AAA92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412181" y="2242753"/>
            <a:ext cx="2124226" cy="2096165"/>
          </a:xfrm>
          <a:prstGeom prst="rect">
            <a:avLst/>
          </a:prstGeom>
        </p:spPr>
      </p:pic>
      <p:pic>
        <p:nvPicPr>
          <p:cNvPr id="9" name="Picture 8" descr="Bernd das Brot: Who Says Germans Aren't Funny? - DER SPIEGEL">
            <a:extLst>
              <a:ext uri="{FF2B5EF4-FFF2-40B4-BE49-F238E27FC236}">
                <a16:creationId xmlns:a16="http://schemas.microsoft.com/office/drawing/2014/main" id="{581E9324-BD0D-4751-2F42-72BE507F4F0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803752" y="4338918"/>
            <a:ext cx="2388247" cy="2519082"/>
          </a:xfrm>
          <a:prstGeom prst="rect">
            <a:avLst/>
          </a:prstGeom>
        </p:spPr>
      </p:pic>
      <p:pic>
        <p:nvPicPr>
          <p:cNvPr id="10" name="Picture 9" descr="hoffe den beiden gehts gut">
            <a:extLst>
              <a:ext uri="{FF2B5EF4-FFF2-40B4-BE49-F238E27FC236}">
                <a16:creationId xmlns:a16="http://schemas.microsoft.com/office/drawing/2014/main" id="{0917F983-B763-651D-9E9C-28A4A40408F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412182" y="4338917"/>
            <a:ext cx="2391570" cy="2519083"/>
          </a:xfrm>
          <a:prstGeom prst="rect">
            <a:avLst/>
          </a:prstGeom>
        </p:spPr>
      </p:pic>
      <p:pic>
        <p:nvPicPr>
          <p:cNvPr id="11" name="Picture 10" descr="15 Classic German Dishes To Try At Least Once">
            <a:extLst>
              <a:ext uri="{FF2B5EF4-FFF2-40B4-BE49-F238E27FC236}">
                <a16:creationId xmlns:a16="http://schemas.microsoft.com/office/drawing/2014/main" id="{9C6CCF77-300E-5CBB-C574-47CD9D68E9B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088330" y="4812236"/>
            <a:ext cx="3323851" cy="2096164"/>
          </a:xfrm>
          <a:prstGeom prst="rect">
            <a:avLst/>
          </a:prstGeom>
        </p:spPr>
      </p:pic>
      <p:pic>
        <p:nvPicPr>
          <p:cNvPr id="12" name="Picture 11" descr="Hiking in the Black Forest - Discover Freiburg's natural paradise! |  visit.freiburg.de">
            <a:extLst>
              <a:ext uri="{FF2B5EF4-FFF2-40B4-BE49-F238E27FC236}">
                <a16:creationId xmlns:a16="http://schemas.microsoft.com/office/drawing/2014/main" id="{B9B1F286-2037-0F0B-1AC6-FA6135CA9E9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03729" y="4812236"/>
            <a:ext cx="3784600" cy="212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1984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E7036B-5D36-2B41-B905-B6C1C07B7E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41187" y="0"/>
            <a:ext cx="10182642" cy="635772"/>
          </a:xfrm>
        </p:spPr>
        <p:txBody>
          <a:bodyPr>
            <a:normAutofit/>
          </a:bodyPr>
          <a:lstStyle/>
          <a:p>
            <a:r>
              <a:rPr lang="en-US" sz="3200" b="1" dirty="0"/>
              <a:t>Course Policies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28E7FF-5445-0445-A54C-ACBC963236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5778" y="1000898"/>
            <a:ext cx="10515600" cy="4351338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B7CD682-E78A-3846-A128-F5CBD9C00039}"/>
              </a:ext>
            </a:extLst>
          </p:cNvPr>
          <p:cNvSpPr txBox="1"/>
          <p:nvPr/>
        </p:nvSpPr>
        <p:spPr>
          <a:xfrm>
            <a:off x="0" y="628233"/>
            <a:ext cx="7144890" cy="59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1" dirty="0"/>
              <a:t>Attendance (in class/TA Sessions)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400" b="1" dirty="0"/>
              <a:t>5 absences max (including TA Sessions)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400" b="1" dirty="0"/>
              <a:t>Communication with me and TAs</a:t>
            </a:r>
            <a:endParaRPr lang="en-US" sz="2400" dirty="0"/>
          </a:p>
          <a:p>
            <a:endParaRPr lang="en-US" sz="2400" b="1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1" dirty="0"/>
              <a:t>Homework/Preparation (13%)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400" b="1" dirty="0"/>
              <a:t>Moodle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400" b="1" dirty="0"/>
              <a:t>MindTap (Cengage)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400" b="1" dirty="0"/>
              <a:t>*Check the HA Google Doc every day after class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400" b="1" dirty="0"/>
              <a:t>Online submission or hard copy submission (I’ll specify</a:t>
            </a:r>
            <a:r>
              <a:rPr lang="en-US" sz="2400" dirty="0"/>
              <a:t>)</a:t>
            </a:r>
          </a:p>
          <a:p>
            <a:pPr lvl="1"/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Active Participation (12%)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b="1" dirty="0"/>
              <a:t>on time arrival, volunteer responses, in German</a:t>
            </a:r>
          </a:p>
          <a:p>
            <a:pPr lvl="1"/>
            <a:r>
              <a:rPr lang="en-US" sz="2400" b="1" dirty="0"/>
              <a:t> </a:t>
            </a:r>
          </a:p>
          <a:p>
            <a:r>
              <a:rPr lang="en-US" sz="2400" b="1" dirty="0"/>
              <a:t>Cultural Event Requirement (2%)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200" b="1" dirty="0"/>
              <a:t>2 co-curricular departmental events per semester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330B48A-FC72-0141-B670-B4296466DA1B}"/>
              </a:ext>
            </a:extLst>
          </p:cNvPr>
          <p:cNvSpPr txBox="1"/>
          <p:nvPr/>
        </p:nvSpPr>
        <p:spPr>
          <a:xfrm>
            <a:off x="7988269" y="5352236"/>
            <a:ext cx="40283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**TA Sessions:</a:t>
            </a:r>
          </a:p>
          <a:p>
            <a:r>
              <a:rPr lang="en-US" sz="2400" dirty="0"/>
              <a:t>Wednesdays during normal instructional hours with TA**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2681917-63B3-CE36-6C1D-1CF5D11A98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8424" y="760463"/>
            <a:ext cx="4953576" cy="3904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408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27C61F4-D036-134D-820A-058C445E0480}"/>
              </a:ext>
            </a:extLst>
          </p:cNvPr>
          <p:cNvSpPr txBox="1"/>
          <p:nvPr/>
        </p:nvSpPr>
        <p:spPr>
          <a:xfrm>
            <a:off x="857250" y="0"/>
            <a:ext cx="109613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Tests, Quizzes und Interviews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8CEA42B-83C9-A746-8A94-B4070D359DFF}"/>
              </a:ext>
            </a:extLst>
          </p:cNvPr>
          <p:cNvSpPr txBox="1"/>
          <p:nvPr/>
        </p:nvSpPr>
        <p:spPr>
          <a:xfrm>
            <a:off x="497032" y="646331"/>
            <a:ext cx="1096137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>
                <a:latin typeface="+mj-lt"/>
              </a:rPr>
              <a:t>Tests and Quizzes in</a:t>
            </a:r>
            <a:r>
              <a:rPr lang="en-US" sz="2400" b="1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 Moodle  (timed, closed book, closed notes)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Start assignment, download, complete, and upload within allotted time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b="1" dirty="0">
              <a:solidFill>
                <a:srgbClr val="000000"/>
              </a:solidFill>
              <a:latin typeface="+mj-lt"/>
              <a:ea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Quizzes (15%): Vocabulary heavy, with grammar; c. 30 min/timed,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prep with </a:t>
            </a:r>
            <a:r>
              <a:rPr lang="en-US" sz="2400" b="1" dirty="0" err="1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KnowT</a:t>
            </a:r>
            <a:endParaRPr lang="en-US" sz="2400" b="1" dirty="0">
              <a:solidFill>
                <a:srgbClr val="000000"/>
              </a:solidFill>
              <a:latin typeface="+mj-lt"/>
              <a:ea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approx. 48 hours to complete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b="1" dirty="0">
              <a:solidFill>
                <a:srgbClr val="000000"/>
              </a:solidFill>
              <a:latin typeface="+mj-lt"/>
              <a:ea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Tests (32%): Reading, writing, and listening comprehension; c. 75- 80 min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000000"/>
                </a:solidFill>
                <a:latin typeface="+mj-lt"/>
              </a:rPr>
              <a:t>Chapters 1-4 (8% per)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000000"/>
                </a:solidFill>
                <a:latin typeface="+mj-lt"/>
              </a:rPr>
              <a:t>48-72  hours for a test (usually over a weekend) </a:t>
            </a:r>
          </a:p>
          <a:p>
            <a:pPr lvl="1"/>
            <a:endParaRPr lang="en-US" sz="2400" b="1" dirty="0">
              <a:solidFill>
                <a:srgbClr val="000000"/>
              </a:solidFill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000000"/>
                </a:solidFill>
                <a:latin typeface="+mj-lt"/>
              </a:rPr>
              <a:t>Final (12%) : CH 5+ test in lieu of cumulative final (in-person, self-scheduled exam).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000000"/>
                </a:solidFill>
                <a:latin typeface="+mj-lt"/>
              </a:rPr>
              <a:t> Listening comprehension completed in Moodle (take home) </a:t>
            </a:r>
          </a:p>
          <a:p>
            <a:endParaRPr lang="en-US" sz="2400" b="1" dirty="0">
              <a:solidFill>
                <a:srgbClr val="000000"/>
              </a:solidFill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000000"/>
                </a:solidFill>
                <a:latin typeface="+mj-lt"/>
              </a:rPr>
              <a:t>Interview 1: </a:t>
            </a:r>
            <a:r>
              <a:rPr lang="en-US" sz="2400" b="1" dirty="0" err="1">
                <a:solidFill>
                  <a:srgbClr val="000000"/>
                </a:solidFill>
                <a:latin typeface="+mj-lt"/>
              </a:rPr>
              <a:t>Woche</a:t>
            </a:r>
            <a:r>
              <a:rPr lang="en-US" sz="2400" b="1" dirty="0">
                <a:solidFill>
                  <a:srgbClr val="000000"/>
                </a:solidFill>
                <a:latin typeface="+mj-lt"/>
              </a:rPr>
              <a:t> 6-8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000000"/>
                </a:solidFill>
                <a:latin typeface="+mj-lt"/>
              </a:rPr>
              <a:t>Interview 2: </a:t>
            </a:r>
            <a:r>
              <a:rPr lang="en-US" sz="2400" b="1" dirty="0" err="1">
                <a:solidFill>
                  <a:srgbClr val="000000"/>
                </a:solidFill>
                <a:latin typeface="+mj-lt"/>
              </a:rPr>
              <a:t>Woche</a:t>
            </a:r>
            <a:r>
              <a:rPr lang="en-US" sz="2400" b="1" dirty="0">
                <a:solidFill>
                  <a:srgbClr val="000000"/>
                </a:solidFill>
                <a:latin typeface="+mj-lt"/>
              </a:rPr>
              <a:t> 14 – </a:t>
            </a:r>
            <a:r>
              <a:rPr lang="en-US" sz="2400" b="1" dirty="0" err="1">
                <a:solidFill>
                  <a:srgbClr val="000000"/>
                </a:solidFill>
                <a:latin typeface="+mj-lt"/>
              </a:rPr>
              <a:t>Examenwoche</a:t>
            </a:r>
            <a:endParaRPr lang="en-US" sz="2400" b="1" dirty="0">
              <a:solidFill>
                <a:srgbClr val="000000"/>
              </a:solidFill>
              <a:latin typeface="+mj-lt"/>
            </a:endParaRPr>
          </a:p>
        </p:txBody>
      </p:sp>
      <p:pic>
        <p:nvPicPr>
          <p:cNvPr id="1026" name="Picture 2" descr="Quizlet alternative with AI tools ...">
            <a:extLst>
              <a:ext uri="{FF2B5EF4-FFF2-40B4-BE49-F238E27FC236}">
                <a16:creationId xmlns:a16="http://schemas.microsoft.com/office/drawing/2014/main" id="{9DDA378A-A6F7-70CE-56F1-2FC94F0980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3756" y="1504180"/>
            <a:ext cx="2321211" cy="1696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16159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29BCB9-3B89-3046-9808-8F205E316A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0979" y="189898"/>
            <a:ext cx="8782050" cy="592138"/>
          </a:xfrm>
        </p:spPr>
        <p:txBody>
          <a:bodyPr>
            <a:normAutofit fontScale="90000"/>
          </a:bodyPr>
          <a:lstStyle/>
          <a:p>
            <a:r>
              <a:rPr lang="en-US" b="1" dirty="0" err="1"/>
              <a:t>Schreibaufgaben</a:t>
            </a:r>
            <a:r>
              <a:rPr lang="en-US" b="1" dirty="0"/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3B2553A-B2F0-F84F-A49A-B048D03860EF}"/>
              </a:ext>
            </a:extLst>
          </p:cNvPr>
          <p:cNvSpPr txBox="1"/>
          <p:nvPr/>
        </p:nvSpPr>
        <p:spPr>
          <a:xfrm>
            <a:off x="7540979" y="1039008"/>
            <a:ext cx="413082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/>
              <a:t>Fassung</a:t>
            </a:r>
            <a:r>
              <a:rPr lang="en-US" sz="2400" dirty="0"/>
              <a:t>  (draft) 1 + </a:t>
            </a:r>
            <a:r>
              <a:rPr lang="en-US" sz="2400" dirty="0" err="1"/>
              <a:t>Fassung</a:t>
            </a:r>
            <a:r>
              <a:rPr lang="en-US" sz="2400" dirty="0"/>
              <a:t> (draft) 2</a:t>
            </a:r>
          </a:p>
          <a:p>
            <a:endParaRPr lang="en-US" sz="2400" dirty="0"/>
          </a:p>
          <a:p>
            <a:r>
              <a:rPr lang="en-US" sz="2400" dirty="0"/>
              <a:t>-.docx only </a:t>
            </a:r>
          </a:p>
          <a:p>
            <a:r>
              <a:rPr lang="en-US" sz="2400" dirty="0"/>
              <a:t>-Photo or scan of my mark ups for </a:t>
            </a:r>
            <a:r>
              <a:rPr lang="en-US" sz="2400" dirty="0" err="1"/>
              <a:t>Fassung</a:t>
            </a:r>
            <a:r>
              <a:rPr lang="en-US" sz="2400" dirty="0"/>
              <a:t> 1 has to be submitted with </a:t>
            </a:r>
            <a:r>
              <a:rPr lang="en-US" sz="2400" dirty="0" err="1"/>
              <a:t>Fassung</a:t>
            </a:r>
            <a:r>
              <a:rPr lang="en-US" sz="2400" dirty="0"/>
              <a:t> 2 </a:t>
            </a:r>
          </a:p>
          <a:p>
            <a:r>
              <a:rPr lang="en-US" sz="2400" dirty="0"/>
              <a:t>-Excessive use of online dictionaries and use of AI is violation of honor code and does not serve your language use strategies or growth with German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50E6137-C11C-8B06-449F-FCD8A6D5BF64}"/>
              </a:ext>
            </a:extLst>
          </p:cNvPr>
          <p:cNvSpPr txBox="1"/>
          <p:nvPr/>
        </p:nvSpPr>
        <p:spPr>
          <a:xfrm>
            <a:off x="520202" y="1087266"/>
            <a:ext cx="6072509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de-DE" sz="2000" b="1" dirty="0">
                <a:effectLst/>
                <a:latin typeface="Segoe UI Historic" panose="020B0502040204020203" pitchFamily="34" charset="0"/>
                <a:ea typeface="Times New Roman" panose="02020603050405020304" pitchFamily="18" charset="0"/>
              </a:rPr>
              <a:t>Schreibaufgabe 1: Eine andere Person und ich! – </a:t>
            </a:r>
            <a:r>
              <a:rPr lang="en-US" sz="2000" b="1" dirty="0">
                <a:latin typeface="Segoe UI Historic" panose="020B0502040204020203" pitchFamily="34" charset="0"/>
                <a:ea typeface="Times New Roman" panose="02020603050405020304" pitchFamily="18" charset="0"/>
              </a:rPr>
              <a:t>A</a:t>
            </a:r>
            <a:r>
              <a:rPr lang="en-US" sz="2000" b="1" dirty="0">
                <a:effectLst/>
                <a:latin typeface="Segoe UI Historic" panose="020B0502040204020203" pitchFamily="34" charset="0"/>
                <a:ea typeface="Times New Roman" panose="02020603050405020304" pitchFamily="18" charset="0"/>
              </a:rPr>
              <a:t>m 25. </a:t>
            </a:r>
            <a:r>
              <a:rPr lang="en-US" sz="2000" b="1" dirty="0" err="1">
                <a:effectLst/>
                <a:latin typeface="Segoe UI Historic" panose="020B0502040204020203" pitchFamily="34" charset="0"/>
                <a:ea typeface="Times New Roman" panose="02020603050405020304" pitchFamily="18" charset="0"/>
              </a:rPr>
              <a:t>Septmeber</a:t>
            </a:r>
            <a:r>
              <a:rPr lang="en-US" sz="2000" b="1" dirty="0">
                <a:effectLst/>
                <a:latin typeface="Segoe UI Historic" panose="020B0502040204020203" pitchFamily="34" charset="0"/>
                <a:ea typeface="Times New Roman" panose="02020603050405020304" pitchFamily="18" charset="0"/>
              </a:rPr>
              <a:t> 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de-DE" sz="2000" b="1" dirty="0">
                <a:effectLst/>
                <a:latin typeface="Segoe UI Historic" panose="020B0502040204020203" pitchFamily="34" charset="0"/>
                <a:ea typeface="Times New Roman" panose="02020603050405020304" pitchFamily="18" charset="0"/>
              </a:rPr>
              <a:t> 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de-DE" sz="2000" b="1" dirty="0">
                <a:effectLst/>
                <a:latin typeface="Segoe UI Historic" panose="020B0502040204020203" pitchFamily="34" charset="0"/>
                <a:ea typeface="Times New Roman" panose="02020603050405020304" pitchFamily="18" charset="0"/>
              </a:rPr>
              <a:t>Schreibaufgabe 2: Eine Party planen und eine Einladungskarte – </a:t>
            </a:r>
            <a:r>
              <a:rPr lang="en-US" sz="2000" b="1" dirty="0">
                <a:effectLst/>
                <a:latin typeface="Segoe UI Historic" panose="020B0502040204020203" pitchFamily="34" charset="0"/>
                <a:ea typeface="Times New Roman" panose="02020603050405020304" pitchFamily="18" charset="0"/>
              </a:rPr>
              <a:t>Am Ende </a:t>
            </a:r>
            <a:r>
              <a:rPr lang="en-US" sz="2000" b="1" dirty="0" err="1">
                <a:effectLst/>
                <a:latin typeface="Segoe UI Historic" panose="020B0502040204020203" pitchFamily="34" charset="0"/>
                <a:ea typeface="Times New Roman" panose="02020603050405020304" pitchFamily="18" charset="0"/>
              </a:rPr>
              <a:t>vom</a:t>
            </a:r>
            <a:r>
              <a:rPr lang="en-US" sz="2000" b="1" dirty="0">
                <a:effectLst/>
                <a:latin typeface="Segoe UI Historic" panose="020B0502040204020203" pitchFamily="34" charset="0"/>
                <a:ea typeface="Times New Roman" panose="02020603050405020304" pitchFamily="18" charset="0"/>
              </a:rPr>
              <a:t> Oktober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de-DE" sz="2000" b="1" dirty="0">
                <a:effectLst/>
                <a:latin typeface="Segoe UI Historic" panose="020B0502040204020203" pitchFamily="34" charset="0"/>
                <a:ea typeface="Times New Roman" panose="02020603050405020304" pitchFamily="18" charset="0"/>
              </a:rPr>
              <a:t> 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de-DE" sz="2000" b="1" dirty="0">
                <a:effectLst/>
                <a:latin typeface="Segoe UI Historic" panose="020B0502040204020203" pitchFamily="34" charset="0"/>
                <a:ea typeface="Times New Roman" panose="02020603050405020304" pitchFamily="18" charset="0"/>
              </a:rPr>
              <a:t>Schreibaufgabe 3: </a:t>
            </a:r>
            <a:r>
              <a:rPr lang="en-US" sz="2000" b="1" dirty="0">
                <a:effectLst/>
                <a:latin typeface="Segoe UI Historic" panose="020B0502040204020203" pitchFamily="34" charset="0"/>
                <a:ea typeface="Times New Roman" panose="02020603050405020304" pitchFamily="18" charset="0"/>
              </a:rPr>
              <a:t>Ein </a:t>
            </a:r>
            <a:r>
              <a:rPr lang="en-US" sz="2000" b="1" dirty="0" err="1">
                <a:effectLst/>
                <a:latin typeface="Segoe UI Historic" panose="020B0502040204020203" pitchFamily="34" charset="0"/>
                <a:ea typeface="Times New Roman" panose="02020603050405020304" pitchFamily="18" charset="0"/>
              </a:rPr>
              <a:t>Reiseziel</a:t>
            </a:r>
            <a:r>
              <a:rPr lang="en-US" sz="2000" b="1" dirty="0">
                <a:effectLst/>
                <a:latin typeface="Segoe UI Historic" panose="020B0502040204020203" pitchFamily="34" charset="0"/>
                <a:ea typeface="Times New Roman" panose="02020603050405020304" pitchFamily="18" charset="0"/>
              </a:rPr>
              <a:t> und </a:t>
            </a:r>
            <a:r>
              <a:rPr lang="en-US" sz="2000" b="1" dirty="0" err="1">
                <a:effectLst/>
                <a:latin typeface="Segoe UI Historic" panose="020B0502040204020203" pitchFamily="34" charset="0"/>
                <a:ea typeface="Times New Roman" panose="02020603050405020304" pitchFamily="18" charset="0"/>
              </a:rPr>
              <a:t>eine</a:t>
            </a:r>
            <a:r>
              <a:rPr lang="en-US" sz="2000" b="1" dirty="0">
                <a:effectLst/>
                <a:latin typeface="Segoe UI Historic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effectLst/>
                <a:latin typeface="Segoe UI Historic" panose="020B0502040204020203" pitchFamily="34" charset="0"/>
                <a:ea typeface="Times New Roman" panose="02020603050405020304" pitchFamily="18" charset="0"/>
              </a:rPr>
              <a:t>Broschüre</a:t>
            </a:r>
            <a:r>
              <a:rPr lang="en-US" sz="2000" b="1" dirty="0">
                <a:effectLst/>
                <a:latin typeface="Segoe UI Historic" panose="020B0502040204020203" pitchFamily="34" charset="0"/>
                <a:ea typeface="Times New Roman" panose="02020603050405020304" pitchFamily="18" charset="0"/>
              </a:rPr>
              <a:t>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latin typeface="Segoe UI Historic" panose="020B0502040204020203" pitchFamily="34" charset="0"/>
                <a:ea typeface="Times New Roman" panose="02020603050405020304" pitchFamily="18" charset="0"/>
              </a:rPr>
              <a:t>Am Ende von November 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de-DE" sz="2000" b="1" dirty="0">
                <a:effectLst/>
                <a:latin typeface="Segoe UI Historic" panose="020B0502040204020203" pitchFamily="34" charset="0"/>
                <a:ea typeface="Times New Roman" panose="02020603050405020304" pitchFamily="18" charset="0"/>
              </a:rPr>
              <a:t> 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de-DE" sz="2000" b="1" dirty="0">
                <a:effectLst/>
                <a:latin typeface="Segoe UI Historic" panose="020B0502040204020203" pitchFamily="34" charset="0"/>
                <a:ea typeface="Times New Roman" panose="02020603050405020304" pitchFamily="18" charset="0"/>
              </a:rPr>
              <a:t>Schreibaufgabe 4: Mein Heimatobjekt – während Finals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0981993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5AC3868-78B4-1049-A623-D0B99BE66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857" y="982122"/>
            <a:ext cx="3801878" cy="4461163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Ring um das Zimmer! / Ring around the room 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B761A5-DC04-6540-A535-ECB8FA5E64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3200" dirty="0"/>
              <a:t>-Name, Pronouns, Year in College</a:t>
            </a:r>
          </a:p>
          <a:p>
            <a:pPr marL="0" indent="0">
              <a:buNone/>
            </a:pPr>
            <a:r>
              <a:rPr lang="en-US" sz="3200" dirty="0"/>
              <a:t>-Hometown</a:t>
            </a:r>
          </a:p>
          <a:p>
            <a:pPr marL="0" indent="0">
              <a:buNone/>
            </a:pPr>
            <a:r>
              <a:rPr lang="en-US" sz="3200" dirty="0"/>
              <a:t>-Intended major/minor </a:t>
            </a:r>
          </a:p>
          <a:p>
            <a:pPr marL="0" indent="0">
              <a:buNone/>
            </a:pPr>
            <a:r>
              <a:rPr lang="en-US" sz="3200" dirty="0"/>
              <a:t>-Why are you interested in taking German?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30486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5476</TotalTime>
  <Words>805</Words>
  <Application>Microsoft Office PowerPoint</Application>
  <PresentationFormat>Widescreen</PresentationFormat>
  <Paragraphs>136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Aptos</vt:lpstr>
      <vt:lpstr>Arial</vt:lpstr>
      <vt:lpstr>Calibri</vt:lpstr>
      <vt:lpstr>Calibri Light</vt:lpstr>
      <vt:lpstr>Segoe UI Historic</vt:lpstr>
      <vt:lpstr>Times New Roman</vt:lpstr>
      <vt:lpstr>Wingdings</vt:lpstr>
      <vt:lpstr>Office Theme</vt:lpstr>
      <vt:lpstr>Herzlich Willkommen!</vt:lpstr>
      <vt:lpstr>PowerPoint Presentation</vt:lpstr>
      <vt:lpstr>Organisatorisches</vt:lpstr>
      <vt:lpstr>Kursbuch: 001 and 002 </vt:lpstr>
      <vt:lpstr>PowerPoint Presentation</vt:lpstr>
      <vt:lpstr>Course Policies </vt:lpstr>
      <vt:lpstr>PowerPoint Presentation</vt:lpstr>
      <vt:lpstr>Schreibaufgaben </vt:lpstr>
      <vt:lpstr>Ring um das Zimmer! / Ring around the room </vt:lpstr>
      <vt:lpstr>Partnerarbeit: Partnerinterviews </vt:lpstr>
      <vt:lpstr>PowerPoint Presentation</vt:lpstr>
      <vt:lpstr>PowerPoint Presentation</vt:lpstr>
      <vt:lpstr>PowerPoint Presentation</vt:lpstr>
      <vt:lpstr>Deutsche Wörter? Partnerarbeit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Herzlich Willkommen!</dc:title>
  <dc:creator>Shane Mackey</dc:creator>
  <cp:lastModifiedBy>Margaret Strair</cp:lastModifiedBy>
  <cp:revision>57</cp:revision>
  <dcterms:created xsi:type="dcterms:W3CDTF">2020-09-02T01:22:22Z</dcterms:created>
  <dcterms:modified xsi:type="dcterms:W3CDTF">2026-08-31T12:33:43Z</dcterms:modified>
</cp:coreProperties>
</file>