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75" r:id="rId2"/>
    <p:sldId id="280" r:id="rId3"/>
    <p:sldId id="272" r:id="rId4"/>
    <p:sldId id="259" r:id="rId5"/>
    <p:sldId id="283" r:id="rId6"/>
    <p:sldId id="285" r:id="rId7"/>
    <p:sldId id="284" r:id="rId8"/>
    <p:sldId id="286" r:id="rId9"/>
    <p:sldId id="261" r:id="rId10"/>
    <p:sldId id="262" r:id="rId11"/>
    <p:sldId id="269" r:id="rId12"/>
    <p:sldId id="282" r:id="rId13"/>
    <p:sldId id="266" r:id="rId14"/>
    <p:sldId id="267" r:id="rId15"/>
    <p:sldId id="273" r:id="rId16"/>
    <p:sldId id="271" r:id="rId17"/>
    <p:sldId id="264" r:id="rId18"/>
    <p:sldId id="270" r:id="rId19"/>
    <p:sldId id="25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6" autoAdjust="0"/>
    <p:restoredTop sz="94659"/>
  </p:normalViewPr>
  <p:slideViewPr>
    <p:cSldViewPr snapToGrid="0" snapToObjects="1">
      <p:cViewPr varScale="1">
        <p:scale>
          <a:sx n="54" d="100"/>
          <a:sy n="54" d="100"/>
        </p:scale>
        <p:origin x="11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79E1E9-3E56-2547-BDE7-65BE776C50B1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DA303A-93E9-9B42-8B74-BFDDE6EE6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392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194C-352D-1342-B232-900AB33BF08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659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AF194C-352D-1342-B232-900AB33BF0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3022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You: </a:t>
            </a:r>
          </a:p>
          <a:p>
            <a:r>
              <a:rPr lang="en-US" dirty="0"/>
              <a:t>Die Frau </a:t>
            </a:r>
            <a:r>
              <a:rPr lang="en-US" dirty="0" err="1"/>
              <a:t>Hier</a:t>
            </a:r>
            <a:r>
              <a:rPr lang="en-US" dirty="0"/>
              <a:t>: </a:t>
            </a:r>
            <a:r>
              <a:rPr lang="en-US" dirty="0" err="1"/>
              <a:t>Namika</a:t>
            </a:r>
            <a:r>
              <a:rPr lang="en-US" dirty="0"/>
              <a:t>  - N – A – M- I- K- A </a:t>
            </a:r>
          </a:p>
          <a:p>
            <a:r>
              <a:rPr lang="en-US" dirty="0"/>
              <a:t>Der Mann </a:t>
            </a:r>
            <a:r>
              <a:rPr lang="en-US" dirty="0" err="1"/>
              <a:t>hier</a:t>
            </a:r>
            <a:r>
              <a:rPr lang="en-US" dirty="0"/>
              <a:t>: Ludwig   L- U- D-W-I-G</a:t>
            </a:r>
          </a:p>
          <a:p>
            <a:r>
              <a:rPr lang="en-US" dirty="0"/>
              <a:t>Die Frau </a:t>
            </a:r>
            <a:r>
              <a:rPr lang="en-US" dirty="0" err="1"/>
              <a:t>Hier</a:t>
            </a:r>
            <a:r>
              <a:rPr lang="en-US" dirty="0"/>
              <a:t>: Sophie S-O-P-H-I-E</a:t>
            </a:r>
          </a:p>
          <a:p>
            <a:r>
              <a:rPr lang="en-US" dirty="0"/>
              <a:t>Der Mann </a:t>
            </a:r>
            <a:r>
              <a:rPr lang="en-US" dirty="0" err="1"/>
              <a:t>hier</a:t>
            </a:r>
            <a:r>
              <a:rPr lang="en-US" dirty="0"/>
              <a:t>: Mesut M-E-S-U-T </a:t>
            </a:r>
          </a:p>
          <a:p>
            <a:endParaRPr lang="en-US" dirty="0"/>
          </a:p>
          <a:p>
            <a:r>
              <a:rPr lang="en-US" dirty="0"/>
              <a:t>Have students write on piece of paper and then hold up their answers after you finish each name and do a quick room check.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0C7943-E3F9-2A4B-AFF4-8643AF00BD7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575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Wie </a:t>
            </a:r>
            <a:r>
              <a:rPr lang="en-US" dirty="0" err="1"/>
              <a:t>heisst</a:t>
            </a:r>
            <a:r>
              <a:rPr lang="en-US" dirty="0"/>
              <a:t> das Café? Das Café </a:t>
            </a:r>
            <a:r>
              <a:rPr lang="en-US" dirty="0" err="1"/>
              <a:t>heisst</a:t>
            </a:r>
            <a:r>
              <a:rPr lang="en-US" dirty="0"/>
              <a:t>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DA303A-93E9-9B42-8B74-BFDDE6EE6AF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5506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Das </a:t>
            </a:r>
            <a:r>
              <a:rPr lang="en-US" dirty="0" err="1"/>
              <a:t>Klassenzimmer</a:t>
            </a:r>
            <a:r>
              <a:rPr lang="en-US" dirty="0"/>
              <a:t> </a:t>
            </a:r>
          </a:p>
          <a:p>
            <a:r>
              <a:rPr lang="en-US" dirty="0"/>
              <a:t>Alle </a:t>
            </a:r>
            <a:r>
              <a:rPr lang="en-US" dirty="0" err="1"/>
              <a:t>Zusammen</a:t>
            </a:r>
            <a:r>
              <a:rPr lang="en-US" dirty="0"/>
              <a:t> , das </a:t>
            </a:r>
            <a:r>
              <a:rPr lang="en-US" dirty="0" err="1"/>
              <a:t>Klassenzimmer</a:t>
            </a:r>
            <a:r>
              <a:rPr lang="en-US" dirty="0"/>
              <a:t>’ point – </a:t>
            </a:r>
          </a:p>
          <a:p>
            <a:r>
              <a:rPr lang="en-US" dirty="0"/>
              <a:t>Wie </a:t>
            </a:r>
            <a:r>
              <a:rPr lang="en-US" dirty="0" err="1"/>
              <a:t>buchstabieren</a:t>
            </a:r>
            <a:r>
              <a:rPr lang="en-US" dirty="0"/>
              <a:t> Sie ,</a:t>
            </a:r>
            <a:r>
              <a:rPr lang="en-US" dirty="0" err="1"/>
              <a:t>Klassenzimmer</a:t>
            </a:r>
            <a:r>
              <a:rPr lang="en-US" dirty="0"/>
              <a:t>’? </a:t>
            </a:r>
          </a:p>
          <a:p>
            <a:r>
              <a:rPr lang="en-US" dirty="0"/>
              <a:t>Point letter by letter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DA303A-93E9-9B42-8B74-BFDDE6EE6AF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1330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DA303A-93E9-9B42-8B74-BFDDE6EE6AF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8906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DA303A-93E9-9B42-8B74-BFDDE6EE6AF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898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DA303A-93E9-9B42-8B74-BFDDE6EE6AF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7350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DA303A-93E9-9B42-8B74-BFDDE6EE6AF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249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FCECA-21F6-944F-8347-E8F795064F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49D972-7A86-A84F-856E-155E883D17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3F633A-03D9-B443-8E7D-12B7B714B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587D-3CCA-D646-BE93-852874C9B29D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FA6B4A-9499-0342-9418-AD0318E92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124951-6747-5743-A38E-FEFB5CFE1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144E-4413-C347-9196-41D0EE8A9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40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21BC3-8939-9549-9E06-3FE8EDA02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64773E-BB5E-1B40-96D0-EBF1817809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DD1B19-3D83-5E46-84C2-2F7E5E74B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587D-3CCA-D646-BE93-852874C9B29D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E9AC7-C8C2-A74C-8EDD-36E36079B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A867A8-94CE-AA49-8D24-619F0743A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144E-4413-C347-9196-41D0EE8A9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132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7DB579-7F05-1F43-B686-24B071F8DA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C6D198-390C-DE4F-B0BB-45EED88A3C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8E9FB7-87B4-9F48-84BB-DF80AB8B0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587D-3CCA-D646-BE93-852874C9B29D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EA9A14-9C2B-8B4A-B180-02B7A3F2A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86D031-8DFE-9440-9DD1-05792DCBA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144E-4413-C347-9196-41D0EE8A9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558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7AF0D-07C8-C04C-BDD1-76C3FC419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51D90-6854-9A43-AA50-E720FF42DC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14A16B-FB0C-E04C-A50D-8A9C21C91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587D-3CCA-D646-BE93-852874C9B29D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3BA1D-0D76-A245-AA88-5780AD91D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E7BE77-E19C-5143-966B-B15746667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144E-4413-C347-9196-41D0EE8A9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302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E78F2-DD53-FE4A-94FB-A2F2D7B5E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0E8C35-8927-FA43-80D9-42C4B1EA32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0A64F7-CAB0-F748-B7DF-BCE166C76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587D-3CCA-D646-BE93-852874C9B29D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2833CC-F3F2-D94B-AEE4-7F8261A56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63AD5-C7E9-6F4E-BA34-BDC26FAA4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144E-4413-C347-9196-41D0EE8A9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143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6B611-AB1A-6947-BD65-41835C915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39A05E-47A6-D24A-8E0B-C03A17EE6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D2EEE0-8ADA-EB44-99D3-909709A5EF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3AFD5D-E47F-8049-A94C-FE7AC5D65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587D-3CCA-D646-BE93-852874C9B29D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ACDCE0-1AA8-4541-BD45-478478606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49624C-227E-3449-B194-7CEE63171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144E-4413-C347-9196-41D0EE8A9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451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3F102-6948-704D-9386-E170AF54A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F75362-B4FE-2E45-81FB-C5566B8586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C9FC28-414F-E447-B9DB-6218C00724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A33EF7-0A8E-5244-8513-F629256E24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ECD77B-66E6-764E-BF5F-3F55F14D64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FE5C57-5B3C-DD49-9A3C-65BDE2069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587D-3CCA-D646-BE93-852874C9B29D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598ABB-E1B7-1244-A004-5BA9776DD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4A1A26-26F8-3A49-9261-C3A0D64A1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144E-4413-C347-9196-41D0EE8A9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002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74C4E-A601-B54C-B67F-E0A06D149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EED12D-D7EB-AA4C-AF45-B3556C643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587D-3CCA-D646-BE93-852874C9B29D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46DC8B-58C7-1446-AF39-A63301153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ECF35A-D15B-C54B-A8BE-E711026E8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144E-4413-C347-9196-41D0EE8A9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024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701B25-6528-3042-B16A-AA2802C86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587D-3CCA-D646-BE93-852874C9B29D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19A0D1-E7C7-0D44-B827-5E80762C8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B47706-286A-4C46-A809-A9C600255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144E-4413-C347-9196-41D0EE8A9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935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7AF35-6B9E-BC4F-B34E-45F9E438B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5BE92E-3E6A-404B-A470-2218DF9CD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B96242-76F5-0844-B6C3-46F699561E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5B8CBD-0416-4A4B-A62C-295679259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587D-3CCA-D646-BE93-852874C9B29D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2C9080-C6E8-D242-A857-9E068D6EA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82F9C1-4342-3C43-97E9-7A5B27B4B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144E-4413-C347-9196-41D0EE8A9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389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A0D2C-0E7A-6246-AE54-D61D33623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82E5F6-C7D3-114D-9D70-E6D33DEB25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9E5899-9C4F-0044-996C-4449CD4F2C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6AE615-AAC2-0844-B338-83691F4AD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A587D-3CCA-D646-BE93-852874C9B29D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03EF4D-8412-B846-8264-A8A9B1C7A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3810EA-785B-9844-A91F-61B6B6688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144E-4413-C347-9196-41D0EE8A9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000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C231D2-182E-5A41-B9DF-867A61842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DCBCB-9CD2-4E41-A720-FE8F7501A5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AEE333-98A1-2A47-BBFE-05CDD4B5CE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A587D-3CCA-D646-BE93-852874C9B29D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379A20-CE64-9244-BCFC-71AD60967B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C8901-8E26-9D41-BCD8-DCD58D6C1F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7144E-4413-C347-9196-41D0EE8A9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40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tiff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6.tif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35.tiff"/><Relationship Id="rId5" Type="http://schemas.openxmlformats.org/officeDocument/2006/relationships/image" Target="../media/image34.tiff"/><Relationship Id="rId4" Type="http://schemas.openxmlformats.org/officeDocument/2006/relationships/image" Target="../media/image33.tiff"/><Relationship Id="rId9" Type="http://schemas.openxmlformats.org/officeDocument/2006/relationships/image" Target="../media/image38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iff"/><Relationship Id="rId2" Type="http://schemas.openxmlformats.org/officeDocument/2006/relationships/image" Target="../media/image39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tiff"/><Relationship Id="rId4" Type="http://schemas.openxmlformats.org/officeDocument/2006/relationships/image" Target="../media/image41.tif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tiff"/><Relationship Id="rId3" Type="http://schemas.openxmlformats.org/officeDocument/2006/relationships/image" Target="../media/image43.tiff"/><Relationship Id="rId7" Type="http://schemas.openxmlformats.org/officeDocument/2006/relationships/image" Target="../media/image47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tiff"/><Relationship Id="rId11" Type="http://schemas.openxmlformats.org/officeDocument/2006/relationships/image" Target="../media/image51.jpeg"/><Relationship Id="rId5" Type="http://schemas.openxmlformats.org/officeDocument/2006/relationships/image" Target="../media/image45.tiff"/><Relationship Id="rId10" Type="http://schemas.openxmlformats.org/officeDocument/2006/relationships/image" Target="../media/image50.tiff"/><Relationship Id="rId4" Type="http://schemas.openxmlformats.org/officeDocument/2006/relationships/image" Target="../media/image44.tiff"/><Relationship Id="rId9" Type="http://schemas.openxmlformats.org/officeDocument/2006/relationships/image" Target="../media/image49.tif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tiff"/><Relationship Id="rId2" Type="http://schemas.openxmlformats.org/officeDocument/2006/relationships/image" Target="../media/image54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tiff"/><Relationship Id="rId4" Type="http://schemas.openxmlformats.org/officeDocument/2006/relationships/image" Target="../media/image56.tif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7.tiff"/><Relationship Id="rId5" Type="http://schemas.openxmlformats.org/officeDocument/2006/relationships/image" Target="../media/image6.tiff"/><Relationship Id="rId4" Type="http://schemas.openxmlformats.org/officeDocument/2006/relationships/image" Target="../media/image5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tif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1.jpg"/><Relationship Id="rId7" Type="http://schemas.openxmlformats.org/officeDocument/2006/relationships/image" Target="../media/image25.JPG"/><Relationship Id="rId12" Type="http://schemas.openxmlformats.org/officeDocument/2006/relationships/image" Target="../media/image30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11" Type="http://schemas.openxmlformats.org/officeDocument/2006/relationships/image" Target="../media/image29.jpeg"/><Relationship Id="rId5" Type="http://schemas.openxmlformats.org/officeDocument/2006/relationships/image" Target="../media/image23.jpeg"/><Relationship Id="rId10" Type="http://schemas.openxmlformats.org/officeDocument/2006/relationships/image" Target="../media/image28.png"/><Relationship Id="rId4" Type="http://schemas.openxmlformats.org/officeDocument/2006/relationships/image" Target="../media/image22.gif"/><Relationship Id="rId9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5538FE5-BFF5-5047-A156-5D8B21562A90}"/>
              </a:ext>
            </a:extLst>
          </p:cNvPr>
          <p:cNvSpPr txBox="1"/>
          <p:nvPr/>
        </p:nvSpPr>
        <p:spPr>
          <a:xfrm>
            <a:off x="646670" y="428178"/>
            <a:ext cx="1089866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Heute </a:t>
            </a:r>
            <a:r>
              <a:rPr lang="en-US" sz="3200" dirty="0" err="1"/>
              <a:t>ist</a:t>
            </a:r>
            <a:r>
              <a:rPr lang="en-US" sz="3200"/>
              <a:t> Donnerstag</a:t>
            </a:r>
            <a:r>
              <a:rPr lang="en-US" sz="3200" dirty="0"/>
              <a:t>, der 3. September </a:t>
            </a:r>
          </a:p>
          <a:p>
            <a:r>
              <a:rPr lang="en-US" sz="3200" dirty="0" err="1"/>
              <a:t>Organisatorisches</a:t>
            </a:r>
            <a:endParaRPr lang="en-US" sz="3200" dirty="0"/>
          </a:p>
          <a:p>
            <a:r>
              <a:rPr lang="en-US" sz="3200" dirty="0"/>
              <a:t>Wie </a:t>
            </a:r>
            <a:r>
              <a:rPr lang="en-US" sz="3200" dirty="0" err="1"/>
              <a:t>geht’s</a:t>
            </a:r>
            <a:r>
              <a:rPr lang="en-US" sz="3200" dirty="0"/>
              <a:t>? </a:t>
            </a:r>
          </a:p>
          <a:p>
            <a:r>
              <a:rPr lang="en-US" sz="3200" dirty="0"/>
              <a:t>Das </a:t>
            </a:r>
            <a:r>
              <a:rPr lang="en-US" sz="3200" dirty="0" err="1"/>
              <a:t>Klassenzimmer</a:t>
            </a:r>
            <a:endParaRPr lang="en-US" sz="3200" dirty="0"/>
          </a:p>
          <a:p>
            <a:r>
              <a:rPr lang="en-US" sz="3200" dirty="0" err="1"/>
              <a:t>Aktivitäten</a:t>
            </a:r>
            <a:r>
              <a:rPr lang="en-US" sz="3200" dirty="0"/>
              <a:t> </a:t>
            </a:r>
            <a:r>
              <a:rPr lang="en-US" sz="3200" dirty="0" err="1"/>
              <a:t>im</a:t>
            </a:r>
            <a:r>
              <a:rPr lang="en-US" sz="3200" dirty="0"/>
              <a:t> </a:t>
            </a:r>
            <a:r>
              <a:rPr lang="en-US" sz="3200" dirty="0" err="1"/>
              <a:t>Klassenzimmer</a:t>
            </a:r>
            <a:endParaRPr lang="en-US" sz="3200" dirty="0"/>
          </a:p>
          <a:p>
            <a:r>
              <a:rPr lang="en-US" sz="3200" dirty="0"/>
              <a:t>Bitte</a:t>
            </a:r>
          </a:p>
          <a:p>
            <a:r>
              <a:rPr lang="en-US" sz="3200" dirty="0" err="1"/>
              <a:t>Nicht</a:t>
            </a:r>
            <a:r>
              <a:rPr lang="en-US" sz="3200" dirty="0"/>
              <a:t> </a:t>
            </a:r>
          </a:p>
          <a:p>
            <a:endParaRPr lang="en-US" sz="3200" dirty="0"/>
          </a:p>
          <a:p>
            <a:r>
              <a:rPr lang="en-US" sz="3200" dirty="0"/>
              <a:t>HA: </a:t>
            </a:r>
          </a:p>
          <a:p>
            <a:r>
              <a:rPr lang="en-US" sz="3200" dirty="0" err="1"/>
              <a:t>Mindtap</a:t>
            </a:r>
            <a:r>
              <a:rPr lang="en-US" sz="3200" dirty="0"/>
              <a:t>: 11, 12, 13, 15, 16, 17</a:t>
            </a:r>
          </a:p>
          <a:p>
            <a:endParaRPr lang="en-US" sz="3200" dirty="0"/>
          </a:p>
          <a:p>
            <a:endParaRPr lang="en-US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8958E6-B3A8-069A-720E-ED9D8063F183}"/>
              </a:ext>
            </a:extLst>
          </p:cNvPr>
          <p:cNvSpPr txBox="1"/>
          <p:nvPr/>
        </p:nvSpPr>
        <p:spPr>
          <a:xfrm>
            <a:off x="7534656" y="1755648"/>
            <a:ext cx="42153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Hilfreiche</a:t>
            </a:r>
            <a:r>
              <a:rPr lang="en-US" sz="2400" b="1" dirty="0"/>
              <a:t> </a:t>
            </a:r>
            <a:r>
              <a:rPr lang="en-US" sz="2400" b="1" dirty="0" err="1"/>
              <a:t>Phrasen</a:t>
            </a:r>
            <a:r>
              <a:rPr lang="en-US" sz="2400" b="1" dirty="0"/>
              <a:t> für das </a:t>
            </a:r>
            <a:r>
              <a:rPr lang="en-US" sz="2400" b="1" dirty="0" err="1"/>
              <a:t>Klassenzimmer</a:t>
            </a:r>
            <a:r>
              <a:rPr lang="en-US" sz="2400" b="1" dirty="0"/>
              <a:t>: </a:t>
            </a:r>
          </a:p>
          <a:p>
            <a:endParaRPr lang="en-US" sz="2400" dirty="0"/>
          </a:p>
          <a:p>
            <a:r>
              <a:rPr lang="en-US" sz="2400" dirty="0"/>
              <a:t>Ich </a:t>
            </a:r>
            <a:r>
              <a:rPr lang="en-US" sz="2400" dirty="0" err="1"/>
              <a:t>habe</a:t>
            </a:r>
            <a:r>
              <a:rPr lang="en-US" sz="2400" dirty="0"/>
              <a:t> </a:t>
            </a:r>
            <a:r>
              <a:rPr lang="en-US" sz="2400" dirty="0" err="1"/>
              <a:t>eine</a:t>
            </a:r>
            <a:r>
              <a:rPr lang="en-US" sz="2400" dirty="0"/>
              <a:t> Frage ?</a:t>
            </a:r>
          </a:p>
          <a:p>
            <a:endParaRPr lang="en-US" sz="2400" dirty="0"/>
          </a:p>
          <a:p>
            <a:r>
              <a:rPr lang="en-US" sz="2400" dirty="0"/>
              <a:t>Wie </a:t>
            </a:r>
            <a:r>
              <a:rPr lang="en-US" sz="2400" dirty="0" err="1"/>
              <a:t>sagt</a:t>
            </a:r>
            <a:r>
              <a:rPr lang="en-US" sz="2400" dirty="0"/>
              <a:t> man ____ auf Deutsch? </a:t>
            </a:r>
          </a:p>
          <a:p>
            <a:endParaRPr lang="en-US" sz="2400" dirty="0"/>
          </a:p>
          <a:p>
            <a:r>
              <a:rPr lang="en-US" sz="2400" dirty="0"/>
              <a:t>Ich </a:t>
            </a:r>
            <a:r>
              <a:rPr lang="en-US" sz="2400" dirty="0" err="1"/>
              <a:t>verstehe</a:t>
            </a:r>
            <a:r>
              <a:rPr lang="en-US" sz="2400" dirty="0"/>
              <a:t> </a:t>
            </a:r>
            <a:r>
              <a:rPr lang="en-US" sz="2400" dirty="0" err="1"/>
              <a:t>nicht</a:t>
            </a:r>
            <a:r>
              <a:rPr lang="en-US" sz="2400" dirty="0"/>
              <a:t>. </a:t>
            </a:r>
            <a:r>
              <a:rPr lang="en-US" sz="2400" dirty="0" err="1"/>
              <a:t>Wiederholen</a:t>
            </a:r>
            <a:r>
              <a:rPr lang="en-US" sz="2400" dirty="0"/>
              <a:t> Sie, bitte? </a:t>
            </a:r>
          </a:p>
        </p:txBody>
      </p:sp>
    </p:spTree>
    <p:extLst>
      <p:ext uri="{BB962C8B-B14F-4D97-AF65-F5344CB8AC3E}">
        <p14:creationId xmlns:p14="http://schemas.microsoft.com/office/powerpoint/2010/main" val="651877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2127B-418B-3E40-BEFD-669B48640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365125"/>
            <a:ext cx="13440228" cy="60642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Was </a:t>
            </a:r>
            <a:r>
              <a:rPr lang="en-US" dirty="0" err="1"/>
              <a:t>machen</a:t>
            </a:r>
            <a:r>
              <a:rPr lang="en-US" dirty="0"/>
              <a:t> Sie? </a:t>
            </a:r>
            <a:r>
              <a:rPr lang="en-US" dirty="0" err="1"/>
              <a:t>Aktionen</a:t>
            </a:r>
            <a:r>
              <a:rPr lang="en-US" dirty="0"/>
              <a:t> und </a:t>
            </a:r>
            <a:r>
              <a:rPr lang="en-US" b="1" dirty="0" err="1"/>
              <a:t>Aktivitäten</a:t>
            </a:r>
            <a:r>
              <a:rPr lang="en-US" b="1" dirty="0"/>
              <a:t> </a:t>
            </a:r>
            <a:br>
              <a:rPr lang="en-US" b="1" dirty="0"/>
            </a:b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Klassenzimmer</a:t>
            </a:r>
            <a:r>
              <a:rPr lang="en-US" dirty="0"/>
              <a:t>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5DF9C18-6124-614B-93A4-E8E8273E5B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181" y="1061666"/>
            <a:ext cx="2211388" cy="221138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3845CBA-ADE3-A144-A4CC-5C9837A7E9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0049" y="1192304"/>
            <a:ext cx="1614488" cy="208074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F5F84D7-A817-6F49-8872-FD27CF7935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70823" y="1112042"/>
            <a:ext cx="2316958" cy="231695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941C8BF-4A7C-0E4F-8D40-20E4D715C6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9973" y="3675062"/>
            <a:ext cx="2936081" cy="234886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65A6185-8502-204D-8BEA-63EEFEA312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76415" y="3879479"/>
            <a:ext cx="3439170" cy="228441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59A6B91-3774-9645-9705-281BCDB19A8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70913" y="3879479"/>
            <a:ext cx="2316958" cy="2316958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8EA8DC44-930E-A848-88FA-B2E583F1AA53}"/>
              </a:ext>
            </a:extLst>
          </p:cNvPr>
          <p:cNvSpPr txBox="1"/>
          <p:nvPr/>
        </p:nvSpPr>
        <p:spPr>
          <a:xfrm>
            <a:off x="629444" y="3244334"/>
            <a:ext cx="2143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Stehen</a:t>
            </a:r>
            <a:r>
              <a:rPr lang="en-US" dirty="0"/>
              <a:t> Sie auf!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11B3BFE-59DC-AB4E-AB24-868E9FD20D00}"/>
              </a:ext>
            </a:extLst>
          </p:cNvPr>
          <p:cNvSpPr txBox="1"/>
          <p:nvPr/>
        </p:nvSpPr>
        <p:spPr>
          <a:xfrm>
            <a:off x="4321178" y="3289392"/>
            <a:ext cx="2165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Setzen</a:t>
            </a:r>
            <a:r>
              <a:rPr lang="en-US" dirty="0"/>
              <a:t> Sie </a:t>
            </a:r>
            <a:r>
              <a:rPr lang="en-US" dirty="0" err="1"/>
              <a:t>sich</a:t>
            </a:r>
            <a:r>
              <a:rPr lang="en-US" dirty="0"/>
              <a:t>!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8CC8FE6-1602-334B-A95C-D13297706F9E}"/>
              </a:ext>
            </a:extLst>
          </p:cNvPr>
          <p:cNvSpPr txBox="1"/>
          <p:nvPr/>
        </p:nvSpPr>
        <p:spPr>
          <a:xfrm>
            <a:off x="8035134" y="3429000"/>
            <a:ext cx="2936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Drehen</a:t>
            </a:r>
            <a:r>
              <a:rPr lang="en-US" dirty="0"/>
              <a:t> Sie </a:t>
            </a:r>
            <a:r>
              <a:rPr lang="en-US" dirty="0" err="1"/>
              <a:t>sich</a:t>
            </a:r>
            <a:r>
              <a:rPr lang="en-US" dirty="0"/>
              <a:t> um!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855BD5B-8188-6A48-BD57-BE93332DF0DB}"/>
              </a:ext>
            </a:extLst>
          </p:cNvPr>
          <p:cNvSpPr txBox="1"/>
          <p:nvPr/>
        </p:nvSpPr>
        <p:spPr>
          <a:xfrm>
            <a:off x="409973" y="6300788"/>
            <a:ext cx="2936081" cy="371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Gehen</a:t>
            </a:r>
            <a:r>
              <a:rPr lang="en-US" dirty="0"/>
              <a:t> Sie an die Tafel!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13A7285-1B79-AB41-AC91-A2C820EAE6E0}"/>
              </a:ext>
            </a:extLst>
          </p:cNvPr>
          <p:cNvSpPr txBox="1"/>
          <p:nvPr/>
        </p:nvSpPr>
        <p:spPr>
          <a:xfrm>
            <a:off x="4700588" y="6300788"/>
            <a:ext cx="2943225" cy="371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Schreiben</a:t>
            </a:r>
            <a:r>
              <a:rPr lang="en-US" dirty="0"/>
              <a:t> Sie!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A113EC9-783B-9448-B864-3D004D2BBDCD}"/>
              </a:ext>
            </a:extLst>
          </p:cNvPr>
          <p:cNvSpPr txBox="1"/>
          <p:nvPr/>
        </p:nvSpPr>
        <p:spPr>
          <a:xfrm>
            <a:off x="8743950" y="6163891"/>
            <a:ext cx="2343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Hören</a:t>
            </a:r>
            <a:r>
              <a:rPr lang="en-US" dirty="0"/>
              <a:t> Sie gut </a:t>
            </a:r>
            <a:r>
              <a:rPr lang="en-US" dirty="0" err="1"/>
              <a:t>zu</a:t>
            </a:r>
            <a:r>
              <a:rPr lang="en-US" dirty="0"/>
              <a:t>!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4615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7567"/>
    </mc:Choice>
    <mc:Fallback xmlns="">
      <p:transition spd="slow" advTm="1875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3DA8F-8E4F-324A-810A-ABE79B1BA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125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Welche</a:t>
            </a:r>
            <a:r>
              <a:rPr lang="en-US" b="1" dirty="0"/>
              <a:t> </a:t>
            </a:r>
            <a:r>
              <a:rPr lang="en-US" b="1" dirty="0" err="1"/>
              <a:t>Aktivität</a:t>
            </a:r>
            <a:r>
              <a:rPr lang="en-US" b="1" dirty="0"/>
              <a:t> </a:t>
            </a:r>
            <a:r>
              <a:rPr lang="en-US" b="1" dirty="0" err="1"/>
              <a:t>im</a:t>
            </a:r>
            <a:r>
              <a:rPr lang="en-US" b="1" dirty="0"/>
              <a:t> </a:t>
            </a:r>
            <a:r>
              <a:rPr lang="en-US" b="1" dirty="0" err="1"/>
              <a:t>Foto</a:t>
            </a:r>
            <a:r>
              <a:rPr lang="en-US" b="1" dirty="0"/>
              <a:t>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E9C0BD-E187-714C-A994-3B2103CBA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299" y="1452596"/>
            <a:ext cx="3343571" cy="22209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6D52A43-F1E4-9241-ACEA-486F6478D147}"/>
              </a:ext>
            </a:extLst>
          </p:cNvPr>
          <p:cNvSpPr txBox="1"/>
          <p:nvPr/>
        </p:nvSpPr>
        <p:spPr>
          <a:xfrm>
            <a:off x="614363" y="1571625"/>
            <a:ext cx="368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B7F41F-888D-AB45-80DA-F15E6D061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3666" y="1447867"/>
            <a:ext cx="2305844" cy="222564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380C8A4-AA12-054B-9225-B37FAD5E2A0A}"/>
              </a:ext>
            </a:extLst>
          </p:cNvPr>
          <p:cNvSpPr txBox="1"/>
          <p:nvPr/>
        </p:nvSpPr>
        <p:spPr>
          <a:xfrm>
            <a:off x="5229225" y="1571625"/>
            <a:ext cx="385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34DF05C-7BB8-5D4B-9A47-B44A9880F5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299" y="4433332"/>
            <a:ext cx="2852985" cy="21452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81330BE-2355-E242-A2C4-F500663D51F3}"/>
              </a:ext>
            </a:extLst>
          </p:cNvPr>
          <p:cNvSpPr txBox="1"/>
          <p:nvPr/>
        </p:nvSpPr>
        <p:spPr>
          <a:xfrm>
            <a:off x="611187" y="4487346"/>
            <a:ext cx="371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AC45AC-CA2F-5141-817B-313CD2644365}"/>
              </a:ext>
            </a:extLst>
          </p:cNvPr>
          <p:cNvSpPr txBox="1"/>
          <p:nvPr/>
        </p:nvSpPr>
        <p:spPr>
          <a:xfrm>
            <a:off x="5214938" y="4732378"/>
            <a:ext cx="400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BFE61F-1E7C-D348-9DD8-FBCC654A1FFB}"/>
              </a:ext>
            </a:extLst>
          </p:cNvPr>
          <p:cNvSpPr txBox="1"/>
          <p:nvPr/>
        </p:nvSpPr>
        <p:spPr>
          <a:xfrm>
            <a:off x="8761063" y="1012954"/>
            <a:ext cx="347309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Stehen</a:t>
            </a:r>
            <a:r>
              <a:rPr lang="en-US" sz="2800" dirty="0"/>
              <a:t> Sie auf! </a:t>
            </a:r>
          </a:p>
          <a:p>
            <a:endParaRPr lang="en-US" sz="2800" dirty="0"/>
          </a:p>
          <a:p>
            <a:r>
              <a:rPr lang="en-US" sz="2800" dirty="0" err="1"/>
              <a:t>Drehen</a:t>
            </a:r>
            <a:r>
              <a:rPr lang="en-US" sz="2800" dirty="0"/>
              <a:t> Sie </a:t>
            </a:r>
            <a:r>
              <a:rPr lang="en-US" sz="2800" dirty="0" err="1"/>
              <a:t>sich</a:t>
            </a:r>
            <a:r>
              <a:rPr lang="en-US" sz="2800" dirty="0"/>
              <a:t> um!</a:t>
            </a:r>
          </a:p>
          <a:p>
            <a:endParaRPr lang="en-US" sz="2800" dirty="0"/>
          </a:p>
          <a:p>
            <a:r>
              <a:rPr lang="en-US" sz="2800" dirty="0" err="1"/>
              <a:t>Setzen</a:t>
            </a:r>
            <a:r>
              <a:rPr lang="en-US" sz="2800" dirty="0"/>
              <a:t> Sie </a:t>
            </a:r>
            <a:r>
              <a:rPr lang="en-US" sz="2800" dirty="0" err="1"/>
              <a:t>sich</a:t>
            </a:r>
            <a:r>
              <a:rPr lang="en-US" sz="2800" dirty="0"/>
              <a:t>! </a:t>
            </a:r>
          </a:p>
          <a:p>
            <a:endParaRPr lang="en-US" sz="2800" dirty="0"/>
          </a:p>
          <a:p>
            <a:r>
              <a:rPr lang="en-US" sz="2800" dirty="0"/>
              <a:t>Schreiben Sie! </a:t>
            </a:r>
          </a:p>
          <a:p>
            <a:endParaRPr lang="en-US" sz="2800" dirty="0"/>
          </a:p>
          <a:p>
            <a:r>
              <a:rPr lang="en-US" sz="2800" dirty="0"/>
              <a:t>Gehen Sie an die Tafel!</a:t>
            </a:r>
          </a:p>
          <a:p>
            <a:r>
              <a:rPr lang="en-US" sz="2800" dirty="0"/>
              <a:t> </a:t>
            </a:r>
          </a:p>
          <a:p>
            <a:r>
              <a:rPr lang="en-US" sz="2800" dirty="0" err="1"/>
              <a:t>Hören</a:t>
            </a:r>
            <a:r>
              <a:rPr lang="en-US" sz="2800" dirty="0"/>
              <a:t> Sie gut </a:t>
            </a:r>
            <a:r>
              <a:rPr lang="en-US" sz="2800" dirty="0" err="1"/>
              <a:t>zu</a:t>
            </a:r>
            <a:r>
              <a:rPr lang="en-US" sz="2800" dirty="0"/>
              <a:t>!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D4433A2-CE00-A84D-8E5F-69C8F40265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3666" y="4487346"/>
            <a:ext cx="2927397" cy="214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5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483"/>
    </mc:Choice>
    <mc:Fallback xmlns="">
      <p:transition spd="slow" advTm="45483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C028A-A9B5-9937-BB72-76E4492C6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000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Mehr </a:t>
            </a:r>
            <a:r>
              <a:rPr lang="en-US" dirty="0" err="1"/>
              <a:t>Aktivitäten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Klassenzimmer</a:t>
            </a:r>
            <a:r>
              <a:rPr lang="en-US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2173A9-BEB7-29C2-EAC4-C706D0DF79F6}"/>
              </a:ext>
            </a:extLst>
          </p:cNvPr>
          <p:cNvSpPr txBox="1"/>
          <p:nvPr/>
        </p:nvSpPr>
        <p:spPr>
          <a:xfrm>
            <a:off x="2923309" y="1166842"/>
            <a:ext cx="6096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600" dirty="0"/>
              <a:t>-Stehen Sie still </a:t>
            </a:r>
          </a:p>
          <a:p>
            <a:pPr algn="ctr"/>
            <a:r>
              <a:rPr lang="de-DE" sz="3600" dirty="0"/>
              <a:t>-Laufen Sie</a:t>
            </a:r>
          </a:p>
          <a:p>
            <a:pPr algn="ctr"/>
            <a:r>
              <a:rPr lang="de-DE" sz="3600" dirty="0"/>
              <a:t>-Lachen Sie</a:t>
            </a:r>
          </a:p>
          <a:p>
            <a:pPr algn="ctr"/>
            <a:r>
              <a:rPr lang="de-DE" sz="3600" dirty="0"/>
              <a:t>-Machen Sie das Buch auf</a:t>
            </a:r>
          </a:p>
          <a:p>
            <a:pPr algn="ctr"/>
            <a:r>
              <a:rPr lang="de-DE" sz="3600" dirty="0"/>
              <a:t>-Machen Sie das Buch zu</a:t>
            </a:r>
          </a:p>
          <a:p>
            <a:pPr algn="ctr"/>
            <a:r>
              <a:rPr lang="de-DE" sz="3600" dirty="0"/>
              <a:t>-Lesen Sie </a:t>
            </a:r>
          </a:p>
          <a:p>
            <a:pPr algn="ctr"/>
            <a:r>
              <a:rPr lang="de-DE" sz="3600" dirty="0"/>
              <a:t>-Machen Sie das Licht an</a:t>
            </a:r>
          </a:p>
          <a:p>
            <a:pPr algn="ctr"/>
            <a:r>
              <a:rPr lang="de-DE" sz="3600" dirty="0"/>
              <a:t>-Machen Sie das Licht aus</a:t>
            </a:r>
          </a:p>
        </p:txBody>
      </p:sp>
    </p:spTree>
    <p:extLst>
      <p:ext uri="{BB962C8B-B14F-4D97-AF65-F5344CB8AC3E}">
        <p14:creationId xmlns:p14="http://schemas.microsoft.com/office/powerpoint/2010/main" val="1146605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F7093-71CA-9E43-A9CB-ED50E2608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424" y="83182"/>
            <a:ext cx="10515600" cy="663575"/>
          </a:xfrm>
        </p:spPr>
        <p:txBody>
          <a:bodyPr>
            <a:normAutofit fontScale="90000"/>
          </a:bodyPr>
          <a:lstStyle/>
          <a:p>
            <a:r>
              <a:rPr lang="en-US" dirty="0"/>
              <a:t>Mehr </a:t>
            </a:r>
            <a:r>
              <a:rPr lang="en-US" dirty="0" err="1"/>
              <a:t>Aktivitäten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Klassenzimmer</a:t>
            </a:r>
            <a:r>
              <a:rPr lang="en-US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411ED2-0E12-534E-B82F-7D8BF9406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275" y="1204908"/>
            <a:ext cx="1778000" cy="17907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8AD6D7-54CD-8041-8BD4-C6AE6BB4C8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7208" y="1161477"/>
            <a:ext cx="1689100" cy="1714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CB81466-ED2E-2A4C-A26D-3E3C785519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1654" y="1268408"/>
            <a:ext cx="1600200" cy="1727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F10963-75E6-8F47-9791-C64CF443B5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6100" y="1312831"/>
            <a:ext cx="1752600" cy="1803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E27A4E5-D1CF-994F-AB48-FFBA6CC730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578" y="3457558"/>
            <a:ext cx="1752600" cy="1803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29AEEC7-8812-3847-A90E-EC0C6022C1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45459" y="3557122"/>
            <a:ext cx="1689100" cy="18034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DF464F6-3514-9946-B2DD-200ECF2F90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70873" y="3477001"/>
            <a:ext cx="1917700" cy="17399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8E1A2B9-DB7B-674C-8BB3-BAA3DAC6BAC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46172" y="3771154"/>
            <a:ext cx="1879600" cy="13843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4C86783-D012-1849-AB71-64A55AA8CDC3}"/>
              </a:ext>
            </a:extLst>
          </p:cNvPr>
          <p:cNvSpPr txBox="1"/>
          <p:nvPr/>
        </p:nvSpPr>
        <p:spPr>
          <a:xfrm>
            <a:off x="396875" y="1204908"/>
            <a:ext cx="560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DA7474F-FDAD-324F-8C74-94790B406663}"/>
              </a:ext>
            </a:extLst>
          </p:cNvPr>
          <p:cNvSpPr txBox="1"/>
          <p:nvPr/>
        </p:nvSpPr>
        <p:spPr>
          <a:xfrm>
            <a:off x="2433797" y="1212714"/>
            <a:ext cx="460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78684B-FB28-D742-BA34-BB270A1FA484}"/>
              </a:ext>
            </a:extLst>
          </p:cNvPr>
          <p:cNvSpPr txBox="1"/>
          <p:nvPr/>
        </p:nvSpPr>
        <p:spPr>
          <a:xfrm>
            <a:off x="4588495" y="1236979"/>
            <a:ext cx="260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69CFDAA-2D31-1F42-AA6E-1DBB866B71B4}"/>
              </a:ext>
            </a:extLst>
          </p:cNvPr>
          <p:cNvSpPr txBox="1"/>
          <p:nvPr/>
        </p:nvSpPr>
        <p:spPr>
          <a:xfrm>
            <a:off x="6574047" y="1236979"/>
            <a:ext cx="457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C1AEBA4-8815-284B-AFD7-469D213C309D}"/>
              </a:ext>
            </a:extLst>
          </p:cNvPr>
          <p:cNvSpPr txBox="1"/>
          <p:nvPr/>
        </p:nvSpPr>
        <p:spPr>
          <a:xfrm>
            <a:off x="351631" y="3460750"/>
            <a:ext cx="399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6A4B0B1-C8D8-3F46-AC1A-8CC9306AE899}"/>
              </a:ext>
            </a:extLst>
          </p:cNvPr>
          <p:cNvSpPr txBox="1"/>
          <p:nvPr/>
        </p:nvSpPr>
        <p:spPr>
          <a:xfrm>
            <a:off x="2730831" y="3372456"/>
            <a:ext cx="334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9E204DC-C172-1E47-AEE4-0B46A7A87147}"/>
              </a:ext>
            </a:extLst>
          </p:cNvPr>
          <p:cNvSpPr txBox="1"/>
          <p:nvPr/>
        </p:nvSpPr>
        <p:spPr>
          <a:xfrm>
            <a:off x="4694716" y="3436484"/>
            <a:ext cx="541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AA9D729-F21E-3540-B170-D8F1E957D862}"/>
              </a:ext>
            </a:extLst>
          </p:cNvPr>
          <p:cNvSpPr txBox="1"/>
          <p:nvPr/>
        </p:nvSpPr>
        <p:spPr>
          <a:xfrm>
            <a:off x="6860431" y="3429000"/>
            <a:ext cx="8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0C5F46E-F45B-9F4B-B6BF-F82CA95F4B1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4180" y="5051807"/>
            <a:ext cx="870645" cy="85725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1D05129-6761-7046-BC4E-D1E723C062F8}"/>
              </a:ext>
            </a:extLst>
          </p:cNvPr>
          <p:cNvSpPr txBox="1"/>
          <p:nvPr/>
        </p:nvSpPr>
        <p:spPr>
          <a:xfrm>
            <a:off x="4461772" y="6123543"/>
            <a:ext cx="218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die </a:t>
            </a:r>
            <a:r>
              <a:rPr lang="en-US" dirty="0" err="1"/>
              <a:t>Glühbirne</a:t>
            </a:r>
            <a:endParaRPr lang="en-US" dirty="0"/>
          </a:p>
        </p:txBody>
      </p:sp>
      <p:pic>
        <p:nvPicPr>
          <p:cNvPr id="2050" name="Picture 2" descr="glowing and turned off electric light bulb, vector illustration. | Light  bulb, Electric lighter, Bulb">
            <a:extLst>
              <a:ext uri="{FF2B5EF4-FFF2-40B4-BE49-F238E27FC236}">
                <a16:creationId xmlns:a16="http://schemas.microsoft.com/office/drawing/2014/main" id="{43FEF13C-F711-8447-A135-D7C997D49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431" y="5155454"/>
            <a:ext cx="1230524" cy="1331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E5E77BB-511F-A341-9170-E5489B4B1D3D}"/>
              </a:ext>
            </a:extLst>
          </p:cNvPr>
          <p:cNvSpPr txBox="1"/>
          <p:nvPr/>
        </p:nvSpPr>
        <p:spPr>
          <a:xfrm>
            <a:off x="8583371" y="1028700"/>
            <a:ext cx="364631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-</a:t>
            </a:r>
            <a:r>
              <a:rPr lang="en-US" sz="2800" dirty="0" err="1"/>
              <a:t>Stehen</a:t>
            </a:r>
            <a:r>
              <a:rPr lang="en-US" sz="2800" dirty="0"/>
              <a:t> Sie still </a:t>
            </a:r>
          </a:p>
          <a:p>
            <a:r>
              <a:rPr lang="en-US" sz="2800" dirty="0"/>
              <a:t>-</a:t>
            </a:r>
            <a:r>
              <a:rPr lang="en-US" sz="2800" dirty="0" err="1"/>
              <a:t>Laufen</a:t>
            </a:r>
            <a:r>
              <a:rPr lang="en-US" sz="2800" dirty="0"/>
              <a:t> Sie</a:t>
            </a:r>
          </a:p>
          <a:p>
            <a:r>
              <a:rPr lang="en-US" sz="2800" dirty="0"/>
              <a:t>-</a:t>
            </a:r>
            <a:r>
              <a:rPr lang="en-US" sz="2800" dirty="0" err="1"/>
              <a:t>Lachen</a:t>
            </a:r>
            <a:r>
              <a:rPr lang="en-US" sz="2800" dirty="0"/>
              <a:t> Sie</a:t>
            </a:r>
          </a:p>
          <a:p>
            <a:r>
              <a:rPr lang="en-US" sz="2800" b="1" dirty="0">
                <a:highlight>
                  <a:srgbClr val="FFFF00"/>
                </a:highlight>
              </a:rPr>
              <a:t>-Machen</a:t>
            </a:r>
            <a:r>
              <a:rPr lang="en-US" sz="2800" dirty="0"/>
              <a:t> Sie das Buch auf</a:t>
            </a:r>
          </a:p>
          <a:p>
            <a:r>
              <a:rPr lang="en-US" sz="2800" dirty="0"/>
              <a:t>-Machen Sie das Buch </a:t>
            </a:r>
            <a:r>
              <a:rPr lang="en-US" sz="2800" dirty="0" err="1"/>
              <a:t>zu</a:t>
            </a:r>
            <a:endParaRPr lang="en-US" sz="2800" dirty="0"/>
          </a:p>
          <a:p>
            <a:r>
              <a:rPr lang="en-US" sz="2800" dirty="0"/>
              <a:t>-</a:t>
            </a:r>
            <a:r>
              <a:rPr lang="en-US" sz="2800" dirty="0" err="1"/>
              <a:t>Lesen</a:t>
            </a:r>
            <a:r>
              <a:rPr lang="en-US" sz="2800" dirty="0"/>
              <a:t> Sie </a:t>
            </a:r>
          </a:p>
          <a:p>
            <a:r>
              <a:rPr lang="en-US" sz="2800" dirty="0"/>
              <a:t>-Machen Sie das Licht an</a:t>
            </a:r>
          </a:p>
          <a:p>
            <a:r>
              <a:rPr lang="en-US" sz="2800" dirty="0"/>
              <a:t>-Machen Sie das Licht </a:t>
            </a:r>
            <a:r>
              <a:rPr lang="en-US" sz="2800" dirty="0" err="1"/>
              <a:t>aus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416D9F-0A3B-CB71-CB2D-E2CC807DB628}"/>
              </a:ext>
            </a:extLst>
          </p:cNvPr>
          <p:cNvSpPr txBox="1"/>
          <p:nvPr/>
        </p:nvSpPr>
        <p:spPr>
          <a:xfrm>
            <a:off x="112435" y="5445624"/>
            <a:ext cx="38958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Die </a:t>
            </a:r>
            <a:r>
              <a:rPr lang="en-US" sz="4000" b="1" dirty="0" err="1"/>
              <a:t>Aktivität</a:t>
            </a:r>
            <a:r>
              <a:rPr lang="en-US" sz="4000" b="1" dirty="0"/>
              <a:t> </a:t>
            </a:r>
            <a:r>
              <a:rPr lang="en-US" sz="4000" b="1" dirty="0" err="1"/>
              <a:t>im</a:t>
            </a:r>
            <a:r>
              <a:rPr lang="en-US" sz="4000" b="1" dirty="0"/>
              <a:t> Bild</a:t>
            </a:r>
            <a:r>
              <a:rPr lang="en-US" sz="4000" dirty="0"/>
              <a:t> </a:t>
            </a:r>
            <a:r>
              <a:rPr lang="en-US" sz="4000" b="1" dirty="0"/>
              <a:t>A </a:t>
            </a:r>
            <a:r>
              <a:rPr lang="en-US" sz="4000" b="1" dirty="0" err="1"/>
              <a:t>ist</a:t>
            </a:r>
            <a:r>
              <a:rPr lang="en-US" sz="4000" b="1" dirty="0"/>
              <a:t> ….</a:t>
            </a:r>
          </a:p>
        </p:txBody>
      </p:sp>
    </p:spTree>
    <p:extLst>
      <p:ext uri="{BB962C8B-B14F-4D97-AF65-F5344CB8AC3E}">
        <p14:creationId xmlns:p14="http://schemas.microsoft.com/office/powerpoint/2010/main" val="8224751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F5FAC-11AF-DD4E-A4B6-D42148E72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93700"/>
            <a:ext cx="10515600" cy="492125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Imperativ</a:t>
            </a:r>
            <a:r>
              <a:rPr lang="en-US" b="1" dirty="0"/>
              <a:t> Form für </a:t>
            </a:r>
            <a:r>
              <a:rPr lang="en-US" b="1" dirty="0" err="1"/>
              <a:t>Befehle</a:t>
            </a:r>
            <a:r>
              <a:rPr lang="en-US" b="1" dirty="0"/>
              <a:t> – </a:t>
            </a:r>
            <a:r>
              <a:rPr lang="en-US" b="1" dirty="0" err="1"/>
              <a:t>höflich</a:t>
            </a:r>
            <a:r>
              <a:rPr lang="en-US" b="1" dirty="0"/>
              <a:t> </a:t>
            </a:r>
            <a:r>
              <a:rPr lang="en-US" b="1" dirty="0" err="1"/>
              <a:t>mit</a:t>
            </a:r>
            <a:r>
              <a:rPr lang="en-US" b="1" dirty="0"/>
              <a:t> ,,bitte”!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6E74E4-DE72-0F44-A993-7698F6689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8" y="1253331"/>
            <a:ext cx="2562225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Schreiben</a:t>
            </a:r>
            <a:r>
              <a:rPr lang="en-US" dirty="0"/>
              <a:t> Sie!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Stehen</a:t>
            </a:r>
            <a:r>
              <a:rPr lang="en-US" dirty="0"/>
              <a:t> Sie auf!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5FD716-F050-E64B-9C29-AE736A429D2C}"/>
              </a:ext>
            </a:extLst>
          </p:cNvPr>
          <p:cNvSpPr txBox="1"/>
          <p:nvPr/>
        </p:nvSpPr>
        <p:spPr>
          <a:xfrm>
            <a:off x="6657976" y="1128713"/>
            <a:ext cx="34575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Write! </a:t>
            </a:r>
          </a:p>
          <a:p>
            <a:endParaRPr lang="en-US" sz="2800" dirty="0"/>
          </a:p>
          <a:p>
            <a:r>
              <a:rPr lang="en-US" sz="2800" dirty="0"/>
              <a:t>Stand up! </a:t>
            </a:r>
          </a:p>
        </p:txBody>
      </p:sp>
      <p:sp>
        <p:nvSpPr>
          <p:cNvPr id="8" name="Down Arrow 7">
            <a:extLst>
              <a:ext uri="{FF2B5EF4-FFF2-40B4-BE49-F238E27FC236}">
                <a16:creationId xmlns:a16="http://schemas.microsoft.com/office/drawing/2014/main" id="{87F9F6EE-5655-3047-B4C0-27A64DD7C2FE}"/>
              </a:ext>
            </a:extLst>
          </p:cNvPr>
          <p:cNvSpPr/>
          <p:nvPr/>
        </p:nvSpPr>
        <p:spPr>
          <a:xfrm>
            <a:off x="6418395" y="2876577"/>
            <a:ext cx="1328737" cy="1371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1F89C3-3FE5-0D4C-B228-00544A607B9C}"/>
              </a:ext>
            </a:extLst>
          </p:cNvPr>
          <p:cNvSpPr txBox="1"/>
          <p:nvPr/>
        </p:nvSpPr>
        <p:spPr>
          <a:xfrm>
            <a:off x="3106642" y="4480516"/>
            <a:ext cx="96181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A. Bitte, </a:t>
            </a:r>
            <a:r>
              <a:rPr lang="en-US" sz="3200" dirty="0" err="1"/>
              <a:t>schreiben</a:t>
            </a:r>
            <a:r>
              <a:rPr lang="en-US" sz="3200" dirty="0"/>
              <a:t> Sie!</a:t>
            </a:r>
          </a:p>
          <a:p>
            <a:r>
              <a:rPr lang="en-US" sz="3200" dirty="0"/>
              <a:t>B. </a:t>
            </a:r>
            <a:r>
              <a:rPr lang="en-US" sz="3200" dirty="0" err="1"/>
              <a:t>Schreiben</a:t>
            </a:r>
            <a:r>
              <a:rPr lang="en-US" sz="3200" dirty="0"/>
              <a:t> Sie, bitte!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A20375-A069-134D-A80B-8A626A07AF3B}"/>
              </a:ext>
            </a:extLst>
          </p:cNvPr>
          <p:cNvSpPr txBox="1"/>
          <p:nvPr/>
        </p:nvSpPr>
        <p:spPr>
          <a:xfrm>
            <a:off x="456274" y="2987800"/>
            <a:ext cx="6401726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highlight>
                  <a:srgbClr val="FFFF00"/>
                </a:highlight>
              </a:rPr>
              <a:t>Wo</a:t>
            </a:r>
            <a:r>
              <a:rPr lang="en-US" sz="4000" dirty="0"/>
              <a:t> </a:t>
            </a:r>
            <a:r>
              <a:rPr lang="en-US" sz="4000" dirty="0" err="1"/>
              <a:t>ist</a:t>
            </a:r>
            <a:r>
              <a:rPr lang="en-US" sz="4000" dirty="0"/>
              <a:t> ,,</a:t>
            </a:r>
            <a:r>
              <a:rPr lang="en-US" sz="4000" dirty="0">
                <a:highlight>
                  <a:srgbClr val="FFFF00"/>
                </a:highlight>
              </a:rPr>
              <a:t>bitte</a:t>
            </a:r>
            <a:r>
              <a:rPr lang="en-US" sz="4000" dirty="0"/>
              <a:t>?”</a:t>
            </a:r>
          </a:p>
          <a:p>
            <a:endParaRPr lang="en-US" sz="4000" dirty="0"/>
          </a:p>
          <a:p>
            <a:r>
              <a:rPr lang="en-US" sz="3600" dirty="0"/>
              <a:t>Am </a:t>
            </a:r>
            <a:r>
              <a:rPr lang="en-US" sz="3600" dirty="0" err="1"/>
              <a:t>Anfang</a:t>
            </a:r>
            <a:endParaRPr lang="en-US" sz="3600" dirty="0"/>
          </a:p>
          <a:p>
            <a:r>
              <a:rPr lang="en-US" sz="3600" dirty="0"/>
              <a:t>In der Mitte </a:t>
            </a:r>
          </a:p>
          <a:p>
            <a:r>
              <a:rPr lang="en-US" sz="3600" dirty="0"/>
              <a:t>Am Ende 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3F114D-90DD-8F90-D91F-325B87883013}"/>
              </a:ext>
            </a:extLst>
          </p:cNvPr>
          <p:cNvSpPr txBox="1"/>
          <p:nvPr/>
        </p:nvSpPr>
        <p:spPr>
          <a:xfrm>
            <a:off x="7360426" y="4248177"/>
            <a:ext cx="50960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A. Bitte, </a:t>
            </a:r>
            <a:r>
              <a:rPr lang="en-US" sz="3600" dirty="0" err="1"/>
              <a:t>stehen</a:t>
            </a:r>
            <a:r>
              <a:rPr lang="en-US" sz="3600" dirty="0"/>
              <a:t> Sie auf!</a:t>
            </a:r>
          </a:p>
          <a:p>
            <a:r>
              <a:rPr lang="en-US" sz="3600" dirty="0"/>
              <a:t>B. </a:t>
            </a:r>
            <a:r>
              <a:rPr lang="en-US" sz="3600" dirty="0" err="1"/>
              <a:t>Stehen</a:t>
            </a:r>
            <a:r>
              <a:rPr lang="en-US" sz="3600" dirty="0"/>
              <a:t> Sie bitte auf!</a:t>
            </a:r>
          </a:p>
          <a:p>
            <a:r>
              <a:rPr lang="en-US" sz="3600" dirty="0"/>
              <a:t>C. </a:t>
            </a:r>
            <a:r>
              <a:rPr lang="en-US" sz="3600" dirty="0" err="1"/>
              <a:t>Stehen</a:t>
            </a:r>
            <a:r>
              <a:rPr lang="en-US" sz="3600" dirty="0"/>
              <a:t> Sie auf, bitte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DB27F9-C2BF-11C5-9954-EAE0032B69D9}"/>
              </a:ext>
            </a:extLst>
          </p:cNvPr>
          <p:cNvSpPr txBox="1"/>
          <p:nvPr/>
        </p:nvSpPr>
        <p:spPr>
          <a:xfrm>
            <a:off x="7518533" y="6018281"/>
            <a:ext cx="4779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an, auf, </a:t>
            </a:r>
            <a:r>
              <a:rPr lang="en-US" sz="3200" b="1" dirty="0" err="1"/>
              <a:t>zu</a:t>
            </a:r>
            <a:r>
              <a:rPr lang="en-US" sz="3200" b="1" dirty="0"/>
              <a:t> </a:t>
            </a:r>
            <a:r>
              <a:rPr lang="en-US" sz="3200" dirty="0"/>
              <a:t>am Ende </a:t>
            </a:r>
          </a:p>
        </p:txBody>
      </p:sp>
    </p:spTree>
    <p:extLst>
      <p:ext uri="{BB962C8B-B14F-4D97-AF65-F5344CB8AC3E}">
        <p14:creationId xmlns:p14="http://schemas.microsoft.com/office/powerpoint/2010/main" val="3171220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10" grpId="0"/>
      <p:bldP spid="12" grpId="0"/>
      <p:bldP spid="4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skenpflicht im Unterricht: Berliner Grundschule hat sich strengere  Corona-Regeln auferlegt | rbb24">
            <a:extLst>
              <a:ext uri="{FF2B5EF4-FFF2-40B4-BE49-F238E27FC236}">
                <a16:creationId xmlns:a16="http://schemas.microsoft.com/office/drawing/2014/main" id="{D2CB4A98-22DE-2C4D-993A-DDCF6882603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996" y="627699"/>
            <a:ext cx="5227004" cy="471582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8B4850-DFF7-4648-B0DC-2F39F778AF4C}"/>
              </a:ext>
            </a:extLst>
          </p:cNvPr>
          <p:cNvSpPr txBox="1"/>
          <p:nvPr/>
        </p:nvSpPr>
        <p:spPr>
          <a:xfrm>
            <a:off x="7129463" y="627699"/>
            <a:ext cx="4872037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Was </a:t>
            </a:r>
            <a:r>
              <a:rPr lang="en-US" sz="2400" dirty="0" err="1"/>
              <a:t>sagen</a:t>
            </a:r>
            <a:r>
              <a:rPr lang="en-US" sz="2400" dirty="0"/>
              <a:t> die </a:t>
            </a:r>
            <a:r>
              <a:rPr lang="en-US" sz="2400" dirty="0" err="1"/>
              <a:t>Personen</a:t>
            </a:r>
            <a:r>
              <a:rPr lang="en-US" sz="2400" dirty="0"/>
              <a:t> </a:t>
            </a:r>
            <a:r>
              <a:rPr lang="en-US" sz="2400" dirty="0" err="1"/>
              <a:t>im</a:t>
            </a:r>
            <a:r>
              <a:rPr lang="en-US" sz="2400" dirty="0"/>
              <a:t> </a:t>
            </a:r>
            <a:r>
              <a:rPr lang="en-US" sz="2400" dirty="0" err="1"/>
              <a:t>Klassenzimmer</a:t>
            </a:r>
            <a:r>
              <a:rPr lang="en-US" sz="2400" dirty="0"/>
              <a:t>? </a:t>
            </a:r>
            <a:r>
              <a:rPr lang="en-US" sz="2400" dirty="0" err="1"/>
              <a:t>Schreiben</a:t>
            </a:r>
            <a:r>
              <a:rPr lang="en-US" sz="2400" dirty="0"/>
              <a:t> Sie </a:t>
            </a:r>
            <a:r>
              <a:rPr lang="en-US" sz="2400" dirty="0" err="1"/>
              <a:t>mit</a:t>
            </a:r>
            <a:r>
              <a:rPr lang="en-US" sz="2400" dirty="0"/>
              <a:t> ,,bitte”  2x am </a:t>
            </a:r>
            <a:r>
              <a:rPr lang="en-US" sz="2400" dirty="0" err="1"/>
              <a:t>Anfang</a:t>
            </a:r>
            <a:r>
              <a:rPr lang="en-US" sz="2400" dirty="0"/>
              <a:t> und am Ende!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sz="3200" dirty="0" err="1"/>
              <a:t>Lachen</a:t>
            </a:r>
            <a:r>
              <a:rPr lang="en-US" sz="3200" dirty="0"/>
              <a:t> Sie</a:t>
            </a:r>
          </a:p>
          <a:p>
            <a:r>
              <a:rPr lang="en-US" sz="3200" dirty="0"/>
              <a:t>Machen Sie das Buch auf</a:t>
            </a:r>
          </a:p>
          <a:p>
            <a:r>
              <a:rPr lang="en-US" sz="3200" dirty="0"/>
              <a:t>Machen Sie das Licht an </a:t>
            </a:r>
          </a:p>
          <a:p>
            <a:r>
              <a:rPr lang="en-US" sz="3200" dirty="0" err="1"/>
              <a:t>Stehen</a:t>
            </a:r>
            <a:r>
              <a:rPr lang="en-US" sz="3200" dirty="0"/>
              <a:t> Sie still </a:t>
            </a:r>
          </a:p>
          <a:p>
            <a:r>
              <a:rPr lang="en-US" sz="3200" dirty="0" err="1"/>
              <a:t>Lesen</a:t>
            </a:r>
            <a:r>
              <a:rPr lang="en-US" sz="3200" dirty="0"/>
              <a:t> Sie das Buch</a:t>
            </a:r>
          </a:p>
          <a:p>
            <a:r>
              <a:rPr lang="en-US" sz="3200" dirty="0" err="1"/>
              <a:t>Setzen</a:t>
            </a:r>
            <a:r>
              <a:rPr lang="en-US" sz="3200" dirty="0"/>
              <a:t> Sie </a:t>
            </a:r>
            <a:r>
              <a:rPr lang="en-US" sz="3200" dirty="0" err="1"/>
              <a:t>sich</a:t>
            </a:r>
            <a:endParaRPr lang="en-US" sz="32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8ABF45-8170-1137-194B-F24909EE9212}"/>
              </a:ext>
            </a:extLst>
          </p:cNvPr>
          <p:cNvSpPr txBox="1"/>
          <p:nvPr/>
        </p:nvSpPr>
        <p:spPr>
          <a:xfrm>
            <a:off x="7353300" y="5541761"/>
            <a:ext cx="4648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Bitte, </a:t>
            </a:r>
            <a:r>
              <a:rPr lang="en-US" sz="3200" b="1" dirty="0" err="1"/>
              <a:t>lachen</a:t>
            </a:r>
            <a:r>
              <a:rPr lang="en-US" sz="3200" b="1" dirty="0"/>
              <a:t> Sie! </a:t>
            </a:r>
          </a:p>
          <a:p>
            <a:r>
              <a:rPr lang="en-US" sz="3200" b="1" dirty="0" err="1"/>
              <a:t>Lachen</a:t>
            </a:r>
            <a:r>
              <a:rPr lang="en-US" sz="3200" b="1" dirty="0"/>
              <a:t> Sie, bitte! </a:t>
            </a:r>
          </a:p>
        </p:txBody>
      </p:sp>
    </p:spTree>
    <p:extLst>
      <p:ext uri="{BB962C8B-B14F-4D97-AF65-F5344CB8AC3E}">
        <p14:creationId xmlns:p14="http://schemas.microsoft.com/office/powerpoint/2010/main" val="34449410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B1B6C-39C8-F74A-B0AB-E53188C2B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154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Negation von der </a:t>
            </a:r>
            <a:r>
              <a:rPr lang="en-US" b="1" dirty="0" err="1"/>
              <a:t>Aktion</a:t>
            </a:r>
            <a:r>
              <a:rPr lang="en-US" b="1" dirty="0"/>
              <a:t>: ,,</a:t>
            </a:r>
            <a:r>
              <a:rPr lang="en-US" b="1" dirty="0" err="1"/>
              <a:t>nicht</a:t>
            </a:r>
            <a:r>
              <a:rPr lang="en-US" b="1" dirty="0"/>
              <a:t>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00478-9921-FF4C-927A-25407147F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4083"/>
            <a:ext cx="10515600" cy="4351338"/>
          </a:xfrm>
        </p:spPr>
        <p:txBody>
          <a:bodyPr/>
          <a:lstStyle/>
          <a:p>
            <a:r>
              <a:rPr lang="en-US" dirty="0"/>
              <a:t>Wo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nicht</a:t>
            </a:r>
            <a:r>
              <a:rPr lang="en-US" dirty="0"/>
              <a:t>? Am </a:t>
            </a:r>
            <a:r>
              <a:rPr lang="en-US" dirty="0" err="1"/>
              <a:t>Anfang</a:t>
            </a:r>
            <a:r>
              <a:rPr lang="en-US" dirty="0"/>
              <a:t>, in der Mitte </a:t>
            </a:r>
            <a:r>
              <a:rPr lang="en-US" dirty="0" err="1"/>
              <a:t>oder</a:t>
            </a:r>
            <a:r>
              <a:rPr lang="en-US" dirty="0"/>
              <a:t> am Ende?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sz="3200" dirty="0" err="1"/>
              <a:t>Schreiben</a:t>
            </a:r>
            <a:r>
              <a:rPr lang="en-US" sz="3200" dirty="0"/>
              <a:t> Sie </a:t>
            </a:r>
            <a:r>
              <a:rPr lang="en-US" sz="3200" dirty="0" err="1"/>
              <a:t>nicht</a:t>
            </a:r>
            <a:r>
              <a:rPr lang="en-US" sz="3200" dirty="0"/>
              <a:t>! </a:t>
            </a:r>
            <a:r>
              <a:rPr lang="en-US" sz="3200" dirty="0" err="1"/>
              <a:t>Lesen</a:t>
            </a:r>
            <a:r>
              <a:rPr lang="en-US" sz="3200" dirty="0"/>
              <a:t> Sie </a:t>
            </a:r>
            <a:r>
              <a:rPr lang="en-US" sz="3200" dirty="0" err="1"/>
              <a:t>nicht</a:t>
            </a:r>
            <a:r>
              <a:rPr lang="en-US" sz="3200" dirty="0"/>
              <a:t>! </a:t>
            </a:r>
            <a:r>
              <a:rPr lang="en-US" sz="3200" dirty="0" err="1"/>
              <a:t>Setzen</a:t>
            </a:r>
            <a:r>
              <a:rPr lang="en-US" sz="3200" dirty="0"/>
              <a:t> Sie </a:t>
            </a:r>
            <a:r>
              <a:rPr lang="en-US" sz="3200" dirty="0" err="1"/>
              <a:t>sich</a:t>
            </a:r>
            <a:r>
              <a:rPr lang="en-US" sz="3200" dirty="0"/>
              <a:t> </a:t>
            </a:r>
            <a:r>
              <a:rPr lang="en-US" sz="3200" dirty="0" err="1"/>
              <a:t>nicht</a:t>
            </a:r>
            <a:r>
              <a:rPr lang="en-US" sz="3200" dirty="0"/>
              <a:t>!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D9DFB3-C360-D344-8C8A-018DC2141F28}"/>
              </a:ext>
            </a:extLst>
          </p:cNvPr>
          <p:cNvSpPr txBox="1"/>
          <p:nvPr/>
        </p:nvSpPr>
        <p:spPr>
          <a:xfrm>
            <a:off x="524932" y="3821146"/>
            <a:ext cx="6434667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Machen Sie das Buch </a:t>
            </a:r>
            <a:r>
              <a:rPr lang="en-US" sz="3200" dirty="0" err="1"/>
              <a:t>nicht</a:t>
            </a:r>
            <a:r>
              <a:rPr lang="en-US" sz="3200" dirty="0"/>
              <a:t> auf! </a:t>
            </a:r>
          </a:p>
          <a:p>
            <a:r>
              <a:rPr lang="en-US" sz="3200" dirty="0"/>
              <a:t>Machen Sie das Buch </a:t>
            </a:r>
            <a:r>
              <a:rPr lang="en-US" sz="3200" dirty="0" err="1"/>
              <a:t>nicht</a:t>
            </a:r>
            <a:r>
              <a:rPr lang="en-US" sz="3200" dirty="0"/>
              <a:t>  </a:t>
            </a:r>
            <a:r>
              <a:rPr lang="en-US" sz="3200" dirty="0" err="1"/>
              <a:t>zu</a:t>
            </a:r>
            <a:r>
              <a:rPr lang="en-US" sz="3200" dirty="0"/>
              <a:t>! </a:t>
            </a:r>
          </a:p>
          <a:p>
            <a:r>
              <a:rPr lang="en-US" sz="3200" dirty="0" err="1"/>
              <a:t>Stehen</a:t>
            </a:r>
            <a:r>
              <a:rPr lang="en-US" sz="3200" dirty="0"/>
              <a:t> Sie </a:t>
            </a:r>
            <a:r>
              <a:rPr lang="en-US" sz="3200" dirty="0" err="1"/>
              <a:t>nicht</a:t>
            </a:r>
            <a:r>
              <a:rPr lang="en-US" sz="3200" dirty="0"/>
              <a:t> auf! </a:t>
            </a:r>
          </a:p>
          <a:p>
            <a:r>
              <a:rPr lang="en-US" sz="3200" dirty="0"/>
              <a:t>Machen Sie das Licht </a:t>
            </a:r>
            <a:r>
              <a:rPr lang="en-US" sz="3200" dirty="0" err="1"/>
              <a:t>nicht</a:t>
            </a:r>
            <a:r>
              <a:rPr lang="en-US" sz="3200" dirty="0"/>
              <a:t> an! </a:t>
            </a:r>
          </a:p>
          <a:p>
            <a:r>
              <a:rPr lang="en-US" sz="3200" dirty="0" err="1"/>
              <a:t>Hören</a:t>
            </a:r>
            <a:r>
              <a:rPr lang="en-US" sz="3200" dirty="0"/>
              <a:t> Sie </a:t>
            </a:r>
            <a:r>
              <a:rPr lang="en-US" sz="3200" dirty="0" err="1"/>
              <a:t>nicht</a:t>
            </a:r>
            <a:r>
              <a:rPr lang="en-US" sz="3200" dirty="0"/>
              <a:t> </a:t>
            </a:r>
            <a:r>
              <a:rPr lang="en-US" sz="3200" dirty="0" err="1"/>
              <a:t>zu</a:t>
            </a:r>
            <a:r>
              <a:rPr lang="en-US" sz="3200" dirty="0"/>
              <a:t>!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79F0B6-1A9B-F848-A8EE-55668A1D3DD3}"/>
              </a:ext>
            </a:extLst>
          </p:cNvPr>
          <p:cNvSpPr txBox="1"/>
          <p:nvPr/>
        </p:nvSpPr>
        <p:spPr>
          <a:xfrm>
            <a:off x="6705600" y="4122208"/>
            <a:ext cx="52387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Mit</a:t>
            </a:r>
            <a:r>
              <a:rPr lang="en-US" sz="2800" dirty="0"/>
              <a:t> ,,auf”, ,,</a:t>
            </a:r>
            <a:r>
              <a:rPr lang="en-US" sz="2800" dirty="0" err="1"/>
              <a:t>zu</a:t>
            </a:r>
            <a:r>
              <a:rPr lang="en-US" sz="2800" dirty="0"/>
              <a:t>”, und ,,an” am Ende, wo </a:t>
            </a:r>
            <a:r>
              <a:rPr lang="en-US" sz="2800" dirty="0" err="1"/>
              <a:t>ist</a:t>
            </a:r>
            <a:r>
              <a:rPr lang="en-US" sz="2800" dirty="0"/>
              <a:t> </a:t>
            </a:r>
            <a:r>
              <a:rPr lang="en-US" sz="2800" dirty="0" err="1"/>
              <a:t>nicht</a:t>
            </a:r>
            <a:r>
              <a:rPr lang="en-US" sz="2800" dirty="0"/>
              <a:t>? </a:t>
            </a:r>
            <a:r>
              <a:rPr lang="en-US" sz="2800" dirty="0" err="1"/>
              <a:t>Ist</a:t>
            </a:r>
            <a:r>
              <a:rPr lang="en-US" sz="2800" dirty="0"/>
              <a:t> es </a:t>
            </a:r>
            <a:r>
              <a:rPr lang="en-US" sz="2800" b="1" dirty="0" err="1"/>
              <a:t>vor</a:t>
            </a:r>
            <a:r>
              <a:rPr lang="en-US" sz="2800" dirty="0"/>
              <a:t> </a:t>
            </a:r>
            <a:r>
              <a:rPr lang="en-US" sz="2800" dirty="0" err="1"/>
              <a:t>oder</a:t>
            </a:r>
            <a:r>
              <a:rPr lang="en-US" sz="2800" dirty="0"/>
              <a:t> </a:t>
            </a:r>
            <a:r>
              <a:rPr lang="en-US" sz="2800" b="1" dirty="0" err="1"/>
              <a:t>nach</a:t>
            </a:r>
            <a:r>
              <a:rPr lang="en-US" sz="2800" dirty="0"/>
              <a:t> ,,auf”, ,,</a:t>
            </a:r>
            <a:r>
              <a:rPr lang="en-US" sz="2800" dirty="0" err="1"/>
              <a:t>zu</a:t>
            </a:r>
            <a:r>
              <a:rPr lang="en-US" sz="2800" dirty="0"/>
              <a:t>”, </a:t>
            </a:r>
            <a:r>
              <a:rPr lang="en-US" sz="2800" dirty="0" err="1"/>
              <a:t>oder</a:t>
            </a:r>
            <a:r>
              <a:rPr lang="en-US" sz="2800" dirty="0"/>
              <a:t> ,,an”? </a:t>
            </a:r>
          </a:p>
          <a:p>
            <a:endParaRPr lang="en-US" sz="2800" dirty="0"/>
          </a:p>
          <a:p>
            <a:r>
              <a:rPr lang="en-US" sz="2800" dirty="0"/>
              <a:t>----VOR------------</a:t>
            </a:r>
            <a:r>
              <a:rPr lang="en-US" sz="2800" b="1" dirty="0"/>
              <a:t>X</a:t>
            </a:r>
            <a:r>
              <a:rPr lang="en-US" sz="2800" dirty="0"/>
              <a:t> -----NACH--------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1A3054-07A8-3C44-BE90-6AC978D98C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2466" y="274639"/>
            <a:ext cx="2201334" cy="220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298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4AF9F6-5D6F-9B43-828B-6CEADDC222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7550" y="358774"/>
            <a:ext cx="3734304" cy="30416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A4539CF-D093-9E44-A616-4C5CB6EAA4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4489" y="3457575"/>
            <a:ext cx="3400425" cy="34004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8C88A8-DA0D-7D4B-BE20-395AD2AA4D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083" y="3084824"/>
            <a:ext cx="4260852" cy="28302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1236D44-A3CA-C741-B2BD-871C6112F15E}"/>
              </a:ext>
            </a:extLst>
          </p:cNvPr>
          <p:cNvSpPr txBox="1"/>
          <p:nvPr/>
        </p:nvSpPr>
        <p:spPr>
          <a:xfrm>
            <a:off x="942975" y="5915025"/>
            <a:ext cx="3743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Stehen</a:t>
            </a:r>
            <a:r>
              <a:rPr lang="en-US" dirty="0"/>
              <a:t> Sie auf!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C64D5C-4504-3A47-A274-6404DCE58D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8400" y="387349"/>
            <a:ext cx="2903538" cy="192862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9C9C53-0A86-184C-BEB9-5474A31C3CA8}"/>
              </a:ext>
            </a:extLst>
          </p:cNvPr>
          <p:cNvSpPr txBox="1"/>
          <p:nvPr/>
        </p:nvSpPr>
        <p:spPr>
          <a:xfrm>
            <a:off x="1471613" y="2528888"/>
            <a:ext cx="272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Setzen</a:t>
            </a:r>
            <a:r>
              <a:rPr lang="en-US" dirty="0"/>
              <a:t> Sie </a:t>
            </a:r>
            <a:r>
              <a:rPr lang="en-US" dirty="0" err="1"/>
              <a:t>sich</a:t>
            </a:r>
            <a:r>
              <a:rPr lang="en-US" dirty="0"/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2834456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5C4568B-7448-F045-A9B2-CD0D5B953F71}"/>
              </a:ext>
            </a:extLst>
          </p:cNvPr>
          <p:cNvSpPr txBox="1"/>
          <p:nvPr/>
        </p:nvSpPr>
        <p:spPr>
          <a:xfrm>
            <a:off x="1543050" y="1828800"/>
            <a:ext cx="5572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Tschüss</a:t>
            </a:r>
            <a:r>
              <a:rPr lang="en-US" sz="3600" dirty="0"/>
              <a:t>!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03D1E8-3E12-E445-9E1C-9219E7BD6E4A}"/>
              </a:ext>
            </a:extLst>
          </p:cNvPr>
          <p:cNvSpPr txBox="1"/>
          <p:nvPr/>
        </p:nvSpPr>
        <p:spPr>
          <a:xfrm>
            <a:off x="6772276" y="1828800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Auf Wiedersehen!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8F22A4-BA2A-2949-AA78-885FC52A9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2263" y="2500311"/>
            <a:ext cx="2640013" cy="2640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276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53"/>
    </mc:Choice>
    <mc:Fallback xmlns="">
      <p:transition spd="slow" advTm="12853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063C75D-916C-4641-8033-B1C59F61D1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973" y="0"/>
            <a:ext cx="9629560" cy="542433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5F307A6-A081-7642-9C89-60BE64014B61}"/>
              </a:ext>
            </a:extLst>
          </p:cNvPr>
          <p:cNvSpPr txBox="1"/>
          <p:nvPr/>
        </p:nvSpPr>
        <p:spPr>
          <a:xfrm>
            <a:off x="8750614" y="1185862"/>
            <a:ext cx="33004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Welche</a:t>
            </a:r>
            <a:r>
              <a:rPr lang="en-US" sz="3200" dirty="0"/>
              <a:t> </a:t>
            </a:r>
            <a:r>
              <a:rPr lang="en-US" sz="3200" dirty="0" err="1"/>
              <a:t>Aktion</a:t>
            </a:r>
            <a:r>
              <a:rPr lang="en-US" sz="3200" dirty="0"/>
              <a:t>/</a:t>
            </a:r>
            <a:r>
              <a:rPr lang="en-US" sz="3200" dirty="0" err="1"/>
              <a:t>Aktivität</a:t>
            </a:r>
            <a:r>
              <a:rPr lang="en-US" sz="3200" dirty="0"/>
              <a:t>? </a:t>
            </a:r>
          </a:p>
          <a:p>
            <a:endParaRPr lang="en-US" sz="3200" dirty="0"/>
          </a:p>
          <a:p>
            <a:r>
              <a:rPr lang="en-US" sz="3200" dirty="0"/>
              <a:t>Sie </a:t>
            </a:r>
            <a:r>
              <a:rPr lang="en-US" sz="3200" dirty="0" err="1"/>
              <a:t>sagen</a:t>
            </a:r>
            <a:r>
              <a:rPr lang="en-US" sz="3200" dirty="0"/>
              <a:t>! </a:t>
            </a:r>
          </a:p>
          <a:p>
            <a:endParaRPr lang="en-US" sz="3200" dirty="0"/>
          </a:p>
          <a:p>
            <a:r>
              <a:rPr lang="en-US" sz="3200" dirty="0" err="1"/>
              <a:t>Wir</a:t>
            </a:r>
            <a:r>
              <a:rPr lang="en-US" sz="3200" dirty="0"/>
              <a:t> </a:t>
            </a:r>
            <a:r>
              <a:rPr lang="en-US" sz="3200" dirty="0" err="1">
                <a:highlight>
                  <a:srgbClr val="FFFF00"/>
                </a:highlight>
              </a:rPr>
              <a:t>machen</a:t>
            </a:r>
            <a:r>
              <a:rPr lang="en-US" sz="3200" dirty="0"/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1546345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2F569-0C5E-3940-82DC-69116D482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75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Wie  </a:t>
            </a:r>
            <a:r>
              <a:rPr lang="en-US" b="1" dirty="0" err="1"/>
              <a:t>geht’s</a:t>
            </a:r>
            <a:r>
              <a:rPr lang="en-US" b="1" dirty="0"/>
              <a:t>…..?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914CC9-AD65-6F41-9B29-DAF51C331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673" y="1253331"/>
            <a:ext cx="9188127" cy="4351338"/>
          </a:xfrm>
        </p:spPr>
        <p:txBody>
          <a:bodyPr/>
          <a:lstStyle/>
          <a:p>
            <a:r>
              <a:rPr lang="en-US" dirty="0"/>
              <a:t>Hallo/</a:t>
            </a:r>
            <a:r>
              <a:rPr lang="en-US" dirty="0" err="1"/>
              <a:t>Guten</a:t>
            </a:r>
            <a:r>
              <a:rPr lang="en-US" dirty="0"/>
              <a:t> Morgen! Es </a:t>
            </a:r>
            <a:r>
              <a:rPr lang="en-US" dirty="0" err="1"/>
              <a:t>geht</a:t>
            </a:r>
            <a:r>
              <a:rPr lang="en-US" dirty="0"/>
              <a:t> mir…….. Wie </a:t>
            </a:r>
            <a:r>
              <a:rPr lang="en-US" dirty="0" err="1"/>
              <a:t>geht’s</a:t>
            </a:r>
            <a:r>
              <a:rPr lang="en-US" dirty="0"/>
              <a:t>, [Name]?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711FF4-B6A8-3341-8538-C62A29662F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9318" y="2202595"/>
            <a:ext cx="1719806" cy="17198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89ECF8-0C2B-B84E-AAAA-C6ADC0FC2E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883" y="2288020"/>
            <a:ext cx="1509130" cy="15091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68426C-AD35-6743-9E95-8C7FED5F52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8429" y="2288020"/>
            <a:ext cx="1473523" cy="14735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76C508-4E46-9644-A9F2-60DD6E5EE6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2434" y="2253683"/>
            <a:ext cx="1422400" cy="1422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57E69BF-8843-E843-AB35-9A3F1E1F05A5}"/>
              </a:ext>
            </a:extLst>
          </p:cNvPr>
          <p:cNvSpPr txBox="1"/>
          <p:nvPr/>
        </p:nvSpPr>
        <p:spPr>
          <a:xfrm>
            <a:off x="727033" y="4185508"/>
            <a:ext cx="1377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GUT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667BF2-14F2-AB41-931D-21297E6E4CBA}"/>
              </a:ext>
            </a:extLst>
          </p:cNvPr>
          <p:cNvSpPr txBox="1"/>
          <p:nvPr/>
        </p:nvSpPr>
        <p:spPr>
          <a:xfrm>
            <a:off x="2281146" y="4253526"/>
            <a:ext cx="2283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PRIMA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7C4B81-00FF-F245-8775-97A9E721FB6A}"/>
              </a:ext>
            </a:extLst>
          </p:cNvPr>
          <p:cNvSpPr txBox="1"/>
          <p:nvPr/>
        </p:nvSpPr>
        <p:spPr>
          <a:xfrm>
            <a:off x="4374989" y="4159995"/>
            <a:ext cx="3108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So La La (OK)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5E7EBF-0322-754E-B66F-6A92DC9CE277}"/>
              </a:ext>
            </a:extLst>
          </p:cNvPr>
          <p:cNvSpPr txBox="1"/>
          <p:nvPr/>
        </p:nvSpPr>
        <p:spPr>
          <a:xfrm>
            <a:off x="7038580" y="4219238"/>
            <a:ext cx="2550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SCHLECHT</a:t>
            </a:r>
          </a:p>
        </p:txBody>
      </p:sp>
    </p:spTree>
    <p:extLst>
      <p:ext uri="{BB962C8B-B14F-4D97-AF65-F5344CB8AC3E}">
        <p14:creationId xmlns:p14="http://schemas.microsoft.com/office/powerpoint/2010/main" val="980308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226364-0FB8-554B-AE92-A508A8DF6F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329" y="1481137"/>
            <a:ext cx="4769890" cy="26711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4CAA1BA-A3C2-474D-A57C-7789DBE8C608}"/>
              </a:ext>
            </a:extLst>
          </p:cNvPr>
          <p:cNvSpPr txBox="1"/>
          <p:nvPr/>
        </p:nvSpPr>
        <p:spPr>
          <a:xfrm>
            <a:off x="1538287" y="121836"/>
            <a:ext cx="9115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Was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der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Nachname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 Wie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buchstabieren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Sie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das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31A933-EB3C-FE46-9B4D-D758631E9CBD}"/>
              </a:ext>
            </a:extLst>
          </p:cNvPr>
          <p:cNvSpPr txBox="1"/>
          <p:nvPr/>
        </p:nvSpPr>
        <p:spPr>
          <a:xfrm>
            <a:off x="380329" y="4675526"/>
            <a:ext cx="43948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Der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Vorname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Angela. Sie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buchstabieren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Angela A-n-g-e-l-a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Der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Nachname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Merkel. Sie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buchstabieren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Merkel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M-e-r-k-e-l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092C1F-DDA6-174F-9A3B-5D1A72E17A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6424" y="937475"/>
            <a:ext cx="2819470" cy="34773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DBF0DCE-F4BF-8743-B796-2EF5072881B1}"/>
              </a:ext>
            </a:extLst>
          </p:cNvPr>
          <p:cNvSpPr txBox="1"/>
          <p:nvPr/>
        </p:nvSpPr>
        <p:spPr>
          <a:xfrm>
            <a:off x="5150031" y="4688699"/>
            <a:ext cx="33558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Der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Vorname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Johann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Der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Mittelname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Wolfgang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Der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Nachname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Goethe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A4E42E6-D8AB-9641-96B5-B5CC025784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25608" y="937475"/>
            <a:ext cx="2469706" cy="347734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F1F8B6B-B131-0C45-B243-2C9C1DA102F0}"/>
              </a:ext>
            </a:extLst>
          </p:cNvPr>
          <p:cNvSpPr txBox="1"/>
          <p:nvPr/>
        </p:nvSpPr>
        <p:spPr>
          <a:xfrm>
            <a:off x="8775290" y="4727911"/>
            <a:ext cx="2914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Der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Vorname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May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Der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Nachname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Ayim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DFCAAB-522B-B611-DD38-63ED08E91C34}"/>
              </a:ext>
            </a:extLst>
          </p:cNvPr>
          <p:cNvSpPr txBox="1"/>
          <p:nvPr/>
        </p:nvSpPr>
        <p:spPr>
          <a:xfrm>
            <a:off x="8858992" y="5818909"/>
            <a:ext cx="29526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Mein </a:t>
            </a:r>
            <a:r>
              <a:rPr lang="en-US" sz="2400" dirty="0" err="1"/>
              <a:t>Nachname</a:t>
            </a:r>
            <a:r>
              <a:rPr lang="en-US" sz="2400" dirty="0"/>
              <a:t> </a:t>
            </a:r>
            <a:r>
              <a:rPr lang="en-US" sz="2400" dirty="0" err="1"/>
              <a:t>ist</a:t>
            </a:r>
            <a:r>
              <a:rPr lang="en-US" sz="2400" dirty="0"/>
              <a:t> ….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5300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523"/>
    </mc:Choice>
    <mc:Fallback xmlns="">
      <p:transition spd="slow" advTm="895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BE8F5-8182-E546-9D01-EA196886E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450" y="5440372"/>
            <a:ext cx="10506456" cy="111086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Was </a:t>
            </a:r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hören</a:t>
            </a:r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Sie? </a:t>
            </a:r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Buchstabieren</a:t>
            </a:r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Sie die </a:t>
            </a:r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Vorna</a:t>
            </a:r>
            <a:r>
              <a:rPr lang="en-US" sz="5400" dirty="0" err="1"/>
              <a:t>men</a:t>
            </a:r>
            <a:endParaRPr lang="en-US" sz="5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2E1F4C-D73E-154C-8FE4-2AF8C0DDA6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37" r="3" b="18065"/>
          <a:stretch/>
        </p:blipFill>
        <p:spPr>
          <a:xfrm>
            <a:off x="5531819" y="1028128"/>
            <a:ext cx="3051355" cy="40268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8D18CD-3081-D642-BF9A-08A933996F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12" r="20111" b="-1"/>
          <a:stretch/>
        </p:blipFill>
        <p:spPr>
          <a:xfrm>
            <a:off x="2480464" y="1078025"/>
            <a:ext cx="3047637" cy="3927033"/>
          </a:xfrm>
          <a:prstGeom prst="rect">
            <a:avLst/>
          </a:prstGeom>
        </p:spPr>
      </p:pic>
      <p:pic>
        <p:nvPicPr>
          <p:cNvPr id="1026" name="Picture 2" descr="Namika - Wikipedia">
            <a:extLst>
              <a:ext uri="{FF2B5EF4-FFF2-40B4-BE49-F238E27FC236}">
                <a16:creationId xmlns:a16="http://schemas.microsoft.com/office/drawing/2014/main" id="{504FDE8A-E1AF-3648-9BCD-E5EBAAE21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54" y="1102974"/>
            <a:ext cx="2092910" cy="3927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esut Ozil Fenerbahce move ends divisive Arsenal chapter - Sports  Illustrated">
            <a:extLst>
              <a:ext uri="{FF2B5EF4-FFF2-40B4-BE49-F238E27FC236}">
                <a16:creationId xmlns:a16="http://schemas.microsoft.com/office/drawing/2014/main" id="{60A86579-DC99-A04E-BEAF-1A9BB6E320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3174" y="978231"/>
            <a:ext cx="3051355" cy="4026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2352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34D07-2429-CA3E-62E6-01CA18305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3082"/>
            <a:ext cx="10515600" cy="315912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/>
              <a:t>Was </a:t>
            </a:r>
            <a:r>
              <a:rPr lang="en-US" sz="4800" b="1" dirty="0" err="1"/>
              <a:t>macht</a:t>
            </a:r>
            <a:r>
              <a:rPr lang="en-US" sz="4800" b="1" dirty="0"/>
              <a:t> dich </a:t>
            </a:r>
            <a:r>
              <a:rPr lang="en-US" sz="4800" b="1" dirty="0" err="1">
                <a:highlight>
                  <a:srgbClr val="FFFF00"/>
                </a:highlight>
              </a:rPr>
              <a:t>glücklich</a:t>
            </a:r>
            <a:r>
              <a:rPr lang="en-US" sz="4800" b="1" dirty="0"/>
              <a:t>??</a:t>
            </a:r>
            <a:r>
              <a:rPr lang="en-US" sz="4800" b="1" dirty="0">
                <a:sym typeface="Wingdings" pitchFamily="2" charset="2"/>
              </a:rPr>
              <a:t></a:t>
            </a:r>
            <a:br>
              <a:rPr lang="en-US" sz="4800" b="1" dirty="0">
                <a:sym typeface="Wingdings" pitchFamily="2" charset="2"/>
              </a:rPr>
            </a:br>
            <a:r>
              <a:rPr lang="en-US" sz="4800" b="1" dirty="0">
                <a:sym typeface="Wingdings" pitchFamily="2" charset="2"/>
              </a:rPr>
              <a:t>Wie </a:t>
            </a:r>
            <a:r>
              <a:rPr lang="en-US" sz="4800" b="1" dirty="0" err="1">
                <a:sym typeface="Wingdings" pitchFamily="2" charset="2"/>
              </a:rPr>
              <a:t>buchstabieren</a:t>
            </a:r>
            <a:r>
              <a:rPr lang="en-US" sz="4800" b="1" dirty="0">
                <a:sym typeface="Wingdings" pitchFamily="2" charset="2"/>
              </a:rPr>
              <a:t> Sie</a:t>
            </a:r>
            <a:r>
              <a:rPr lang="en-US" sz="4800" b="1" dirty="0">
                <a:highlight>
                  <a:srgbClr val="FFFF00"/>
                </a:highlight>
                <a:sym typeface="Wingdings" pitchFamily="2" charset="2"/>
              </a:rPr>
              <a:t> </a:t>
            </a:r>
            <a:r>
              <a:rPr lang="en-US" sz="4800" b="1" dirty="0" err="1">
                <a:highlight>
                  <a:srgbClr val="FFFF00"/>
                </a:highlight>
                <a:sym typeface="Wingdings" pitchFamily="2" charset="2"/>
              </a:rPr>
              <a:t>glücklich</a:t>
            </a:r>
            <a:r>
              <a:rPr lang="en-US" sz="4800" b="1" dirty="0">
                <a:sym typeface="Wingdings" pitchFamily="2" charset="2"/>
              </a:rPr>
              <a:t>?  </a:t>
            </a:r>
            <a:endParaRPr lang="en-US" sz="48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00F650-1799-19D0-FB65-329DAE10D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1176" y="1514359"/>
            <a:ext cx="6272927" cy="36609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ADAED50-13AA-C9D4-9B79-5C37AC294A96}"/>
              </a:ext>
            </a:extLst>
          </p:cNvPr>
          <p:cNvSpPr txBox="1"/>
          <p:nvPr/>
        </p:nvSpPr>
        <p:spPr>
          <a:xfrm>
            <a:off x="1865376" y="5175350"/>
            <a:ext cx="88026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Der Hund </a:t>
            </a:r>
            <a:r>
              <a:rPr lang="en-US" sz="3600" dirty="0" err="1"/>
              <a:t>macht</a:t>
            </a:r>
            <a:r>
              <a:rPr lang="en-US" sz="3600" dirty="0"/>
              <a:t> </a:t>
            </a:r>
            <a:r>
              <a:rPr lang="en-US" sz="3600" dirty="0" err="1"/>
              <a:t>mich</a:t>
            </a:r>
            <a:r>
              <a:rPr lang="en-US" sz="3600" dirty="0"/>
              <a:t> [Prof Strair] </a:t>
            </a:r>
            <a:r>
              <a:rPr lang="en-US" sz="3600" dirty="0" err="1"/>
              <a:t>glücklich</a:t>
            </a:r>
            <a:endParaRPr lang="en-US" sz="3600" dirty="0"/>
          </a:p>
          <a:p>
            <a:r>
              <a:rPr lang="en-US" sz="3600" dirty="0"/>
              <a:t>Der Hund </a:t>
            </a:r>
            <a:r>
              <a:rPr lang="en-US" sz="3600" dirty="0" err="1"/>
              <a:t>heisst</a:t>
            </a:r>
            <a:r>
              <a:rPr lang="en-US" sz="3600" dirty="0"/>
              <a:t>/</a:t>
            </a:r>
            <a:r>
              <a:rPr lang="en-US" sz="3600" dirty="0" err="1"/>
              <a:t>heißt</a:t>
            </a:r>
            <a:r>
              <a:rPr lang="en-US" sz="3600" dirty="0"/>
              <a:t> Sweet Dee. </a:t>
            </a:r>
          </a:p>
          <a:p>
            <a:r>
              <a:rPr lang="en-US" sz="3600" dirty="0"/>
              <a:t>Der Ball </a:t>
            </a:r>
            <a:r>
              <a:rPr lang="en-US" sz="3600" dirty="0" err="1"/>
              <a:t>macht</a:t>
            </a:r>
            <a:r>
              <a:rPr lang="en-US" sz="3600" dirty="0"/>
              <a:t> Sweet Dee </a:t>
            </a:r>
            <a:r>
              <a:rPr lang="en-US" sz="3600" dirty="0" err="1"/>
              <a:t>glücklich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80767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Visit Bryn Mawr">
            <a:extLst>
              <a:ext uri="{FF2B5EF4-FFF2-40B4-BE49-F238E27FC236}">
                <a16:creationId xmlns:a16="http://schemas.microsoft.com/office/drawing/2014/main" id="{0BD8BFA0-0857-96AB-B9FC-82387373A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143" y="130627"/>
            <a:ext cx="3585029" cy="228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offee - Wikipedia">
            <a:extLst>
              <a:ext uri="{FF2B5EF4-FFF2-40B4-BE49-F238E27FC236}">
                <a16:creationId xmlns:a16="http://schemas.microsoft.com/office/drawing/2014/main" id="{7BE065A9-D405-F1A6-7DED-0673965473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408" y="130627"/>
            <a:ext cx="3445436" cy="228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Tee – Die Erforschung eines ...">
            <a:extLst>
              <a:ext uri="{FF2B5EF4-FFF2-40B4-BE49-F238E27FC236}">
                <a16:creationId xmlns:a16="http://schemas.microsoft.com/office/drawing/2014/main" id="{E96D4441-4DF2-14B0-234F-42E8D46D6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78" y="2714170"/>
            <a:ext cx="4265278" cy="205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Was bedeutet Musik? - Otto-Nagel-Gymnasium">
            <a:extLst>
              <a:ext uri="{FF2B5EF4-FFF2-40B4-BE49-F238E27FC236}">
                <a16:creationId xmlns:a16="http://schemas.microsoft.com/office/drawing/2014/main" id="{4A05B621-6E42-4672-03F9-F2D1E8F11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073" y="2639784"/>
            <a:ext cx="403860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Preparing for the Summer | Dr. Mike Lester">
            <a:extLst>
              <a:ext uri="{FF2B5EF4-FFF2-40B4-BE49-F238E27FC236}">
                <a16:creationId xmlns:a16="http://schemas.microsoft.com/office/drawing/2014/main" id="{28933546-0A20-47F5-FBB3-BD94EA4B0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5391" y="2714171"/>
            <a:ext cx="3306531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5 Reasons to Visit Neuschwanstein Castle in Winter 2025">
            <a:extLst>
              <a:ext uri="{FF2B5EF4-FFF2-40B4-BE49-F238E27FC236}">
                <a16:creationId xmlns:a16="http://schemas.microsoft.com/office/drawing/2014/main" id="{7AF3B4AF-D786-80EE-8192-A42C5FFED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78" y="4955721"/>
            <a:ext cx="4265278" cy="1902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A1B335-9F26-51BA-24E0-6C9F420890AF}"/>
              </a:ext>
            </a:extLst>
          </p:cNvPr>
          <p:cNvSpPr txBox="1"/>
          <p:nvPr/>
        </p:nvSpPr>
        <p:spPr>
          <a:xfrm>
            <a:off x="4862286" y="4955721"/>
            <a:ext cx="690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die </a:t>
            </a:r>
            <a:r>
              <a:rPr lang="en-US" dirty="0" err="1"/>
              <a:t>Natur</a:t>
            </a:r>
            <a:r>
              <a:rPr lang="en-US" dirty="0"/>
              <a:t>, der Campus, der </a:t>
            </a:r>
            <a:r>
              <a:rPr lang="en-US" dirty="0" err="1"/>
              <a:t>Kaffee</a:t>
            </a:r>
            <a:endParaRPr lang="en-US" dirty="0"/>
          </a:p>
          <a:p>
            <a:r>
              <a:rPr lang="en-US" dirty="0"/>
              <a:t>der Tee, die Musik, der Sommer</a:t>
            </a:r>
          </a:p>
          <a:p>
            <a:r>
              <a:rPr lang="en-US" dirty="0"/>
              <a:t>der Winter</a:t>
            </a:r>
          </a:p>
        </p:txBody>
      </p:sp>
      <p:pic>
        <p:nvPicPr>
          <p:cNvPr id="2" name="Picture 1" descr="Die beliebtesten Sehenswürdigkeiten im Schwarzwald entdecken">
            <a:extLst>
              <a:ext uri="{FF2B5EF4-FFF2-40B4-BE49-F238E27FC236}">
                <a16:creationId xmlns:a16="http://schemas.microsoft.com/office/drawing/2014/main" id="{3A260AEF-C8B0-9453-2B4F-1A71887371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0156" y="130627"/>
            <a:ext cx="4215200" cy="228237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81AAC0-94B6-B379-809D-D18EFB7AE985}"/>
              </a:ext>
            </a:extLst>
          </p:cNvPr>
          <p:cNvSpPr txBox="1"/>
          <p:nvPr/>
        </p:nvSpPr>
        <p:spPr>
          <a:xfrm>
            <a:off x="4717143" y="5879051"/>
            <a:ext cx="72247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Was </a:t>
            </a:r>
            <a:r>
              <a:rPr lang="en-US" sz="2800" dirty="0" err="1"/>
              <a:t>macht</a:t>
            </a:r>
            <a:r>
              <a:rPr lang="en-US" sz="2800" dirty="0"/>
              <a:t> dich </a:t>
            </a:r>
            <a:r>
              <a:rPr lang="en-US" sz="2800" dirty="0" err="1"/>
              <a:t>glücklich</a:t>
            </a:r>
            <a:r>
              <a:rPr lang="en-US" sz="2800" dirty="0"/>
              <a:t>? </a:t>
            </a:r>
          </a:p>
          <a:p>
            <a:r>
              <a:rPr lang="en-US" sz="2800" dirty="0"/>
              <a:t>_____ </a:t>
            </a:r>
            <a:r>
              <a:rPr lang="en-US" sz="2800" dirty="0" err="1"/>
              <a:t>macht</a:t>
            </a:r>
            <a:r>
              <a:rPr lang="en-US" sz="2800" dirty="0"/>
              <a:t> </a:t>
            </a:r>
            <a:r>
              <a:rPr lang="en-US" sz="2800" dirty="0" err="1"/>
              <a:t>mich</a:t>
            </a:r>
            <a:r>
              <a:rPr lang="en-US" sz="2800" dirty="0"/>
              <a:t> </a:t>
            </a:r>
            <a:r>
              <a:rPr lang="en-US" sz="2800" dirty="0" err="1"/>
              <a:t>glücklich</a:t>
            </a:r>
            <a:r>
              <a:rPr lang="en-US" sz="2800" dirty="0"/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2475988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er Film die Gänseblümchen">
            <a:extLst>
              <a:ext uri="{FF2B5EF4-FFF2-40B4-BE49-F238E27FC236}">
                <a16:creationId xmlns:a16="http://schemas.microsoft.com/office/drawing/2014/main" id="{A23975EA-552F-DDA0-5645-8D9AF71A011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02150" y="1358900"/>
            <a:ext cx="3187700" cy="414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CBB090-C554-DE21-F41C-8D48CC1A2515}"/>
              </a:ext>
            </a:extLst>
          </p:cNvPr>
          <p:cNvSpPr txBox="1"/>
          <p:nvPr/>
        </p:nvSpPr>
        <p:spPr>
          <a:xfrm>
            <a:off x="1475232" y="0"/>
            <a:ext cx="11058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Frage: Was </a:t>
            </a:r>
            <a:r>
              <a:rPr lang="en-US" sz="2000" dirty="0" err="1"/>
              <a:t>macht</a:t>
            </a:r>
            <a:r>
              <a:rPr lang="en-US" sz="2000" dirty="0"/>
              <a:t> _________ [Name] </a:t>
            </a:r>
            <a:r>
              <a:rPr lang="en-US" sz="2000" dirty="0" err="1"/>
              <a:t>glücklich</a:t>
            </a:r>
            <a:r>
              <a:rPr lang="en-US" sz="2000" dirty="0"/>
              <a:t>?</a:t>
            </a:r>
          </a:p>
          <a:p>
            <a:pPr algn="ctr"/>
            <a:r>
              <a:rPr lang="en-US" sz="2000" dirty="0" err="1"/>
              <a:t>Antwort</a:t>
            </a:r>
            <a:r>
              <a:rPr lang="en-US" sz="2000" dirty="0"/>
              <a:t>: ____________ </a:t>
            </a:r>
            <a:r>
              <a:rPr lang="en-US" sz="2000" dirty="0" err="1"/>
              <a:t>macht</a:t>
            </a:r>
            <a:r>
              <a:rPr lang="en-US" sz="2000" dirty="0"/>
              <a:t> [Name] </a:t>
            </a:r>
            <a:r>
              <a:rPr lang="en-US" sz="2000" dirty="0" err="1"/>
              <a:t>glücklich</a:t>
            </a:r>
            <a:r>
              <a:rPr lang="en-US" sz="2000" dirty="0"/>
              <a:t>.  </a:t>
            </a:r>
          </a:p>
        </p:txBody>
      </p:sp>
      <p:pic>
        <p:nvPicPr>
          <p:cNvPr id="2" name="Picture 1" descr="Screenshot%202026-09-01%20at%2012.10.33%E2%80%AFPM.png">
            <a:extLst>
              <a:ext uri="{FF2B5EF4-FFF2-40B4-BE49-F238E27FC236}">
                <a16:creationId xmlns:a16="http://schemas.microsoft.com/office/drawing/2014/main" id="{D131A004-46C7-5866-FCE1-7D42EAA76E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44299" y="938784"/>
            <a:ext cx="1636543" cy="23835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287614B-F79E-1F5F-BFA8-8F6588906D42}"/>
              </a:ext>
            </a:extLst>
          </p:cNvPr>
          <p:cNvSpPr txBox="1"/>
          <p:nvPr/>
        </p:nvSpPr>
        <p:spPr>
          <a:xfrm>
            <a:off x="244299" y="3429000"/>
            <a:ext cx="2242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Der Baum/Libby</a:t>
            </a:r>
          </a:p>
        </p:txBody>
      </p:sp>
      <p:pic>
        <p:nvPicPr>
          <p:cNvPr id="8" name="Picture 7" descr="A red background behind a traditional Russian nesting doll with sharp teeth. Behind the nesting doll is the phrase 'Praha' in capital letters.">
            <a:extLst>
              <a:ext uri="{FF2B5EF4-FFF2-40B4-BE49-F238E27FC236}">
                <a16:creationId xmlns:a16="http://schemas.microsoft.com/office/drawing/2014/main" id="{5FBEB100-222B-0C48-301D-D4332C4B6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7999" y="938785"/>
            <a:ext cx="1686994" cy="238353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908249A-07FE-10E7-E345-3397226BFFC5}"/>
              </a:ext>
            </a:extLst>
          </p:cNvPr>
          <p:cNvSpPr txBox="1"/>
          <p:nvPr/>
        </p:nvSpPr>
        <p:spPr>
          <a:xfrm>
            <a:off x="2347998" y="3429000"/>
            <a:ext cx="2242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Die </a:t>
            </a:r>
            <a:r>
              <a:rPr lang="en-US" dirty="0" err="1"/>
              <a:t>Postkarte</a:t>
            </a:r>
            <a:r>
              <a:rPr lang="en-US" dirty="0"/>
              <a:t>/Fable</a:t>
            </a:r>
          </a:p>
        </p:txBody>
      </p:sp>
      <p:pic>
        <p:nvPicPr>
          <p:cNvPr id="10" name="Picture 9" descr="A framed painting of women, she is painted in grey and background is black.">
            <a:extLst>
              <a:ext uri="{FF2B5EF4-FFF2-40B4-BE49-F238E27FC236}">
                <a16:creationId xmlns:a16="http://schemas.microsoft.com/office/drawing/2014/main" id="{EA13DD0D-33B7-6291-A66A-6C517C03D6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2150" y="938783"/>
            <a:ext cx="2051779" cy="23835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6F5ACCF-0143-747E-2876-48B70F8905A2}"/>
              </a:ext>
            </a:extLst>
          </p:cNvPr>
          <p:cNvSpPr txBox="1"/>
          <p:nvPr/>
        </p:nvSpPr>
        <p:spPr>
          <a:xfrm>
            <a:off x="4502150" y="3429000"/>
            <a:ext cx="2528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Das Kunstmuseum/Vivi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EC8D4DA-20BD-C761-CB74-077593C15F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4225" y="889000"/>
            <a:ext cx="2669500" cy="2540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61737EF-DCAB-A89A-B49C-CA7F37795951}"/>
              </a:ext>
            </a:extLst>
          </p:cNvPr>
          <p:cNvSpPr txBox="1"/>
          <p:nvPr/>
        </p:nvSpPr>
        <p:spPr>
          <a:xfrm>
            <a:off x="7030387" y="3429000"/>
            <a:ext cx="2873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Die Band Cannons/Sophia</a:t>
            </a:r>
          </a:p>
        </p:txBody>
      </p:sp>
      <p:pic>
        <p:nvPicPr>
          <p:cNvPr id="22" name="Picture 21" descr="Attachment cdv_photo_1788309264_20260901203424.jpg">
            <a:extLst>
              <a:ext uri="{FF2B5EF4-FFF2-40B4-BE49-F238E27FC236}">
                <a16:creationId xmlns:a16="http://schemas.microsoft.com/office/drawing/2014/main" id="{61726D16-0B77-01F1-7A6E-12027F166A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44001" y="889001"/>
            <a:ext cx="1942510" cy="25400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6B6447E-0F91-E81C-C3F4-C104945BB320}"/>
              </a:ext>
            </a:extLst>
          </p:cNvPr>
          <p:cNvSpPr txBox="1"/>
          <p:nvPr/>
        </p:nvSpPr>
        <p:spPr>
          <a:xfrm>
            <a:off x="9844001" y="3429000"/>
            <a:ext cx="1942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Fussball</a:t>
            </a:r>
            <a:r>
              <a:rPr lang="en-US" dirty="0"/>
              <a:t>/Lily</a:t>
            </a:r>
          </a:p>
        </p:txBody>
      </p:sp>
      <p:pic>
        <p:nvPicPr>
          <p:cNvPr id="24" name="Picture 23" descr="The band The Breeders playing on stage with purple lighting">
            <a:extLst>
              <a:ext uri="{FF2B5EF4-FFF2-40B4-BE49-F238E27FC236}">
                <a16:creationId xmlns:a16="http://schemas.microsoft.com/office/drawing/2014/main" id="{71D2DDC9-D407-5A0A-461B-A4C8AAC2B9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299" y="3798332"/>
            <a:ext cx="1636543" cy="249376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9373A4D-FE6F-48F2-1805-26C6578C07B4}"/>
              </a:ext>
            </a:extLst>
          </p:cNvPr>
          <p:cNvSpPr txBox="1"/>
          <p:nvPr/>
        </p:nvSpPr>
        <p:spPr>
          <a:xfrm>
            <a:off x="146304" y="6437376"/>
            <a:ext cx="2023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Das </a:t>
            </a:r>
            <a:r>
              <a:rPr lang="en-US" dirty="0" err="1"/>
              <a:t>Konzert</a:t>
            </a:r>
            <a:r>
              <a:rPr lang="en-US" dirty="0"/>
              <a:t>/Nora</a:t>
            </a:r>
          </a:p>
        </p:txBody>
      </p:sp>
      <p:pic>
        <p:nvPicPr>
          <p:cNvPr id="26" name="Picture 25" descr="quilt of desert">
            <a:extLst>
              <a:ext uri="{FF2B5EF4-FFF2-40B4-BE49-F238E27FC236}">
                <a16:creationId xmlns:a16="http://schemas.microsoft.com/office/drawing/2014/main" id="{45AC825A-7392-4C9C-802A-840EB16329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46566" y="3906980"/>
            <a:ext cx="1721076" cy="2294768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201AD196-6838-BD5D-02D3-00BD3632EF94}"/>
              </a:ext>
            </a:extLst>
          </p:cNvPr>
          <p:cNvSpPr txBox="1"/>
          <p:nvPr/>
        </p:nvSpPr>
        <p:spPr>
          <a:xfrm>
            <a:off x="8813377" y="6334780"/>
            <a:ext cx="2528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Die </a:t>
            </a:r>
            <a:r>
              <a:rPr lang="en-US" dirty="0" err="1"/>
              <a:t>Steppdecke</a:t>
            </a:r>
            <a:r>
              <a:rPr lang="en-US" dirty="0"/>
              <a:t>/Sofia</a:t>
            </a:r>
          </a:p>
        </p:txBody>
      </p:sp>
      <p:pic>
        <p:nvPicPr>
          <p:cNvPr id="28" name="Picture 27" descr="A happy black dog sitting on a trail">
            <a:extLst>
              <a:ext uri="{FF2B5EF4-FFF2-40B4-BE49-F238E27FC236}">
                <a16:creationId xmlns:a16="http://schemas.microsoft.com/office/drawing/2014/main" id="{0AB2001A-DC18-E9D5-E844-15BA42C634C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4964848" y="3360874"/>
            <a:ext cx="1158484" cy="2019677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91DD63C0-2B58-EF47-BC50-F777A7130CF7}"/>
              </a:ext>
            </a:extLst>
          </p:cNvPr>
          <p:cNvSpPr txBox="1"/>
          <p:nvPr/>
        </p:nvSpPr>
        <p:spPr>
          <a:xfrm>
            <a:off x="4712094" y="4835978"/>
            <a:ext cx="1963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Der Hund/Ania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19F2123-C1DA-01EA-88C7-E26B872E8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46183" y="3791152"/>
            <a:ext cx="1642103" cy="2252283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FD34CCE9-37AF-867B-9989-890221231003}"/>
              </a:ext>
            </a:extLst>
          </p:cNvPr>
          <p:cNvSpPr txBox="1"/>
          <p:nvPr/>
        </p:nvSpPr>
        <p:spPr>
          <a:xfrm>
            <a:off x="6846183" y="6310396"/>
            <a:ext cx="2417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Die Serie/Blessed</a:t>
            </a:r>
          </a:p>
        </p:txBody>
      </p:sp>
      <p:pic>
        <p:nvPicPr>
          <p:cNvPr id="32" name="Picture 31" descr="A dog facing the camera partially laying down on a carpet with some wall in the far corner.">
            <a:extLst>
              <a:ext uri="{FF2B5EF4-FFF2-40B4-BE49-F238E27FC236}">
                <a16:creationId xmlns:a16="http://schemas.microsoft.com/office/drawing/2014/main" id="{606EAD7E-9C68-46DB-C3A8-E29259194E5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73760" y="5251914"/>
            <a:ext cx="2027935" cy="893508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794BB47D-1CDF-281D-5F52-33B778DE86CD}"/>
              </a:ext>
            </a:extLst>
          </p:cNvPr>
          <p:cNvSpPr txBox="1"/>
          <p:nvPr/>
        </p:nvSpPr>
        <p:spPr>
          <a:xfrm>
            <a:off x="4607973" y="6201748"/>
            <a:ext cx="1993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Der Hund/Mara</a:t>
            </a:r>
          </a:p>
        </p:txBody>
      </p:sp>
      <p:pic>
        <p:nvPicPr>
          <p:cNvPr id="36" name="Picture 35" descr="A photo of the beach">
            <a:extLst>
              <a:ext uri="{FF2B5EF4-FFF2-40B4-BE49-F238E27FC236}">
                <a16:creationId xmlns:a16="http://schemas.microsoft.com/office/drawing/2014/main" id="{4AD0FD80-9A02-9AE3-1550-58F7FBAD765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14041" y="3819669"/>
            <a:ext cx="1508760" cy="222376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72485913-04E3-52AF-AE82-9DCE872CD579}"/>
              </a:ext>
            </a:extLst>
          </p:cNvPr>
          <p:cNvSpPr txBox="1"/>
          <p:nvPr/>
        </p:nvSpPr>
        <p:spPr>
          <a:xfrm>
            <a:off x="2487168" y="6145422"/>
            <a:ext cx="19937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Der Strand/Caroline</a:t>
            </a:r>
          </a:p>
        </p:txBody>
      </p:sp>
    </p:spTree>
    <p:extLst>
      <p:ext uri="{BB962C8B-B14F-4D97-AF65-F5344CB8AC3E}">
        <p14:creationId xmlns:p14="http://schemas.microsoft.com/office/powerpoint/2010/main" val="1478084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Unsere Stores | Berlin | KAUF DICH GLÜCKLICH">
            <a:extLst>
              <a:ext uri="{FF2B5EF4-FFF2-40B4-BE49-F238E27FC236}">
                <a16:creationId xmlns:a16="http://schemas.microsoft.com/office/drawing/2014/main" id="{C358522C-A13D-1A1D-0621-0584FCBC5D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328"/>
          <a:stretch>
            <a:fillRect/>
          </a:stretch>
        </p:blipFill>
        <p:spPr>
          <a:xfrm>
            <a:off x="838200" y="754148"/>
            <a:ext cx="10515600" cy="4995575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0A785EE8-6196-3D59-86FC-9D55C0D31C15}"/>
              </a:ext>
            </a:extLst>
          </p:cNvPr>
          <p:cNvSpPr txBox="1"/>
          <p:nvPr/>
        </p:nvSpPr>
        <p:spPr>
          <a:xfrm>
            <a:off x="2565070" y="0"/>
            <a:ext cx="69470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Ist</a:t>
            </a:r>
            <a:r>
              <a:rPr lang="en-US" sz="3200" dirty="0"/>
              <a:t> das </a:t>
            </a:r>
            <a:r>
              <a:rPr lang="en-US" sz="3200" dirty="0" err="1"/>
              <a:t>ein</a:t>
            </a:r>
            <a:r>
              <a:rPr lang="en-US" sz="3200" dirty="0"/>
              <a:t> Café </a:t>
            </a:r>
            <a:r>
              <a:rPr lang="en-US" sz="3200" dirty="0" err="1"/>
              <a:t>oder</a:t>
            </a:r>
            <a:r>
              <a:rPr lang="en-US" sz="3200" dirty="0"/>
              <a:t> </a:t>
            </a:r>
            <a:r>
              <a:rPr lang="en-US" sz="3200" dirty="0" err="1"/>
              <a:t>ein</a:t>
            </a:r>
            <a:r>
              <a:rPr lang="en-US" sz="3200" dirty="0"/>
              <a:t> Theater? </a:t>
            </a:r>
          </a:p>
        </p:txBody>
      </p:sp>
    </p:spTree>
    <p:extLst>
      <p:ext uri="{BB962C8B-B14F-4D97-AF65-F5344CB8AC3E}">
        <p14:creationId xmlns:p14="http://schemas.microsoft.com/office/powerpoint/2010/main" val="3884145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25E7272-901F-0040-8B98-358CEF9966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621"/>
          <a:stretch/>
        </p:blipFill>
        <p:spPr>
          <a:xfrm>
            <a:off x="321111" y="0"/>
            <a:ext cx="8668512" cy="671511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5A3CBE-4606-AA4B-93E9-BB7C8CFB7D0D}"/>
              </a:ext>
            </a:extLst>
          </p:cNvPr>
          <p:cNvSpPr txBox="1"/>
          <p:nvPr/>
        </p:nvSpPr>
        <p:spPr>
          <a:xfrm>
            <a:off x="3351379" y="3697804"/>
            <a:ext cx="5294169" cy="86892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das </a:t>
            </a:r>
            <a:r>
              <a:rPr lang="en-US" sz="4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Klassenzimmer</a:t>
            </a:r>
            <a:r>
              <a:rPr lang="en-US" sz="4800" b="1" dirty="0"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A0B2C4-98EE-F118-4B9C-FF0014B23683}"/>
              </a:ext>
            </a:extLst>
          </p:cNvPr>
          <p:cNvSpPr txBox="1"/>
          <p:nvPr/>
        </p:nvSpPr>
        <p:spPr>
          <a:xfrm>
            <a:off x="9302496" y="426720"/>
            <a:ext cx="2889504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>
              <a:solidFill>
                <a:schemeClr val="bg1"/>
              </a:solidFill>
            </a:endParaRPr>
          </a:p>
          <a:p>
            <a:endParaRPr lang="en-US" sz="4000" dirty="0">
              <a:solidFill>
                <a:schemeClr val="bg1"/>
              </a:solidFill>
            </a:endParaRPr>
          </a:p>
          <a:p>
            <a:r>
              <a:rPr lang="en-US" sz="4000" dirty="0">
                <a:solidFill>
                  <a:schemeClr val="bg1"/>
                </a:solidFill>
              </a:rPr>
              <a:t>Deutsch 001 </a:t>
            </a:r>
            <a:r>
              <a:rPr lang="en-US" sz="4000" dirty="0" err="1">
                <a:solidFill>
                  <a:schemeClr val="bg1"/>
                </a:solidFill>
              </a:rPr>
              <a:t>macht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mich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glücklich</a:t>
            </a:r>
            <a:r>
              <a:rPr lang="en-US" sz="4000" dirty="0">
                <a:solidFill>
                  <a:schemeClr val="bg1"/>
                </a:solidFill>
              </a:rPr>
              <a:t>. </a:t>
            </a:r>
            <a:r>
              <a:rPr lang="en-US" sz="2800" dirty="0"/>
              <a:t>.</a:t>
            </a:r>
          </a:p>
          <a:p>
            <a:endParaRPr lang="en-US" sz="2800" dirty="0"/>
          </a:p>
          <a:p>
            <a:endParaRPr lang="en-US" sz="2800" dirty="0"/>
          </a:p>
          <a:p>
            <a:r>
              <a:rPr lang="en-US" sz="4000" dirty="0">
                <a:solidFill>
                  <a:schemeClr val="bg1"/>
                </a:solidFill>
              </a:rPr>
              <a:t>Macht Deutsch 001 dich </a:t>
            </a:r>
            <a:r>
              <a:rPr lang="en-US" sz="4000" dirty="0" err="1">
                <a:solidFill>
                  <a:schemeClr val="bg1"/>
                </a:solidFill>
              </a:rPr>
              <a:t>glücklich</a:t>
            </a:r>
            <a:r>
              <a:rPr lang="en-US" sz="4000" dirty="0">
                <a:solidFill>
                  <a:schemeClr val="bg1"/>
                </a:solidFill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99211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91"/>
    </mc:Choice>
    <mc:Fallback xmlns="">
      <p:transition spd="slow" advTm="9291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0.5|1.2|8|1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5|3|7.8|4.2|5.4|3.8|13.8|5.9|7.8|4.1|9|6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11026</TotalTime>
  <Words>832</Words>
  <Application>Microsoft Office PowerPoint</Application>
  <PresentationFormat>Widescreen</PresentationFormat>
  <Paragraphs>191</Paragraphs>
  <Slides>19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Wingdings</vt:lpstr>
      <vt:lpstr>Office Theme</vt:lpstr>
      <vt:lpstr>PowerPoint Presentation</vt:lpstr>
      <vt:lpstr>Wie  geht’s…..? </vt:lpstr>
      <vt:lpstr>PowerPoint Presentation</vt:lpstr>
      <vt:lpstr>Was hören Sie? Buchstabieren Sie die Vornamen</vt:lpstr>
      <vt:lpstr>Was macht dich glücklich?? Wie buchstabieren Sie glücklich?  </vt:lpstr>
      <vt:lpstr>PowerPoint Presentation</vt:lpstr>
      <vt:lpstr>PowerPoint Presentation</vt:lpstr>
      <vt:lpstr>PowerPoint Presentation</vt:lpstr>
      <vt:lpstr>PowerPoint Presentation</vt:lpstr>
      <vt:lpstr>Was machen Sie? Aktionen und Aktivitäten  im Klassenzimmer </vt:lpstr>
      <vt:lpstr>Welche Aktivität im Foto? </vt:lpstr>
      <vt:lpstr>Mehr Aktivitäten im Klassenzimmer </vt:lpstr>
      <vt:lpstr>Mehr Aktivitäten im Klassenzimmer </vt:lpstr>
      <vt:lpstr>Imperativ Form für Befehle – höflich mit ,,bitte”! </vt:lpstr>
      <vt:lpstr>PowerPoint Presentation</vt:lpstr>
      <vt:lpstr>Negation von der Aktion: ,,nicht”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Shane Mackey</dc:creator>
  <cp:lastModifiedBy>Margaret Strair</cp:lastModifiedBy>
  <cp:revision>34</cp:revision>
  <dcterms:created xsi:type="dcterms:W3CDTF">2021-08-12T00:07:41Z</dcterms:created>
  <dcterms:modified xsi:type="dcterms:W3CDTF">2026-09-03T12:32:07Z</dcterms:modified>
</cp:coreProperties>
</file>