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7" r:id="rId2"/>
    <p:sldId id="281" r:id="rId3"/>
    <p:sldId id="286" r:id="rId4"/>
    <p:sldId id="287" r:id="rId5"/>
    <p:sldId id="284" r:id="rId6"/>
    <p:sldId id="285" r:id="rId7"/>
    <p:sldId id="262" r:id="rId8"/>
    <p:sldId id="265" r:id="rId9"/>
    <p:sldId id="272" r:id="rId10"/>
    <p:sldId id="266" r:id="rId11"/>
    <p:sldId id="260" r:id="rId12"/>
    <p:sldId id="276" r:id="rId13"/>
    <p:sldId id="258" r:id="rId14"/>
    <p:sldId id="278" r:id="rId15"/>
    <p:sldId id="273" r:id="rId16"/>
    <p:sldId id="274" r:id="rId17"/>
    <p:sldId id="277" r:id="rId18"/>
    <p:sldId id="275" r:id="rId19"/>
    <p:sldId id="263" r:id="rId20"/>
    <p:sldId id="27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5991"/>
  </p:normalViewPr>
  <p:slideViewPr>
    <p:cSldViewPr snapToGrid="0" snapToObjects="1">
      <p:cViewPr>
        <p:scale>
          <a:sx n="58" d="100"/>
          <a:sy n="58" d="100"/>
        </p:scale>
        <p:origin x="2560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349888-5D78-DB4F-9FF2-85CBDCC70E2E}" type="datetimeFigureOut">
              <a:rPr lang="en-US" smtClean="0"/>
              <a:t>9/3/26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B90AB9-881E-844D-A5D1-4BDDF7105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36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194C-352D-1342-B232-900AB33BF08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6590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other verbs here </a:t>
            </a:r>
            <a:r>
              <a:rPr lang="en-US" dirty="0" err="1"/>
              <a:t>ko</a:t>
            </a:r>
            <a:r>
              <a:rPr lang="en-US" sz="1200" dirty="0" err="1"/>
              <a:t>mmen</a:t>
            </a:r>
            <a:r>
              <a:rPr lang="en-US" sz="1200" dirty="0"/>
              <a:t> </a:t>
            </a:r>
            <a:r>
              <a:rPr lang="en-US" sz="1200" dirty="0" err="1"/>
              <a:t>wohnen</a:t>
            </a:r>
            <a:r>
              <a:rPr lang="en-US" sz="1200" dirty="0"/>
              <a:t> </a:t>
            </a:r>
            <a:r>
              <a:rPr lang="en-US" sz="1200" dirty="0" err="1"/>
              <a:t>fragen</a:t>
            </a:r>
            <a:r>
              <a:rPr lang="en-US" sz="1200" dirty="0"/>
              <a:t> </a:t>
            </a:r>
            <a:r>
              <a:rPr lang="en-US" sz="1200" dirty="0" err="1"/>
              <a:t>sagen</a:t>
            </a:r>
            <a:r>
              <a:rPr lang="en-US" sz="1200" dirty="0"/>
              <a:t> </a:t>
            </a:r>
            <a:r>
              <a:rPr lang="en-US" sz="1200" dirty="0" err="1"/>
              <a:t>lachen</a:t>
            </a:r>
            <a:r>
              <a:rPr lang="en-US" sz="12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90AB9-881E-844D-A5D1-4BDDF710582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461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Schreiben Sie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sagen</a:t>
            </a:r>
            <a:r>
              <a:rPr lang="en-US" dirty="0"/>
              <a:t> Sie </a:t>
            </a:r>
            <a:r>
              <a:rPr lang="en-US" dirty="0" err="1"/>
              <a:t>Sätze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90AB9-881E-844D-A5D1-4BDDF710582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370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90AB9-881E-844D-A5D1-4BDDF71058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722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90AB9-881E-844D-A5D1-4BDDF710582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548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be homework over long weekend  if not enough time in class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90AB9-881E-844D-A5D1-4BDDF710582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416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90AB9-881E-844D-A5D1-4BDDF710582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75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Call out pronouns have students respond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Chor</a:t>
            </a:r>
            <a:r>
              <a:rPr lang="en-US" dirty="0"/>
              <a:t> with correct verb conjugation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90AB9-881E-844D-A5D1-4BDDF710582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0584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</a:t>
            </a:r>
            <a:r>
              <a:rPr lang="en-US" dirty="0" err="1"/>
              <a:t>heißen</a:t>
            </a:r>
            <a:r>
              <a:rPr lang="en-US" dirty="0"/>
              <a:t> here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90AB9-881E-844D-A5D1-4BDDF710582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56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verbs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B90AB9-881E-844D-A5D1-4BDDF710582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948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AB7A0-5228-954B-8665-9CC3BD143B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501613-90A2-3940-B1D0-D2D8CB645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4E1E5B-BA0D-D449-BD8D-EEEA375F5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FB09-7FBC-284A-B4F5-6903877CCAA0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E1FC7-B345-2A4E-82C7-ECCB12AD4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274087-4B9D-D749-AFD1-8E1A3132D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E6955-D70A-FB42-B2CB-5078AD92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603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36EF3-97DC-1B4B-8CB9-A8504EE63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748235-2EB9-9C48-8863-98E6318F66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EB3D4-1800-6E40-8805-C797098C5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FB09-7FBC-284A-B4F5-6903877CCAA0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9EE3F1-66D7-0B45-A4C6-B360AFB73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6CCA96-AE7C-0949-83A9-54362805D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E6955-D70A-FB42-B2CB-5078AD92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89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C3C893-4F2F-D143-A6E2-9DFA8A35D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8B40EF-F937-F045-BD53-84C252CA01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CA216-3629-F545-9481-E874EE4E8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FB09-7FBC-284A-B4F5-6903877CCAA0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216E9F-9AB3-F54E-ABCD-34F2A377C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FC3042-1BDC-914C-9F32-B3DC608F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E6955-D70A-FB42-B2CB-5078AD92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113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865A4-79C3-B44A-BA84-FEB039367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68299-48E1-714E-A226-C4FAE04D9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20AF7-9FD9-9F48-945A-C0471B166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FB09-7FBC-284A-B4F5-6903877CCAA0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2ED077-A88C-4040-A092-9725CBD4C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52948-67C7-994D-A1C8-15A52C354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E6955-D70A-FB42-B2CB-5078AD92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544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F4DDD-E3CA-F84F-B31D-37B7E94AA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C2EF1-549A-AE42-998F-791685AA0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081ED9-18BF-3547-94D8-83D3F3177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FB09-7FBC-284A-B4F5-6903877CCAA0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2F6A19-450C-0F4C-A3EC-09AF694E5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46239-9A52-594F-B213-AD4AA6E39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E6955-D70A-FB42-B2CB-5078AD92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276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0C33-66A7-0C4F-AAE8-3AEF2E53A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CD659-6F8F-D746-A43E-E485218826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02CA3F-FCF9-3447-BC4B-218A6FA2BB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79F1CD-E90C-AF4F-9579-7046526C7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FB09-7FBC-284A-B4F5-6903877CCAA0}" type="datetimeFigureOut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B3E616-5262-534B-8B1D-39B5A1EFB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18C06D-9289-9C49-97F5-A6540228C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E6955-D70A-FB42-B2CB-5078AD92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724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B8636-E1E5-CD4E-8E83-5A12F5E23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7C066A-E4BE-AE41-A822-AEA77C033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022BE5-44D2-9D45-9698-9111D71DBD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7D1742-5140-3D43-981B-4C7076841C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7732CB-1650-E942-AEE4-A04679B990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67F3A5-076C-0740-B3AC-68E2DB6D5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FB09-7FBC-284A-B4F5-6903877CCAA0}" type="datetimeFigureOut">
              <a:rPr lang="en-US" smtClean="0"/>
              <a:t>9/3/26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5965FA-A126-A24F-84A6-88979BDC5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42BC11-FE76-AC48-B149-4A518DF89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E6955-D70A-FB42-B2CB-5078AD92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2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70B6A-95F7-2040-A85B-570BDC7A5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649D16-2865-2342-AA3F-45EB14F01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FB09-7FBC-284A-B4F5-6903877CCAA0}" type="datetimeFigureOut">
              <a:rPr lang="en-US" smtClean="0"/>
              <a:t>9/3/26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F1CCA9-956A-5A4C-80B9-9F65C2924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EE5D82-437C-094E-95A0-8B5950CDD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E6955-D70A-FB42-B2CB-5078AD92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828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43F836-F926-754A-8351-A71BCCB52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FB09-7FBC-284A-B4F5-6903877CCAA0}" type="datetimeFigureOut">
              <a:rPr lang="en-US" smtClean="0"/>
              <a:t>9/3/26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28981D-F97C-1249-95DF-52DC63329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BB80A-0DBC-3D4D-8367-40220DF69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E6955-D70A-FB42-B2CB-5078AD92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736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86AA0-EF5C-7E44-8E74-54B35FD02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3B93C-1541-7E48-A33D-03852C7A6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206AD8-6DAD-1D45-9C6E-CBACB9A76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3B5DE0-F4BD-A94A-AEF0-30418A921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FB09-7FBC-284A-B4F5-6903877CCAA0}" type="datetimeFigureOut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900A03-A74E-D04B-84FE-9A31D9693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7AB634-C0EF-D040-AD0A-DC5689EE4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E6955-D70A-FB42-B2CB-5078AD92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7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2FA0C-18DE-D844-B01B-61CDBF74E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02F533-0497-934F-867F-5DE90E2CE6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87D961-75DC-2445-926B-8CEC2F339D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E52D1-2661-724A-8D65-134AE0754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FB09-7FBC-284A-B4F5-6903877CCAA0}" type="datetimeFigureOut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B3C953-9BFE-1946-8473-15014C68B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1A8DBD-CC86-E34A-8C2F-B3CD8DFF2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E6955-D70A-FB42-B2CB-5078AD92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9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EDFE4C-C944-E444-B320-9C7ACB33C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0D2300-B1A5-304A-9226-B585AACFD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BC851D-AEA0-8343-9752-B43157B85C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0FB09-7FBC-284A-B4F5-6903877CCAA0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8F3E4-E723-2942-8B8B-807F0CB4EE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43E7D-5EF3-A74D-A7A8-277530BB18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E6955-D70A-FB42-B2CB-5078AD923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809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21.tiff"/><Relationship Id="rId4" Type="http://schemas.openxmlformats.org/officeDocument/2006/relationships/image" Target="../media/image20.tif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25.tiff"/><Relationship Id="rId4" Type="http://schemas.openxmlformats.org/officeDocument/2006/relationships/image" Target="../media/image24.tif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tif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8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2B1689-C7C5-624C-9B0E-E3FFB288F8C3}"/>
              </a:ext>
            </a:extLst>
          </p:cNvPr>
          <p:cNvSpPr txBox="1"/>
          <p:nvPr/>
        </p:nvSpPr>
        <p:spPr>
          <a:xfrm>
            <a:off x="553792" y="265968"/>
            <a:ext cx="1107583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400" dirty="0"/>
          </a:p>
          <a:p>
            <a:pPr algn="ctr"/>
            <a:r>
              <a:rPr lang="de-DE" sz="2400" dirty="0"/>
              <a:t>Freitag, der 4. September</a:t>
            </a:r>
          </a:p>
          <a:p>
            <a:r>
              <a:rPr lang="de-DE" sz="2400" dirty="0"/>
              <a:t>Warm Up: Wie geht‘s?</a:t>
            </a:r>
          </a:p>
          <a:p>
            <a:r>
              <a:rPr lang="de-DE" sz="2400" dirty="0"/>
              <a:t>Buchstabieren</a:t>
            </a:r>
          </a:p>
          <a:p>
            <a:r>
              <a:rPr lang="de-DE" sz="2400" dirty="0"/>
              <a:t>Ich heiße/mein Name ist….</a:t>
            </a:r>
          </a:p>
          <a:p>
            <a:r>
              <a:rPr lang="de-DE" sz="2400" dirty="0"/>
              <a:t>Pronomen </a:t>
            </a:r>
          </a:p>
          <a:p>
            <a:r>
              <a:rPr lang="de-DE" sz="2400" dirty="0"/>
              <a:t>Das Verb ,,sein“ </a:t>
            </a:r>
          </a:p>
          <a:p>
            <a:r>
              <a:rPr lang="de-DE" sz="2400" dirty="0"/>
              <a:t>Das Verb ,,heißen“ </a:t>
            </a:r>
          </a:p>
          <a:p>
            <a:r>
              <a:rPr lang="de-DE" sz="2400" dirty="0"/>
              <a:t>-Wenn Zeit: andere Verben</a:t>
            </a:r>
          </a:p>
          <a:p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HAUSAUFGABEN: </a:t>
            </a:r>
          </a:p>
          <a:p>
            <a:r>
              <a:rPr lang="de-DE" sz="2400" dirty="0" err="1"/>
              <a:t>MindTap</a:t>
            </a:r>
            <a:r>
              <a:rPr lang="de-DE" sz="2400" dirty="0"/>
              <a:t>: </a:t>
            </a:r>
            <a:r>
              <a:rPr lang="en-US" sz="2400" dirty="0"/>
              <a:t>28, 29, 30, 31, 34, 36</a:t>
            </a:r>
          </a:p>
          <a:p>
            <a:r>
              <a:rPr lang="en-US" sz="2400" dirty="0"/>
              <a:t>Moodle: TBD</a:t>
            </a:r>
          </a:p>
          <a:p>
            <a:r>
              <a:rPr lang="en-US" sz="2400" dirty="0"/>
              <a:t> </a:t>
            </a:r>
          </a:p>
          <a:p>
            <a:endParaRPr lang="de-D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BF866D-C603-9144-8581-E3C5529F6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4427" y="1091223"/>
            <a:ext cx="3773298" cy="28372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443991-35B9-124A-9B5D-DEC39A734C5D}"/>
              </a:ext>
            </a:extLst>
          </p:cNvPr>
          <p:cNvSpPr txBox="1"/>
          <p:nvPr/>
        </p:nvSpPr>
        <p:spPr>
          <a:xfrm>
            <a:off x="7424777" y="4563578"/>
            <a:ext cx="50281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Hilfreiche</a:t>
            </a:r>
            <a:r>
              <a:rPr lang="en-US" sz="2000" b="1" dirty="0"/>
              <a:t> </a:t>
            </a:r>
            <a:r>
              <a:rPr lang="en-US" sz="2000" b="1" dirty="0" err="1"/>
              <a:t>Phrasen</a:t>
            </a:r>
            <a:endParaRPr lang="en-US" sz="2000" b="1" dirty="0"/>
          </a:p>
          <a:p>
            <a:endParaRPr lang="en-US" sz="2000" dirty="0"/>
          </a:p>
          <a:p>
            <a:r>
              <a:rPr lang="en-US" sz="2000" b="1" dirty="0"/>
              <a:t>Ich </a:t>
            </a:r>
            <a:r>
              <a:rPr lang="en-US" sz="2000" b="1" dirty="0" err="1"/>
              <a:t>habe</a:t>
            </a:r>
            <a:r>
              <a:rPr lang="en-US" sz="2000" b="1" dirty="0"/>
              <a:t> </a:t>
            </a:r>
            <a:r>
              <a:rPr lang="en-US" sz="2000" b="1" dirty="0" err="1"/>
              <a:t>eine</a:t>
            </a:r>
            <a:r>
              <a:rPr lang="en-US" sz="2000" b="1" dirty="0"/>
              <a:t> </a:t>
            </a:r>
            <a:r>
              <a:rPr lang="en-US" sz="2000" b="1" dirty="0" err="1"/>
              <a:t>Frage</a:t>
            </a:r>
            <a:endParaRPr lang="en-US" sz="2000" b="1" dirty="0"/>
          </a:p>
          <a:p>
            <a:endParaRPr lang="en-US" sz="2000" b="1" dirty="0"/>
          </a:p>
          <a:p>
            <a:r>
              <a:rPr lang="en-US" sz="2000" b="1" dirty="0"/>
              <a:t>Wie </a:t>
            </a:r>
            <a:r>
              <a:rPr lang="en-US" sz="2000" b="1" dirty="0" err="1"/>
              <a:t>sagt</a:t>
            </a:r>
            <a:r>
              <a:rPr lang="en-US" sz="2000" b="1" dirty="0"/>
              <a:t> 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_______ auf </a:t>
            </a:r>
            <a:r>
              <a:rPr lang="en-US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Englisch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endParaRPr lang="en-US" sz="2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Ich </a:t>
            </a:r>
            <a:r>
              <a:rPr lang="en-US" sz="20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verstehe</a:t>
            </a:r>
            <a:r>
              <a:rPr 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nicht</a:t>
            </a:r>
            <a:r>
              <a:rPr 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Wiederholen</a:t>
            </a:r>
            <a:r>
              <a:rPr 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Sie, bitte?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3852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189"/>
    </mc:Choice>
    <mc:Fallback xmlns="">
      <p:transition spd="slow" advTm="9718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B678579-4472-924F-8752-BA7A8119D113}"/>
              </a:ext>
            </a:extLst>
          </p:cNvPr>
          <p:cNvSpPr txBox="1"/>
          <p:nvPr/>
        </p:nvSpPr>
        <p:spPr>
          <a:xfrm>
            <a:off x="510660" y="3148013"/>
            <a:ext cx="39340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Die </a:t>
            </a:r>
            <a:r>
              <a:rPr lang="en-US" sz="2000" dirty="0" err="1"/>
              <a:t>Studis</a:t>
            </a:r>
            <a:r>
              <a:rPr lang="en-US" sz="2000" dirty="0"/>
              <a:t> </a:t>
            </a:r>
            <a:r>
              <a:rPr lang="en-US" sz="2000" dirty="0" err="1"/>
              <a:t>sprechen</a:t>
            </a:r>
            <a:r>
              <a:rPr lang="en-US" sz="2000" dirty="0"/>
              <a:t> </a:t>
            </a:r>
            <a:r>
              <a:rPr lang="en-US" sz="2000" dirty="0" err="1"/>
              <a:t>zu</a:t>
            </a:r>
            <a:r>
              <a:rPr lang="en-US" sz="2000" dirty="0"/>
              <a:t> Professor S.</a:t>
            </a:r>
          </a:p>
          <a:p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A5106C-0F95-9744-8E31-84BF268BC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435" y="877932"/>
            <a:ext cx="4121226" cy="22700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D49B13C-FEAF-A947-AFD9-CB93E7B3CA70}"/>
              </a:ext>
            </a:extLst>
          </p:cNvPr>
          <p:cNvSpPr txBox="1"/>
          <p:nvPr/>
        </p:nvSpPr>
        <p:spPr>
          <a:xfrm>
            <a:off x="5005071" y="3137387"/>
            <a:ext cx="3014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Anna </a:t>
            </a:r>
            <a:r>
              <a:rPr lang="en-US" sz="2000" dirty="0" err="1"/>
              <a:t>sagt</a:t>
            </a:r>
            <a:r>
              <a:rPr lang="en-US" sz="2000" dirty="0"/>
              <a:t> </a:t>
            </a:r>
            <a:r>
              <a:rPr lang="en-US" sz="2000" dirty="0" err="1">
                <a:highlight>
                  <a:srgbClr val="FFFF00"/>
                </a:highlight>
              </a:rPr>
              <a:t>etwas</a:t>
            </a:r>
            <a:r>
              <a:rPr lang="en-US" sz="2000" dirty="0"/>
              <a:t> </a:t>
            </a:r>
            <a:r>
              <a:rPr lang="en-US" sz="2000" dirty="0" err="1"/>
              <a:t>zu</a:t>
            </a:r>
            <a:r>
              <a:rPr lang="en-US" sz="2000" dirty="0"/>
              <a:t> Birgit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96BA5B-796A-3E41-BCF4-3F22E661E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8679" y="825396"/>
            <a:ext cx="3407064" cy="20205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B052F0D-D1D2-3345-A76D-BCB3832D4002}"/>
              </a:ext>
            </a:extLst>
          </p:cNvPr>
          <p:cNvSpPr txBox="1"/>
          <p:nvPr/>
        </p:nvSpPr>
        <p:spPr>
          <a:xfrm>
            <a:off x="3074289" y="120048"/>
            <a:ext cx="8700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Du, </a:t>
            </a:r>
            <a:r>
              <a:rPr lang="en-US" sz="3200" dirty="0" err="1"/>
              <a:t>ihr</a:t>
            </a:r>
            <a:r>
              <a:rPr lang="en-US" sz="3200" dirty="0"/>
              <a:t>, </a:t>
            </a:r>
            <a:r>
              <a:rPr lang="en-US" sz="3200" dirty="0" err="1"/>
              <a:t>oder</a:t>
            </a:r>
            <a:r>
              <a:rPr lang="en-US" sz="3200" dirty="0"/>
              <a:t> Sie? 3 </a:t>
            </a:r>
            <a:r>
              <a:rPr lang="en-US" sz="3200" dirty="0" err="1"/>
              <a:t>Beispiele</a:t>
            </a:r>
            <a:r>
              <a:rPr lang="en-US" sz="3200" dirty="0"/>
              <a:t>, 2te Person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6B33F4-20F8-034A-8DB5-9EFC9F5613EB}"/>
              </a:ext>
            </a:extLst>
          </p:cNvPr>
          <p:cNvSpPr txBox="1"/>
          <p:nvPr/>
        </p:nvSpPr>
        <p:spPr>
          <a:xfrm>
            <a:off x="645238" y="3699847"/>
            <a:ext cx="222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formell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377509-954F-704F-8D53-0C72BF885EFF}"/>
              </a:ext>
            </a:extLst>
          </p:cNvPr>
          <p:cNvSpPr txBox="1"/>
          <p:nvPr/>
        </p:nvSpPr>
        <p:spPr>
          <a:xfrm>
            <a:off x="5005071" y="3932577"/>
            <a:ext cx="2019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informell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4852C0-9801-B446-B128-C0EDCDA7C87D}"/>
              </a:ext>
            </a:extLst>
          </p:cNvPr>
          <p:cNvSpPr txBox="1"/>
          <p:nvPr/>
        </p:nvSpPr>
        <p:spPr>
          <a:xfrm>
            <a:off x="714506" y="4925808"/>
            <a:ext cx="1330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605C11-5D6C-1C4A-97E6-D70A4787812E}"/>
              </a:ext>
            </a:extLst>
          </p:cNvPr>
          <p:cNvSpPr txBox="1"/>
          <p:nvPr/>
        </p:nvSpPr>
        <p:spPr>
          <a:xfrm>
            <a:off x="5005071" y="4903295"/>
            <a:ext cx="100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du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987EC4-6722-E446-AB41-9286A1ACDF40}"/>
              </a:ext>
            </a:extLst>
          </p:cNvPr>
          <p:cNvSpPr txBox="1"/>
          <p:nvPr/>
        </p:nvSpPr>
        <p:spPr>
          <a:xfrm>
            <a:off x="635724" y="5495005"/>
            <a:ext cx="3683889" cy="1191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,,Frau Professor, Sie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nett</a:t>
            </a:r>
            <a:r>
              <a:rPr lang="en-US" dirty="0"/>
              <a:t>.”</a:t>
            </a:r>
          </a:p>
          <a:p>
            <a:endParaRPr lang="en-US" dirty="0"/>
          </a:p>
          <a:p>
            <a:r>
              <a:rPr lang="en-US" dirty="0"/>
              <a:t>,,Frau Professor, Sie </a:t>
            </a:r>
            <a:r>
              <a:rPr lang="en-US" dirty="0" err="1"/>
              <a:t>schreiben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Buch.”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AD0BFC-F494-C74B-9E15-8A18BDE60B99}"/>
              </a:ext>
            </a:extLst>
          </p:cNvPr>
          <p:cNvSpPr txBox="1"/>
          <p:nvPr/>
        </p:nvSpPr>
        <p:spPr>
          <a:xfrm>
            <a:off x="4808680" y="5497414"/>
            <a:ext cx="3614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,,</a:t>
            </a:r>
            <a:r>
              <a:rPr lang="en-US" dirty="0" err="1"/>
              <a:t>Danke</a:t>
            </a:r>
            <a:r>
              <a:rPr lang="en-US" dirty="0"/>
              <a:t>, du </a:t>
            </a:r>
            <a:r>
              <a:rPr lang="en-US" dirty="0" err="1"/>
              <a:t>bist</a:t>
            </a:r>
            <a:r>
              <a:rPr lang="en-US" dirty="0"/>
              <a:t> </a:t>
            </a:r>
            <a:r>
              <a:rPr lang="en-US" dirty="0" err="1"/>
              <a:t>nett</a:t>
            </a:r>
            <a:r>
              <a:rPr lang="en-US" dirty="0"/>
              <a:t>!”</a:t>
            </a:r>
          </a:p>
        </p:txBody>
      </p:sp>
      <p:sp>
        <p:nvSpPr>
          <p:cNvPr id="21" name="Up Arrow 20">
            <a:extLst>
              <a:ext uri="{FF2B5EF4-FFF2-40B4-BE49-F238E27FC236}">
                <a16:creationId xmlns:a16="http://schemas.microsoft.com/office/drawing/2014/main" id="{D1271E32-EEEB-F348-A607-A3E54EFE92A5}"/>
              </a:ext>
            </a:extLst>
          </p:cNvPr>
          <p:cNvSpPr/>
          <p:nvPr/>
        </p:nvSpPr>
        <p:spPr>
          <a:xfrm rot="4953098">
            <a:off x="6191273" y="1283401"/>
            <a:ext cx="471536" cy="71980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CF11700-318F-9F4B-9191-DE51C7E82C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9344" y="930146"/>
            <a:ext cx="3260448" cy="2020559"/>
          </a:xfrm>
          <a:prstGeom prst="rect">
            <a:avLst/>
          </a:prstGeom>
        </p:spPr>
      </p:pic>
      <p:sp>
        <p:nvSpPr>
          <p:cNvPr id="23" name="Up Arrow 22">
            <a:extLst>
              <a:ext uri="{FF2B5EF4-FFF2-40B4-BE49-F238E27FC236}">
                <a16:creationId xmlns:a16="http://schemas.microsoft.com/office/drawing/2014/main" id="{7FA3F5CA-E577-D645-9D90-9DC4365A6176}"/>
              </a:ext>
            </a:extLst>
          </p:cNvPr>
          <p:cNvSpPr/>
          <p:nvPr/>
        </p:nvSpPr>
        <p:spPr>
          <a:xfrm rot="15256093">
            <a:off x="9340654" y="1423388"/>
            <a:ext cx="332716" cy="39674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548A7A-2A24-F84B-98F1-246A886580CB}"/>
              </a:ext>
            </a:extLst>
          </p:cNvPr>
          <p:cNvSpPr txBox="1"/>
          <p:nvPr/>
        </p:nvSpPr>
        <p:spPr>
          <a:xfrm>
            <a:off x="645238" y="4290352"/>
            <a:ext cx="1967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singular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840E269-915C-7848-BB3C-AB18F3B2858F}"/>
              </a:ext>
            </a:extLst>
          </p:cNvPr>
          <p:cNvSpPr txBox="1"/>
          <p:nvPr/>
        </p:nvSpPr>
        <p:spPr>
          <a:xfrm>
            <a:off x="5045409" y="4475018"/>
            <a:ext cx="2117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singular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667A20-CC11-1946-8CD6-CCFABB361DAD}"/>
              </a:ext>
            </a:extLst>
          </p:cNvPr>
          <p:cNvSpPr txBox="1"/>
          <p:nvPr/>
        </p:nvSpPr>
        <p:spPr>
          <a:xfrm>
            <a:off x="8514496" y="3175492"/>
            <a:ext cx="3260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Falko</a:t>
            </a:r>
            <a:r>
              <a:rPr lang="en-US" dirty="0"/>
              <a:t> (der Mann) </a:t>
            </a:r>
            <a:r>
              <a:rPr lang="en-US" dirty="0" err="1"/>
              <a:t>sagt</a:t>
            </a:r>
            <a:r>
              <a:rPr lang="en-US" dirty="0"/>
              <a:t> ,,Hallo”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Freunden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D22625-4FEB-7F4A-AAD2-24D2EB68D136}"/>
              </a:ext>
            </a:extLst>
          </p:cNvPr>
          <p:cNvSpPr txBox="1"/>
          <p:nvPr/>
        </p:nvSpPr>
        <p:spPr>
          <a:xfrm>
            <a:off x="8890883" y="3935332"/>
            <a:ext cx="1814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informell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B09B418-5F3A-3945-8E9C-AD1FB9A5325B}"/>
              </a:ext>
            </a:extLst>
          </p:cNvPr>
          <p:cNvSpPr txBox="1"/>
          <p:nvPr/>
        </p:nvSpPr>
        <p:spPr>
          <a:xfrm>
            <a:off x="8890883" y="4445882"/>
            <a:ext cx="1440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plural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0D1BF46-56F8-4446-8669-10B89358304D}"/>
              </a:ext>
            </a:extLst>
          </p:cNvPr>
          <p:cNvSpPr txBox="1"/>
          <p:nvPr/>
        </p:nvSpPr>
        <p:spPr>
          <a:xfrm>
            <a:off x="8890883" y="4903295"/>
            <a:ext cx="1440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ihr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A05115-DA75-7D44-A6FA-B1A3EA5CBD26}"/>
              </a:ext>
            </a:extLst>
          </p:cNvPr>
          <p:cNvSpPr txBox="1"/>
          <p:nvPr/>
        </p:nvSpPr>
        <p:spPr>
          <a:xfrm>
            <a:off x="8470187" y="5497414"/>
            <a:ext cx="228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,,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seid</a:t>
            </a:r>
            <a:r>
              <a:rPr lang="en-US" dirty="0"/>
              <a:t> so </a:t>
            </a:r>
            <a:r>
              <a:rPr lang="en-US" dirty="0" err="1"/>
              <a:t>nett</a:t>
            </a:r>
            <a:r>
              <a:rPr lang="en-US" dirty="0"/>
              <a:t>!”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B569B2A-543B-3F49-AB48-C4E0855022DA}"/>
              </a:ext>
            </a:extLst>
          </p:cNvPr>
          <p:cNvSpPr/>
          <p:nvPr/>
        </p:nvSpPr>
        <p:spPr>
          <a:xfrm>
            <a:off x="2723114" y="894230"/>
            <a:ext cx="973776" cy="101027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2F3493F4-D746-CC4F-AB76-F32E43518BC7}"/>
              </a:ext>
            </a:extLst>
          </p:cNvPr>
          <p:cNvSpPr/>
          <p:nvPr/>
        </p:nvSpPr>
        <p:spPr>
          <a:xfrm rot="19439996">
            <a:off x="1846428" y="1664579"/>
            <a:ext cx="636973" cy="5143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Down Arrow 35">
            <a:extLst>
              <a:ext uri="{FF2B5EF4-FFF2-40B4-BE49-F238E27FC236}">
                <a16:creationId xmlns:a16="http://schemas.microsoft.com/office/drawing/2014/main" id="{0F33985B-DCA6-F549-A5D7-367BF7D28655}"/>
              </a:ext>
            </a:extLst>
          </p:cNvPr>
          <p:cNvSpPr/>
          <p:nvPr/>
        </p:nvSpPr>
        <p:spPr>
          <a:xfrm rot="13930492">
            <a:off x="2267693" y="2144104"/>
            <a:ext cx="462100" cy="7912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Down Arrow 36">
            <a:extLst>
              <a:ext uri="{FF2B5EF4-FFF2-40B4-BE49-F238E27FC236}">
                <a16:creationId xmlns:a16="http://schemas.microsoft.com/office/drawing/2014/main" id="{6117E748-BC87-7B48-A0F0-176F185425F7}"/>
              </a:ext>
            </a:extLst>
          </p:cNvPr>
          <p:cNvSpPr/>
          <p:nvPr/>
        </p:nvSpPr>
        <p:spPr>
          <a:xfrm rot="10251701">
            <a:off x="3088875" y="2213189"/>
            <a:ext cx="482933" cy="7905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A972337-B94E-AF42-919B-342C00ED842F}"/>
              </a:ext>
            </a:extLst>
          </p:cNvPr>
          <p:cNvSpPr/>
          <p:nvPr/>
        </p:nvSpPr>
        <p:spPr>
          <a:xfrm>
            <a:off x="10678309" y="973559"/>
            <a:ext cx="1182071" cy="101444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Down Arrow 37">
            <a:extLst>
              <a:ext uri="{FF2B5EF4-FFF2-40B4-BE49-F238E27FC236}">
                <a16:creationId xmlns:a16="http://schemas.microsoft.com/office/drawing/2014/main" id="{CA5CF07B-A4FB-D247-9DD8-1B10986A11FB}"/>
              </a:ext>
            </a:extLst>
          </p:cNvPr>
          <p:cNvSpPr/>
          <p:nvPr/>
        </p:nvSpPr>
        <p:spPr>
          <a:xfrm rot="16656378">
            <a:off x="10435130" y="1474033"/>
            <a:ext cx="319008" cy="3926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3605E23-117A-2E48-A026-0627D5EFF977}"/>
              </a:ext>
            </a:extLst>
          </p:cNvPr>
          <p:cNvSpPr/>
          <p:nvPr/>
        </p:nvSpPr>
        <p:spPr>
          <a:xfrm>
            <a:off x="6760564" y="900499"/>
            <a:ext cx="1182071" cy="101444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481FF72-DF77-7C41-9EDF-5E59B69663AC}"/>
              </a:ext>
            </a:extLst>
          </p:cNvPr>
          <p:cNvSpPr/>
          <p:nvPr/>
        </p:nvSpPr>
        <p:spPr>
          <a:xfrm>
            <a:off x="8224194" y="879799"/>
            <a:ext cx="1182071" cy="101444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218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735"/>
    </mc:Choice>
    <mc:Fallback xmlns="">
      <p:transition spd="slow" advTm="2487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5" grpId="0"/>
      <p:bldP spid="16" grpId="0"/>
      <p:bldP spid="17" grpId="0"/>
      <p:bldP spid="18" grpId="0"/>
      <p:bldP spid="19" grpId="0"/>
      <p:bldP spid="20" grpId="0"/>
      <p:bldP spid="21" grpId="0" animBg="1"/>
      <p:bldP spid="23" grpId="0" animBg="1"/>
      <p:bldP spid="24" grpId="0"/>
      <p:bldP spid="25" grpId="0"/>
      <p:bldP spid="26" grpId="0"/>
      <p:bldP spid="27" grpId="0"/>
      <p:bldP spid="29" grpId="0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7393ACF-03D1-9C43-9AD7-330236622267}"/>
              </a:ext>
            </a:extLst>
          </p:cNvPr>
          <p:cNvSpPr txBox="1"/>
          <p:nvPr/>
        </p:nvSpPr>
        <p:spPr>
          <a:xfrm>
            <a:off x="2971800" y="157163"/>
            <a:ext cx="8215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3te Person Sing. </a:t>
            </a:r>
            <a:r>
              <a:rPr lang="en-US" sz="3200" dirty="0">
                <a:sym typeface="Wingdings" pitchFamily="2" charset="2"/>
              </a:rPr>
              <a:t> </a:t>
            </a:r>
            <a:r>
              <a:rPr lang="en-US" sz="3200" dirty="0" err="1">
                <a:sym typeface="Wingdings" pitchFamily="2" charset="2"/>
              </a:rPr>
              <a:t>Für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Personen</a:t>
            </a:r>
            <a:r>
              <a:rPr lang="en-US" sz="3200" dirty="0"/>
              <a:t>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1535B9-C9BB-C941-908F-33D9876AD049}"/>
              </a:ext>
            </a:extLst>
          </p:cNvPr>
          <p:cNvSpPr txBox="1"/>
          <p:nvPr/>
        </p:nvSpPr>
        <p:spPr>
          <a:xfrm>
            <a:off x="728662" y="1434167"/>
            <a:ext cx="6815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er</a:t>
            </a:r>
            <a:r>
              <a:rPr lang="en-US" sz="3600" dirty="0"/>
              <a:t> = </a:t>
            </a:r>
            <a:r>
              <a:rPr lang="en-US" sz="3600" dirty="0" err="1"/>
              <a:t>maskulin</a:t>
            </a:r>
            <a:r>
              <a:rPr lang="en-US" sz="3600" dirty="0"/>
              <a:t>/</a:t>
            </a:r>
            <a:r>
              <a:rPr lang="en-US" sz="3600" dirty="0" err="1"/>
              <a:t>männlich</a:t>
            </a:r>
            <a:r>
              <a:rPr lang="en-US" sz="3600" dirty="0"/>
              <a:t>/der Mann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DA98E6-BF85-6843-A3B8-988B08DABA0D}"/>
              </a:ext>
            </a:extLst>
          </p:cNvPr>
          <p:cNvSpPr txBox="1"/>
          <p:nvPr/>
        </p:nvSpPr>
        <p:spPr>
          <a:xfrm>
            <a:off x="628649" y="2267337"/>
            <a:ext cx="6915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sie</a:t>
            </a:r>
            <a:r>
              <a:rPr lang="en-US" sz="3600" dirty="0"/>
              <a:t> = </a:t>
            </a:r>
            <a:r>
              <a:rPr lang="en-US" sz="3600" dirty="0" err="1"/>
              <a:t>feminin</a:t>
            </a:r>
            <a:r>
              <a:rPr lang="en-US" sz="3600" dirty="0"/>
              <a:t>/</a:t>
            </a:r>
            <a:r>
              <a:rPr lang="en-US" sz="3600" dirty="0" err="1"/>
              <a:t>weiblich</a:t>
            </a:r>
            <a:r>
              <a:rPr lang="en-US" sz="3600" dirty="0"/>
              <a:t>/die Frau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9976F-CBE2-A840-A8DA-BEFCE02AC4D9}"/>
              </a:ext>
            </a:extLst>
          </p:cNvPr>
          <p:cNvSpPr txBox="1"/>
          <p:nvPr/>
        </p:nvSpPr>
        <p:spPr>
          <a:xfrm>
            <a:off x="628649" y="3115777"/>
            <a:ext cx="625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xier</a:t>
            </a:r>
            <a:r>
              <a:rPr lang="en-US" sz="3600" dirty="0"/>
              <a:t> = </a:t>
            </a:r>
            <a:r>
              <a:rPr lang="en-US" sz="3600" dirty="0" err="1"/>
              <a:t>nicht-binär</a:t>
            </a:r>
            <a:r>
              <a:rPr lang="en-US" sz="3600" dirty="0"/>
              <a:t>/die Person </a:t>
            </a:r>
          </a:p>
        </p:txBody>
      </p:sp>
    </p:spTree>
    <p:extLst>
      <p:ext uri="{BB962C8B-B14F-4D97-AF65-F5344CB8AC3E}">
        <p14:creationId xmlns:p14="http://schemas.microsoft.com/office/powerpoint/2010/main" val="163616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6CBE8776-15EE-2E48-A554-BFB2220E08E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819" y="1057275"/>
            <a:ext cx="8315141" cy="27048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B4FF62-E35C-DF8D-C9A7-C5AFE9A9D127}"/>
              </a:ext>
            </a:extLst>
          </p:cNvPr>
          <p:cNvSpPr txBox="1"/>
          <p:nvPr/>
        </p:nvSpPr>
        <p:spPr>
          <a:xfrm>
            <a:off x="929148" y="147484"/>
            <a:ext cx="106778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die </a:t>
            </a:r>
            <a:r>
              <a:rPr lang="en-US" sz="4400" dirty="0" err="1"/>
              <a:t>Anrede</a:t>
            </a:r>
            <a:r>
              <a:rPr lang="en-US" sz="4400" dirty="0"/>
              <a:t> </a:t>
            </a:r>
            <a:r>
              <a:rPr lang="en-US" sz="4400" dirty="0">
                <a:sym typeface="Wingdings" panose="05000000000000000000" pitchFamily="2" charset="2"/>
              </a:rPr>
              <a:t> was </a:t>
            </a:r>
            <a:r>
              <a:rPr lang="en-US" sz="4400" dirty="0" err="1">
                <a:sym typeface="Wingdings" panose="05000000000000000000" pitchFamily="2" charset="2"/>
              </a:rPr>
              <a:t>ist</a:t>
            </a:r>
            <a:r>
              <a:rPr lang="en-US" sz="4400" dirty="0">
                <a:sym typeface="Wingdings" panose="05000000000000000000" pitchFamily="2" charset="2"/>
              </a:rPr>
              <a:t> die </a:t>
            </a:r>
            <a:r>
              <a:rPr lang="en-US" sz="4400" dirty="0" err="1">
                <a:sym typeface="Wingdings" panose="05000000000000000000" pitchFamily="2" charset="2"/>
              </a:rPr>
              <a:t>Anrede</a:t>
            </a:r>
            <a:r>
              <a:rPr lang="en-US" sz="4400" dirty="0">
                <a:sym typeface="Wingdings" panose="05000000000000000000" pitchFamily="2" charset="2"/>
              </a:rPr>
              <a:t>?? </a:t>
            </a:r>
            <a:endParaRPr lang="en-US" sz="4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6183C5-D2D7-AEB2-E7F9-88F83A11E84D}"/>
              </a:ext>
            </a:extLst>
          </p:cNvPr>
          <p:cNvSpPr txBox="1"/>
          <p:nvPr/>
        </p:nvSpPr>
        <p:spPr>
          <a:xfrm>
            <a:off x="564776" y="4047565"/>
            <a:ext cx="97491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/>
              <a:t>Der Professor, die </a:t>
            </a:r>
            <a:r>
              <a:rPr lang="en-US" sz="2800" dirty="0" err="1"/>
              <a:t>Anrede</a:t>
            </a:r>
            <a:r>
              <a:rPr lang="en-US" sz="2800" dirty="0"/>
              <a:t> </a:t>
            </a:r>
            <a:r>
              <a:rPr lang="en-US" sz="2800" dirty="0" err="1"/>
              <a:t>ist</a:t>
            </a:r>
            <a:r>
              <a:rPr lang="en-US" sz="2800" dirty="0"/>
              <a:t>….</a:t>
            </a:r>
          </a:p>
          <a:p>
            <a:pPr marL="342900" indent="-342900">
              <a:buAutoNum type="arabicPeriod"/>
            </a:pPr>
            <a:r>
              <a:rPr lang="en-US" sz="2800" dirty="0"/>
              <a:t>Der Student, die </a:t>
            </a:r>
            <a:r>
              <a:rPr lang="en-US" sz="2800" dirty="0" err="1"/>
              <a:t>Anrede</a:t>
            </a:r>
            <a:r>
              <a:rPr lang="en-US" sz="2800" dirty="0"/>
              <a:t> </a:t>
            </a:r>
            <a:r>
              <a:rPr lang="en-US" sz="2800" dirty="0" err="1"/>
              <a:t>ist</a:t>
            </a:r>
            <a:r>
              <a:rPr lang="en-US" sz="2800" dirty="0"/>
              <a:t>…</a:t>
            </a:r>
          </a:p>
          <a:p>
            <a:pPr marL="342900" indent="-342900">
              <a:buAutoNum type="arabicPeriod"/>
            </a:pPr>
            <a:r>
              <a:rPr lang="en-US" sz="2800" dirty="0"/>
              <a:t>Der Hund, die </a:t>
            </a:r>
            <a:r>
              <a:rPr lang="en-US" sz="2800" dirty="0" err="1"/>
              <a:t>Anrede</a:t>
            </a:r>
            <a:r>
              <a:rPr lang="en-US" sz="2800" dirty="0"/>
              <a:t> </a:t>
            </a:r>
            <a:r>
              <a:rPr lang="en-US" sz="2800" dirty="0" err="1"/>
              <a:t>ist</a:t>
            </a:r>
            <a:r>
              <a:rPr lang="en-US" sz="2800" dirty="0"/>
              <a:t>…</a:t>
            </a:r>
          </a:p>
          <a:p>
            <a:pPr marL="342900" indent="-342900">
              <a:buAutoNum type="arabicPeriod"/>
            </a:pPr>
            <a:r>
              <a:rPr lang="en-US" sz="2800" dirty="0"/>
              <a:t>Professor Freund,  die </a:t>
            </a:r>
            <a:r>
              <a:rPr lang="en-US" sz="2800" dirty="0" err="1"/>
              <a:t>Anrede</a:t>
            </a:r>
            <a:r>
              <a:rPr lang="en-US" sz="2800" dirty="0"/>
              <a:t> </a:t>
            </a:r>
            <a:r>
              <a:rPr lang="en-US" sz="2800" dirty="0" err="1"/>
              <a:t>ist</a:t>
            </a:r>
            <a:r>
              <a:rPr lang="en-US" sz="2800" dirty="0"/>
              <a:t>…</a:t>
            </a:r>
          </a:p>
          <a:p>
            <a:pPr marL="342900" indent="-342900">
              <a:buAutoNum type="arabicPeriod"/>
            </a:pPr>
            <a:r>
              <a:rPr lang="en-US" sz="2800" dirty="0"/>
              <a:t>Die Mutter,  die </a:t>
            </a:r>
            <a:r>
              <a:rPr lang="en-US" sz="2800" dirty="0" err="1"/>
              <a:t>Anrede</a:t>
            </a:r>
            <a:r>
              <a:rPr lang="en-US" sz="2800" dirty="0"/>
              <a:t> </a:t>
            </a:r>
            <a:r>
              <a:rPr lang="en-US" sz="2800" dirty="0" err="1"/>
              <a:t>ist</a:t>
            </a:r>
            <a:r>
              <a:rPr lang="en-US" sz="2800" dirty="0"/>
              <a:t> …</a:t>
            </a:r>
          </a:p>
          <a:p>
            <a:pPr marL="342900" indent="-342900">
              <a:buAutoNum type="arabicPeriod"/>
            </a:pPr>
            <a:r>
              <a:rPr lang="en-US" sz="2800" dirty="0"/>
              <a:t>Freunde in </a:t>
            </a:r>
            <a:r>
              <a:rPr lang="en-US" sz="2800" dirty="0" err="1"/>
              <a:t>einer</a:t>
            </a:r>
            <a:r>
              <a:rPr lang="en-US" sz="2800" dirty="0"/>
              <a:t> </a:t>
            </a:r>
            <a:r>
              <a:rPr lang="en-US" sz="2800" dirty="0" err="1"/>
              <a:t>Kneipe</a:t>
            </a:r>
            <a:r>
              <a:rPr lang="en-US" sz="2800" dirty="0"/>
              <a:t>, die </a:t>
            </a:r>
            <a:r>
              <a:rPr lang="en-US" sz="2800" dirty="0" err="1"/>
              <a:t>Anrede</a:t>
            </a:r>
            <a:r>
              <a:rPr lang="en-US" sz="2800" dirty="0"/>
              <a:t> </a:t>
            </a:r>
            <a:r>
              <a:rPr lang="en-US" sz="2800" dirty="0" err="1"/>
              <a:t>ist</a:t>
            </a:r>
            <a:r>
              <a:rPr lang="en-US" sz="2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26760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FA3E40-4AE6-C540-ABBB-6C06FA862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111" y="444500"/>
            <a:ext cx="2384425" cy="34540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31003C-A5C6-9C42-82A3-918AD9ECC7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3163" y="571499"/>
            <a:ext cx="4199218" cy="22002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9A72FD-58F6-9B41-82DF-0A4CE9BAD0F2}"/>
              </a:ext>
            </a:extLst>
          </p:cNvPr>
          <p:cNvSpPr txBox="1"/>
          <p:nvPr/>
        </p:nvSpPr>
        <p:spPr>
          <a:xfrm>
            <a:off x="4711432" y="3049350"/>
            <a:ext cx="35004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accent1"/>
                </a:solidFill>
              </a:rPr>
              <a:t>heiß</a:t>
            </a:r>
            <a:r>
              <a:rPr lang="en-US" sz="4000" b="1" dirty="0" err="1"/>
              <a:t>en</a:t>
            </a:r>
            <a:endParaRPr lang="en-US" sz="40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69C08F-8318-E142-A177-FD4719A9A2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6879" y="749136"/>
            <a:ext cx="2231645" cy="22316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AD422B4-C724-7640-AEEE-7DC025CBA9F9}"/>
              </a:ext>
            </a:extLst>
          </p:cNvPr>
          <p:cNvSpPr txBox="1"/>
          <p:nvPr/>
        </p:nvSpPr>
        <p:spPr>
          <a:xfrm>
            <a:off x="3313579" y="3898574"/>
            <a:ext cx="227734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ich </a:t>
            </a:r>
            <a:r>
              <a:rPr lang="en-US" sz="4000" b="1" dirty="0" err="1">
                <a:solidFill>
                  <a:schemeClr val="accent1"/>
                </a:solidFill>
              </a:rPr>
              <a:t>heiß</a:t>
            </a:r>
            <a:r>
              <a:rPr lang="en-US" sz="4000" dirty="0" err="1"/>
              <a:t>e</a:t>
            </a:r>
            <a:endParaRPr lang="en-US" sz="4000" dirty="0"/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0F2E7C-6BA3-E84D-A636-87FAC8AD444B}"/>
              </a:ext>
            </a:extLst>
          </p:cNvPr>
          <p:cNvSpPr txBox="1"/>
          <p:nvPr/>
        </p:nvSpPr>
        <p:spPr>
          <a:xfrm>
            <a:off x="3326458" y="4462961"/>
            <a:ext cx="2277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du </a:t>
            </a:r>
            <a:r>
              <a:rPr lang="en-US" sz="4000" b="1" dirty="0" err="1">
                <a:solidFill>
                  <a:schemeClr val="accent1"/>
                </a:solidFill>
              </a:rPr>
              <a:t>heiß</a:t>
            </a:r>
            <a:r>
              <a:rPr lang="en-US" sz="4000" b="1" dirty="0" err="1"/>
              <a:t>t</a:t>
            </a:r>
            <a:endParaRPr lang="en-US" sz="40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70457B-00C5-2B4D-9497-48C842D1CCF2}"/>
              </a:ext>
            </a:extLst>
          </p:cNvPr>
          <p:cNvSpPr txBox="1"/>
          <p:nvPr/>
        </p:nvSpPr>
        <p:spPr>
          <a:xfrm>
            <a:off x="2041043" y="5089624"/>
            <a:ext cx="4706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er</a:t>
            </a:r>
            <a:r>
              <a:rPr lang="en-US" sz="4000" dirty="0"/>
              <a:t>/</a:t>
            </a:r>
            <a:r>
              <a:rPr lang="en-US" sz="4000" dirty="0" err="1"/>
              <a:t>sie</a:t>
            </a:r>
            <a:r>
              <a:rPr lang="en-US" sz="4000" dirty="0"/>
              <a:t>/es </a:t>
            </a:r>
            <a:r>
              <a:rPr lang="en-US" sz="4000" b="1" dirty="0" err="1">
                <a:solidFill>
                  <a:schemeClr val="accent1"/>
                </a:solidFill>
              </a:rPr>
              <a:t>heiß</a:t>
            </a:r>
            <a:r>
              <a:rPr lang="en-US" sz="4000" b="1" dirty="0" err="1"/>
              <a:t>t</a:t>
            </a:r>
            <a:r>
              <a:rPr lang="en-US" sz="4000" b="1" dirty="0"/>
              <a:t> </a:t>
            </a:r>
            <a:r>
              <a:rPr lang="en-US" sz="4000" dirty="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7FE3B9-AC61-FF45-87FA-929078131225}"/>
              </a:ext>
            </a:extLst>
          </p:cNvPr>
          <p:cNvSpPr txBox="1"/>
          <p:nvPr/>
        </p:nvSpPr>
        <p:spPr>
          <a:xfrm>
            <a:off x="6810652" y="3913963"/>
            <a:ext cx="40324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wir</a:t>
            </a:r>
            <a:r>
              <a:rPr lang="en-US" sz="4000" dirty="0"/>
              <a:t> </a:t>
            </a:r>
            <a:r>
              <a:rPr lang="en-US" sz="4000" dirty="0" err="1">
                <a:solidFill>
                  <a:schemeClr val="accent1"/>
                </a:solidFill>
              </a:rPr>
              <a:t>heiß</a:t>
            </a:r>
            <a:r>
              <a:rPr lang="en-US" sz="4000" dirty="0" err="1"/>
              <a:t>en</a:t>
            </a:r>
            <a:r>
              <a:rPr lang="en-US" sz="4000" dirty="0"/>
              <a:t> </a:t>
            </a:r>
          </a:p>
          <a:p>
            <a:r>
              <a:rPr lang="en-US" sz="4000" dirty="0" err="1"/>
              <a:t>ihr</a:t>
            </a:r>
            <a:r>
              <a:rPr lang="en-US" sz="4000" dirty="0"/>
              <a:t> </a:t>
            </a:r>
            <a:r>
              <a:rPr lang="en-US" sz="4000" dirty="0" err="1">
                <a:solidFill>
                  <a:schemeClr val="accent1"/>
                </a:solidFill>
              </a:rPr>
              <a:t>heiß</a:t>
            </a:r>
            <a:r>
              <a:rPr lang="en-US" sz="4000" dirty="0" err="1"/>
              <a:t>t</a:t>
            </a:r>
            <a:r>
              <a:rPr lang="en-US" sz="4000" dirty="0"/>
              <a:t> </a:t>
            </a:r>
          </a:p>
          <a:p>
            <a:r>
              <a:rPr lang="en-US" sz="4000" dirty="0"/>
              <a:t>Sie/</a:t>
            </a:r>
            <a:r>
              <a:rPr lang="en-US" sz="4000" dirty="0" err="1"/>
              <a:t>sie</a:t>
            </a:r>
            <a:r>
              <a:rPr lang="en-US" sz="4000" dirty="0"/>
              <a:t> </a:t>
            </a:r>
            <a:r>
              <a:rPr lang="en-US" sz="4000" dirty="0" err="1">
                <a:solidFill>
                  <a:schemeClr val="accent1"/>
                </a:solidFill>
              </a:rPr>
              <a:t>heiß</a:t>
            </a:r>
            <a:r>
              <a:rPr lang="en-US" sz="4000" dirty="0" err="1"/>
              <a:t>en</a:t>
            </a:r>
            <a:r>
              <a:rPr lang="en-US" sz="4000" dirty="0"/>
              <a:t> </a:t>
            </a: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FBB1431B-1ACD-974F-AEDF-8F1BCA3C3F0C}"/>
              </a:ext>
            </a:extLst>
          </p:cNvPr>
          <p:cNvSpPr/>
          <p:nvPr/>
        </p:nvSpPr>
        <p:spPr>
          <a:xfrm rot="7954535">
            <a:off x="3865247" y="3570269"/>
            <a:ext cx="998269" cy="3353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392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533"/>
    </mc:Choice>
    <mc:Fallback xmlns="">
      <p:transition spd="slow" advTm="101533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09F2857-5B31-B34F-900A-1DC5B07A7EBE}"/>
              </a:ext>
            </a:extLst>
          </p:cNvPr>
          <p:cNvSpPr/>
          <p:nvPr/>
        </p:nvSpPr>
        <p:spPr>
          <a:xfrm>
            <a:off x="230982" y="89624"/>
            <a:ext cx="1173003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1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itchFamily="2" charset="2"/>
            </a:endParaRPr>
          </a:p>
          <a:p>
            <a:r>
              <a:rPr lang="de-DE" sz="1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de-DE" sz="1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2te Person, formell, sing. Pronomen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Frage: ___Wie heißen Sie?_____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2te Person, informell, sing. Pronomen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Frage: _____________________________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à"/>
            </a:pPr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3te Person, sing., feminin </a:t>
            </a: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Frage: ______________________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à"/>
            </a:pPr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2te Person, plural, informell </a:t>
            </a: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Frage: ___________________________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3te Person, nicht binär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Frage: _____________________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3te Person, maskulin, sing.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Frage: ______________________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de-D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3te Person, </a:t>
            </a:r>
            <a:r>
              <a:rPr lang="de-DE" sz="14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Frage: _________________________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B62006-D055-8941-A0E5-6A00C0467428}"/>
              </a:ext>
            </a:extLst>
          </p:cNvPr>
          <p:cNvSpPr txBox="1"/>
          <p:nvPr/>
        </p:nvSpPr>
        <p:spPr>
          <a:xfrm>
            <a:off x="5775806" y="1173265"/>
            <a:ext cx="49454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Wie </a:t>
            </a:r>
            <a:r>
              <a:rPr lang="en-US" sz="4000" dirty="0" err="1"/>
              <a:t>heißen</a:t>
            </a:r>
            <a:r>
              <a:rPr lang="en-US" sz="4000" dirty="0"/>
              <a:t> Sie? </a:t>
            </a:r>
          </a:p>
          <a:p>
            <a:r>
              <a:rPr lang="en-US" sz="4000" dirty="0"/>
              <a:t>Wie </a:t>
            </a:r>
            <a:r>
              <a:rPr lang="en-US" sz="4000" dirty="0" err="1"/>
              <a:t>heißt</a:t>
            </a:r>
            <a:r>
              <a:rPr lang="en-US" sz="4000" dirty="0"/>
              <a:t> du? </a:t>
            </a:r>
          </a:p>
          <a:p>
            <a:r>
              <a:rPr lang="en-US" sz="4000" dirty="0"/>
              <a:t>Wie </a:t>
            </a:r>
            <a:r>
              <a:rPr lang="en-US" sz="4000" dirty="0" err="1"/>
              <a:t>heiße</a:t>
            </a:r>
            <a:r>
              <a:rPr lang="en-US" sz="4000" dirty="0"/>
              <a:t> ich? </a:t>
            </a:r>
          </a:p>
          <a:p>
            <a:r>
              <a:rPr lang="en-US" sz="4000" dirty="0"/>
              <a:t>Wie </a:t>
            </a:r>
            <a:r>
              <a:rPr lang="en-US" sz="4000" dirty="0" err="1"/>
              <a:t>heißt</a:t>
            </a:r>
            <a:r>
              <a:rPr lang="en-US" sz="4000" dirty="0"/>
              <a:t> er? </a:t>
            </a:r>
          </a:p>
          <a:p>
            <a:r>
              <a:rPr lang="en-US" sz="4000" dirty="0"/>
              <a:t>Wie </a:t>
            </a:r>
            <a:r>
              <a:rPr lang="en-US" sz="4000" dirty="0" err="1"/>
              <a:t>heißt</a:t>
            </a:r>
            <a:r>
              <a:rPr lang="en-US" sz="4000" dirty="0"/>
              <a:t> </a:t>
            </a:r>
            <a:r>
              <a:rPr lang="en-US" sz="4000" dirty="0" err="1"/>
              <a:t>xier</a:t>
            </a:r>
            <a:r>
              <a:rPr lang="en-US" sz="4000" dirty="0"/>
              <a:t>?</a:t>
            </a:r>
          </a:p>
          <a:p>
            <a:r>
              <a:rPr lang="en-US" sz="4000" dirty="0"/>
              <a:t>Wie </a:t>
            </a:r>
            <a:r>
              <a:rPr lang="en-US" sz="4000" dirty="0" err="1"/>
              <a:t>heißt</a:t>
            </a:r>
            <a:r>
              <a:rPr lang="en-US" sz="4000" dirty="0"/>
              <a:t> </a:t>
            </a:r>
            <a:r>
              <a:rPr lang="en-US" sz="4000" dirty="0" err="1"/>
              <a:t>sie</a:t>
            </a:r>
            <a:r>
              <a:rPr lang="en-US" sz="4000" dirty="0"/>
              <a:t>? </a:t>
            </a:r>
          </a:p>
          <a:p>
            <a:r>
              <a:rPr lang="en-US" sz="4000" dirty="0"/>
              <a:t>Wie </a:t>
            </a:r>
            <a:r>
              <a:rPr lang="en-US" sz="4000" dirty="0" err="1"/>
              <a:t>heißen</a:t>
            </a:r>
            <a:r>
              <a:rPr lang="en-US" sz="4000" dirty="0"/>
              <a:t> </a:t>
            </a:r>
            <a:r>
              <a:rPr lang="en-US" sz="4000" dirty="0" err="1"/>
              <a:t>sie</a:t>
            </a:r>
            <a:r>
              <a:rPr lang="en-US" sz="4000" dirty="0"/>
              <a:t>? </a:t>
            </a:r>
          </a:p>
          <a:p>
            <a:r>
              <a:rPr lang="en-US" sz="4000" dirty="0"/>
              <a:t>Wie </a:t>
            </a:r>
            <a:r>
              <a:rPr lang="en-US" sz="4000" dirty="0" err="1"/>
              <a:t>heißt</a:t>
            </a:r>
            <a:r>
              <a:rPr lang="en-US" sz="4000" dirty="0"/>
              <a:t> </a:t>
            </a:r>
            <a:r>
              <a:rPr lang="en-US" sz="4000" dirty="0" err="1"/>
              <a:t>ihr</a:t>
            </a:r>
            <a:r>
              <a:rPr lang="en-US" sz="4000" dirty="0"/>
              <a:t>? </a:t>
            </a:r>
          </a:p>
          <a:p>
            <a:r>
              <a:rPr lang="en-US" sz="4000" dirty="0"/>
              <a:t>Wie </a:t>
            </a:r>
            <a:r>
              <a:rPr lang="en-US" sz="4000" dirty="0" err="1"/>
              <a:t>heißen</a:t>
            </a:r>
            <a:r>
              <a:rPr lang="en-US" sz="4000" dirty="0"/>
              <a:t> </a:t>
            </a:r>
            <a:r>
              <a:rPr lang="en-US" sz="4000" dirty="0" err="1"/>
              <a:t>wir</a:t>
            </a:r>
            <a:r>
              <a:rPr lang="en-US" sz="4000" dirty="0"/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D17512-B6EC-6444-8F7C-506B4E531B86}"/>
              </a:ext>
            </a:extLst>
          </p:cNvPr>
          <p:cNvSpPr txBox="1"/>
          <p:nvPr/>
        </p:nvSpPr>
        <p:spPr>
          <a:xfrm>
            <a:off x="5138670" y="305068"/>
            <a:ext cx="6581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Welche</a:t>
            </a:r>
            <a:r>
              <a:rPr lang="en-US" sz="3200" b="1" dirty="0"/>
              <a:t> Frage für die </a:t>
            </a:r>
            <a:r>
              <a:rPr lang="en-US" sz="3200" b="1" dirty="0" err="1"/>
              <a:t>Pronomen</a:t>
            </a:r>
            <a:r>
              <a:rPr lang="de-DE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340143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307D76-9483-8240-A467-A241AED6BB48}"/>
              </a:ext>
            </a:extLst>
          </p:cNvPr>
          <p:cNvSpPr txBox="1"/>
          <p:nvPr/>
        </p:nvSpPr>
        <p:spPr>
          <a:xfrm>
            <a:off x="561975" y="2039480"/>
            <a:ext cx="31718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 dirty="0"/>
              <a:t>ich </a:t>
            </a:r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/>
              <a:t>du </a:t>
            </a:r>
          </a:p>
          <a:p>
            <a:endParaRPr lang="en-US" sz="3600" dirty="0"/>
          </a:p>
          <a:p>
            <a:r>
              <a:rPr lang="en-US" sz="3600" dirty="0"/>
              <a:t>3. er/</a:t>
            </a:r>
            <a:r>
              <a:rPr lang="en-US" sz="3600" dirty="0" err="1"/>
              <a:t>sie</a:t>
            </a:r>
            <a:r>
              <a:rPr lang="en-US" sz="3600" dirty="0"/>
              <a:t>/</a:t>
            </a:r>
            <a:r>
              <a:rPr lang="en-US" sz="3600" dirty="0" err="1"/>
              <a:t>xier</a:t>
            </a:r>
            <a:r>
              <a:rPr lang="en-US" sz="3600" dirty="0"/>
              <a:t>/es</a:t>
            </a:r>
          </a:p>
          <a:p>
            <a:endParaRPr lang="en-US" sz="3600" dirty="0"/>
          </a:p>
          <a:p>
            <a:r>
              <a:rPr lang="en-US" sz="3600" dirty="0"/>
              <a:t>2. Sie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19A24E-5033-1243-9B17-EE6AC6730149}"/>
              </a:ext>
            </a:extLst>
          </p:cNvPr>
          <p:cNvSpPr txBox="1"/>
          <p:nvPr/>
        </p:nvSpPr>
        <p:spPr>
          <a:xfrm>
            <a:off x="5836444" y="1840229"/>
            <a:ext cx="34004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 dirty="0" err="1"/>
              <a:t>wir</a:t>
            </a:r>
            <a:r>
              <a:rPr lang="en-US" sz="3600" dirty="0"/>
              <a:t> </a:t>
            </a:r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 err="1"/>
              <a:t>ihr</a:t>
            </a:r>
            <a:endParaRPr lang="en-US" sz="3600" dirty="0"/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 err="1"/>
              <a:t>sie</a:t>
            </a:r>
            <a:endParaRPr lang="en-US" sz="3600" dirty="0"/>
          </a:p>
          <a:p>
            <a:pPr marL="342900" indent="-342900">
              <a:buAutoNum type="arabicPeriod"/>
            </a:pPr>
            <a:endParaRPr lang="en-US" sz="3600" dirty="0"/>
          </a:p>
          <a:p>
            <a:r>
              <a:rPr lang="en-US" sz="3600" dirty="0"/>
              <a:t>2. Sie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03F92D-586E-D74E-B8A8-FAEC31FF7FD8}"/>
              </a:ext>
            </a:extLst>
          </p:cNvPr>
          <p:cNvSpPr txBox="1"/>
          <p:nvPr/>
        </p:nvSpPr>
        <p:spPr>
          <a:xfrm>
            <a:off x="561975" y="1243013"/>
            <a:ext cx="2371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SING.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5BCD00-64F6-F245-92ED-051A78F1BA66}"/>
              </a:ext>
            </a:extLst>
          </p:cNvPr>
          <p:cNvSpPr txBox="1"/>
          <p:nvPr/>
        </p:nvSpPr>
        <p:spPr>
          <a:xfrm>
            <a:off x="5915563" y="1181130"/>
            <a:ext cx="1400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PL.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A2CD55-B5E1-1940-9C1A-3FD71F68A9F5}"/>
              </a:ext>
            </a:extLst>
          </p:cNvPr>
          <p:cNvSpPr txBox="1"/>
          <p:nvPr/>
        </p:nvSpPr>
        <p:spPr>
          <a:xfrm>
            <a:off x="2571749" y="-11073"/>
            <a:ext cx="44577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,,sein”</a:t>
            </a:r>
          </a:p>
        </p:txBody>
      </p:sp>
      <p:pic>
        <p:nvPicPr>
          <p:cNvPr id="2050" name="Picture 2" descr="Glücklich sein ❤️ Grafik Werkstatt">
            <a:extLst>
              <a:ext uri="{FF2B5EF4-FFF2-40B4-BE49-F238E27FC236}">
                <a16:creationId xmlns:a16="http://schemas.microsoft.com/office/drawing/2014/main" id="{0723700C-804C-CE46-88ED-DA78A4AF0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518" y="52833"/>
            <a:ext cx="3829590" cy="271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0797C9-5D4B-8048-92A1-8EF1D20C0328}"/>
              </a:ext>
            </a:extLst>
          </p:cNvPr>
          <p:cNvSpPr txBox="1"/>
          <p:nvPr/>
        </p:nvSpPr>
        <p:spPr>
          <a:xfrm>
            <a:off x="4086225" y="1840229"/>
            <a:ext cx="152876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bin</a:t>
            </a:r>
          </a:p>
          <a:p>
            <a:endParaRPr lang="en-US" sz="3600" dirty="0"/>
          </a:p>
          <a:p>
            <a:r>
              <a:rPr lang="en-US" sz="3600" dirty="0" err="1"/>
              <a:t>bist</a:t>
            </a:r>
            <a:endParaRPr lang="en-US" sz="3600" dirty="0"/>
          </a:p>
          <a:p>
            <a:endParaRPr lang="en-US" sz="3600" dirty="0"/>
          </a:p>
          <a:p>
            <a:r>
              <a:rPr lang="en-US" sz="3600" dirty="0" err="1"/>
              <a:t>ist</a:t>
            </a:r>
            <a:endParaRPr lang="en-US" sz="3600" dirty="0"/>
          </a:p>
          <a:p>
            <a:endParaRPr lang="en-US" sz="3600" dirty="0"/>
          </a:p>
          <a:p>
            <a:r>
              <a:rPr lang="en-US" sz="3600" dirty="0" err="1"/>
              <a:t>sind</a:t>
            </a:r>
            <a:endParaRPr lang="en-US" sz="3600" dirty="0"/>
          </a:p>
          <a:p>
            <a:endParaRPr lang="en-US" sz="3600" dirty="0"/>
          </a:p>
          <a:p>
            <a:endParaRPr lang="en-US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E67AB6-8CB7-B244-B8C9-93AEB2FDE0A0}"/>
              </a:ext>
            </a:extLst>
          </p:cNvPr>
          <p:cNvSpPr txBox="1"/>
          <p:nvPr/>
        </p:nvSpPr>
        <p:spPr>
          <a:xfrm>
            <a:off x="7143750" y="1840229"/>
            <a:ext cx="209311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sind</a:t>
            </a:r>
            <a:endParaRPr lang="en-US" sz="3600" dirty="0"/>
          </a:p>
          <a:p>
            <a:endParaRPr lang="en-US" sz="3600" dirty="0"/>
          </a:p>
          <a:p>
            <a:r>
              <a:rPr lang="en-US" sz="3600" dirty="0" err="1"/>
              <a:t>seid</a:t>
            </a:r>
            <a:endParaRPr lang="en-US" sz="3600" dirty="0"/>
          </a:p>
          <a:p>
            <a:endParaRPr lang="en-US" sz="3600" dirty="0"/>
          </a:p>
          <a:p>
            <a:r>
              <a:rPr lang="en-US" sz="3600" dirty="0" err="1"/>
              <a:t>sind</a:t>
            </a:r>
            <a:endParaRPr lang="en-US" sz="3600" dirty="0"/>
          </a:p>
          <a:p>
            <a:endParaRPr lang="en-US" sz="3600" dirty="0"/>
          </a:p>
          <a:p>
            <a:r>
              <a:rPr lang="en-US" sz="3600" dirty="0" err="1"/>
              <a:t>sind</a:t>
            </a:r>
            <a:endParaRPr lang="en-US" sz="3600" dirty="0"/>
          </a:p>
          <a:p>
            <a:endParaRPr lang="en-US" sz="3600" dirty="0"/>
          </a:p>
          <a:p>
            <a:endParaRPr lang="en-US" sz="3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4BBF67-0B4F-33C9-E529-FC8E416BE3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8870" y="2968525"/>
            <a:ext cx="3913130" cy="242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11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307D76-9483-8240-A467-A241AED6BB48}"/>
              </a:ext>
            </a:extLst>
          </p:cNvPr>
          <p:cNvSpPr txBox="1"/>
          <p:nvPr/>
        </p:nvSpPr>
        <p:spPr>
          <a:xfrm>
            <a:off x="519112" y="2010905"/>
            <a:ext cx="31718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 dirty="0"/>
              <a:t>ich </a:t>
            </a:r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/>
              <a:t>du </a:t>
            </a:r>
          </a:p>
          <a:p>
            <a:endParaRPr lang="en-US" sz="3600" dirty="0"/>
          </a:p>
          <a:p>
            <a:r>
              <a:rPr lang="en-US" sz="3600" dirty="0"/>
              <a:t>3. er/</a:t>
            </a:r>
            <a:r>
              <a:rPr lang="en-US" sz="3600" dirty="0" err="1"/>
              <a:t>sie</a:t>
            </a:r>
            <a:r>
              <a:rPr lang="en-US" sz="3600" dirty="0"/>
              <a:t>/</a:t>
            </a:r>
            <a:r>
              <a:rPr lang="en-US" sz="3600" dirty="0" err="1"/>
              <a:t>xier</a:t>
            </a:r>
            <a:r>
              <a:rPr lang="en-US" sz="3600" dirty="0"/>
              <a:t>/es</a:t>
            </a:r>
          </a:p>
          <a:p>
            <a:endParaRPr lang="en-US" sz="3600" dirty="0"/>
          </a:p>
          <a:p>
            <a:r>
              <a:rPr lang="en-US" sz="3600" dirty="0"/>
              <a:t>2. Sie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19A24E-5033-1243-9B17-EE6AC6730149}"/>
              </a:ext>
            </a:extLst>
          </p:cNvPr>
          <p:cNvSpPr txBox="1"/>
          <p:nvPr/>
        </p:nvSpPr>
        <p:spPr>
          <a:xfrm>
            <a:off x="6053137" y="1682293"/>
            <a:ext cx="34004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 dirty="0" err="1"/>
              <a:t>wir</a:t>
            </a:r>
            <a:r>
              <a:rPr lang="en-US" sz="3600" dirty="0"/>
              <a:t> </a:t>
            </a:r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 err="1"/>
              <a:t>ihr</a:t>
            </a:r>
            <a:endParaRPr lang="en-US" sz="3600" dirty="0"/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 err="1"/>
              <a:t>sie</a:t>
            </a:r>
            <a:endParaRPr lang="en-US" sz="3600" dirty="0"/>
          </a:p>
          <a:p>
            <a:pPr marL="342900" indent="-342900">
              <a:buAutoNum type="arabicPeriod"/>
            </a:pPr>
            <a:endParaRPr lang="en-US" sz="3600" dirty="0"/>
          </a:p>
          <a:p>
            <a:r>
              <a:rPr lang="en-US" sz="3600" dirty="0"/>
              <a:t>2. Sie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03F92D-586E-D74E-B8A8-FAEC31FF7FD8}"/>
              </a:ext>
            </a:extLst>
          </p:cNvPr>
          <p:cNvSpPr txBox="1"/>
          <p:nvPr/>
        </p:nvSpPr>
        <p:spPr>
          <a:xfrm>
            <a:off x="519112" y="1220628"/>
            <a:ext cx="2371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SING.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5BCD00-64F6-F245-92ED-051A78F1BA66}"/>
              </a:ext>
            </a:extLst>
          </p:cNvPr>
          <p:cNvSpPr txBox="1"/>
          <p:nvPr/>
        </p:nvSpPr>
        <p:spPr>
          <a:xfrm>
            <a:off x="6162674" y="989795"/>
            <a:ext cx="1400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PL.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A2CD55-B5E1-1940-9C1A-3FD71F68A9F5}"/>
              </a:ext>
            </a:extLst>
          </p:cNvPr>
          <p:cNvSpPr txBox="1"/>
          <p:nvPr/>
        </p:nvSpPr>
        <p:spPr>
          <a:xfrm>
            <a:off x="1595436" y="43382"/>
            <a:ext cx="8834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PRONOMEN + SEIN</a:t>
            </a:r>
          </a:p>
        </p:txBody>
      </p:sp>
    </p:spTree>
    <p:extLst>
      <p:ext uri="{BB962C8B-B14F-4D97-AF65-F5344CB8AC3E}">
        <p14:creationId xmlns:p14="http://schemas.microsoft.com/office/powerpoint/2010/main" val="155376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F673C6-3C50-AE4E-903B-D13C74731D92}"/>
              </a:ext>
            </a:extLst>
          </p:cNvPr>
          <p:cNvSpPr/>
          <p:nvPr/>
        </p:nvSpPr>
        <p:spPr>
          <a:xfrm>
            <a:off x="1357313" y="285750"/>
            <a:ext cx="81153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Finden Sie die richtige Form von ,,sein“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Du _____________ neu hier, nicht wahr?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____________ Sie okay?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Ich ____________ nervös heute.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Der Professor war draußen. </a:t>
            </a:r>
            <a:r>
              <a:rPr lang="de-DE" sz="24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Jetzt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______ er im Klassenzimmer.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Wir ___________ zusammen im </a:t>
            </a:r>
            <a:r>
              <a:rPr lang="de-DE" sz="24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Hörsaal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Das Buch ist alt. Es _______ zu Hause.   </a:t>
            </a:r>
          </a:p>
          <a:p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Ihr___________ energetisch!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937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307D76-9483-8240-A467-A241AED6BB48}"/>
              </a:ext>
            </a:extLst>
          </p:cNvPr>
          <p:cNvSpPr txBox="1"/>
          <p:nvPr/>
        </p:nvSpPr>
        <p:spPr>
          <a:xfrm>
            <a:off x="519112" y="2010905"/>
            <a:ext cx="31718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 dirty="0"/>
              <a:t>ich </a:t>
            </a:r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/>
              <a:t>du </a:t>
            </a:r>
          </a:p>
          <a:p>
            <a:endParaRPr lang="en-US" sz="3600" dirty="0"/>
          </a:p>
          <a:p>
            <a:r>
              <a:rPr lang="en-US" sz="3600" dirty="0"/>
              <a:t>3. er/</a:t>
            </a:r>
            <a:r>
              <a:rPr lang="en-US" sz="3600" dirty="0" err="1"/>
              <a:t>sie</a:t>
            </a:r>
            <a:r>
              <a:rPr lang="en-US" sz="3600" dirty="0"/>
              <a:t>/</a:t>
            </a:r>
            <a:r>
              <a:rPr lang="en-US" sz="3600" dirty="0" err="1"/>
              <a:t>xier</a:t>
            </a:r>
            <a:r>
              <a:rPr lang="en-US" sz="3600" dirty="0"/>
              <a:t>/es</a:t>
            </a:r>
          </a:p>
          <a:p>
            <a:endParaRPr lang="en-US" sz="3600" dirty="0"/>
          </a:p>
          <a:p>
            <a:r>
              <a:rPr lang="en-US" sz="3600" dirty="0"/>
              <a:t>2. Sie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19A24E-5033-1243-9B17-EE6AC6730149}"/>
              </a:ext>
            </a:extLst>
          </p:cNvPr>
          <p:cNvSpPr txBox="1"/>
          <p:nvPr/>
        </p:nvSpPr>
        <p:spPr>
          <a:xfrm>
            <a:off x="6053137" y="1682293"/>
            <a:ext cx="34004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 dirty="0" err="1"/>
              <a:t>wir</a:t>
            </a:r>
            <a:r>
              <a:rPr lang="en-US" sz="3600" dirty="0"/>
              <a:t> </a:t>
            </a:r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 err="1"/>
              <a:t>ihr</a:t>
            </a:r>
            <a:endParaRPr lang="en-US" sz="3600" dirty="0"/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 err="1"/>
              <a:t>sie</a:t>
            </a:r>
            <a:endParaRPr lang="en-US" sz="3600" dirty="0"/>
          </a:p>
          <a:p>
            <a:pPr marL="342900" indent="-342900">
              <a:buAutoNum type="arabicPeriod"/>
            </a:pPr>
            <a:endParaRPr lang="en-US" sz="3600" dirty="0"/>
          </a:p>
          <a:p>
            <a:r>
              <a:rPr lang="en-US" sz="3600" dirty="0"/>
              <a:t>2. Sie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03F92D-586E-D74E-B8A8-FAEC31FF7FD8}"/>
              </a:ext>
            </a:extLst>
          </p:cNvPr>
          <p:cNvSpPr txBox="1"/>
          <p:nvPr/>
        </p:nvSpPr>
        <p:spPr>
          <a:xfrm>
            <a:off x="519112" y="1220628"/>
            <a:ext cx="2371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SING.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5BCD00-64F6-F245-92ED-051A78F1BA66}"/>
              </a:ext>
            </a:extLst>
          </p:cNvPr>
          <p:cNvSpPr txBox="1"/>
          <p:nvPr/>
        </p:nvSpPr>
        <p:spPr>
          <a:xfrm>
            <a:off x="6162674" y="989795"/>
            <a:ext cx="1400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PL.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A2CD55-B5E1-1940-9C1A-3FD71F68A9F5}"/>
              </a:ext>
            </a:extLst>
          </p:cNvPr>
          <p:cNvSpPr txBox="1"/>
          <p:nvPr/>
        </p:nvSpPr>
        <p:spPr>
          <a:xfrm>
            <a:off x="1595436" y="43382"/>
            <a:ext cx="44577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PRONOMEN</a:t>
            </a:r>
          </a:p>
        </p:txBody>
      </p:sp>
    </p:spTree>
    <p:extLst>
      <p:ext uri="{BB962C8B-B14F-4D97-AF65-F5344CB8AC3E}">
        <p14:creationId xmlns:p14="http://schemas.microsoft.com/office/powerpoint/2010/main" val="3530959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D23B80-701D-CF46-8C0D-1F63258119CA}"/>
              </a:ext>
            </a:extLst>
          </p:cNvPr>
          <p:cNvSpPr txBox="1"/>
          <p:nvPr/>
        </p:nvSpPr>
        <p:spPr>
          <a:xfrm>
            <a:off x="1068946" y="2385454"/>
            <a:ext cx="4494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Tschüß</a:t>
            </a:r>
            <a:r>
              <a:rPr lang="en-US" sz="4000" dirty="0"/>
              <a:t>!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65A052-4C17-774B-924F-B6E95A224294}"/>
              </a:ext>
            </a:extLst>
          </p:cNvPr>
          <p:cNvSpPr txBox="1"/>
          <p:nvPr/>
        </p:nvSpPr>
        <p:spPr>
          <a:xfrm>
            <a:off x="7565624" y="2031511"/>
            <a:ext cx="5288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Auf Wiedersehen!</a:t>
            </a:r>
          </a:p>
        </p:txBody>
      </p:sp>
      <p:pic>
        <p:nvPicPr>
          <p:cNvPr id="1026" name="Picture 2" descr="Waving Hand Emoji (U+1F44B)">
            <a:extLst>
              <a:ext uri="{FF2B5EF4-FFF2-40B4-BE49-F238E27FC236}">
                <a16:creationId xmlns:a16="http://schemas.microsoft.com/office/drawing/2014/main" id="{2A74D78E-E17E-6447-914A-B84C9E87F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073" y="1113797"/>
            <a:ext cx="3251200" cy="32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CA242A-1AE2-BE4D-8AB1-9DB8C6437ACF}"/>
              </a:ext>
            </a:extLst>
          </p:cNvPr>
          <p:cNvSpPr txBox="1"/>
          <p:nvPr/>
        </p:nvSpPr>
        <p:spPr>
          <a:xfrm>
            <a:off x="2894885" y="4997004"/>
            <a:ext cx="7572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/>
              <a:t>Schönes</a:t>
            </a:r>
            <a:r>
              <a:rPr lang="en-US" sz="4800" dirty="0"/>
              <a:t> </a:t>
            </a:r>
            <a:r>
              <a:rPr lang="en-US" sz="4800" dirty="0" err="1"/>
              <a:t>Wochenende</a:t>
            </a:r>
            <a:r>
              <a:rPr lang="en-US" sz="48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94024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2F569-0C5E-3940-82DC-69116D482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75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Hallo/</a:t>
            </a:r>
            <a:r>
              <a:rPr lang="en-US" b="1" dirty="0" err="1"/>
              <a:t>Guten</a:t>
            </a:r>
            <a:r>
              <a:rPr lang="en-US" b="1" dirty="0"/>
              <a:t> Morgen. Wie  </a:t>
            </a:r>
            <a:r>
              <a:rPr lang="en-US" b="1" dirty="0" err="1"/>
              <a:t>geht’s</a:t>
            </a:r>
            <a:r>
              <a:rPr lang="en-US" b="1" dirty="0"/>
              <a:t>…..?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14CC9-AD65-6F41-9B29-DAF51C331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323" y="1390001"/>
            <a:ext cx="10515600" cy="4351338"/>
          </a:xfrm>
        </p:spPr>
        <p:txBody>
          <a:bodyPr/>
          <a:lstStyle/>
          <a:p>
            <a:r>
              <a:rPr lang="en-US" dirty="0"/>
              <a:t>Es </a:t>
            </a:r>
            <a:r>
              <a:rPr lang="en-US" dirty="0" err="1"/>
              <a:t>geht</a:t>
            </a:r>
            <a:r>
              <a:rPr lang="en-US" dirty="0"/>
              <a:t> mir…….. Wie </a:t>
            </a:r>
            <a:r>
              <a:rPr lang="en-US" dirty="0" err="1"/>
              <a:t>geht’s</a:t>
            </a:r>
            <a:r>
              <a:rPr lang="en-US" dirty="0"/>
              <a:t>…?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711FF4-B6A8-3341-8538-C62A29662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834" y="2454553"/>
            <a:ext cx="1719806" cy="17198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89ECF8-0C2B-B84E-AAAA-C6ADC0FC2E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323" y="2516526"/>
            <a:ext cx="1509130" cy="15091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68426C-AD35-6743-9E95-8C7FED5F52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5750" y="2484664"/>
            <a:ext cx="1473523" cy="14735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76C508-4E46-9644-A9F2-60DD6E5EE6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4055" y="2468319"/>
            <a:ext cx="1422400" cy="1422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57E69BF-8843-E843-AB35-9A3F1E1F05A5}"/>
              </a:ext>
            </a:extLst>
          </p:cNvPr>
          <p:cNvSpPr txBox="1"/>
          <p:nvPr/>
        </p:nvSpPr>
        <p:spPr>
          <a:xfrm>
            <a:off x="1021065" y="4089487"/>
            <a:ext cx="137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GUT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667BF2-14F2-AB41-931D-21297E6E4CBA}"/>
              </a:ext>
            </a:extLst>
          </p:cNvPr>
          <p:cNvSpPr txBox="1"/>
          <p:nvPr/>
        </p:nvSpPr>
        <p:spPr>
          <a:xfrm>
            <a:off x="3370564" y="4111408"/>
            <a:ext cx="2283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PRIMA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7C4B81-00FF-F245-8775-97A9E721FB6A}"/>
              </a:ext>
            </a:extLst>
          </p:cNvPr>
          <p:cNvSpPr txBox="1"/>
          <p:nvPr/>
        </p:nvSpPr>
        <p:spPr>
          <a:xfrm>
            <a:off x="5643328" y="4057571"/>
            <a:ext cx="3108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So La La (OK)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5E7EBF-0322-754E-B66F-6A92DC9CE277}"/>
              </a:ext>
            </a:extLst>
          </p:cNvPr>
          <p:cNvSpPr txBox="1"/>
          <p:nvPr/>
        </p:nvSpPr>
        <p:spPr>
          <a:xfrm>
            <a:off x="8751973" y="4020105"/>
            <a:ext cx="2550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SCHLECHT</a:t>
            </a:r>
          </a:p>
        </p:txBody>
      </p:sp>
    </p:spTree>
    <p:extLst>
      <p:ext uri="{BB962C8B-B14F-4D97-AF65-F5344CB8AC3E}">
        <p14:creationId xmlns:p14="http://schemas.microsoft.com/office/powerpoint/2010/main" val="98030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307D76-9483-8240-A467-A241AED6BB48}"/>
              </a:ext>
            </a:extLst>
          </p:cNvPr>
          <p:cNvSpPr txBox="1"/>
          <p:nvPr/>
        </p:nvSpPr>
        <p:spPr>
          <a:xfrm>
            <a:off x="519112" y="2010905"/>
            <a:ext cx="31718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 dirty="0"/>
              <a:t>ich </a:t>
            </a:r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/>
              <a:t>du </a:t>
            </a:r>
          </a:p>
          <a:p>
            <a:endParaRPr lang="en-US" sz="3600" dirty="0"/>
          </a:p>
          <a:p>
            <a:r>
              <a:rPr lang="en-US" sz="3600" dirty="0"/>
              <a:t>3. er/</a:t>
            </a:r>
            <a:r>
              <a:rPr lang="en-US" sz="3600" dirty="0" err="1"/>
              <a:t>sie</a:t>
            </a:r>
            <a:r>
              <a:rPr lang="en-US" sz="3600" dirty="0"/>
              <a:t>/</a:t>
            </a:r>
            <a:r>
              <a:rPr lang="en-US" sz="3600" dirty="0" err="1"/>
              <a:t>xier</a:t>
            </a:r>
            <a:r>
              <a:rPr lang="en-US" sz="3600" dirty="0"/>
              <a:t>/es</a:t>
            </a:r>
          </a:p>
          <a:p>
            <a:endParaRPr lang="en-US" sz="3600" dirty="0"/>
          </a:p>
          <a:p>
            <a:r>
              <a:rPr lang="en-US" sz="3600" dirty="0"/>
              <a:t>2. Sie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19A24E-5033-1243-9B17-EE6AC6730149}"/>
              </a:ext>
            </a:extLst>
          </p:cNvPr>
          <p:cNvSpPr txBox="1"/>
          <p:nvPr/>
        </p:nvSpPr>
        <p:spPr>
          <a:xfrm>
            <a:off x="6053137" y="1682293"/>
            <a:ext cx="34004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 dirty="0" err="1"/>
              <a:t>wir</a:t>
            </a:r>
            <a:r>
              <a:rPr lang="en-US" sz="3600" dirty="0"/>
              <a:t> </a:t>
            </a:r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 err="1"/>
              <a:t>ihr</a:t>
            </a:r>
            <a:endParaRPr lang="en-US" sz="3600" dirty="0"/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 err="1"/>
              <a:t>sie</a:t>
            </a:r>
            <a:endParaRPr lang="en-US" sz="3600" dirty="0"/>
          </a:p>
          <a:p>
            <a:pPr marL="342900" indent="-342900">
              <a:buAutoNum type="arabicPeriod"/>
            </a:pPr>
            <a:endParaRPr lang="en-US" sz="3600" dirty="0"/>
          </a:p>
          <a:p>
            <a:r>
              <a:rPr lang="en-US" sz="3600" dirty="0"/>
              <a:t>2. Sie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03F92D-586E-D74E-B8A8-FAEC31FF7FD8}"/>
              </a:ext>
            </a:extLst>
          </p:cNvPr>
          <p:cNvSpPr txBox="1"/>
          <p:nvPr/>
        </p:nvSpPr>
        <p:spPr>
          <a:xfrm>
            <a:off x="519112" y="1220628"/>
            <a:ext cx="2371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SING.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5BCD00-64F6-F245-92ED-051A78F1BA66}"/>
              </a:ext>
            </a:extLst>
          </p:cNvPr>
          <p:cNvSpPr txBox="1"/>
          <p:nvPr/>
        </p:nvSpPr>
        <p:spPr>
          <a:xfrm>
            <a:off x="6162674" y="989795"/>
            <a:ext cx="1400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PL.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A2CD55-B5E1-1940-9C1A-3FD71F68A9F5}"/>
              </a:ext>
            </a:extLst>
          </p:cNvPr>
          <p:cNvSpPr txBox="1"/>
          <p:nvPr/>
        </p:nvSpPr>
        <p:spPr>
          <a:xfrm>
            <a:off x="1595436" y="43382"/>
            <a:ext cx="44577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PRONOMEN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D292B9-A5D0-9F42-BAF3-BE69E3BFF12C}"/>
              </a:ext>
            </a:extLst>
          </p:cNvPr>
          <p:cNvSpPr txBox="1"/>
          <p:nvPr/>
        </p:nvSpPr>
        <p:spPr>
          <a:xfrm>
            <a:off x="9235224" y="235743"/>
            <a:ext cx="3490175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ko</a:t>
            </a:r>
            <a:r>
              <a:rPr lang="de-DE" sz="3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mmen</a:t>
            </a:r>
            <a:endParaRPr lang="de-DE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wohnen</a:t>
            </a:r>
          </a:p>
          <a:p>
            <a:r>
              <a:rPr lang="de-DE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fragen</a:t>
            </a:r>
          </a:p>
          <a:p>
            <a:r>
              <a:rPr lang="de-DE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freuen</a:t>
            </a:r>
          </a:p>
          <a:p>
            <a:r>
              <a:rPr lang="de-DE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sagen</a:t>
            </a:r>
          </a:p>
          <a:p>
            <a:r>
              <a:rPr lang="de-DE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lachen</a:t>
            </a:r>
          </a:p>
          <a:p>
            <a:r>
              <a:rPr lang="de-DE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schreiben</a:t>
            </a:r>
          </a:p>
          <a:p>
            <a:r>
              <a:rPr lang="de-DE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drehen</a:t>
            </a:r>
          </a:p>
          <a:p>
            <a:r>
              <a:rPr lang="de-DE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gehen</a:t>
            </a:r>
          </a:p>
          <a:p>
            <a:r>
              <a:rPr lang="de-DE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machen</a:t>
            </a:r>
          </a:p>
          <a:p>
            <a:r>
              <a:rPr lang="de-DE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laufen</a:t>
            </a:r>
          </a:p>
          <a:p>
            <a:r>
              <a:rPr lang="de-DE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stehen</a:t>
            </a:r>
          </a:p>
          <a:p>
            <a:r>
              <a:rPr lang="de-DE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hören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56777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B6232-3D7A-1EE0-3B2F-BE9D4835A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1. Wie </a:t>
            </a:r>
            <a:r>
              <a:rPr lang="en-US" dirty="0" err="1"/>
              <a:t>heissen</a:t>
            </a:r>
            <a:r>
              <a:rPr lang="en-US" dirty="0"/>
              <a:t> Sie? Wie </a:t>
            </a:r>
            <a:r>
              <a:rPr lang="en-US" dirty="0" err="1"/>
              <a:t>geht’s</a:t>
            </a:r>
            <a:r>
              <a:rPr lang="en-US" dirty="0"/>
              <a:t> </a:t>
            </a:r>
            <a:r>
              <a:rPr lang="en-US" dirty="0" err="1"/>
              <a:t>heute</a:t>
            </a:r>
            <a:r>
              <a:rPr lang="en-US" dirty="0"/>
              <a:t>? </a:t>
            </a:r>
            <a:br>
              <a:rPr lang="en-US" dirty="0"/>
            </a:br>
            <a:r>
              <a:rPr lang="en-US" dirty="0"/>
              <a:t>Ich </a:t>
            </a:r>
            <a:r>
              <a:rPr lang="en-US" dirty="0" err="1"/>
              <a:t>heisse</a:t>
            </a:r>
            <a:r>
              <a:rPr lang="en-US" dirty="0"/>
              <a:t>____es </a:t>
            </a:r>
            <a:r>
              <a:rPr lang="en-US" dirty="0" err="1"/>
              <a:t>geht</a:t>
            </a:r>
            <a:r>
              <a:rPr lang="en-US" dirty="0"/>
              <a:t> mir______</a:t>
            </a:r>
            <a:br>
              <a:rPr lang="en-US" dirty="0"/>
            </a:br>
            <a:r>
              <a:rPr lang="en-US" dirty="0"/>
              <a:t>2. Was </a:t>
            </a:r>
            <a:r>
              <a:rPr lang="en-US" dirty="0" err="1"/>
              <a:t>macht</a:t>
            </a:r>
            <a:r>
              <a:rPr lang="en-US" dirty="0"/>
              <a:t> dich </a:t>
            </a:r>
            <a:r>
              <a:rPr lang="en-US" dirty="0" err="1"/>
              <a:t>gluecklich</a:t>
            </a:r>
            <a:r>
              <a:rPr lang="en-US" dirty="0"/>
              <a:t>? </a:t>
            </a:r>
            <a:r>
              <a:rPr lang="en-US" dirty="0">
                <a:sym typeface="Wingdings" panose="05000000000000000000" pitchFamily="2" charset="2"/>
              </a:rPr>
              <a:t> </a:t>
            </a:r>
            <a:br>
              <a:rPr lang="en-US" dirty="0">
                <a:sym typeface="Wingdings" panose="05000000000000000000" pitchFamily="2" charset="2"/>
              </a:rPr>
            </a:br>
            <a:r>
              <a:rPr lang="en-US" dirty="0">
                <a:sym typeface="Wingdings" panose="05000000000000000000" pitchFamily="2" charset="2"/>
              </a:rPr>
              <a:t>___ </a:t>
            </a:r>
            <a:r>
              <a:rPr lang="en-US" dirty="0" err="1">
                <a:sym typeface="Wingdings" panose="05000000000000000000" pitchFamily="2" charset="2"/>
              </a:rPr>
              <a:t>macht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mich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gluecklich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heute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0FE1C-6724-B219-3ED0-BA8C4D6D4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372" y="2109334"/>
            <a:ext cx="11215255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Der Tag (FREITAG!) 				Der Campus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Das Wetter (</a:t>
            </a:r>
            <a:r>
              <a:rPr lang="en-US" dirty="0" err="1"/>
              <a:t>Kognat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Englisch!)		Die </a:t>
            </a:r>
            <a:r>
              <a:rPr lang="en-US" dirty="0" err="1"/>
              <a:t>Familie</a:t>
            </a:r>
            <a:r>
              <a:rPr lang="en-US" dirty="0"/>
              <a:t> 				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Der </a:t>
            </a:r>
            <a:r>
              <a:rPr lang="en-US" dirty="0" err="1"/>
              <a:t>Kaffee</a:t>
            </a:r>
            <a:r>
              <a:rPr lang="en-US" dirty="0"/>
              <a:t> in New Dorm Dining Hall 	Der Hund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Deutsch  (</a:t>
            </a:r>
            <a:r>
              <a:rPr lang="en-US" dirty="0" err="1"/>
              <a:t>Physik</a:t>
            </a:r>
            <a:r>
              <a:rPr lang="en-US" dirty="0"/>
              <a:t>? </a:t>
            </a:r>
            <a:r>
              <a:rPr lang="en-US" dirty="0" err="1"/>
              <a:t>Mathematik</a:t>
            </a:r>
            <a:r>
              <a:rPr lang="en-US" dirty="0"/>
              <a:t>? Englisch? </a:t>
            </a:r>
            <a:r>
              <a:rPr lang="en-US" dirty="0" err="1"/>
              <a:t>Chemie</a:t>
            </a:r>
            <a:r>
              <a:rPr lang="en-US" dirty="0"/>
              <a:t>? ESEM) 	Die Katze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Die Musik 					Das </a:t>
            </a:r>
            <a:r>
              <a:rPr lang="en-US" dirty="0" err="1"/>
              <a:t>Eichhoernchen</a:t>
            </a:r>
            <a:r>
              <a:rPr lang="en-US" dirty="0"/>
              <a:t>     Der Blue Bus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4CB6E4-68C1-B93E-F325-6F0F249D4463}"/>
              </a:ext>
            </a:extLst>
          </p:cNvPr>
          <p:cNvSpPr txBox="1"/>
          <p:nvPr/>
        </p:nvSpPr>
        <p:spPr>
          <a:xfrm>
            <a:off x="8953995" y="783771"/>
            <a:ext cx="285007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Stehen Sie auf und </a:t>
            </a:r>
            <a:r>
              <a:rPr lang="en-US" sz="3200" dirty="0" err="1"/>
              <a:t>interviewen</a:t>
            </a:r>
            <a:r>
              <a:rPr lang="en-US" sz="3200" dirty="0"/>
              <a:t> Sie 2 </a:t>
            </a:r>
            <a:r>
              <a:rPr lang="en-US" sz="3200" dirty="0" err="1"/>
              <a:t>Personen</a:t>
            </a:r>
            <a:r>
              <a:rPr lang="en-US" sz="3200" dirty="0"/>
              <a:t>!</a:t>
            </a:r>
          </a:p>
          <a:p>
            <a:endParaRPr lang="en-US" sz="3200" dirty="0"/>
          </a:p>
          <a:p>
            <a:r>
              <a:rPr lang="en-US" sz="3200" dirty="0" err="1"/>
              <a:t>Schreiben</a:t>
            </a:r>
            <a:r>
              <a:rPr lang="en-US" sz="3200" dirty="0"/>
              <a:t> Sie </a:t>
            </a:r>
            <a:r>
              <a:rPr lang="en-US" sz="3200" dirty="0" err="1"/>
              <a:t>Notizen</a:t>
            </a:r>
            <a:r>
              <a:rPr lang="en-US" sz="3200" dirty="0"/>
              <a:t>, bitte!  </a:t>
            </a:r>
          </a:p>
        </p:txBody>
      </p:sp>
      <p:pic>
        <p:nvPicPr>
          <p:cNvPr id="1028" name="Picture 4" descr="Eastern gray squirrel - Wikipedia">
            <a:extLst>
              <a:ext uri="{FF2B5EF4-FFF2-40B4-BE49-F238E27FC236}">
                <a16:creationId xmlns:a16="http://schemas.microsoft.com/office/drawing/2014/main" id="{89DA461C-A20B-15EB-4D87-7AB2FD9D1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805" y="5689270"/>
            <a:ext cx="1168730" cy="116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221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0E14C-6F59-D2E2-7B32-20BF8E8CD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Die </a:t>
            </a:r>
            <a:r>
              <a:rPr lang="en-US" dirty="0" err="1"/>
              <a:t>Antwort</a:t>
            </a:r>
            <a:r>
              <a:rPr lang="en-US" dirty="0"/>
              <a:t>/Die </a:t>
            </a:r>
            <a:r>
              <a:rPr lang="en-US" dirty="0" err="1"/>
              <a:t>Antworten</a:t>
            </a:r>
            <a:r>
              <a:rPr lang="en-US" dirty="0"/>
              <a:t>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9AC98-089C-66D4-D13C-0F798CC0C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8742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Es </a:t>
            </a:r>
            <a:r>
              <a:rPr lang="en-US" dirty="0" err="1"/>
              <a:t>geht</a:t>
            </a:r>
            <a:r>
              <a:rPr lang="en-US" dirty="0"/>
              <a:t> [Name] gut/</a:t>
            </a:r>
            <a:r>
              <a:rPr lang="en-US" dirty="0" err="1"/>
              <a:t>schlecht</a:t>
            </a:r>
            <a:r>
              <a:rPr lang="en-US" dirty="0"/>
              <a:t>/so </a:t>
            </a:r>
            <a:r>
              <a:rPr lang="en-US" dirty="0" err="1"/>
              <a:t>lala</a:t>
            </a:r>
            <a:r>
              <a:rPr lang="en-US" dirty="0"/>
              <a:t>/prima  </a:t>
            </a:r>
            <a:r>
              <a:rPr lang="en-US" dirty="0" err="1"/>
              <a:t>heute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und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___________</a:t>
            </a:r>
            <a:r>
              <a:rPr lang="en-US" dirty="0" err="1"/>
              <a:t>macht</a:t>
            </a:r>
            <a:r>
              <a:rPr lang="en-US" dirty="0"/>
              <a:t>      [Name ] </a:t>
            </a:r>
            <a:r>
              <a:rPr lang="en-US" dirty="0" err="1"/>
              <a:t>gluecklich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528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6599C-DCE4-D62D-BC34-2329CF024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244634" y="898162"/>
            <a:ext cx="10515600" cy="568551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3000" dirty="0"/>
              <a:t>Lachen Sie </a:t>
            </a:r>
          </a:p>
          <a:p>
            <a:pPr algn="ctr"/>
            <a:r>
              <a:rPr lang="en-US" sz="3000" dirty="0" err="1"/>
              <a:t>Laufen</a:t>
            </a:r>
            <a:r>
              <a:rPr lang="en-US" sz="3000" dirty="0"/>
              <a:t> Sie </a:t>
            </a:r>
          </a:p>
          <a:p>
            <a:pPr algn="ctr"/>
            <a:r>
              <a:rPr lang="en-US" sz="3000" dirty="0"/>
              <a:t>Machen Sie ____auf </a:t>
            </a:r>
          </a:p>
          <a:p>
            <a:pPr algn="ctr"/>
            <a:r>
              <a:rPr lang="en-US" sz="3000" dirty="0"/>
              <a:t>Machen Sie das Buch ____ </a:t>
            </a:r>
          </a:p>
          <a:p>
            <a:pPr algn="ctr"/>
            <a:r>
              <a:rPr lang="en-US" sz="3000" dirty="0" err="1"/>
              <a:t>Schreiben</a:t>
            </a:r>
            <a:r>
              <a:rPr lang="en-US" sz="3000" dirty="0"/>
              <a:t> Sie</a:t>
            </a:r>
          </a:p>
          <a:p>
            <a:pPr algn="ctr"/>
            <a:r>
              <a:rPr lang="en-US" sz="3000" dirty="0" err="1"/>
              <a:t>Lesen</a:t>
            </a:r>
            <a:r>
              <a:rPr lang="en-US" sz="3000" dirty="0"/>
              <a:t> Sie</a:t>
            </a:r>
          </a:p>
          <a:p>
            <a:pPr algn="ctr"/>
            <a:r>
              <a:rPr lang="en-US" sz="3000" dirty="0" err="1"/>
              <a:t>Stehen</a:t>
            </a:r>
            <a:r>
              <a:rPr lang="en-US" sz="3000" dirty="0"/>
              <a:t> Sie ___</a:t>
            </a:r>
          </a:p>
          <a:p>
            <a:pPr algn="ctr"/>
            <a:r>
              <a:rPr lang="en-US" sz="3000" dirty="0" err="1"/>
              <a:t>Hören</a:t>
            </a:r>
            <a:r>
              <a:rPr lang="en-US" sz="3000" dirty="0"/>
              <a:t> Sie gut ___</a:t>
            </a:r>
          </a:p>
          <a:p>
            <a:pPr algn="ctr"/>
            <a:r>
              <a:rPr lang="en-US" sz="3000" dirty="0"/>
              <a:t>Machen Sie das Licht ____</a:t>
            </a:r>
          </a:p>
          <a:p>
            <a:pPr algn="ctr"/>
            <a:r>
              <a:rPr lang="en-US" sz="3000" dirty="0"/>
              <a:t>Machen Sie das Licht </a:t>
            </a:r>
            <a:r>
              <a:rPr lang="en-US" sz="3000" dirty="0" err="1"/>
              <a:t>aus</a:t>
            </a:r>
            <a:endParaRPr lang="en-US" sz="3000" dirty="0"/>
          </a:p>
          <a:p>
            <a:pPr algn="ctr"/>
            <a:r>
              <a:rPr lang="en-US" sz="3000" dirty="0" err="1"/>
              <a:t>Setzen</a:t>
            </a:r>
            <a:r>
              <a:rPr lang="en-US" sz="3000" dirty="0"/>
              <a:t> Sie ____</a:t>
            </a:r>
          </a:p>
          <a:p>
            <a:pPr algn="ctr"/>
            <a:r>
              <a:rPr lang="en-US" sz="3000" dirty="0"/>
              <a:t>Gehen Sie ___ die Tafel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1CA28D-B18D-5F04-3AB9-0A61020A836D}"/>
              </a:ext>
            </a:extLst>
          </p:cNvPr>
          <p:cNvSpPr txBox="1"/>
          <p:nvPr/>
        </p:nvSpPr>
        <p:spPr>
          <a:xfrm>
            <a:off x="6619603" y="3090445"/>
            <a:ext cx="722376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ym typeface="Wingdings" pitchFamily="2" charset="2"/>
              </a:rPr>
              <a:t>Stehen</a:t>
            </a:r>
            <a:r>
              <a:rPr lang="en-US" sz="2800" dirty="0">
                <a:sym typeface="Wingdings" pitchFamily="2" charset="2"/>
              </a:rPr>
              <a:t> Sie bitte auf!</a:t>
            </a:r>
          </a:p>
          <a:p>
            <a:r>
              <a:rPr lang="en-US" sz="2800" dirty="0">
                <a:sym typeface="Wingdings" pitchFamily="2" charset="2"/>
              </a:rPr>
              <a:t>	 Bitte, </a:t>
            </a:r>
            <a:r>
              <a:rPr lang="en-US" sz="2800" dirty="0" err="1">
                <a:sym typeface="Wingdings" pitchFamily="2" charset="2"/>
              </a:rPr>
              <a:t>stehen</a:t>
            </a:r>
            <a:r>
              <a:rPr lang="en-US" sz="2800" dirty="0">
                <a:sym typeface="Wingdings" pitchFamily="2" charset="2"/>
              </a:rPr>
              <a:t> Sie auf!</a:t>
            </a:r>
          </a:p>
          <a:p>
            <a:r>
              <a:rPr lang="en-US" sz="2800" dirty="0">
                <a:sym typeface="Wingdings" pitchFamily="2" charset="2"/>
              </a:rPr>
              <a:t>	 Stehen Sie auf, bitte! </a:t>
            </a:r>
          </a:p>
          <a:p>
            <a:r>
              <a:rPr lang="en-US" sz="2800" dirty="0">
                <a:sym typeface="Wingdings" pitchFamily="2" charset="2"/>
              </a:rPr>
              <a:t>	Stehen Sie nicht auf</a:t>
            </a:r>
          </a:p>
          <a:p>
            <a:r>
              <a:rPr lang="en-US" sz="2800" dirty="0">
                <a:sym typeface="Wingdings" pitchFamily="2" charset="2"/>
              </a:rPr>
              <a:t>	Stehen Sie auf nicht</a:t>
            </a:r>
          </a:p>
          <a:p>
            <a:r>
              <a:rPr lang="en-US" sz="2800" dirty="0" err="1"/>
              <a:t>Lachen</a:t>
            </a:r>
            <a:r>
              <a:rPr lang="en-US" sz="2800" dirty="0"/>
              <a:t> Sie </a:t>
            </a:r>
            <a:r>
              <a:rPr lang="en-US" sz="2800" dirty="0">
                <a:sym typeface="Wingdings" pitchFamily="2" charset="2"/>
              </a:rPr>
              <a:t> </a:t>
            </a:r>
            <a:r>
              <a:rPr lang="en-US" sz="2800" dirty="0" err="1">
                <a:sym typeface="Wingdings" pitchFamily="2" charset="2"/>
              </a:rPr>
              <a:t>Lachen</a:t>
            </a:r>
            <a:r>
              <a:rPr lang="en-US" sz="2800" dirty="0">
                <a:sym typeface="Wingdings" pitchFamily="2" charset="2"/>
              </a:rPr>
              <a:t> Sie, bitte; </a:t>
            </a:r>
          </a:p>
          <a:p>
            <a:r>
              <a:rPr lang="en-US" sz="2800" dirty="0">
                <a:sym typeface="Wingdings" pitchFamily="2" charset="2"/>
              </a:rPr>
              <a:t>		Bitte, </a:t>
            </a:r>
            <a:r>
              <a:rPr lang="en-US" sz="2800" dirty="0" err="1">
                <a:sym typeface="Wingdings" pitchFamily="2" charset="2"/>
              </a:rPr>
              <a:t>lachen</a:t>
            </a:r>
            <a:r>
              <a:rPr lang="en-US" sz="2800" dirty="0">
                <a:sym typeface="Wingdings" pitchFamily="2" charset="2"/>
              </a:rPr>
              <a:t> Sie! </a:t>
            </a:r>
          </a:p>
          <a:p>
            <a:r>
              <a:rPr lang="en-US" sz="2800" dirty="0">
                <a:sym typeface="Wingdings" pitchFamily="2" charset="2"/>
              </a:rPr>
              <a:t>	Lachen Sie nicht</a:t>
            </a:r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F4ABE6-8A79-DD19-BEAA-3D2639156F11}"/>
              </a:ext>
            </a:extLst>
          </p:cNvPr>
          <p:cNvSpPr txBox="1"/>
          <p:nvPr/>
        </p:nvSpPr>
        <p:spPr>
          <a:xfrm>
            <a:off x="6443831" y="1211023"/>
            <a:ext cx="57481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Optionen</a:t>
            </a:r>
            <a:r>
              <a:rPr lang="en-US" sz="3200" dirty="0"/>
              <a:t>: </a:t>
            </a:r>
          </a:p>
          <a:p>
            <a:r>
              <a:rPr lang="en-US" sz="3200" dirty="0" err="1"/>
              <a:t>sich</a:t>
            </a:r>
            <a:r>
              <a:rPr lang="en-US" sz="3200" dirty="0"/>
              <a:t>, </a:t>
            </a:r>
            <a:r>
              <a:rPr lang="en-US" sz="3200" dirty="0" err="1"/>
              <a:t>zu</a:t>
            </a:r>
            <a:r>
              <a:rPr lang="en-US" sz="3200" dirty="0"/>
              <a:t> x 2, auf, das Buch, an x2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871499-A4D1-73EF-3126-D0D326FC3A98}"/>
              </a:ext>
            </a:extLst>
          </p:cNvPr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/>
              <a:t>Ergänzen</a:t>
            </a:r>
            <a:r>
              <a:rPr lang="en-US" sz="3200" b="1" dirty="0"/>
              <a:t> Sie die </a:t>
            </a:r>
            <a:r>
              <a:rPr lang="en-US" sz="3200" b="1" dirty="0" err="1"/>
              <a:t>Lücken</a:t>
            </a:r>
            <a:r>
              <a:rPr lang="en-US" sz="3200" b="1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79452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laughing crowd changes the way your brain processes ...">
            <a:extLst>
              <a:ext uri="{FF2B5EF4-FFF2-40B4-BE49-F238E27FC236}">
                <a16:creationId xmlns:a16="http://schemas.microsoft.com/office/drawing/2014/main" id="{9603018A-F23D-12D4-249D-BC6C8DE33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74" y="688222"/>
            <a:ext cx="4243387" cy="164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F1BF6D-1D7F-6925-1CCF-6CA5899B6D7B}"/>
              </a:ext>
            </a:extLst>
          </p:cNvPr>
          <p:cNvSpPr txBox="1"/>
          <p:nvPr/>
        </p:nvSpPr>
        <p:spPr>
          <a:xfrm>
            <a:off x="1028701" y="2190703"/>
            <a:ext cx="6972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Hihihihi</a:t>
            </a:r>
            <a:r>
              <a:rPr lang="en-US" sz="2800" dirty="0"/>
              <a:t> Lol LAMITO </a:t>
            </a:r>
          </a:p>
        </p:txBody>
      </p:sp>
      <p:pic>
        <p:nvPicPr>
          <p:cNvPr id="5" name="Picture 2" descr="Health Tips | Three Myths About Running, Plus Tips for ...">
            <a:extLst>
              <a:ext uri="{FF2B5EF4-FFF2-40B4-BE49-F238E27FC236}">
                <a16:creationId xmlns:a16="http://schemas.microsoft.com/office/drawing/2014/main" id="{5E0CA657-E0B1-ADB1-FEFA-AE7CA1F86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073" y="4693793"/>
            <a:ext cx="4086225" cy="2246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Why Students Should Write Memoirs">
            <a:extLst>
              <a:ext uri="{FF2B5EF4-FFF2-40B4-BE49-F238E27FC236}">
                <a16:creationId xmlns:a16="http://schemas.microsoft.com/office/drawing/2014/main" id="{39771241-6CD5-C943-C490-F0556CF52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074" y="450338"/>
            <a:ext cx="3590925" cy="184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Why Reading Books Makes You a Better Person, According to ...">
            <a:extLst>
              <a:ext uri="{FF2B5EF4-FFF2-40B4-BE49-F238E27FC236}">
                <a16:creationId xmlns:a16="http://schemas.microsoft.com/office/drawing/2014/main" id="{B5B03275-FE4E-6E89-DBDE-AFA6990E2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1080"/>
            <a:ext cx="4514850" cy="2074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oman Closing Book&quot; by Stocksy Contributor &quot;Guille Faingold&quot; - Stocksy">
            <a:extLst>
              <a:ext uri="{FF2B5EF4-FFF2-40B4-BE49-F238E27FC236}">
                <a16:creationId xmlns:a16="http://schemas.microsoft.com/office/drawing/2014/main" id="{24588D73-A291-215F-F48B-21C7FAAB2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50" y="2618847"/>
            <a:ext cx="4086224" cy="2074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an Opening A Book - Stock Video | Motion Array">
            <a:extLst>
              <a:ext uri="{FF2B5EF4-FFF2-40B4-BE49-F238E27FC236}">
                <a16:creationId xmlns:a16="http://schemas.microsoft.com/office/drawing/2014/main" id="{43D86DA1-5FFD-FDDF-A28D-C59257E4C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298" y="2618847"/>
            <a:ext cx="3590925" cy="197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tand-Up Icons - Free SVG &amp; PNG Stand-Up Images - Noun Project">
            <a:extLst>
              <a:ext uri="{FF2B5EF4-FFF2-40B4-BE49-F238E27FC236}">
                <a16:creationId xmlns:a16="http://schemas.microsoft.com/office/drawing/2014/main" id="{4AFDCB35-4513-8996-0020-B49FE85EB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48" y="4676026"/>
            <a:ext cx="2540000" cy="2074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efinition &amp; Meaning of &quot;Sit down&quot; | Picture Dictionary">
            <a:extLst>
              <a:ext uri="{FF2B5EF4-FFF2-40B4-BE49-F238E27FC236}">
                <a16:creationId xmlns:a16="http://schemas.microsoft.com/office/drawing/2014/main" id="{FE2715C1-3144-E83F-3EE4-195F67779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327" y="450337"/>
            <a:ext cx="3590925" cy="185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alvorlage das Licht ausschalten - Kostenlose Ausmalbilder Zum Ausdrucken -  Bild 13604.">
            <a:extLst>
              <a:ext uri="{FF2B5EF4-FFF2-40B4-BE49-F238E27FC236}">
                <a16:creationId xmlns:a16="http://schemas.microsoft.com/office/drawing/2014/main" id="{ED7D8B9C-D7A5-938C-6A3F-2372F7242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851" y="4605124"/>
            <a:ext cx="3381372" cy="155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C07CF88-3AA2-8840-5AF2-A810E3B37DBE}"/>
              </a:ext>
            </a:extLst>
          </p:cNvPr>
          <p:cNvSpPr txBox="1"/>
          <p:nvPr/>
        </p:nvSpPr>
        <p:spPr>
          <a:xfrm>
            <a:off x="0" y="450338"/>
            <a:ext cx="11706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						2			        3	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95EC84-21E2-A0FF-208F-A59189E68366}"/>
              </a:ext>
            </a:extLst>
          </p:cNvPr>
          <p:cNvSpPr txBox="1"/>
          <p:nvPr/>
        </p:nvSpPr>
        <p:spPr>
          <a:xfrm>
            <a:off x="0" y="2601080"/>
            <a:ext cx="11908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								5		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656893-C27F-C37E-FB81-7C48B6A3355E}"/>
              </a:ext>
            </a:extLst>
          </p:cNvPr>
          <p:cNvSpPr txBox="1"/>
          <p:nvPr/>
        </p:nvSpPr>
        <p:spPr>
          <a:xfrm>
            <a:off x="0" y="4711560"/>
            <a:ext cx="10185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						8				</a:t>
            </a:r>
            <a:r>
              <a:rPr lang="en-US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811B33-E237-5A25-D3E7-35896F58C1AF}"/>
              </a:ext>
            </a:extLst>
          </p:cNvPr>
          <p:cNvSpPr txBox="1"/>
          <p:nvPr/>
        </p:nvSpPr>
        <p:spPr>
          <a:xfrm>
            <a:off x="6096000" y="2190703"/>
            <a:ext cx="1905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bitte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8DF3DA-FF87-AD7E-3670-4CD3947C01FE}"/>
              </a:ext>
            </a:extLst>
          </p:cNvPr>
          <p:cNvSpPr txBox="1"/>
          <p:nvPr/>
        </p:nvSpPr>
        <p:spPr>
          <a:xfrm>
            <a:off x="10015128" y="2206470"/>
            <a:ext cx="1246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bitte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A170C-407B-2E39-7F2E-7646445FF0E3}"/>
              </a:ext>
            </a:extLst>
          </p:cNvPr>
          <p:cNvSpPr txBox="1"/>
          <p:nvPr/>
        </p:nvSpPr>
        <p:spPr>
          <a:xfrm>
            <a:off x="2980706" y="6246421"/>
            <a:ext cx="855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nicht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2D5A2A-4E24-83AF-B94C-FA9631A2CF8B}"/>
              </a:ext>
            </a:extLst>
          </p:cNvPr>
          <p:cNvSpPr txBox="1"/>
          <p:nvPr/>
        </p:nvSpPr>
        <p:spPr>
          <a:xfrm>
            <a:off x="6234545" y="4168239"/>
            <a:ext cx="1861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nicht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5B013C-060D-2019-A437-3A6D660B970D}"/>
              </a:ext>
            </a:extLst>
          </p:cNvPr>
          <p:cNvSpPr txBox="1"/>
          <p:nvPr/>
        </p:nvSpPr>
        <p:spPr>
          <a:xfrm>
            <a:off x="5854535" y="6495803"/>
            <a:ext cx="736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nicht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9FA91C-A245-34DB-4FF3-0F70A797AC70}"/>
              </a:ext>
            </a:extLst>
          </p:cNvPr>
          <p:cNvSpPr txBox="1"/>
          <p:nvPr/>
        </p:nvSpPr>
        <p:spPr>
          <a:xfrm>
            <a:off x="9250878" y="6353299"/>
            <a:ext cx="1769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bitte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90FC4E-069A-5697-F9A4-CAB0AEF39A0B}"/>
              </a:ext>
            </a:extLst>
          </p:cNvPr>
          <p:cNvSpPr txBox="1"/>
          <p:nvPr/>
        </p:nvSpPr>
        <p:spPr>
          <a:xfrm>
            <a:off x="0" y="0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Schreiben Sie </a:t>
            </a:r>
            <a:r>
              <a:rPr lang="en-US" sz="2800" dirty="0" err="1"/>
              <a:t>Befehle</a:t>
            </a:r>
            <a:r>
              <a:rPr lang="en-US" sz="2800" dirty="0"/>
              <a:t> </a:t>
            </a:r>
            <a:r>
              <a:rPr lang="en-US" sz="2800" dirty="0" err="1"/>
              <a:t>mit</a:t>
            </a:r>
            <a:r>
              <a:rPr lang="en-US" sz="2800" dirty="0"/>
              <a:t> ,,bitte” </a:t>
            </a:r>
            <a:r>
              <a:rPr lang="en-US" sz="2800" dirty="0" err="1"/>
              <a:t>oder</a:t>
            </a:r>
            <a:r>
              <a:rPr lang="en-US" sz="2800" dirty="0"/>
              <a:t> ,,nicht” für die Fotos!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2EB4E8-825B-FC45-7A94-3C61B7C14EF4}"/>
              </a:ext>
            </a:extLst>
          </p:cNvPr>
          <p:cNvSpPr txBox="1"/>
          <p:nvPr/>
        </p:nvSpPr>
        <p:spPr>
          <a:xfrm>
            <a:off x="416859" y="688222"/>
            <a:ext cx="1129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nicht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955ACF-D945-AB94-BA6F-16E5CB3242CA}"/>
              </a:ext>
            </a:extLst>
          </p:cNvPr>
          <p:cNvSpPr txBox="1"/>
          <p:nvPr/>
        </p:nvSpPr>
        <p:spPr>
          <a:xfrm>
            <a:off x="3227294" y="3630706"/>
            <a:ext cx="887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nicht</a:t>
            </a:r>
          </a:p>
        </p:txBody>
      </p:sp>
    </p:spTree>
    <p:extLst>
      <p:ext uri="{BB962C8B-B14F-4D97-AF65-F5344CB8AC3E}">
        <p14:creationId xmlns:p14="http://schemas.microsoft.com/office/powerpoint/2010/main" val="2073202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405B84-DEBB-5941-B2A6-10BA98B165BA}"/>
              </a:ext>
            </a:extLst>
          </p:cNvPr>
          <p:cNvSpPr txBox="1"/>
          <p:nvPr/>
        </p:nvSpPr>
        <p:spPr>
          <a:xfrm>
            <a:off x="812236" y="1469699"/>
            <a:ext cx="10290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A. Ich </a:t>
            </a:r>
            <a:r>
              <a:rPr lang="en-US" sz="3600" dirty="0" err="1"/>
              <a:t>heiße</a:t>
            </a:r>
            <a:r>
              <a:rPr lang="en-US" sz="3600" dirty="0"/>
              <a:t> Margaret </a:t>
            </a:r>
            <a:r>
              <a:rPr lang="en-US" sz="3600" b="1" dirty="0">
                <a:sym typeface="Wingdings" pitchFamily="2" charset="2"/>
              </a:rPr>
              <a:t></a:t>
            </a:r>
            <a:r>
              <a:rPr lang="en-US" sz="3600" dirty="0"/>
              <a:t>  B. Ich bin Margaret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5C76AD-708E-EB4E-9633-57BF3D1B13C3}"/>
              </a:ext>
            </a:extLst>
          </p:cNvPr>
          <p:cNvSpPr txBox="1"/>
          <p:nvPr/>
        </p:nvSpPr>
        <p:spPr>
          <a:xfrm>
            <a:off x="883257" y="2792900"/>
            <a:ext cx="8274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C. Sie </a:t>
            </a:r>
            <a:r>
              <a:rPr lang="en-US" sz="3200" dirty="0" err="1"/>
              <a:t>heißt</a:t>
            </a:r>
            <a:r>
              <a:rPr lang="en-US" sz="3200" dirty="0"/>
              <a:t> May </a:t>
            </a:r>
            <a:r>
              <a:rPr lang="en-US" sz="3200" dirty="0" err="1"/>
              <a:t>Ayim</a:t>
            </a:r>
            <a:r>
              <a:rPr lang="en-US" sz="3200" dirty="0">
                <a:sym typeface="Wingdings" pitchFamily="2" charset="2"/>
              </a:rPr>
              <a:t> D. Sie </a:t>
            </a:r>
            <a:r>
              <a:rPr lang="en-US" sz="3200" dirty="0" err="1">
                <a:sym typeface="Wingdings" pitchFamily="2" charset="2"/>
              </a:rPr>
              <a:t>ist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/>
              <a:t>May </a:t>
            </a:r>
            <a:r>
              <a:rPr lang="en-US" sz="3200" dirty="0" err="1"/>
              <a:t>Ayim</a:t>
            </a:r>
            <a:endParaRPr lang="en-US" sz="3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B66802-BD9C-FE4E-8809-0479CE3F6EA2}"/>
              </a:ext>
            </a:extLst>
          </p:cNvPr>
          <p:cNvSpPr/>
          <p:nvPr/>
        </p:nvSpPr>
        <p:spPr>
          <a:xfrm>
            <a:off x="673721" y="4132654"/>
            <a:ext cx="104287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difference between sentences A and B ? Which part of </a:t>
            </a:r>
          </a:p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speech? The subject? The Verb? </a:t>
            </a:r>
          </a:p>
          <a:p>
            <a:pPr marL="342900" indent="-342900">
              <a:buAutoNum type="arabicPeriod"/>
            </a:pP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How are A and C different? And B and D? </a:t>
            </a:r>
          </a:p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do you notice about the verb between each pair? </a:t>
            </a:r>
          </a:p>
          <a:p>
            <a:pPr marL="342900" indent="-342900">
              <a:buAutoNum type="arabicPeriod"/>
            </a:pP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Biography of May Ayim | Berlin 2798-May Ayim">
            <a:extLst>
              <a:ext uri="{FF2B5EF4-FFF2-40B4-BE49-F238E27FC236}">
                <a16:creationId xmlns:a16="http://schemas.microsoft.com/office/drawing/2014/main" id="{401B6A4F-7773-B64D-ABDF-6BE660F1C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656" y="73056"/>
            <a:ext cx="2312863" cy="325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ay Ayim - Wikipedia">
            <a:extLst>
              <a:ext uri="{FF2B5EF4-FFF2-40B4-BE49-F238E27FC236}">
                <a16:creationId xmlns:a16="http://schemas.microsoft.com/office/drawing/2014/main" id="{141F8B99-FC3B-D741-A32C-5A0DF0ADB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655" y="3429000"/>
            <a:ext cx="2312863" cy="325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E761B1-8C7A-660B-69BE-1FC4CD2EC3B2}"/>
              </a:ext>
            </a:extLst>
          </p:cNvPr>
          <p:cNvSpPr txBox="1"/>
          <p:nvPr/>
        </p:nvSpPr>
        <p:spPr>
          <a:xfrm>
            <a:off x="1440810" y="46162"/>
            <a:ext cx="771663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Sagen Sie, bitte: Wie </a:t>
            </a:r>
            <a:r>
              <a:rPr lang="en-US" sz="4000" dirty="0" err="1"/>
              <a:t>heissen</a:t>
            </a:r>
            <a:r>
              <a:rPr lang="en-US" sz="4000" dirty="0"/>
              <a:t> Sie?</a:t>
            </a:r>
          </a:p>
          <a:p>
            <a:r>
              <a:rPr lang="en-US" sz="1200" dirty="0"/>
              <a:t>[</a:t>
            </a:r>
            <a:r>
              <a:rPr lang="en-US" sz="1200" dirty="0" err="1"/>
              <a:t>Imperativ</a:t>
            </a:r>
            <a:r>
              <a:rPr lang="en-US" sz="1200" dirty="0"/>
              <a:t>] 					[Frage]</a:t>
            </a:r>
          </a:p>
        </p:txBody>
      </p:sp>
    </p:spTree>
    <p:extLst>
      <p:ext uri="{BB962C8B-B14F-4D97-AF65-F5344CB8AC3E}">
        <p14:creationId xmlns:p14="http://schemas.microsoft.com/office/powerpoint/2010/main" val="283509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984"/>
    </mc:Choice>
    <mc:Fallback xmlns="">
      <p:transition spd="slow" advTm="67984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E4C627D-52BB-7043-832A-E63CDAB3A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0005"/>
            <a:ext cx="7328263" cy="45502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A8A4C61-5C5C-0548-A6BA-AA6B2D4B5F0D}"/>
              </a:ext>
            </a:extLst>
          </p:cNvPr>
          <p:cNvSpPr txBox="1"/>
          <p:nvPr/>
        </p:nvSpPr>
        <p:spPr>
          <a:xfrm>
            <a:off x="7373339" y="116568"/>
            <a:ext cx="50784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Das </a:t>
            </a:r>
            <a:r>
              <a:rPr lang="en-US" sz="3200" b="1" dirty="0" err="1"/>
              <a:t>grammatische</a:t>
            </a:r>
            <a:r>
              <a:rPr lang="en-US" sz="3200" b="1" dirty="0"/>
              <a:t> </a:t>
            </a:r>
            <a:r>
              <a:rPr lang="en-US" sz="3200" b="1" dirty="0" err="1"/>
              <a:t>Subjekt</a:t>
            </a:r>
            <a:r>
              <a:rPr lang="en-US" sz="3200" b="1" dirty="0"/>
              <a:t>:</a:t>
            </a:r>
          </a:p>
          <a:p>
            <a:r>
              <a:rPr lang="en-US" sz="3200" b="1" dirty="0"/>
              <a:t> </a:t>
            </a:r>
            <a:r>
              <a:rPr lang="en-US" sz="3600" b="1" dirty="0"/>
              <a:t> </a:t>
            </a:r>
            <a:r>
              <a:rPr lang="en-US" sz="3600" b="1" dirty="0" err="1"/>
              <a:t>Personalpronomen</a:t>
            </a:r>
            <a:endParaRPr lang="en-US" sz="36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48F968-A5CA-0F41-BE33-FB9F51F41463}"/>
              </a:ext>
            </a:extLst>
          </p:cNvPr>
          <p:cNvSpPr txBox="1"/>
          <p:nvPr/>
        </p:nvSpPr>
        <p:spPr>
          <a:xfrm>
            <a:off x="8093981" y="2212956"/>
            <a:ext cx="4649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Anna</a:t>
            </a:r>
            <a:r>
              <a:rPr lang="en-US" sz="2800" dirty="0"/>
              <a:t> </a:t>
            </a:r>
            <a:r>
              <a:rPr lang="en-US" sz="2800" dirty="0" err="1"/>
              <a:t>ist</a:t>
            </a:r>
            <a:r>
              <a:rPr lang="en-US" sz="2800" dirty="0"/>
              <a:t> </a:t>
            </a:r>
            <a:r>
              <a:rPr lang="en-US" sz="2800" dirty="0" err="1"/>
              <a:t>freundlich</a:t>
            </a:r>
            <a:r>
              <a:rPr lang="en-US" sz="2800" dirty="0"/>
              <a:t>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385CC6-3E25-EF48-AFDA-75AC3DFE50D5}"/>
              </a:ext>
            </a:extLst>
          </p:cNvPr>
          <p:cNvSpPr txBox="1"/>
          <p:nvPr/>
        </p:nvSpPr>
        <p:spPr>
          <a:xfrm>
            <a:off x="806824" y="5293217"/>
            <a:ext cx="10851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/>
              <a:t>Lesen</a:t>
            </a:r>
            <a:r>
              <a:rPr lang="en-US" sz="3600" b="1" dirty="0"/>
              <a:t> Sie die </a:t>
            </a:r>
            <a:r>
              <a:rPr lang="en-US" sz="3600" b="1" dirty="0" err="1"/>
              <a:t>Sprechblasen</a:t>
            </a:r>
            <a:r>
              <a:rPr lang="en-US" sz="3600" b="1" dirty="0"/>
              <a:t> und listen Sie die </a:t>
            </a:r>
            <a:r>
              <a:rPr lang="en-US" sz="3600" b="1" dirty="0" err="1"/>
              <a:t>Pronomen</a:t>
            </a:r>
            <a:endParaRPr lang="en-US" sz="3600" b="1" dirty="0"/>
          </a:p>
          <a:p>
            <a:r>
              <a:rPr lang="en-US" sz="3600" b="1" dirty="0"/>
              <a:t>Zum </a:t>
            </a:r>
            <a:r>
              <a:rPr lang="en-US" sz="3600" b="1" dirty="0" err="1"/>
              <a:t>Beispiel</a:t>
            </a:r>
            <a:r>
              <a:rPr lang="en-US" sz="3600" b="1" dirty="0"/>
              <a:t> (</a:t>
            </a:r>
            <a:r>
              <a:rPr lang="en-US" sz="3600" b="1" dirty="0" err="1"/>
              <a:t>zB</a:t>
            </a:r>
            <a:r>
              <a:rPr lang="en-US" sz="3600" b="1" dirty="0"/>
              <a:t>) ,,Ich bin Georg” </a:t>
            </a:r>
            <a:r>
              <a:rPr lang="en-US" sz="3600" b="1" dirty="0">
                <a:sym typeface="Wingdings" pitchFamily="2" charset="2"/>
              </a:rPr>
              <a:t> Ich</a:t>
            </a:r>
            <a:r>
              <a:rPr lang="en-US" sz="3600" b="1" dirty="0"/>
              <a:t>  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2601BBE-1067-8B4D-BE17-F77A915DF4CC}"/>
              </a:ext>
            </a:extLst>
          </p:cNvPr>
          <p:cNvCxnSpPr/>
          <p:nvPr/>
        </p:nvCxnSpPr>
        <p:spPr>
          <a:xfrm flipV="1">
            <a:off x="4855335" y="373487"/>
            <a:ext cx="798490" cy="5437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A666277-6771-AC4E-8D6F-E8CA60B3BF5D}"/>
              </a:ext>
            </a:extLst>
          </p:cNvPr>
          <p:cNvSpPr txBox="1"/>
          <p:nvPr/>
        </p:nvSpPr>
        <p:spPr>
          <a:xfrm>
            <a:off x="5698901" y="270456"/>
            <a:ext cx="2698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Die </a:t>
            </a:r>
            <a:r>
              <a:rPr lang="en-US" dirty="0" err="1"/>
              <a:t>Sprechblase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0B8357-A4FC-1443-94AD-2D33CEB2C004}"/>
              </a:ext>
            </a:extLst>
          </p:cNvPr>
          <p:cNvSpPr txBox="1"/>
          <p:nvPr/>
        </p:nvSpPr>
        <p:spPr>
          <a:xfrm>
            <a:off x="8129057" y="2673609"/>
            <a:ext cx="3389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Sie</a:t>
            </a:r>
            <a:r>
              <a:rPr lang="en-US" sz="2800" dirty="0"/>
              <a:t> </a:t>
            </a:r>
            <a:r>
              <a:rPr lang="en-US" sz="2800" dirty="0" err="1"/>
              <a:t>ist</a:t>
            </a:r>
            <a:r>
              <a:rPr lang="en-US" sz="2800" dirty="0"/>
              <a:t> </a:t>
            </a:r>
            <a:r>
              <a:rPr lang="en-US" sz="2800" dirty="0" err="1"/>
              <a:t>freundlich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025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840"/>
    </mc:Choice>
    <mc:Fallback xmlns="">
      <p:transition spd="slow" advTm="100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307D76-9483-8240-A467-A241AED6BB48}"/>
              </a:ext>
            </a:extLst>
          </p:cNvPr>
          <p:cNvSpPr txBox="1"/>
          <p:nvPr/>
        </p:nvSpPr>
        <p:spPr>
          <a:xfrm>
            <a:off x="519112" y="2010905"/>
            <a:ext cx="445770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 dirty="0"/>
              <a:t>ich </a:t>
            </a:r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/>
              <a:t>du </a:t>
            </a:r>
          </a:p>
          <a:p>
            <a:endParaRPr lang="en-US" sz="3600" dirty="0"/>
          </a:p>
          <a:p>
            <a:r>
              <a:rPr lang="en-US" sz="3600" dirty="0"/>
              <a:t>3. er/</a:t>
            </a:r>
            <a:r>
              <a:rPr lang="en-US" sz="3600" dirty="0" err="1"/>
              <a:t>sie</a:t>
            </a:r>
            <a:r>
              <a:rPr lang="en-US" sz="3600" dirty="0"/>
              <a:t>/</a:t>
            </a:r>
            <a:r>
              <a:rPr lang="en-US" sz="3600" dirty="0" err="1"/>
              <a:t>xier</a:t>
            </a:r>
            <a:r>
              <a:rPr lang="en-US" sz="3600" dirty="0"/>
              <a:t>/es</a:t>
            </a:r>
          </a:p>
          <a:p>
            <a:endParaRPr lang="en-US" sz="3600" dirty="0"/>
          </a:p>
          <a:p>
            <a:r>
              <a:rPr lang="en-US" sz="3600" dirty="0"/>
              <a:t>2. Sie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19A24E-5033-1243-9B17-EE6AC6730149}"/>
              </a:ext>
            </a:extLst>
          </p:cNvPr>
          <p:cNvSpPr txBox="1"/>
          <p:nvPr/>
        </p:nvSpPr>
        <p:spPr>
          <a:xfrm>
            <a:off x="6096000" y="1897887"/>
            <a:ext cx="34004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 dirty="0" err="1"/>
              <a:t>wir</a:t>
            </a:r>
            <a:r>
              <a:rPr lang="en-US" sz="3600" dirty="0"/>
              <a:t> </a:t>
            </a:r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 err="1"/>
              <a:t>ihr</a:t>
            </a:r>
            <a:endParaRPr lang="en-US" sz="3600" dirty="0"/>
          </a:p>
          <a:p>
            <a:pPr marL="342900" indent="-342900">
              <a:buAutoNum type="arabicPeriod"/>
            </a:pPr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 err="1"/>
              <a:t>sie</a:t>
            </a:r>
            <a:endParaRPr lang="en-US" sz="3600" dirty="0"/>
          </a:p>
          <a:p>
            <a:pPr marL="342900" indent="-342900">
              <a:buAutoNum type="arabicPeriod"/>
            </a:pPr>
            <a:endParaRPr lang="en-US" sz="3600" dirty="0"/>
          </a:p>
          <a:p>
            <a:r>
              <a:rPr lang="en-US" sz="3600" dirty="0"/>
              <a:t>2. Sie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03F92D-586E-D74E-B8A8-FAEC31FF7FD8}"/>
              </a:ext>
            </a:extLst>
          </p:cNvPr>
          <p:cNvSpPr txBox="1"/>
          <p:nvPr/>
        </p:nvSpPr>
        <p:spPr>
          <a:xfrm>
            <a:off x="519112" y="1220628"/>
            <a:ext cx="2371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SING.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5BCD00-64F6-F245-92ED-051A78F1BA66}"/>
              </a:ext>
            </a:extLst>
          </p:cNvPr>
          <p:cNvSpPr txBox="1"/>
          <p:nvPr/>
        </p:nvSpPr>
        <p:spPr>
          <a:xfrm>
            <a:off x="6162674" y="989795"/>
            <a:ext cx="1400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PL.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A2CD55-B5E1-1940-9C1A-3FD71F68A9F5}"/>
              </a:ext>
            </a:extLst>
          </p:cNvPr>
          <p:cNvSpPr txBox="1"/>
          <p:nvPr/>
        </p:nvSpPr>
        <p:spPr>
          <a:xfrm>
            <a:off x="1595436" y="43382"/>
            <a:ext cx="44577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PRONOMEN</a:t>
            </a:r>
          </a:p>
        </p:txBody>
      </p:sp>
    </p:spTree>
    <p:extLst>
      <p:ext uri="{BB962C8B-B14F-4D97-AF65-F5344CB8AC3E}">
        <p14:creationId xmlns:p14="http://schemas.microsoft.com/office/powerpoint/2010/main" val="37170487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4.7|10.1|17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1.9|5.6|25.7|11.1|13.7|12.4|8.6|2.7|2.4|15.6|16.9|4.8|4.2|6.8|0.8|2.8|15.3|5.6|12.9|3.1|4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6270</TotalTime>
  <Words>1143</Words>
  <Application>Microsoft Macintosh PowerPoint</Application>
  <PresentationFormat>Widescreen</PresentationFormat>
  <Paragraphs>322</Paragraphs>
  <Slides>20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Office Theme</vt:lpstr>
      <vt:lpstr>PowerPoint Presentation</vt:lpstr>
      <vt:lpstr>Hallo/Guten Morgen. Wie  geht’s…..? </vt:lpstr>
      <vt:lpstr>1. Wie heissen Sie? Wie geht’s heute?  Ich heisse____es geht mir______ 2. Was macht dich gluecklich?   ___ macht mich gluecklich heute</vt:lpstr>
      <vt:lpstr>Die Antwort/Die Antworten!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Shane Mackey</dc:creator>
  <cp:lastModifiedBy>Margaret Strair</cp:lastModifiedBy>
  <cp:revision>30</cp:revision>
  <dcterms:created xsi:type="dcterms:W3CDTF">2021-08-12T00:58:22Z</dcterms:created>
  <dcterms:modified xsi:type="dcterms:W3CDTF">2026-09-04T01:39:16Z</dcterms:modified>
</cp:coreProperties>
</file>