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81" r:id="rId3"/>
    <p:sldId id="299" r:id="rId4"/>
    <p:sldId id="297" r:id="rId5"/>
    <p:sldId id="298" r:id="rId6"/>
    <p:sldId id="273" r:id="rId7"/>
    <p:sldId id="274" r:id="rId8"/>
    <p:sldId id="296" r:id="rId9"/>
    <p:sldId id="289" r:id="rId10"/>
    <p:sldId id="260" r:id="rId11"/>
    <p:sldId id="262" r:id="rId12"/>
    <p:sldId id="288" r:id="rId13"/>
    <p:sldId id="300" r:id="rId14"/>
    <p:sldId id="263" r:id="rId15"/>
    <p:sldId id="264" r:id="rId16"/>
    <p:sldId id="294" r:id="rId17"/>
    <p:sldId id="276" r:id="rId18"/>
    <p:sldId id="295" r:id="rId19"/>
    <p:sldId id="277" r:id="rId20"/>
    <p:sldId id="267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81424"/>
  </p:normalViewPr>
  <p:slideViewPr>
    <p:cSldViewPr snapToGrid="0" snapToObjects="1">
      <p:cViewPr varScale="1">
        <p:scale>
          <a:sx n="47" d="100"/>
          <a:sy n="47" d="100"/>
        </p:scale>
        <p:origin x="13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81253-A5C5-1049-B5A0-5C5ED5DEED32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7DE2D-F045-F647-80D0-F43014EEA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50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194C-352D-1342-B232-900AB33BF0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46590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Maybe have half students speak sentences and the other half write on board </a:t>
            </a:r>
          </a:p>
          <a:p>
            <a:endParaRPr lang="en-US" dirty="0"/>
          </a:p>
          <a:p>
            <a:r>
              <a:rPr lang="en-US" dirty="0"/>
              <a:t>Same for talking about their </a:t>
            </a:r>
            <a:r>
              <a:rPr lang="en-US" dirty="0" err="1"/>
              <a:t>Lieblingsperson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31633-7787-C245-A891-BC4297F3FC3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38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context in which you’d hear </a:t>
            </a:r>
            <a:r>
              <a:rPr lang="en-US" dirty="0" err="1"/>
              <a:t>schlank</a:t>
            </a:r>
            <a:r>
              <a:rPr lang="en-US" dirty="0"/>
              <a:t> or </a:t>
            </a:r>
            <a:r>
              <a:rPr lang="en-US" dirty="0" err="1"/>
              <a:t>mollig</a:t>
            </a:r>
            <a:r>
              <a:rPr lang="en-US" dirty="0"/>
              <a:t>. Not polite or necessarily appropriate when conversing with others. More in a medical sense </a:t>
            </a:r>
          </a:p>
          <a:p>
            <a:r>
              <a:rPr lang="en-US" dirty="0"/>
              <a:t>Gross and </a:t>
            </a:r>
            <a:r>
              <a:rPr lang="en-US" dirty="0" err="1"/>
              <a:t>klein</a:t>
            </a:r>
            <a:r>
              <a:rPr lang="en-US" dirty="0"/>
              <a:t> refers primarily to height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31633-7787-C245-A891-BC4297F3FC3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7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B90AB9-881E-844D-A5D1-4BDDF71058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75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Call out pronouns have students respond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Chor</a:t>
            </a:r>
            <a:r>
              <a:rPr lang="en-US" dirty="0"/>
              <a:t> with correct verb conjugation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58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one student form question with </a:t>
            </a:r>
            <a:r>
              <a:rPr lang="en-US" dirty="0" err="1"/>
              <a:t>heissen</a:t>
            </a:r>
            <a:r>
              <a:rPr lang="en-US" dirty="0"/>
              <a:t> and the right pronoun (Wie </a:t>
            </a:r>
            <a:r>
              <a:rPr lang="en-US" dirty="0" err="1"/>
              <a:t>heisst</a:t>
            </a:r>
            <a:r>
              <a:rPr lang="en-US" dirty="0"/>
              <a:t> er?</a:t>
            </a:r>
          </a:p>
          <a:p>
            <a:r>
              <a:rPr lang="en-US" dirty="0"/>
              <a:t>Click to remove rectangle </a:t>
            </a:r>
          </a:p>
          <a:p>
            <a:r>
              <a:rPr lang="en-US" dirty="0"/>
              <a:t>You say ,,</a:t>
            </a:r>
            <a:r>
              <a:rPr lang="en-US" dirty="0" err="1"/>
              <a:t>Karamba</a:t>
            </a:r>
            <a:r>
              <a:rPr lang="en-US" dirty="0"/>
              <a:t> </a:t>
            </a:r>
            <a:r>
              <a:rPr lang="en-US" dirty="0" err="1"/>
              <a:t>Diaby</a:t>
            </a:r>
            <a:r>
              <a:rPr lang="en-US" dirty="0"/>
              <a:t>..Er </a:t>
            </a:r>
            <a:r>
              <a:rPr lang="en-US" dirty="0" err="1"/>
              <a:t>heisst</a:t>
            </a:r>
            <a:r>
              <a:rPr lang="en-US" dirty="0"/>
              <a:t> </a:t>
            </a:r>
          </a:p>
          <a:p>
            <a:r>
              <a:rPr lang="en-US" dirty="0"/>
              <a:t>Ask another student to complete sentence – 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7DE2D-F045-F647-80D0-F43014EEA1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7DE2D-F045-F647-80D0-F43014EEA1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84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practice finding stem and conjugating regular verbs, identify stem and then infinitive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7DE2D-F045-F647-80D0-F43014EEA1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35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7DE2D-F045-F647-80D0-F43014EEA1F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45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hazel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7DE2D-F045-F647-80D0-F43014EEA1F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31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7DE2D-F045-F647-80D0-F43014EEA1F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3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3042-1189-3747-BD21-5C3AE8C44A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9739F0-1400-434A-89C1-85A4AD847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59BAC-45F7-BD46-B26D-5B834AAF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B6850-D84B-B044-9393-57A564ABD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DF550-BE32-3C49-992D-7EFEDC114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57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FA470-72AE-0041-8198-F6C29D5F4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3DFF2-D9D7-BA4B-ABF2-CAB2086CE8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F07E0-7B95-534A-8D0B-D09C724FE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26545-DB97-0B45-8B03-422EDE4CA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CDE02-AB92-2C47-A6F7-89644A9BF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80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755BE6-BC77-D742-9B2A-5961271F9E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4BDFA7-8BAC-3D49-9FED-69662117D0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C2582-B080-9247-9F53-DB06AAE14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94DDD-519A-6F47-90D1-F31EE3231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185B4-FC89-ED40-A89C-C1E7939D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944A8-BB66-4A41-A48D-FBB19D9A8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68A33-E0D6-3B4B-9F8A-74D19DBA3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A8F54-E996-7A4E-AAE5-6803B259A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DE647-9764-164E-ABD2-18BF45B5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02561-F1A5-7044-84A0-ADAA8D978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6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40F1D-9D49-DC4A-8B1F-BCEACC9FA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F3929-8818-B944-8DAF-87635ECE3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E43E7A-75C3-AE47-8F45-C363E502D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EBE2C-D759-3A40-A4F2-EF19C308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6F5EB-6769-4A4E-BDF8-BD088B0A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60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6F42-D04B-BA44-94B4-A454A3201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D385A-3E07-3349-AD91-EA35D0463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08F6-B62D-7842-B7C2-62B49C6EB3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3A0710-5CC0-0E4F-8195-FECDEC0D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CA1124-9992-6D43-8FDC-CB02A3BF4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53537-5212-EF46-80CF-67A64E92F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018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37BD5-933C-8D4C-8D69-323A495F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507F5-ADB5-3543-8CA0-20CD90EF3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41515-C341-E04B-8342-5AB83FA71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57DA64-102E-B442-9097-F03BAE827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56F565-0CCC-ED47-BC01-8B7297754E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D24A7A-763F-8C45-869B-C98C7435B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B3D1E6-4541-9F46-BAD7-5E646F3A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28DEBF-6822-5346-8E89-6DD52CB84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02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3DF38-C780-B44A-8147-17FFF7581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A67F87-8725-4B4F-9E51-B763B32A4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2C787-CA73-AB4B-A6CC-EC30F7E01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8D5F77-E365-9B4A-9642-6BF127D10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001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5EA893-CEC6-2142-849D-12187BE33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A0DDE5-BD1D-5543-8550-F2C303C1C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61786-A788-894F-B722-C7405A42F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73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2487A-7A72-344A-91AA-34B3EB53B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76ABB-5079-2D4E-B477-52A9AF99C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AC9E24-8657-2942-8AE8-AA2AC52A9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92D76C-5713-6945-A71B-2B8D58D7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6A93B-B60D-C244-9444-7C704F3BC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8BC2A-D58E-564B-89E2-0ACDDE28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0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B9525-9F8C-5A40-BAB5-ED81B11D7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AB478-2D2F-8443-A36F-6F932E676C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23B9C-0D8B-B343-914A-EA5C0198C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ED7294-2471-8F4F-8B6F-492648F7A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CE2F3-C1BA-FB40-810C-6F9667B7F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B9E3F-1819-A44F-AD58-B37EEA4F6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3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3F5B7D-599A-E340-8BA9-D5D0791CE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8EECE-3891-F44A-B2DC-0FB57AAEE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14EBF-FF7E-1D44-A432-7F1433509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DE9FD-7A97-2541-94B4-CC79F0A0B73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1B0A6-D821-FA45-B2A5-D17DECE31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AF790-9885-6843-9851-0C0C836BD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1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iff"/><Relationship Id="rId3" Type="http://schemas.openxmlformats.org/officeDocument/2006/relationships/image" Target="../media/image16.tiff"/><Relationship Id="rId7" Type="http://schemas.openxmlformats.org/officeDocument/2006/relationships/image" Target="../media/image2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tiff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9.tiff"/><Relationship Id="rId4" Type="http://schemas.openxmlformats.org/officeDocument/2006/relationships/image" Target="../media/image28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A90060-E330-3F42-9E89-E5A92A874D9C}"/>
              </a:ext>
            </a:extLst>
          </p:cNvPr>
          <p:cNvSpPr txBox="1"/>
          <p:nvPr/>
        </p:nvSpPr>
        <p:spPr>
          <a:xfrm>
            <a:off x="267013" y="43458"/>
            <a:ext cx="10177153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8. September</a:t>
            </a:r>
          </a:p>
          <a:p>
            <a:endParaRPr lang="en-US" sz="2800" dirty="0"/>
          </a:p>
          <a:p>
            <a:r>
              <a:rPr lang="en-US" sz="2800" dirty="0"/>
              <a:t>Warm up: Wie </a:t>
            </a:r>
            <a:r>
              <a:rPr lang="en-US" sz="2800" dirty="0" err="1"/>
              <a:t>gehts</a:t>
            </a:r>
            <a:r>
              <a:rPr lang="en-US" sz="2800" dirty="0"/>
              <a:t>? </a:t>
            </a:r>
          </a:p>
          <a:p>
            <a:r>
              <a:rPr lang="en-US" sz="2800" dirty="0"/>
              <a:t>Was </a:t>
            </a:r>
            <a:r>
              <a:rPr lang="en-US" sz="2800" dirty="0" err="1"/>
              <a:t>machen</a:t>
            </a:r>
            <a:r>
              <a:rPr lang="en-US" sz="2800" dirty="0"/>
              <a:t> Sie? </a:t>
            </a:r>
          </a:p>
          <a:p>
            <a:r>
              <a:rPr lang="en-US" sz="2800" dirty="0" err="1"/>
              <a:t>Zungenbrecher</a:t>
            </a:r>
            <a:endParaRPr lang="en-US" sz="2800" dirty="0"/>
          </a:p>
          <a:p>
            <a:r>
              <a:rPr lang="en-US" sz="2800" dirty="0" err="1"/>
              <a:t>Satzbau</a:t>
            </a:r>
            <a:r>
              <a:rPr lang="en-US" sz="2800" dirty="0"/>
              <a:t>: </a:t>
            </a:r>
            <a:r>
              <a:rPr lang="en-US" sz="2800" dirty="0" err="1"/>
              <a:t>heissen</a:t>
            </a:r>
            <a:r>
              <a:rPr lang="en-US" sz="2800" dirty="0"/>
              <a:t>/sein</a:t>
            </a:r>
          </a:p>
          <a:p>
            <a:r>
              <a:rPr lang="en-US" sz="2800" dirty="0" err="1"/>
              <a:t>Regelmässige</a:t>
            </a:r>
            <a:r>
              <a:rPr lang="en-US" sz="2800" dirty="0"/>
              <a:t> </a:t>
            </a:r>
            <a:r>
              <a:rPr lang="en-US" sz="2800" dirty="0" err="1"/>
              <a:t>Verben</a:t>
            </a:r>
            <a:endParaRPr lang="en-US" sz="2800" dirty="0"/>
          </a:p>
          <a:p>
            <a:r>
              <a:rPr lang="en-US" sz="2800" dirty="0"/>
              <a:t>Das Verb </a:t>
            </a:r>
            <a:r>
              <a:rPr lang="en-US" sz="2800" dirty="0" err="1"/>
              <a:t>haben</a:t>
            </a:r>
            <a:endParaRPr lang="en-US" sz="2800" dirty="0"/>
          </a:p>
          <a:p>
            <a:r>
              <a:rPr lang="en-US" sz="2800" dirty="0" err="1"/>
              <a:t>Aussehen</a:t>
            </a:r>
            <a:r>
              <a:rPr lang="en-US" sz="2800" dirty="0"/>
              <a:t> (</a:t>
            </a:r>
            <a:r>
              <a:rPr lang="en-US" sz="2800" dirty="0" err="1"/>
              <a:t>Augen</a:t>
            </a:r>
            <a:r>
              <a:rPr lang="en-US" sz="2800" dirty="0"/>
              <a:t> und </a:t>
            </a:r>
            <a:r>
              <a:rPr lang="en-US" sz="2800" dirty="0" err="1"/>
              <a:t>Haare</a:t>
            </a:r>
            <a:r>
              <a:rPr lang="en-US" sz="2800" dirty="0"/>
              <a:t>)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HA: </a:t>
            </a:r>
          </a:p>
          <a:p>
            <a:r>
              <a:rPr lang="en-US" sz="2800" dirty="0"/>
              <a:t>MindTap: TBD 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06347B-EAEF-A04B-9FB1-D8C5AFFA2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275" y="340991"/>
            <a:ext cx="5195301" cy="39065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EA5C44-40EC-AE4A-A7C2-DE78E38C8081}"/>
              </a:ext>
            </a:extLst>
          </p:cNvPr>
          <p:cNvSpPr txBox="1"/>
          <p:nvPr/>
        </p:nvSpPr>
        <p:spPr>
          <a:xfrm>
            <a:off x="6128084" y="4454245"/>
            <a:ext cx="808281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Heute </a:t>
            </a:r>
            <a:r>
              <a:rPr lang="en-US" sz="2800" dirty="0" err="1"/>
              <a:t>ist</a:t>
            </a:r>
            <a:r>
              <a:rPr lang="en-US" sz="2800" dirty="0"/>
              <a:t> Dienstag</a:t>
            </a:r>
          </a:p>
          <a:p>
            <a:endParaRPr lang="en-US" sz="2800" dirty="0"/>
          </a:p>
          <a:p>
            <a:r>
              <a:rPr lang="en-US" sz="2800" dirty="0" err="1"/>
              <a:t>Gestern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 Montag </a:t>
            </a:r>
          </a:p>
          <a:p>
            <a:endParaRPr lang="en-US" sz="2800" dirty="0"/>
          </a:p>
          <a:p>
            <a:r>
              <a:rPr lang="en-US" sz="2800" dirty="0"/>
              <a:t>Morgen </a:t>
            </a:r>
            <a:r>
              <a:rPr lang="en-US" sz="2800" dirty="0" err="1"/>
              <a:t>ist</a:t>
            </a:r>
            <a:r>
              <a:rPr lang="en-US" sz="2800" dirty="0"/>
              <a:t> </a:t>
            </a:r>
            <a:r>
              <a:rPr lang="en-US" sz="2800" dirty="0" err="1"/>
              <a:t>Mittwoch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676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670834-9DAA-5944-92C2-9F15C1DEFE77}"/>
              </a:ext>
            </a:extLst>
          </p:cNvPr>
          <p:cNvSpPr txBox="1"/>
          <p:nvPr/>
        </p:nvSpPr>
        <p:spPr>
          <a:xfrm>
            <a:off x="1714500" y="4772025"/>
            <a:ext cx="6182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er//</a:t>
            </a:r>
            <a:r>
              <a:rPr lang="en-US" sz="3600" dirty="0" err="1"/>
              <a:t>Karamba</a:t>
            </a:r>
            <a:r>
              <a:rPr lang="en-US" sz="3600" dirty="0"/>
              <a:t> Diaby</a:t>
            </a:r>
          </a:p>
        </p:txBody>
      </p:sp>
      <p:pic>
        <p:nvPicPr>
          <p:cNvPr id="4100" name="Picture 4" descr="Our Series ″Dream Destination: The Bundestag”: Karamba Diaby (SPD) | People  and Politics | DW | 22.08.2013">
            <a:extLst>
              <a:ext uri="{FF2B5EF4-FFF2-40B4-BE49-F238E27FC236}">
                <a16:creationId xmlns:a16="http://schemas.microsoft.com/office/drawing/2014/main" id="{50392748-A294-B145-88C3-8B8E59D5F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82" y="230406"/>
            <a:ext cx="7476917" cy="420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DB96FD-CC8F-6042-9DA3-7B727358B186}"/>
              </a:ext>
            </a:extLst>
          </p:cNvPr>
          <p:cNvSpPr/>
          <p:nvPr/>
        </p:nvSpPr>
        <p:spPr>
          <a:xfrm>
            <a:off x="2544217" y="4772025"/>
            <a:ext cx="3222885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02834-3968-6145-8C40-C9DB5BC7D8BC}"/>
              </a:ext>
            </a:extLst>
          </p:cNvPr>
          <p:cNvSpPr txBox="1"/>
          <p:nvPr/>
        </p:nvSpPr>
        <p:spPr>
          <a:xfrm>
            <a:off x="8401050" y="885825"/>
            <a:ext cx="3557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Was </a:t>
            </a:r>
            <a:r>
              <a:rPr lang="en-US" sz="3600" dirty="0" err="1"/>
              <a:t>ist</a:t>
            </a:r>
            <a:r>
              <a:rPr lang="en-US" sz="3600" dirty="0"/>
              <a:t> die </a:t>
            </a:r>
            <a:r>
              <a:rPr lang="en-US" sz="3600" dirty="0" err="1"/>
              <a:t>Frage</a:t>
            </a:r>
            <a:r>
              <a:rPr lang="en-US" sz="3600" dirty="0"/>
              <a:t>? (</a:t>
            </a:r>
            <a:r>
              <a:rPr lang="en-US" sz="3600" dirty="0" err="1"/>
              <a:t>wie</a:t>
            </a:r>
            <a:r>
              <a:rPr lang="en-US" sz="3600" dirty="0"/>
              <a:t>/er/</a:t>
            </a:r>
            <a:r>
              <a:rPr lang="en-US" sz="3600" dirty="0" err="1"/>
              <a:t>heissen</a:t>
            </a:r>
            <a:r>
              <a:rPr lang="en-US" sz="3600" dirty="0"/>
              <a:t>)</a:t>
            </a:r>
          </a:p>
          <a:p>
            <a:r>
              <a:rPr lang="en-US" sz="3600" dirty="0"/>
              <a:t>(</a:t>
            </a:r>
            <a:r>
              <a:rPr lang="en-US" sz="3600" dirty="0" err="1"/>
              <a:t>wer</a:t>
            </a:r>
            <a:r>
              <a:rPr lang="en-US" sz="3600" dirty="0"/>
              <a:t>/er/sein)?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FAAA25-58B2-E830-2B42-C41A68EF8043}"/>
              </a:ext>
            </a:extLst>
          </p:cNvPr>
          <p:cNvSpPr txBox="1"/>
          <p:nvPr/>
        </p:nvSpPr>
        <p:spPr>
          <a:xfrm>
            <a:off x="8102599" y="3941028"/>
            <a:ext cx="40615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Was </a:t>
            </a:r>
            <a:r>
              <a:rPr lang="en-US" sz="3600" dirty="0" err="1"/>
              <a:t>ist</a:t>
            </a:r>
            <a:r>
              <a:rPr lang="en-US" sz="3600" dirty="0"/>
              <a:t> die </a:t>
            </a:r>
            <a:r>
              <a:rPr lang="en-US" sz="3600" dirty="0" err="1"/>
              <a:t>Antwort</a:t>
            </a:r>
            <a:r>
              <a:rPr lang="en-US" sz="3600" dirty="0"/>
              <a:t>? </a:t>
            </a:r>
          </a:p>
          <a:p>
            <a:endParaRPr lang="en-US" sz="3600" dirty="0"/>
          </a:p>
          <a:p>
            <a:r>
              <a:rPr lang="en-US" sz="3600" dirty="0"/>
              <a:t>Er h______ ______</a:t>
            </a:r>
          </a:p>
          <a:p>
            <a:r>
              <a:rPr lang="en-US" sz="3600" dirty="0"/>
              <a:t>Er </a:t>
            </a:r>
            <a:r>
              <a:rPr lang="en-US" sz="3600" dirty="0" err="1"/>
              <a:t>i</a:t>
            </a:r>
            <a:r>
              <a:rPr lang="en-US" sz="3600" dirty="0"/>
              <a:t>______ _______</a:t>
            </a:r>
          </a:p>
        </p:txBody>
      </p:sp>
    </p:spTree>
    <p:extLst>
      <p:ext uri="{BB962C8B-B14F-4D97-AF65-F5344CB8AC3E}">
        <p14:creationId xmlns:p14="http://schemas.microsoft.com/office/powerpoint/2010/main" val="318018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y Mawrters, for Mawrters, since 1885 - Bryn Mawr Alumnae Bulletin">
            <a:extLst>
              <a:ext uri="{FF2B5EF4-FFF2-40B4-BE49-F238E27FC236}">
                <a16:creationId xmlns:a16="http://schemas.microsoft.com/office/drawing/2014/main" id="{55F14FAB-E438-394B-B6D3-025808083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63" y="1114477"/>
            <a:ext cx="7124578" cy="35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635F2C-D856-4A8F-B63F-31C9CF40AD6D}"/>
              </a:ext>
            </a:extLst>
          </p:cNvPr>
          <p:cNvSpPr txBox="1"/>
          <p:nvPr/>
        </p:nvSpPr>
        <p:spPr>
          <a:xfrm>
            <a:off x="914400" y="5172075"/>
            <a:ext cx="5586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wir</a:t>
            </a:r>
            <a:r>
              <a:rPr lang="en-US" sz="3600" dirty="0"/>
              <a:t>//Bryn </a:t>
            </a:r>
            <a:r>
              <a:rPr lang="en-US" sz="3600" dirty="0" err="1"/>
              <a:t>Mawrter</a:t>
            </a:r>
            <a:r>
              <a:rPr lang="en-US" sz="3600" dirty="0"/>
              <a:t>*</a:t>
            </a:r>
            <a:r>
              <a:rPr lang="en-US" sz="3600" dirty="0" err="1"/>
              <a:t>innen</a:t>
            </a: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CB365F-3165-BAE9-AF5D-CBF3BE67F8D2}"/>
              </a:ext>
            </a:extLst>
          </p:cNvPr>
          <p:cNvSpPr txBox="1"/>
          <p:nvPr/>
        </p:nvSpPr>
        <p:spPr>
          <a:xfrm>
            <a:off x="7886700" y="914400"/>
            <a:ext cx="3557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Was </a:t>
            </a:r>
            <a:r>
              <a:rPr lang="en-US" sz="3600" dirty="0" err="1"/>
              <a:t>ist</a:t>
            </a:r>
            <a:r>
              <a:rPr lang="en-US" sz="3600" dirty="0"/>
              <a:t> die </a:t>
            </a:r>
            <a:r>
              <a:rPr lang="en-US" sz="3600" dirty="0" err="1"/>
              <a:t>Frage</a:t>
            </a:r>
            <a:r>
              <a:rPr lang="en-US" sz="3600" dirty="0"/>
              <a:t>? (</a:t>
            </a:r>
            <a:r>
              <a:rPr lang="en-US" sz="3600" dirty="0" err="1"/>
              <a:t>wie</a:t>
            </a:r>
            <a:r>
              <a:rPr lang="en-US" sz="3600" dirty="0"/>
              <a:t>/</a:t>
            </a:r>
            <a:r>
              <a:rPr lang="en-US" sz="3600" dirty="0" err="1"/>
              <a:t>wir</a:t>
            </a:r>
            <a:r>
              <a:rPr lang="en-US" sz="3600" dirty="0"/>
              <a:t>/</a:t>
            </a:r>
            <a:r>
              <a:rPr lang="en-US" sz="3600" dirty="0" err="1"/>
              <a:t>heissen</a:t>
            </a:r>
            <a:r>
              <a:rPr lang="en-US" sz="3600" dirty="0"/>
              <a:t>)</a:t>
            </a:r>
          </a:p>
          <a:p>
            <a:r>
              <a:rPr lang="en-US" sz="3600" dirty="0"/>
              <a:t>(</a:t>
            </a:r>
            <a:r>
              <a:rPr lang="en-US" sz="3600" dirty="0" err="1"/>
              <a:t>wer</a:t>
            </a:r>
            <a:r>
              <a:rPr lang="en-US" sz="3600" dirty="0"/>
              <a:t>/</a:t>
            </a:r>
            <a:r>
              <a:rPr lang="en-US" sz="3600" dirty="0" err="1"/>
              <a:t>wir</a:t>
            </a:r>
            <a:r>
              <a:rPr lang="en-US" sz="3600" dirty="0"/>
              <a:t>/sein)?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67D934-376D-C39B-546A-666D73B82F54}"/>
              </a:ext>
            </a:extLst>
          </p:cNvPr>
          <p:cNvSpPr txBox="1"/>
          <p:nvPr/>
        </p:nvSpPr>
        <p:spPr>
          <a:xfrm>
            <a:off x="8102599" y="3941028"/>
            <a:ext cx="40615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Was </a:t>
            </a:r>
            <a:r>
              <a:rPr lang="en-US" sz="3600" dirty="0" err="1"/>
              <a:t>ist</a:t>
            </a:r>
            <a:r>
              <a:rPr lang="en-US" sz="3600" dirty="0"/>
              <a:t> die </a:t>
            </a:r>
            <a:r>
              <a:rPr lang="en-US" sz="3600" dirty="0" err="1"/>
              <a:t>Antwort</a:t>
            </a:r>
            <a:r>
              <a:rPr lang="en-US" sz="3600" dirty="0"/>
              <a:t>? </a:t>
            </a:r>
          </a:p>
          <a:p>
            <a:endParaRPr lang="en-US" sz="3600" dirty="0"/>
          </a:p>
          <a:p>
            <a:r>
              <a:rPr lang="en-US" sz="3600" dirty="0" err="1"/>
              <a:t>Wir</a:t>
            </a:r>
            <a:r>
              <a:rPr lang="en-US" sz="3600" dirty="0"/>
              <a:t> h______ ______</a:t>
            </a:r>
          </a:p>
          <a:p>
            <a:r>
              <a:rPr lang="en-US" sz="3600" dirty="0" err="1"/>
              <a:t>wir</a:t>
            </a:r>
            <a:r>
              <a:rPr lang="en-US" sz="3600" dirty="0"/>
              <a:t> s______ _______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3A6B27-EDD8-E364-C155-A40807DAD365}"/>
              </a:ext>
            </a:extLst>
          </p:cNvPr>
          <p:cNvSpPr/>
          <p:nvPr/>
        </p:nvSpPr>
        <p:spPr>
          <a:xfrm>
            <a:off x="1928813" y="5286375"/>
            <a:ext cx="4167187" cy="5320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1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AEED95-EF92-584E-AB8E-302E54A2F78C}"/>
              </a:ext>
            </a:extLst>
          </p:cNvPr>
          <p:cNvSpPr txBox="1"/>
          <p:nvPr/>
        </p:nvSpPr>
        <p:spPr>
          <a:xfrm>
            <a:off x="475989" y="390831"/>
            <a:ext cx="9656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Normale/</a:t>
            </a:r>
            <a:r>
              <a:rPr lang="en-US" sz="3600" b="1" dirty="0" err="1"/>
              <a:t>Regelmaessige</a:t>
            </a:r>
            <a:r>
              <a:rPr lang="en-US" sz="3600" b="1" dirty="0"/>
              <a:t>  </a:t>
            </a:r>
            <a:r>
              <a:rPr lang="en-US" sz="3600" b="1" dirty="0" err="1"/>
              <a:t>Verben</a:t>
            </a:r>
            <a:endParaRPr lang="en-US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159710-4AA9-5D4E-A0F1-A914728F9970}"/>
              </a:ext>
            </a:extLst>
          </p:cNvPr>
          <p:cNvSpPr txBox="1"/>
          <p:nvPr/>
        </p:nvSpPr>
        <p:spPr>
          <a:xfrm>
            <a:off x="999827" y="1732474"/>
            <a:ext cx="50488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sing.</a:t>
            </a:r>
          </a:p>
          <a:p>
            <a:r>
              <a:rPr lang="en-US" sz="4000" dirty="0"/>
              <a:t>ich     ___e</a:t>
            </a:r>
          </a:p>
          <a:p>
            <a:endParaRPr lang="en-US" sz="4000" dirty="0"/>
          </a:p>
          <a:p>
            <a:r>
              <a:rPr lang="en-US" sz="4000" dirty="0"/>
              <a:t>du 	____</a:t>
            </a:r>
            <a:r>
              <a:rPr lang="en-US" sz="4000" dirty="0" err="1"/>
              <a:t>st</a:t>
            </a:r>
            <a:r>
              <a:rPr lang="en-US" sz="4000" dirty="0"/>
              <a:t> </a:t>
            </a:r>
          </a:p>
          <a:p>
            <a:endParaRPr lang="en-US" sz="4000" dirty="0"/>
          </a:p>
          <a:p>
            <a:r>
              <a:rPr lang="en-US" sz="4000" dirty="0"/>
              <a:t>er/</a:t>
            </a:r>
            <a:r>
              <a:rPr lang="en-US" sz="4000" dirty="0" err="1"/>
              <a:t>sie</a:t>
            </a:r>
            <a:r>
              <a:rPr lang="en-US" sz="4000" dirty="0"/>
              <a:t>/</a:t>
            </a:r>
            <a:r>
              <a:rPr lang="en-US" sz="4000" dirty="0" err="1"/>
              <a:t>xier</a:t>
            </a:r>
            <a:r>
              <a:rPr lang="en-US" sz="4000" dirty="0"/>
              <a:t>/es ___t</a:t>
            </a:r>
          </a:p>
          <a:p>
            <a:endParaRPr lang="en-US" sz="4000" dirty="0"/>
          </a:p>
          <a:p>
            <a:r>
              <a:rPr lang="en-US" sz="4000" dirty="0"/>
              <a:t>Sie _____</a:t>
            </a:r>
            <a:r>
              <a:rPr lang="en-US" sz="4000" dirty="0" err="1"/>
              <a:t>en</a:t>
            </a: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46045B-EAAC-584B-AF96-78F56BA0CA93}"/>
              </a:ext>
            </a:extLst>
          </p:cNvPr>
          <p:cNvSpPr txBox="1"/>
          <p:nvPr/>
        </p:nvSpPr>
        <p:spPr>
          <a:xfrm>
            <a:off x="5750018" y="1732474"/>
            <a:ext cx="583544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plural.</a:t>
            </a:r>
          </a:p>
          <a:p>
            <a:r>
              <a:rPr lang="en-US" sz="4000" dirty="0"/>
              <a:t>Wir ____</a:t>
            </a:r>
            <a:r>
              <a:rPr lang="en-US" sz="4000" dirty="0" err="1"/>
              <a:t>en</a:t>
            </a:r>
            <a:endParaRPr lang="en-US" sz="4000" dirty="0"/>
          </a:p>
          <a:p>
            <a:endParaRPr lang="en-US" sz="4000" dirty="0"/>
          </a:p>
          <a:p>
            <a:r>
              <a:rPr lang="en-US" sz="4000" dirty="0" err="1"/>
              <a:t>ihr</a:t>
            </a:r>
            <a:r>
              <a:rPr lang="en-US" sz="4000" dirty="0"/>
              <a:t> _____t</a:t>
            </a:r>
          </a:p>
          <a:p>
            <a:endParaRPr lang="en-US" sz="4000" dirty="0"/>
          </a:p>
          <a:p>
            <a:r>
              <a:rPr lang="en-US" sz="4000" dirty="0" err="1"/>
              <a:t>sie</a:t>
            </a:r>
            <a:r>
              <a:rPr lang="en-US" sz="4000" dirty="0"/>
              <a:t> ____</a:t>
            </a:r>
            <a:r>
              <a:rPr lang="en-US" sz="4000" dirty="0" err="1"/>
              <a:t>en</a:t>
            </a:r>
            <a:endParaRPr lang="en-US" sz="4000" dirty="0"/>
          </a:p>
          <a:p>
            <a:endParaRPr lang="en-US" sz="4000" dirty="0"/>
          </a:p>
          <a:p>
            <a:r>
              <a:rPr lang="en-US" sz="4000" dirty="0"/>
              <a:t>Sie ___ </a:t>
            </a:r>
            <a:r>
              <a:rPr lang="en-US" sz="4000" dirty="0" err="1"/>
              <a:t>en</a:t>
            </a:r>
            <a:endParaRPr lang="en-US" sz="4000" dirty="0"/>
          </a:p>
          <a:p>
            <a:endParaRPr lang="en-US" sz="4000" dirty="0"/>
          </a:p>
          <a:p>
            <a:endParaRPr lang="en-US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6BFB05-DAC0-A34C-B93D-2EC67E1E95E5}"/>
              </a:ext>
            </a:extLst>
          </p:cNvPr>
          <p:cNvSpPr txBox="1"/>
          <p:nvPr/>
        </p:nvSpPr>
        <p:spPr>
          <a:xfrm>
            <a:off x="8667741" y="390831"/>
            <a:ext cx="3263704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kommen</a:t>
            </a:r>
            <a:endParaRPr lang="en-US" sz="3200" dirty="0"/>
          </a:p>
          <a:p>
            <a:r>
              <a:rPr lang="en-US" sz="3200" dirty="0" err="1"/>
              <a:t>gehen</a:t>
            </a:r>
            <a:endParaRPr lang="en-US" sz="3200" dirty="0"/>
          </a:p>
          <a:p>
            <a:r>
              <a:rPr lang="en-US" sz="3200" dirty="0" err="1"/>
              <a:t>lernen</a:t>
            </a:r>
            <a:endParaRPr lang="en-US" sz="3200" dirty="0"/>
          </a:p>
          <a:p>
            <a:r>
              <a:rPr lang="en-US" sz="3200" dirty="0" err="1"/>
              <a:t>lachen</a:t>
            </a:r>
            <a:endParaRPr lang="en-US" sz="3200" dirty="0"/>
          </a:p>
          <a:p>
            <a:r>
              <a:rPr lang="en-US" sz="3200" dirty="0" err="1"/>
              <a:t>lernen</a:t>
            </a:r>
            <a:endParaRPr lang="en-US" sz="3200" dirty="0"/>
          </a:p>
          <a:p>
            <a:r>
              <a:rPr lang="en-US" sz="3200" dirty="0" err="1"/>
              <a:t>schreiben</a:t>
            </a:r>
            <a:endParaRPr lang="en-US" sz="3200" dirty="0"/>
          </a:p>
          <a:p>
            <a:r>
              <a:rPr lang="en-US" sz="3200" dirty="0" err="1"/>
              <a:t>singen</a:t>
            </a:r>
            <a:endParaRPr lang="en-US" sz="3200" dirty="0"/>
          </a:p>
          <a:p>
            <a:r>
              <a:rPr lang="en-US" sz="3200" dirty="0" err="1"/>
              <a:t>machen</a:t>
            </a:r>
            <a:endParaRPr lang="en-US" sz="3200" dirty="0"/>
          </a:p>
          <a:p>
            <a:r>
              <a:rPr lang="en-US" sz="3200" dirty="0" err="1"/>
              <a:t>stehen</a:t>
            </a:r>
            <a:endParaRPr lang="en-US" sz="3200" dirty="0"/>
          </a:p>
          <a:p>
            <a:r>
              <a:rPr lang="en-US" sz="3200" dirty="0" err="1"/>
              <a:t>hören</a:t>
            </a:r>
            <a:endParaRPr lang="en-US" sz="3200" dirty="0"/>
          </a:p>
          <a:p>
            <a:r>
              <a:rPr lang="en-US" sz="3200" dirty="0" err="1"/>
              <a:t>sagen</a:t>
            </a:r>
            <a:endParaRPr lang="en-US" sz="3200" dirty="0"/>
          </a:p>
          <a:p>
            <a:r>
              <a:rPr lang="en-US" sz="3200" dirty="0" err="1"/>
              <a:t>fragen</a:t>
            </a:r>
            <a:endParaRPr lang="en-US" sz="3200" dirty="0"/>
          </a:p>
          <a:p>
            <a:r>
              <a:rPr lang="en-US" sz="3200" dirty="0" err="1"/>
              <a:t>lieben</a:t>
            </a: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6970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7657B-2AC1-EAC8-9FB7-5234B1971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Was </a:t>
            </a:r>
            <a:r>
              <a:rPr lang="en-US" dirty="0" err="1"/>
              <a:t>machen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C0CC8-DCD8-0A9E-2BD7-E82E97426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325" y="2506662"/>
            <a:ext cx="10515600" cy="4351338"/>
          </a:xfrm>
        </p:spPr>
        <p:txBody>
          <a:bodyPr/>
          <a:lstStyle/>
          <a:p>
            <a:r>
              <a:rPr lang="en-US" dirty="0"/>
              <a:t>Ich _______ </a:t>
            </a:r>
            <a:r>
              <a:rPr lang="en-US" dirty="0" err="1"/>
              <a:t>aus</a:t>
            </a:r>
            <a:r>
              <a:rPr lang="en-US" dirty="0"/>
              <a:t> Berlin. </a:t>
            </a:r>
            <a:r>
              <a:rPr lang="en-US" dirty="0" err="1"/>
              <a:t>Woher</a:t>
            </a:r>
            <a:r>
              <a:rPr lang="en-US" dirty="0"/>
              <a:t> _______ du? (</a:t>
            </a:r>
            <a:r>
              <a:rPr lang="en-US" dirty="0" err="1"/>
              <a:t>kommen</a:t>
            </a:r>
            <a:r>
              <a:rPr lang="en-US" dirty="0"/>
              <a:t>)</a:t>
            </a:r>
          </a:p>
          <a:p>
            <a:r>
              <a:rPr lang="en-US" dirty="0"/>
              <a:t>Heute _________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Mathematik</a:t>
            </a:r>
            <a:r>
              <a:rPr lang="en-US" dirty="0"/>
              <a:t>. Was _______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heute</a:t>
            </a:r>
            <a:r>
              <a:rPr lang="en-US" dirty="0"/>
              <a:t>? (</a:t>
            </a:r>
            <a:r>
              <a:rPr lang="en-US" dirty="0" err="1"/>
              <a:t>lernen</a:t>
            </a:r>
            <a:r>
              <a:rPr lang="en-US" dirty="0"/>
              <a:t>)</a:t>
            </a:r>
          </a:p>
          <a:p>
            <a:r>
              <a:rPr lang="en-US" dirty="0" err="1"/>
              <a:t>Xier</a:t>
            </a:r>
            <a:r>
              <a:rPr lang="en-US" dirty="0"/>
              <a:t> _______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Studentenwohnheim</a:t>
            </a:r>
            <a:r>
              <a:rPr lang="en-US" dirty="0"/>
              <a:t>. Wo _______ Sie? (</a:t>
            </a:r>
            <a:r>
              <a:rPr lang="en-US" dirty="0" err="1"/>
              <a:t>wohnen</a:t>
            </a:r>
            <a:r>
              <a:rPr lang="en-US" dirty="0"/>
              <a:t>) </a:t>
            </a:r>
          </a:p>
          <a:p>
            <a:r>
              <a:rPr lang="en-US" dirty="0"/>
              <a:t>Sie (sing) _______ </a:t>
            </a:r>
            <a:r>
              <a:rPr lang="en-US" dirty="0" err="1"/>
              <a:t>spaeter</a:t>
            </a:r>
            <a:r>
              <a:rPr lang="en-US" dirty="0"/>
              <a:t> in die </a:t>
            </a:r>
            <a:r>
              <a:rPr lang="en-US" dirty="0" err="1"/>
              <a:t>Bibliothek</a:t>
            </a:r>
            <a:r>
              <a:rPr lang="en-US" dirty="0"/>
              <a:t>. (</a:t>
            </a:r>
            <a:r>
              <a:rPr lang="en-US" dirty="0" err="1"/>
              <a:t>gehen</a:t>
            </a:r>
            <a:r>
              <a:rPr lang="en-US" dirty="0"/>
              <a:t>)</a:t>
            </a:r>
          </a:p>
          <a:p>
            <a:r>
              <a:rPr lang="en-US" dirty="0"/>
              <a:t>Am </a:t>
            </a:r>
            <a:r>
              <a:rPr lang="en-US" dirty="0" err="1"/>
              <a:t>Wochenende</a:t>
            </a:r>
            <a:r>
              <a:rPr lang="en-US" dirty="0"/>
              <a:t> ________</a:t>
            </a:r>
            <a:r>
              <a:rPr lang="en-US" dirty="0" err="1"/>
              <a:t>sie</a:t>
            </a:r>
            <a:r>
              <a:rPr lang="en-US" dirty="0"/>
              <a:t> (pl.)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Konzert</a:t>
            </a:r>
            <a:r>
              <a:rPr lang="en-US" dirty="0"/>
              <a:t> in Philadelphia. (</a:t>
            </a:r>
            <a:r>
              <a:rPr lang="en-US" dirty="0" err="1"/>
              <a:t>hoeren</a:t>
            </a:r>
            <a:r>
              <a:rPr lang="en-US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975EDA-D7B2-069B-D17F-B25B951C4445}"/>
              </a:ext>
            </a:extLst>
          </p:cNvPr>
          <p:cNvSpPr txBox="1"/>
          <p:nvPr/>
        </p:nvSpPr>
        <p:spPr>
          <a:xfrm>
            <a:off x="988325" y="1460310"/>
            <a:ext cx="10666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Ergaenzen</a:t>
            </a:r>
            <a:r>
              <a:rPr lang="en-US" sz="2800" dirty="0"/>
              <a:t> Sie die </a:t>
            </a:r>
            <a:r>
              <a:rPr lang="en-US" sz="2800" dirty="0" err="1"/>
              <a:t>Luecken</a:t>
            </a:r>
            <a:r>
              <a:rPr lang="en-US" sz="2800" dirty="0"/>
              <a:t> </a:t>
            </a:r>
            <a:r>
              <a:rPr lang="en-US" sz="2800" dirty="0" err="1"/>
              <a:t>mit</a:t>
            </a:r>
            <a:r>
              <a:rPr lang="en-US" sz="2800" dirty="0"/>
              <a:t> </a:t>
            </a:r>
            <a:r>
              <a:rPr lang="en-US" sz="2800" dirty="0" err="1"/>
              <a:t>konjugierten</a:t>
            </a:r>
            <a:r>
              <a:rPr lang="en-US" sz="2800" dirty="0"/>
              <a:t> </a:t>
            </a:r>
            <a:r>
              <a:rPr lang="en-US" sz="2800" dirty="0" err="1"/>
              <a:t>Verben</a:t>
            </a:r>
            <a:r>
              <a:rPr lang="en-US" sz="2800" dirty="0"/>
              <a:t> </a:t>
            </a:r>
            <a:r>
              <a:rPr lang="en-US" sz="2800" dirty="0" err="1"/>
              <a:t>im</a:t>
            </a:r>
            <a:r>
              <a:rPr lang="en-US" sz="2800" dirty="0"/>
              <a:t> </a:t>
            </a:r>
            <a:r>
              <a:rPr lang="en-US" sz="2800" dirty="0" err="1"/>
              <a:t>Klammern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00252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rothers Grimm - Wikipedia">
            <a:extLst>
              <a:ext uri="{FF2B5EF4-FFF2-40B4-BE49-F238E27FC236}">
                <a16:creationId xmlns:a16="http://schemas.microsoft.com/office/drawing/2014/main" id="{8C6B1A99-DA61-3A4F-BC22-D3C6EBF3D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7" y="42863"/>
            <a:ext cx="4020503" cy="618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8DD757-46F4-EE24-2738-8E7C56084E91}"/>
              </a:ext>
            </a:extLst>
          </p:cNvPr>
          <p:cNvSpPr txBox="1"/>
          <p:nvPr/>
        </p:nvSpPr>
        <p:spPr>
          <a:xfrm>
            <a:off x="4576441" y="200027"/>
            <a:ext cx="686276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  <a:p>
            <a:r>
              <a:rPr lang="en-US" sz="3600" dirty="0"/>
              <a:t>Die </a:t>
            </a:r>
            <a:r>
              <a:rPr lang="en-US" sz="3600" dirty="0" err="1"/>
              <a:t>zwei</a:t>
            </a:r>
            <a:r>
              <a:rPr lang="en-US" sz="3600" dirty="0"/>
              <a:t> </a:t>
            </a:r>
            <a:r>
              <a:rPr lang="en-US" sz="3600" dirty="0" err="1"/>
              <a:t>Personen</a:t>
            </a:r>
            <a:r>
              <a:rPr lang="en-US" sz="3600" dirty="0"/>
              <a:t> </a:t>
            </a:r>
            <a:r>
              <a:rPr lang="en-US" sz="3600" dirty="0" err="1"/>
              <a:t>im</a:t>
            </a:r>
            <a:r>
              <a:rPr lang="en-US" sz="3600" dirty="0"/>
              <a:t> Bild: </a:t>
            </a:r>
          </a:p>
          <a:p>
            <a:r>
              <a:rPr lang="en-US" sz="3600" dirty="0"/>
              <a:t>Was </a:t>
            </a:r>
            <a:r>
              <a:rPr lang="en-US" sz="3600" dirty="0" err="1"/>
              <a:t>sind</a:t>
            </a:r>
            <a:r>
              <a:rPr lang="en-US" sz="3600" dirty="0"/>
              <a:t> </a:t>
            </a:r>
            <a:r>
              <a:rPr lang="en-US" sz="3600" dirty="0" err="1"/>
              <a:t>ihre</a:t>
            </a:r>
            <a:r>
              <a:rPr lang="en-US" sz="3600" dirty="0"/>
              <a:t> Namen? (Wir </a:t>
            </a:r>
            <a:r>
              <a:rPr lang="en-US" sz="3600" dirty="0" err="1"/>
              <a:t>sprechen</a:t>
            </a:r>
            <a:r>
              <a:rPr lang="en-US" sz="3600" dirty="0"/>
              <a:t> </a:t>
            </a:r>
            <a:r>
              <a:rPr lang="en-US" sz="3600" dirty="0" err="1"/>
              <a:t>über</a:t>
            </a:r>
            <a:r>
              <a:rPr lang="en-US" sz="3600" dirty="0"/>
              <a:t> die </a:t>
            </a:r>
            <a:r>
              <a:rPr lang="en-US" sz="3600" dirty="0" err="1"/>
              <a:t>Personen</a:t>
            </a:r>
            <a:r>
              <a:rPr lang="en-US" sz="3600" dirty="0"/>
              <a:t>, nicht </a:t>
            </a:r>
            <a:r>
              <a:rPr lang="en-US" sz="3600" dirty="0" err="1"/>
              <a:t>direkt</a:t>
            </a:r>
            <a:r>
              <a:rPr lang="en-US" sz="3600" dirty="0"/>
              <a:t> </a:t>
            </a:r>
            <a:r>
              <a:rPr lang="en-US" sz="3600" dirty="0" err="1"/>
              <a:t>mit</a:t>
            </a:r>
            <a:r>
              <a:rPr lang="en-US" sz="3600" dirty="0"/>
              <a:t>)</a:t>
            </a:r>
          </a:p>
          <a:p>
            <a:endParaRPr lang="en-US" sz="3600" dirty="0"/>
          </a:p>
          <a:p>
            <a:r>
              <a:rPr lang="en-US" sz="3600" dirty="0" err="1"/>
              <a:t>Welche</a:t>
            </a:r>
            <a:r>
              <a:rPr lang="en-US" sz="3600" dirty="0"/>
              <a:t> Frage </a:t>
            </a:r>
            <a:r>
              <a:rPr lang="en-US" sz="3600" dirty="0" err="1"/>
              <a:t>ist</a:t>
            </a:r>
            <a:r>
              <a:rPr lang="en-US" sz="3600" dirty="0"/>
              <a:t> </a:t>
            </a:r>
            <a:r>
              <a:rPr lang="en-US" sz="3600" dirty="0" err="1"/>
              <a:t>richtig</a:t>
            </a:r>
            <a:r>
              <a:rPr lang="en-US" sz="3600" dirty="0"/>
              <a:t>: </a:t>
            </a:r>
          </a:p>
          <a:p>
            <a:pPr marL="742950" indent="-742950">
              <a:buAutoNum type="alphaUcPeriod"/>
            </a:pPr>
            <a:r>
              <a:rPr lang="en-US" sz="3600" dirty="0"/>
              <a:t>Wie </a:t>
            </a:r>
            <a:r>
              <a:rPr lang="en-US" sz="3600" dirty="0" err="1"/>
              <a:t>heißen</a:t>
            </a:r>
            <a:r>
              <a:rPr lang="en-US" sz="3600" dirty="0"/>
              <a:t> Sie? </a:t>
            </a:r>
          </a:p>
          <a:p>
            <a:pPr marL="742950" indent="-742950">
              <a:buAutoNum type="alphaUcPeriod"/>
            </a:pPr>
            <a:r>
              <a:rPr lang="en-US" sz="3600" dirty="0"/>
              <a:t>Wie </a:t>
            </a:r>
            <a:r>
              <a:rPr lang="en-US" sz="3600" dirty="0" err="1"/>
              <a:t>heißen</a:t>
            </a:r>
            <a:r>
              <a:rPr lang="en-US" sz="3600" dirty="0"/>
              <a:t> </a:t>
            </a:r>
            <a:r>
              <a:rPr lang="en-US" sz="3600" dirty="0" err="1"/>
              <a:t>sie</a:t>
            </a:r>
            <a:r>
              <a:rPr lang="en-US" sz="3600" dirty="0"/>
              <a:t>? </a:t>
            </a:r>
          </a:p>
          <a:p>
            <a:pPr marL="742950" indent="-742950">
              <a:buAutoNum type="alphaUcPeriod"/>
            </a:pPr>
            <a:r>
              <a:rPr lang="en-US" sz="3600" dirty="0"/>
              <a:t>Wie </a:t>
            </a:r>
            <a:r>
              <a:rPr lang="en-US" sz="3600" dirty="0" err="1"/>
              <a:t>heißt</a:t>
            </a:r>
            <a:r>
              <a:rPr lang="en-US" sz="3600" dirty="0"/>
              <a:t> </a:t>
            </a:r>
            <a:r>
              <a:rPr lang="en-US" sz="3600" dirty="0" err="1"/>
              <a:t>sie</a:t>
            </a:r>
            <a:r>
              <a:rPr lang="en-US" sz="3600" dirty="0"/>
              <a:t>? </a:t>
            </a:r>
          </a:p>
          <a:p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4804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rothers Grimm - Wikipedia">
            <a:extLst>
              <a:ext uri="{FF2B5EF4-FFF2-40B4-BE49-F238E27FC236}">
                <a16:creationId xmlns:a16="http://schemas.microsoft.com/office/drawing/2014/main" id="{DD8CFFD8-7B22-8241-81F0-966C4A771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104" y="447687"/>
            <a:ext cx="4255652" cy="489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AA817E-3B18-C64E-A264-05C6B891998E}"/>
              </a:ext>
            </a:extLst>
          </p:cNvPr>
          <p:cNvSpPr txBox="1"/>
          <p:nvPr/>
        </p:nvSpPr>
        <p:spPr>
          <a:xfrm>
            <a:off x="7915276" y="3600450"/>
            <a:ext cx="50434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Sie </a:t>
            </a:r>
            <a:r>
              <a:rPr lang="en-US" sz="4400" b="1" dirty="0" err="1"/>
              <a:t>haben</a:t>
            </a:r>
            <a:r>
              <a:rPr lang="en-US" sz="4400" dirty="0"/>
              <a:t> </a:t>
            </a:r>
            <a:r>
              <a:rPr lang="en-US" sz="4400" dirty="0" err="1"/>
              <a:t>graue</a:t>
            </a:r>
            <a:r>
              <a:rPr lang="en-US" sz="4400" dirty="0"/>
              <a:t> </a:t>
            </a:r>
            <a:r>
              <a:rPr lang="en-US" sz="4400" dirty="0" err="1"/>
              <a:t>Haare</a:t>
            </a:r>
            <a:r>
              <a:rPr lang="en-US" sz="4400" dirty="0"/>
              <a:t> und </a:t>
            </a:r>
            <a:r>
              <a:rPr lang="en-US" sz="4400" dirty="0" err="1"/>
              <a:t>braune</a:t>
            </a:r>
            <a:r>
              <a:rPr lang="en-US" sz="4400" dirty="0"/>
              <a:t> </a:t>
            </a:r>
            <a:r>
              <a:rPr lang="en-US" sz="4400" dirty="0" err="1"/>
              <a:t>Augen</a:t>
            </a:r>
            <a:r>
              <a:rPr lang="en-US" sz="4400" dirty="0"/>
              <a:t>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B6AB28-6E63-106B-E8AA-E2371CB6AC39}"/>
              </a:ext>
            </a:extLst>
          </p:cNvPr>
          <p:cNvSpPr txBox="1"/>
          <p:nvPr/>
        </p:nvSpPr>
        <p:spPr>
          <a:xfrm>
            <a:off x="7586756" y="530066"/>
            <a:ext cx="621506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Das </a:t>
            </a:r>
            <a:r>
              <a:rPr lang="en-US" sz="4400" dirty="0" err="1"/>
              <a:t>Aussehen</a:t>
            </a:r>
            <a:r>
              <a:rPr lang="en-US" sz="4400" dirty="0"/>
              <a:t> </a:t>
            </a:r>
          </a:p>
          <a:p>
            <a:endParaRPr lang="en-US" sz="4400" dirty="0"/>
          </a:p>
          <a:p>
            <a:r>
              <a:rPr lang="en-US" sz="4400" dirty="0"/>
              <a:t>Wie </a:t>
            </a:r>
            <a:r>
              <a:rPr lang="en-US" sz="4400" dirty="0" err="1"/>
              <a:t>sehen</a:t>
            </a:r>
            <a:r>
              <a:rPr lang="en-US" sz="4400" dirty="0"/>
              <a:t> </a:t>
            </a:r>
            <a:r>
              <a:rPr lang="en-US" sz="4400" dirty="0" err="1"/>
              <a:t>sie</a:t>
            </a:r>
            <a:r>
              <a:rPr lang="en-US" sz="4400" dirty="0"/>
              <a:t> </a:t>
            </a:r>
            <a:r>
              <a:rPr lang="en-US" sz="4400" dirty="0" err="1"/>
              <a:t>aus</a:t>
            </a:r>
            <a:r>
              <a:rPr lang="en-US" sz="4400" dirty="0"/>
              <a:t>?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Märchen der Brüder Grimm - TEMPORARILY OUT OF STOCK">
            <a:extLst>
              <a:ext uri="{FF2B5EF4-FFF2-40B4-BE49-F238E27FC236}">
                <a16:creationId xmlns:a16="http://schemas.microsoft.com/office/drawing/2014/main" id="{336927DF-19B4-DB24-39AB-089D57642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9" y="354021"/>
            <a:ext cx="3302435" cy="489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591940-0453-742D-57E9-A9419ECC5E0E}"/>
              </a:ext>
            </a:extLst>
          </p:cNvPr>
          <p:cNvSpPr txBox="1"/>
          <p:nvPr/>
        </p:nvSpPr>
        <p:spPr>
          <a:xfrm>
            <a:off x="208273" y="5441251"/>
            <a:ext cx="7542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Die Grimms </a:t>
            </a:r>
            <a:r>
              <a:rPr lang="en-US" sz="3600" dirty="0" err="1"/>
              <a:t>schreiben</a:t>
            </a:r>
            <a:r>
              <a:rPr lang="en-US" sz="3600" dirty="0"/>
              <a:t> </a:t>
            </a:r>
            <a:r>
              <a:rPr lang="en-US" sz="3600" dirty="0" err="1"/>
              <a:t>Märchen</a:t>
            </a:r>
            <a:r>
              <a:rPr lang="en-US" sz="3600" dirty="0"/>
              <a:t>. </a:t>
            </a:r>
            <a:r>
              <a:rPr lang="en-US" sz="3600" dirty="0" err="1"/>
              <a:t>Lesen</a:t>
            </a:r>
            <a:r>
              <a:rPr lang="en-US" sz="3600" dirty="0"/>
              <a:t> Sie </a:t>
            </a:r>
            <a:r>
              <a:rPr lang="en-US" sz="3600" dirty="0" err="1"/>
              <a:t>Märchen</a:t>
            </a:r>
            <a:r>
              <a:rPr lang="en-US" sz="36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5383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AEED95-EF92-584E-AB8E-302E54A2F78C}"/>
              </a:ext>
            </a:extLst>
          </p:cNvPr>
          <p:cNvSpPr txBox="1"/>
          <p:nvPr/>
        </p:nvSpPr>
        <p:spPr>
          <a:xfrm>
            <a:off x="2993923" y="390831"/>
            <a:ext cx="7138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/>
              <a:t>haben</a:t>
            </a:r>
            <a:endParaRPr lang="en-US" sz="7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159710-4AA9-5D4E-A0F1-A914728F9970}"/>
              </a:ext>
            </a:extLst>
          </p:cNvPr>
          <p:cNvSpPr txBox="1"/>
          <p:nvPr/>
        </p:nvSpPr>
        <p:spPr>
          <a:xfrm>
            <a:off x="674893" y="1933600"/>
            <a:ext cx="504886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ich </a:t>
            </a:r>
          </a:p>
          <a:p>
            <a:endParaRPr lang="en-US" sz="4000" dirty="0"/>
          </a:p>
          <a:p>
            <a:r>
              <a:rPr lang="en-US" sz="4000" dirty="0"/>
              <a:t>du </a:t>
            </a:r>
          </a:p>
          <a:p>
            <a:endParaRPr lang="en-US" sz="4000" dirty="0"/>
          </a:p>
          <a:p>
            <a:r>
              <a:rPr lang="en-US" sz="4000" dirty="0"/>
              <a:t>er/</a:t>
            </a:r>
            <a:r>
              <a:rPr lang="en-US" sz="4000" dirty="0" err="1"/>
              <a:t>sie</a:t>
            </a:r>
            <a:r>
              <a:rPr lang="en-US" sz="4000" dirty="0"/>
              <a:t>/</a:t>
            </a:r>
            <a:r>
              <a:rPr lang="en-US" sz="4000" dirty="0" err="1"/>
              <a:t>xier</a:t>
            </a:r>
            <a:r>
              <a:rPr lang="en-US" sz="4000" dirty="0"/>
              <a:t>/es</a:t>
            </a:r>
          </a:p>
          <a:p>
            <a:endParaRPr lang="en-US" sz="4000" dirty="0"/>
          </a:p>
          <a:p>
            <a:r>
              <a:rPr lang="en-US" sz="4000" dirty="0"/>
              <a:t>Sie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46045B-EAAC-584B-AF96-78F56BA0CA93}"/>
              </a:ext>
            </a:extLst>
          </p:cNvPr>
          <p:cNvSpPr txBox="1"/>
          <p:nvPr/>
        </p:nvSpPr>
        <p:spPr>
          <a:xfrm>
            <a:off x="7214419" y="1933600"/>
            <a:ext cx="583544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wir</a:t>
            </a:r>
            <a:endParaRPr lang="en-US" sz="4000" dirty="0"/>
          </a:p>
          <a:p>
            <a:endParaRPr lang="en-US" sz="4000" dirty="0"/>
          </a:p>
          <a:p>
            <a:r>
              <a:rPr lang="en-US" sz="4000" dirty="0" err="1"/>
              <a:t>ihr</a:t>
            </a:r>
            <a:endParaRPr lang="en-US" sz="4000" dirty="0"/>
          </a:p>
          <a:p>
            <a:endParaRPr lang="en-US" sz="4000" dirty="0"/>
          </a:p>
          <a:p>
            <a:r>
              <a:rPr lang="en-US" sz="4000" dirty="0" err="1"/>
              <a:t>sie</a:t>
            </a:r>
            <a:endParaRPr lang="en-US" sz="4000" dirty="0"/>
          </a:p>
          <a:p>
            <a:endParaRPr lang="en-US" sz="4000" dirty="0"/>
          </a:p>
          <a:p>
            <a:r>
              <a:rPr lang="en-US" sz="4000" dirty="0"/>
              <a:t>Sie</a:t>
            </a:r>
          </a:p>
          <a:p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08772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D82D33-DA13-644C-98E9-72F9E075CF4E}"/>
              </a:ext>
            </a:extLst>
          </p:cNvPr>
          <p:cNvSpPr txBox="1"/>
          <p:nvPr/>
        </p:nvSpPr>
        <p:spPr>
          <a:xfrm>
            <a:off x="358815" y="243068"/>
            <a:ext cx="10301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Und du?/Und Sie?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B872EE-10C1-7443-A994-353D45A08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7843"/>
            <a:ext cx="8679766" cy="16200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EB1547-3B06-ED4D-8A34-9FA8142CDC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31312"/>
            <a:ext cx="8476406" cy="4176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7414D6-DD52-E848-9299-10B965C1BC25}"/>
              </a:ext>
            </a:extLst>
          </p:cNvPr>
          <p:cNvSpPr txBox="1"/>
          <p:nvPr/>
        </p:nvSpPr>
        <p:spPr>
          <a:xfrm>
            <a:off x="9099845" y="535455"/>
            <a:ext cx="25227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blau</a:t>
            </a:r>
            <a:endParaRPr lang="en-US" sz="2800" dirty="0"/>
          </a:p>
          <a:p>
            <a:r>
              <a:rPr lang="en-US" sz="2800" dirty="0" err="1"/>
              <a:t>braun</a:t>
            </a:r>
            <a:endParaRPr lang="en-US" sz="2800" dirty="0"/>
          </a:p>
          <a:p>
            <a:r>
              <a:rPr lang="en-US" sz="2800" dirty="0" err="1"/>
              <a:t>grün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braun-grün</a:t>
            </a:r>
            <a:endParaRPr lang="en-US" sz="2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D4996A-0857-DE42-AF04-E4964DCA7C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9632" y="4602496"/>
            <a:ext cx="8982390" cy="15196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A2F004-3A67-544A-BC8D-439B037BB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360" y="2815702"/>
            <a:ext cx="8476406" cy="15480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22A041-6F7B-F24A-AC18-D450160CA4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4302629"/>
            <a:ext cx="8470740" cy="42353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F56E0A4-B59E-4942-90C3-2EE227DE4940}"/>
              </a:ext>
            </a:extLst>
          </p:cNvPr>
          <p:cNvSpPr txBox="1"/>
          <p:nvPr/>
        </p:nvSpPr>
        <p:spPr>
          <a:xfrm>
            <a:off x="9197128" y="2299321"/>
            <a:ext cx="19792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rot </a:t>
            </a:r>
          </a:p>
          <a:p>
            <a:r>
              <a:rPr lang="en-US" sz="2800" dirty="0"/>
              <a:t>schwarz </a:t>
            </a:r>
          </a:p>
          <a:p>
            <a:r>
              <a:rPr lang="en-US" sz="2800" dirty="0" err="1"/>
              <a:t>braun</a:t>
            </a:r>
            <a:endParaRPr lang="en-US" sz="2800" dirty="0"/>
          </a:p>
          <a:p>
            <a:r>
              <a:rPr lang="en-US" sz="2800" dirty="0"/>
              <a:t>blond</a:t>
            </a:r>
          </a:p>
          <a:p>
            <a:r>
              <a:rPr lang="en-US" sz="2800" dirty="0" err="1"/>
              <a:t>grau</a:t>
            </a:r>
            <a:endParaRPr lang="en-US" sz="2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84B429D-E371-5D45-B615-E4962CC087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373" y="6227760"/>
            <a:ext cx="8885472" cy="581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205D0-F387-5D4E-B15E-B1439BAB67B7}"/>
              </a:ext>
            </a:extLst>
          </p:cNvPr>
          <p:cNvSpPr txBox="1"/>
          <p:nvPr/>
        </p:nvSpPr>
        <p:spPr>
          <a:xfrm>
            <a:off x="9243142" y="4546090"/>
            <a:ext cx="178996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lang</a:t>
            </a:r>
          </a:p>
          <a:p>
            <a:r>
              <a:rPr lang="en-US" sz="2800" dirty="0" err="1"/>
              <a:t>kurz</a:t>
            </a:r>
            <a:endParaRPr lang="en-US" sz="2800" dirty="0"/>
          </a:p>
          <a:p>
            <a:r>
              <a:rPr lang="en-US" sz="2800" dirty="0" err="1"/>
              <a:t>glatt</a:t>
            </a:r>
            <a:endParaRPr lang="en-US" sz="2800" dirty="0"/>
          </a:p>
          <a:p>
            <a:r>
              <a:rPr lang="en-US" sz="2800" dirty="0" err="1"/>
              <a:t>kraus</a:t>
            </a:r>
            <a:endParaRPr lang="en-US" sz="2800" dirty="0"/>
          </a:p>
          <a:p>
            <a:r>
              <a:rPr lang="en-US" sz="2800" dirty="0" err="1"/>
              <a:t>wellig</a:t>
            </a:r>
            <a:endParaRPr lang="en-US" sz="2800" dirty="0"/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FEE2A9-96B5-F59E-A08D-A2770F7760CA}"/>
              </a:ext>
            </a:extLst>
          </p:cNvPr>
          <p:cNvSpPr txBox="1"/>
          <p:nvPr/>
        </p:nvSpPr>
        <p:spPr>
          <a:xfrm>
            <a:off x="3570248" y="209144"/>
            <a:ext cx="8262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die </a:t>
            </a:r>
            <a:r>
              <a:rPr lang="en-US" sz="3200" dirty="0" err="1"/>
              <a:t>Augenfarbe</a:t>
            </a:r>
            <a:r>
              <a:rPr lang="en-US" sz="3200" dirty="0"/>
              <a:t> und </a:t>
            </a:r>
            <a:r>
              <a:rPr lang="en-US" sz="3200" dirty="0" err="1"/>
              <a:t>Haarefarbe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878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10650-6BEC-434C-B7D6-57C09D07D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08585DA-FDC5-E342-85C0-C6130CED61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443" y="1268949"/>
            <a:ext cx="11698166" cy="35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7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gela Merkel | Biography, Education, Political Career, &amp;amp; Facts | Britannica">
            <a:extLst>
              <a:ext uri="{FF2B5EF4-FFF2-40B4-BE49-F238E27FC236}">
                <a16:creationId xmlns:a16="http://schemas.microsoft.com/office/drawing/2014/main" id="{5B48F2DF-B9D8-ED4D-A55A-5ADF94EAE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21" y="795644"/>
            <a:ext cx="3175135" cy="386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atih Akin - Wikipedia">
            <a:extLst>
              <a:ext uri="{FF2B5EF4-FFF2-40B4-BE49-F238E27FC236}">
                <a16:creationId xmlns:a16="http://schemas.microsoft.com/office/drawing/2014/main" id="{63EEC548-1390-0A4C-8679-E3AFFC366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292" y="795644"/>
            <a:ext cx="4212236" cy="371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CA722F-35E5-3442-B6BB-2F4B19425894}"/>
              </a:ext>
            </a:extLst>
          </p:cNvPr>
          <p:cNvSpPr txBox="1"/>
          <p:nvPr/>
        </p:nvSpPr>
        <p:spPr>
          <a:xfrm>
            <a:off x="323555" y="4741339"/>
            <a:ext cx="27132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Angela Merkel</a:t>
            </a:r>
          </a:p>
          <a:p>
            <a:r>
              <a:rPr lang="en-US" sz="2800" dirty="0"/>
              <a:t>(</a:t>
            </a:r>
            <a:r>
              <a:rPr lang="en-US" sz="2800" dirty="0" err="1"/>
              <a:t>Politikerin</a:t>
            </a:r>
            <a:r>
              <a:rPr lang="en-US" sz="2800" dirty="0"/>
              <a:t>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49E37C-17F8-5443-974E-B9BF82C8327D}"/>
              </a:ext>
            </a:extLst>
          </p:cNvPr>
          <p:cNvSpPr txBox="1"/>
          <p:nvPr/>
        </p:nvSpPr>
        <p:spPr>
          <a:xfrm>
            <a:off x="3912777" y="4864067"/>
            <a:ext cx="4212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Fatih Akin</a:t>
            </a:r>
          </a:p>
          <a:p>
            <a:r>
              <a:rPr lang="en-US" sz="2800" dirty="0"/>
              <a:t>(</a:t>
            </a:r>
            <a:r>
              <a:rPr lang="en-US" sz="2800" dirty="0" err="1"/>
              <a:t>Filmemacher</a:t>
            </a:r>
            <a:r>
              <a:rPr lang="en-US" sz="2800" dirty="0"/>
              <a:t>/Regisseur) </a:t>
            </a:r>
          </a:p>
        </p:txBody>
      </p:sp>
      <p:pic>
        <p:nvPicPr>
          <p:cNvPr id="9222" name="Picture 6" descr="Christoph Maria Herbst - Wikipedia">
            <a:extLst>
              <a:ext uri="{FF2B5EF4-FFF2-40B4-BE49-F238E27FC236}">
                <a16:creationId xmlns:a16="http://schemas.microsoft.com/office/drawing/2014/main" id="{AFFBF576-F501-EF4C-AA0B-DF757F5E0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694" y="914400"/>
            <a:ext cx="3054057" cy="382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7FBD21-4885-344E-8463-CB7CEFF8B49D}"/>
              </a:ext>
            </a:extLst>
          </p:cNvPr>
          <p:cNvSpPr txBox="1"/>
          <p:nvPr/>
        </p:nvSpPr>
        <p:spPr>
          <a:xfrm>
            <a:off x="7817994" y="4878157"/>
            <a:ext cx="4097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Christoph Maria Herbst</a:t>
            </a:r>
          </a:p>
          <a:p>
            <a:r>
              <a:rPr lang="en-US" sz="2800" dirty="0"/>
              <a:t>(</a:t>
            </a:r>
            <a:r>
              <a:rPr lang="en-US" sz="2800" dirty="0" err="1"/>
              <a:t>Filmstar</a:t>
            </a:r>
            <a:r>
              <a:rPr lang="en-US" sz="2800" dirty="0"/>
              <a:t>/</a:t>
            </a:r>
            <a:r>
              <a:rPr lang="en-US" sz="2800" dirty="0" err="1"/>
              <a:t>Schauspieler</a:t>
            </a:r>
            <a:r>
              <a:rPr lang="en-US" sz="2800" dirty="0"/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3C772B-C461-784A-AB15-51430727E019}"/>
              </a:ext>
            </a:extLst>
          </p:cNvPr>
          <p:cNvSpPr txBox="1"/>
          <p:nvPr/>
        </p:nvSpPr>
        <p:spPr>
          <a:xfrm>
            <a:off x="8930028" y="5943600"/>
            <a:ext cx="2797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[</a:t>
            </a:r>
            <a:r>
              <a:rPr lang="en-US" sz="2800" dirty="0" err="1"/>
              <a:t>eine</a:t>
            </a:r>
            <a:r>
              <a:rPr lang="en-US" sz="2800" dirty="0"/>
              <a:t> </a:t>
            </a:r>
            <a:r>
              <a:rPr lang="en-US" sz="2800" dirty="0" err="1"/>
              <a:t>Glatze</a:t>
            </a:r>
            <a:r>
              <a:rPr lang="en-US" sz="2800" dirty="0"/>
              <a:t>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F8C2F3-8901-1441-9A85-4D9857FB4CBD}"/>
              </a:ext>
            </a:extLst>
          </p:cNvPr>
          <p:cNvSpPr txBox="1"/>
          <p:nvPr/>
        </p:nvSpPr>
        <p:spPr>
          <a:xfrm>
            <a:off x="323555" y="176981"/>
            <a:ext cx="783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Wie </a:t>
            </a:r>
            <a:r>
              <a:rPr lang="en-US" sz="3200" dirty="0" err="1"/>
              <a:t>sehen</a:t>
            </a:r>
            <a:r>
              <a:rPr lang="en-US" sz="3200" dirty="0"/>
              <a:t> </a:t>
            </a:r>
            <a:r>
              <a:rPr lang="en-US" sz="3200" dirty="0" err="1"/>
              <a:t>sie</a:t>
            </a:r>
            <a:r>
              <a:rPr lang="en-US" sz="3200" dirty="0"/>
              <a:t> </a:t>
            </a:r>
            <a:r>
              <a:rPr lang="en-US" sz="3200" dirty="0" err="1"/>
              <a:t>aus</a:t>
            </a:r>
            <a:r>
              <a:rPr lang="en-US" sz="3200" dirty="0"/>
              <a:t>? Das </a:t>
            </a:r>
            <a:r>
              <a:rPr lang="en-US" sz="3200" dirty="0" err="1"/>
              <a:t>Aussehen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123EA3-0B29-806A-DE57-80BA4C53E664}"/>
              </a:ext>
            </a:extLst>
          </p:cNvPr>
          <p:cNvSpPr txBox="1"/>
          <p:nvPr/>
        </p:nvSpPr>
        <p:spPr>
          <a:xfrm>
            <a:off x="464695" y="5739797"/>
            <a:ext cx="7353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hat ________ </a:t>
            </a:r>
            <a:r>
              <a:rPr lang="en-US" sz="2800" dirty="0" err="1"/>
              <a:t>Augen</a:t>
            </a:r>
            <a:endParaRPr lang="en-US" sz="2800" dirty="0"/>
          </a:p>
          <a:p>
            <a:r>
              <a:rPr lang="en-US" sz="2800" dirty="0"/>
              <a:t>hat ________ und _______ </a:t>
            </a:r>
            <a:r>
              <a:rPr lang="en-US" sz="2800" dirty="0" err="1"/>
              <a:t>Haare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7614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2F569-0C5E-3940-82DC-69116D482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75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Hallo/</a:t>
            </a:r>
            <a:r>
              <a:rPr lang="en-US" b="1" dirty="0" err="1"/>
              <a:t>Guten</a:t>
            </a:r>
            <a:r>
              <a:rPr lang="en-US" b="1" dirty="0"/>
              <a:t> Morgen. Wie  </a:t>
            </a:r>
            <a:r>
              <a:rPr lang="en-US" b="1" dirty="0" err="1"/>
              <a:t>geht’s</a:t>
            </a:r>
            <a:r>
              <a:rPr lang="en-US" b="1" dirty="0"/>
              <a:t>…..?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14CC9-AD65-6F41-9B29-DAF51C33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323" y="1390001"/>
            <a:ext cx="10515600" cy="4351338"/>
          </a:xfrm>
        </p:spPr>
        <p:txBody>
          <a:bodyPr/>
          <a:lstStyle/>
          <a:p>
            <a:r>
              <a:rPr lang="en-US" dirty="0"/>
              <a:t>Es </a:t>
            </a:r>
            <a:r>
              <a:rPr lang="en-US" dirty="0" err="1"/>
              <a:t>geht</a:t>
            </a:r>
            <a:r>
              <a:rPr lang="en-US" dirty="0"/>
              <a:t> mir……..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711FF4-B6A8-3341-8538-C62A29662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834" y="2454553"/>
            <a:ext cx="1719806" cy="17198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89ECF8-0C2B-B84E-AAAA-C6ADC0FC2E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23" y="2516526"/>
            <a:ext cx="1509130" cy="1509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68426C-AD35-6743-9E95-8C7FED5F52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5750" y="2484664"/>
            <a:ext cx="1473523" cy="14735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76C508-4E46-9644-A9F2-60DD6E5EE6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055" y="2468319"/>
            <a:ext cx="1422400" cy="142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7E69BF-8843-E843-AB35-9A3F1E1F05A5}"/>
              </a:ext>
            </a:extLst>
          </p:cNvPr>
          <p:cNvSpPr txBox="1"/>
          <p:nvPr/>
        </p:nvSpPr>
        <p:spPr>
          <a:xfrm>
            <a:off x="1021065" y="4089487"/>
            <a:ext cx="137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667BF2-14F2-AB41-931D-21297E6E4CBA}"/>
              </a:ext>
            </a:extLst>
          </p:cNvPr>
          <p:cNvSpPr txBox="1"/>
          <p:nvPr/>
        </p:nvSpPr>
        <p:spPr>
          <a:xfrm>
            <a:off x="3370564" y="4111408"/>
            <a:ext cx="2283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7C4B81-00FF-F245-8775-97A9E721FB6A}"/>
              </a:ext>
            </a:extLst>
          </p:cNvPr>
          <p:cNvSpPr txBox="1"/>
          <p:nvPr/>
        </p:nvSpPr>
        <p:spPr>
          <a:xfrm>
            <a:off x="5643328" y="4057571"/>
            <a:ext cx="3108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 La La (OK)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5E7EBF-0322-754E-B66F-6A92DC9CE277}"/>
              </a:ext>
            </a:extLst>
          </p:cNvPr>
          <p:cNvSpPr txBox="1"/>
          <p:nvPr/>
        </p:nvSpPr>
        <p:spPr>
          <a:xfrm>
            <a:off x="8751973" y="4020105"/>
            <a:ext cx="2550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SCHLECHT</a:t>
            </a:r>
          </a:p>
        </p:txBody>
      </p:sp>
    </p:spTree>
    <p:extLst>
      <p:ext uri="{BB962C8B-B14F-4D97-AF65-F5344CB8AC3E}">
        <p14:creationId xmlns:p14="http://schemas.microsoft.com/office/powerpoint/2010/main" val="51213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6398D5-907E-8641-8B06-4D9434B6FA72}"/>
              </a:ext>
            </a:extLst>
          </p:cNvPr>
          <p:cNvSpPr/>
          <p:nvPr/>
        </p:nvSpPr>
        <p:spPr>
          <a:xfrm>
            <a:off x="2471595" y="3429000"/>
            <a:ext cx="84553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Ich </a:t>
            </a:r>
            <a:r>
              <a:rPr lang="en-US" sz="3200" dirty="0" err="1"/>
              <a:t>habe</a:t>
            </a:r>
            <a:r>
              <a:rPr lang="en-US" sz="3200" dirty="0"/>
              <a:t> </a:t>
            </a:r>
            <a:r>
              <a:rPr lang="en-US" sz="3200" dirty="0" err="1"/>
              <a:t>lange</a:t>
            </a:r>
            <a:r>
              <a:rPr lang="en-US" sz="3200" dirty="0"/>
              <a:t>, </a:t>
            </a:r>
            <a:r>
              <a:rPr lang="en-US" sz="3200" dirty="0" err="1"/>
              <a:t>dunkelbraune</a:t>
            </a:r>
            <a:r>
              <a:rPr lang="en-US" sz="3200" dirty="0"/>
              <a:t> und </a:t>
            </a:r>
            <a:r>
              <a:rPr lang="en-US" sz="3200" dirty="0" err="1"/>
              <a:t>lockige</a:t>
            </a:r>
            <a:r>
              <a:rPr lang="en-US" sz="3200" dirty="0"/>
              <a:t> </a:t>
            </a:r>
            <a:r>
              <a:rPr lang="en-US" sz="3200" dirty="0" err="1"/>
              <a:t>Haare</a:t>
            </a:r>
            <a:r>
              <a:rPr lang="en-US" sz="3200" dirty="0"/>
              <a:t> (</a:t>
            </a:r>
            <a:r>
              <a:rPr lang="en-US" sz="3200" dirty="0" err="1">
                <a:highlight>
                  <a:srgbClr val="FFFF00"/>
                </a:highlight>
              </a:rPr>
              <a:t>normalerweise</a:t>
            </a:r>
            <a:r>
              <a:rPr lang="en-US" sz="3200" dirty="0"/>
              <a:t>)  und ich </a:t>
            </a:r>
            <a:r>
              <a:rPr lang="en-US" sz="3200" dirty="0" err="1"/>
              <a:t>habe</a:t>
            </a:r>
            <a:r>
              <a:rPr lang="en-US" sz="3200" dirty="0"/>
              <a:t> </a:t>
            </a:r>
            <a:r>
              <a:rPr lang="en-US" sz="3200" dirty="0" err="1"/>
              <a:t>braune</a:t>
            </a:r>
            <a:r>
              <a:rPr lang="en-US" sz="3200" dirty="0"/>
              <a:t> </a:t>
            </a:r>
            <a:r>
              <a:rPr lang="en-US" sz="3200" dirty="0" err="1"/>
              <a:t>Augen</a:t>
            </a:r>
            <a:r>
              <a:rPr lang="en-US" sz="3200" dirty="0"/>
              <a:t>. Und Sie?  (2 -3  </a:t>
            </a:r>
            <a:r>
              <a:rPr lang="en-US" sz="3200" dirty="0" err="1"/>
              <a:t>Adjektive</a:t>
            </a:r>
            <a:r>
              <a:rPr lang="en-US" sz="3200" dirty="0"/>
              <a:t> </a:t>
            </a:r>
            <a:r>
              <a:rPr lang="en-US" sz="3200" dirty="0" err="1"/>
              <a:t>für</a:t>
            </a:r>
            <a:r>
              <a:rPr lang="en-US" sz="3200" dirty="0"/>
              <a:t> die </a:t>
            </a:r>
            <a:r>
              <a:rPr lang="en-US" sz="3200" dirty="0" err="1"/>
              <a:t>Haare</a:t>
            </a:r>
            <a:r>
              <a:rPr lang="en-US" sz="3200" dirty="0"/>
              <a:t>!)</a:t>
            </a:r>
          </a:p>
          <a:p>
            <a:endParaRPr lang="en-US" sz="3200" dirty="0"/>
          </a:p>
          <a:p>
            <a:r>
              <a:rPr lang="en-US" sz="3200" dirty="0"/>
              <a:t>die </a:t>
            </a:r>
            <a:r>
              <a:rPr lang="en-US" sz="3200" dirty="0" err="1"/>
              <a:t>Lieblingsperson</a:t>
            </a:r>
            <a:r>
              <a:rPr lang="en-US" sz="3200" dirty="0"/>
              <a:t>: </a:t>
            </a:r>
            <a:r>
              <a:rPr lang="en-US" sz="3200" dirty="0" err="1"/>
              <a:t>Meine</a:t>
            </a:r>
            <a:r>
              <a:rPr lang="en-US" sz="3200" dirty="0"/>
              <a:t> </a:t>
            </a:r>
            <a:r>
              <a:rPr lang="en-US" sz="3200" dirty="0" err="1"/>
              <a:t>Lieblingsperson</a:t>
            </a:r>
            <a:r>
              <a:rPr lang="en-US" sz="3200" dirty="0"/>
              <a:t> </a:t>
            </a:r>
            <a:r>
              <a:rPr lang="en-US" sz="3200" dirty="0" err="1"/>
              <a:t>heisst</a:t>
            </a:r>
            <a:r>
              <a:rPr lang="en-US" sz="3200" dirty="0"/>
              <a:t> </a:t>
            </a:r>
            <a:r>
              <a:rPr lang="en-US" sz="3200" dirty="0" err="1"/>
              <a:t>Alessanda</a:t>
            </a:r>
            <a:r>
              <a:rPr lang="en-US" sz="3200" dirty="0"/>
              <a:t>. Sie hat </a:t>
            </a:r>
            <a:r>
              <a:rPr lang="en-US" sz="3200" dirty="0" err="1"/>
              <a:t>lange</a:t>
            </a:r>
            <a:r>
              <a:rPr lang="en-US" sz="3200" dirty="0"/>
              <a:t>, </a:t>
            </a:r>
            <a:r>
              <a:rPr lang="en-US" sz="3200" dirty="0" err="1"/>
              <a:t>schwarze</a:t>
            </a:r>
            <a:r>
              <a:rPr lang="en-US" sz="3200" dirty="0"/>
              <a:t> und </a:t>
            </a:r>
            <a:r>
              <a:rPr lang="en-US" sz="3200" dirty="0" err="1"/>
              <a:t>glatte</a:t>
            </a:r>
            <a:r>
              <a:rPr lang="en-US" sz="3200" dirty="0"/>
              <a:t> </a:t>
            </a:r>
            <a:r>
              <a:rPr lang="en-US" sz="3200" dirty="0" err="1"/>
              <a:t>Haare</a:t>
            </a:r>
            <a:r>
              <a:rPr lang="en-US" sz="3200" dirty="0"/>
              <a:t>. </a:t>
            </a: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671C0E-A012-0B41-A5D1-14101A19E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74" y="338643"/>
            <a:ext cx="2094089" cy="20940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295B1D-9625-D941-BB8A-FBA240397DDE}"/>
              </a:ext>
            </a:extLst>
          </p:cNvPr>
          <p:cNvSpPr txBox="1"/>
          <p:nvPr/>
        </p:nvSpPr>
        <p:spPr>
          <a:xfrm>
            <a:off x="629586" y="2578308"/>
            <a:ext cx="3177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hellbraun</a:t>
            </a:r>
            <a:endParaRPr lang="en-US" sz="2400" dirty="0"/>
          </a:p>
          <a:p>
            <a:r>
              <a:rPr lang="en-US" sz="2400" dirty="0" err="1"/>
              <a:t>hellbraune</a:t>
            </a:r>
            <a:r>
              <a:rPr lang="en-US" sz="2400" dirty="0"/>
              <a:t> </a:t>
            </a:r>
            <a:r>
              <a:rPr lang="en-US" sz="2400" dirty="0" err="1"/>
              <a:t>Haare</a:t>
            </a:r>
            <a:r>
              <a:rPr lang="en-US" sz="24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E9E09B-4320-7E44-9756-A4033AD18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869" y="523601"/>
            <a:ext cx="1909131" cy="19091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25564C-8861-004A-B79F-7FAE85B4153A}"/>
              </a:ext>
            </a:extLst>
          </p:cNvPr>
          <p:cNvSpPr txBox="1"/>
          <p:nvPr/>
        </p:nvSpPr>
        <p:spPr>
          <a:xfrm>
            <a:off x="4182256" y="2567873"/>
            <a:ext cx="1913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dunkelbraun</a:t>
            </a:r>
            <a:r>
              <a:rPr lang="en-US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98347F-AFDD-7247-93D7-07847DAB323F}"/>
              </a:ext>
            </a:extLst>
          </p:cNvPr>
          <p:cNvSpPr txBox="1"/>
          <p:nvPr/>
        </p:nvSpPr>
        <p:spPr>
          <a:xfrm>
            <a:off x="3912433" y="3029538"/>
            <a:ext cx="4137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dunkelbraune</a:t>
            </a:r>
            <a:r>
              <a:rPr lang="en-US" sz="2800" dirty="0"/>
              <a:t> </a:t>
            </a:r>
            <a:r>
              <a:rPr lang="en-US" sz="2800" dirty="0" err="1"/>
              <a:t>Haare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7051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96"/>
    </mc:Choice>
    <mc:Fallback xmlns="">
      <p:transition spd="slow" advTm="45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E102A-72D0-A04C-A9EC-C21DD7922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6031"/>
          </a:xfrm>
        </p:spPr>
        <p:txBody>
          <a:bodyPr>
            <a:normAutofit/>
          </a:bodyPr>
          <a:lstStyle/>
          <a:p>
            <a:r>
              <a:rPr lang="en-US" sz="4000" b="1" dirty="0"/>
              <a:t>das </a:t>
            </a:r>
            <a:r>
              <a:rPr lang="en-US" sz="4000" b="1" dirty="0" err="1"/>
              <a:t>Aussehen</a:t>
            </a:r>
            <a:r>
              <a:rPr lang="en-US" sz="4000" b="1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9A4084-FBF8-D646-995A-DCC00A0B7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843"/>
            <a:ext cx="8425788" cy="2623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0E8337-F0FB-EE4C-B7A3-2CA90EEDBB1E}"/>
              </a:ext>
            </a:extLst>
          </p:cNvPr>
          <p:cNvSpPr txBox="1"/>
          <p:nvPr/>
        </p:nvSpPr>
        <p:spPr>
          <a:xfrm>
            <a:off x="8424464" y="713140"/>
            <a:ext cx="422204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alt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dirty="0" err="1"/>
              <a:t>jung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err="1"/>
              <a:t>hübsch</a:t>
            </a:r>
            <a:r>
              <a:rPr lang="en-US" sz="2800" dirty="0"/>
              <a:t>/</a:t>
            </a:r>
            <a:r>
              <a:rPr lang="en-US" sz="2800" dirty="0" err="1"/>
              <a:t>attraktiv</a:t>
            </a:r>
            <a:r>
              <a:rPr lang="en-US" sz="2800" dirty="0"/>
              <a:t>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dirty="0" err="1"/>
              <a:t>unattraktiv</a:t>
            </a:r>
            <a:r>
              <a:rPr lang="en-US" sz="2800" dirty="0"/>
              <a:t> </a:t>
            </a:r>
          </a:p>
          <a:p>
            <a:endParaRPr lang="en-US" sz="2800" dirty="0"/>
          </a:p>
          <a:p>
            <a:r>
              <a:rPr lang="en-US" sz="2800" dirty="0"/>
              <a:t>gross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dirty="0" err="1"/>
              <a:t>klein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err="1"/>
              <a:t>schlank</a:t>
            </a:r>
            <a:r>
              <a:rPr lang="en-US" sz="2800" dirty="0"/>
              <a:t>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dirty="0" err="1"/>
              <a:t>mollig</a:t>
            </a:r>
            <a:r>
              <a:rPr lang="en-US" sz="2800" dirty="0"/>
              <a:t>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753775-E7CB-D749-9187-5633C33102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91443"/>
            <a:ext cx="8683316" cy="696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280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344"/>
    </mc:Choice>
    <mc:Fallback xmlns="">
      <p:transition spd="slow" advTm="121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F120C-9A8A-3DAE-4C98-3F3B590D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Was </a:t>
            </a:r>
            <a:r>
              <a:rPr lang="en-US" b="1" dirty="0" err="1"/>
              <a:t>machen</a:t>
            </a:r>
            <a:r>
              <a:rPr lang="en-US" b="1" dirty="0"/>
              <a:t> Sie am </a:t>
            </a:r>
            <a:r>
              <a:rPr lang="en-US" b="1" dirty="0" err="1"/>
              <a:t>Wochenende</a:t>
            </a:r>
            <a:r>
              <a:rPr lang="en-US" b="1" dirty="0"/>
              <a:t>? </a:t>
            </a:r>
            <a:r>
              <a:rPr lang="en-US" b="1" dirty="0" err="1"/>
              <a:t>Welche</a:t>
            </a:r>
            <a:r>
              <a:rPr lang="en-US" b="1" dirty="0"/>
              <a:t> 2 </a:t>
            </a:r>
            <a:r>
              <a:rPr lang="en-US" b="1" dirty="0" err="1"/>
              <a:t>Aktivitäten</a:t>
            </a:r>
            <a:r>
              <a:rPr lang="en-US" b="1" dirty="0"/>
              <a:t> </a:t>
            </a:r>
            <a:r>
              <a:rPr lang="en-US" b="1" dirty="0" err="1"/>
              <a:t>machen</a:t>
            </a:r>
            <a:r>
              <a:rPr lang="en-US" b="1" dirty="0"/>
              <a:t> Sie?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82E21-7433-9695-C790-C3C8D4300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1690688"/>
            <a:ext cx="10515600" cy="4351338"/>
          </a:xfrm>
        </p:spPr>
        <p:txBody>
          <a:bodyPr/>
          <a:lstStyle/>
          <a:p>
            <a:r>
              <a:rPr lang="en-US" dirty="0"/>
              <a:t>Ich </a:t>
            </a:r>
            <a:r>
              <a:rPr lang="en-US" dirty="0" err="1"/>
              <a:t>schlafe</a:t>
            </a:r>
            <a:r>
              <a:rPr lang="en-US" dirty="0"/>
              <a:t> am </a:t>
            </a:r>
            <a:r>
              <a:rPr lang="en-US" dirty="0" err="1"/>
              <a:t>Wochenende</a:t>
            </a:r>
            <a:r>
              <a:rPr lang="en-US" dirty="0"/>
              <a:t>. </a:t>
            </a:r>
          </a:p>
          <a:p>
            <a:r>
              <a:rPr lang="en-US" dirty="0"/>
              <a:t>Ich </a:t>
            </a:r>
            <a:r>
              <a:rPr lang="en-US" dirty="0" err="1"/>
              <a:t>laufe</a:t>
            </a:r>
            <a:r>
              <a:rPr lang="en-US" dirty="0"/>
              <a:t> am </a:t>
            </a:r>
            <a:r>
              <a:rPr lang="en-US" dirty="0" err="1"/>
              <a:t>Wochenende</a:t>
            </a:r>
            <a:r>
              <a:rPr lang="en-US" dirty="0"/>
              <a:t>. </a:t>
            </a:r>
          </a:p>
          <a:p>
            <a:r>
              <a:rPr lang="en-US" dirty="0"/>
              <a:t>Ich </a:t>
            </a:r>
            <a:r>
              <a:rPr lang="en-US" dirty="0" err="1"/>
              <a:t>schreibe</a:t>
            </a:r>
            <a:r>
              <a:rPr lang="en-US" dirty="0"/>
              <a:t> E-Mails am </a:t>
            </a:r>
            <a:r>
              <a:rPr lang="en-US" dirty="0" err="1"/>
              <a:t>Wochenende</a:t>
            </a:r>
            <a:r>
              <a:rPr lang="en-US" dirty="0"/>
              <a:t>. </a:t>
            </a:r>
          </a:p>
          <a:p>
            <a:r>
              <a:rPr lang="en-US" dirty="0"/>
              <a:t>Ich lese </a:t>
            </a:r>
            <a:r>
              <a:rPr lang="en-US" dirty="0" err="1"/>
              <a:t>ein</a:t>
            </a:r>
            <a:r>
              <a:rPr lang="en-US" dirty="0"/>
              <a:t> Buch am </a:t>
            </a:r>
            <a:r>
              <a:rPr lang="en-US" dirty="0" err="1"/>
              <a:t>Wochenende</a:t>
            </a:r>
            <a:r>
              <a:rPr lang="en-US" dirty="0"/>
              <a:t>. </a:t>
            </a:r>
          </a:p>
          <a:p>
            <a:r>
              <a:rPr lang="en-US" dirty="0"/>
              <a:t>Ich </a:t>
            </a:r>
            <a:r>
              <a:rPr lang="en-US" dirty="0" err="1"/>
              <a:t>hoere</a:t>
            </a:r>
            <a:r>
              <a:rPr lang="en-US" dirty="0"/>
              <a:t> Musik am </a:t>
            </a:r>
            <a:r>
              <a:rPr lang="en-US" dirty="0" err="1"/>
              <a:t>Wochenende</a:t>
            </a:r>
            <a:r>
              <a:rPr lang="en-US" dirty="0"/>
              <a:t>. </a:t>
            </a:r>
          </a:p>
          <a:p>
            <a:r>
              <a:rPr lang="en-US" dirty="0"/>
              <a:t>Ich mache </a:t>
            </a:r>
            <a:r>
              <a:rPr lang="en-US" dirty="0" err="1"/>
              <a:t>Hausaufgaben</a:t>
            </a:r>
            <a:r>
              <a:rPr lang="en-US" dirty="0"/>
              <a:t> am </a:t>
            </a:r>
            <a:r>
              <a:rPr lang="en-US" dirty="0" err="1"/>
              <a:t>Wochenede</a:t>
            </a:r>
            <a:r>
              <a:rPr lang="en-US" dirty="0"/>
              <a:t>. </a:t>
            </a:r>
          </a:p>
          <a:p>
            <a:r>
              <a:rPr lang="en-US" dirty="0"/>
              <a:t>Ich </a:t>
            </a:r>
            <a:r>
              <a:rPr lang="en-US" dirty="0" err="1"/>
              <a:t>spreche</a:t>
            </a:r>
            <a:r>
              <a:rPr lang="en-US" dirty="0"/>
              <a:t> Deutsch am </a:t>
            </a:r>
            <a:r>
              <a:rPr lang="en-US" dirty="0" err="1"/>
              <a:t>Wochenennde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5713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43113-9C8D-A42B-CD60-C876AA188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-192088"/>
            <a:ext cx="10515600" cy="1325563"/>
          </a:xfrm>
        </p:spPr>
        <p:txBody>
          <a:bodyPr/>
          <a:lstStyle/>
          <a:p>
            <a:r>
              <a:rPr lang="en-US" dirty="0"/>
              <a:t>Ein </a:t>
            </a:r>
            <a:r>
              <a:rPr lang="en-US" dirty="0" err="1"/>
              <a:t>Zungenbrecher</a:t>
            </a:r>
            <a:endParaRPr lang="en-US" dirty="0"/>
          </a:p>
        </p:txBody>
      </p:sp>
      <p:pic>
        <p:nvPicPr>
          <p:cNvPr id="1028" name="Picture 4" descr="Zungenbrecher in Deutsch (DaF) | Leicht ...">
            <a:extLst>
              <a:ext uri="{FF2B5EF4-FFF2-40B4-BE49-F238E27FC236}">
                <a16:creationId xmlns:a16="http://schemas.microsoft.com/office/drawing/2014/main" id="{F38FC646-313F-85C4-90CA-CBB89BAE2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5" y="757238"/>
            <a:ext cx="5724525" cy="254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ungenbrecher 674 aus Zungenbrecher">
            <a:extLst>
              <a:ext uri="{FF2B5EF4-FFF2-40B4-BE49-F238E27FC236}">
                <a16:creationId xmlns:a16="http://schemas.microsoft.com/office/drawing/2014/main" id="{83389676-EBF7-3FC5-9E43-2E313E52B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212" y="516335"/>
            <a:ext cx="5548314" cy="340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choko Schnecken | Chocolate Pinwheels">
            <a:extLst>
              <a:ext uri="{FF2B5EF4-FFF2-40B4-BE49-F238E27FC236}">
                <a16:creationId xmlns:a16="http://schemas.microsoft.com/office/drawing/2014/main" id="{956C7364-D277-F045-786C-B59A770C9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889" y="3456779"/>
            <a:ext cx="2685597" cy="31278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BC6835-E776-AD52-10FC-315EC87D390B}"/>
              </a:ext>
            </a:extLst>
          </p:cNvPr>
          <p:cNvSpPr txBox="1"/>
          <p:nvPr/>
        </p:nvSpPr>
        <p:spPr>
          <a:xfrm>
            <a:off x="3708399" y="4625978"/>
            <a:ext cx="63928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Das </a:t>
            </a:r>
            <a:r>
              <a:rPr lang="en-US" sz="2800" dirty="0" err="1"/>
              <a:t>Gebäck</a:t>
            </a:r>
            <a:r>
              <a:rPr lang="en-US" sz="2800" dirty="0"/>
              <a:t> </a:t>
            </a:r>
            <a:r>
              <a:rPr lang="en-US" sz="2800" dirty="0" err="1"/>
              <a:t>im</a:t>
            </a:r>
            <a:r>
              <a:rPr lang="en-US" sz="2800" dirty="0"/>
              <a:t> Foto </a:t>
            </a:r>
            <a:r>
              <a:rPr lang="en-US" sz="2800" dirty="0" err="1"/>
              <a:t>heisst</a:t>
            </a:r>
            <a:r>
              <a:rPr lang="en-US" sz="2800" dirty="0"/>
              <a:t> ,,Schnecken” </a:t>
            </a:r>
            <a:r>
              <a:rPr lang="en-US" sz="2800" dirty="0" err="1"/>
              <a:t>auch</a:t>
            </a:r>
            <a:r>
              <a:rPr lang="en-US" sz="2800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421527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33920-6023-3130-D5F8-0B31F03F7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8300"/>
            <a:ext cx="6272284" cy="5720046"/>
          </a:xfrm>
        </p:spPr>
        <p:txBody>
          <a:bodyPr>
            <a:normAutofit/>
          </a:bodyPr>
          <a:lstStyle/>
          <a:p>
            <a:r>
              <a:rPr lang="en-US" dirty="0"/>
              <a:t>Die </a:t>
            </a:r>
            <a:r>
              <a:rPr lang="en-US" dirty="0" err="1"/>
              <a:t>Schecken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nicht </a:t>
            </a:r>
            <a:r>
              <a:rPr lang="en-US" dirty="0" err="1"/>
              <a:t>gluecklich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Heute </a:t>
            </a:r>
            <a:r>
              <a:rPr lang="en-US" dirty="0" err="1"/>
              <a:t>ist</a:t>
            </a:r>
            <a:r>
              <a:rPr lang="en-US" dirty="0"/>
              <a:t> Montag. Sie </a:t>
            </a:r>
            <a:r>
              <a:rPr lang="en-US" dirty="0" err="1"/>
              <a:t>heisst</a:t>
            </a:r>
            <a:r>
              <a:rPr lang="en-US" dirty="0"/>
              <a:t> Anna</a:t>
            </a:r>
          </a:p>
          <a:p>
            <a:endParaRPr lang="en-US" dirty="0"/>
          </a:p>
          <a:p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seid</a:t>
            </a:r>
            <a:r>
              <a:rPr lang="en-US" dirty="0"/>
              <a:t> </a:t>
            </a:r>
            <a:r>
              <a:rPr lang="en-US" dirty="0" err="1"/>
              <a:t>Studierende</a:t>
            </a:r>
            <a:r>
              <a:rPr lang="en-US" dirty="0"/>
              <a:t> an Bryn Mawr und Haverford</a:t>
            </a:r>
          </a:p>
          <a:p>
            <a:endParaRPr lang="en-US" dirty="0"/>
          </a:p>
          <a:p>
            <a:r>
              <a:rPr lang="en-US" dirty="0"/>
              <a:t>Fr. Prof, Sie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energetisch</a:t>
            </a:r>
            <a:r>
              <a:rPr lang="en-US" dirty="0"/>
              <a:t> </a:t>
            </a:r>
            <a:r>
              <a:rPr lang="en-US" dirty="0" err="1"/>
              <a:t>heute</a:t>
            </a:r>
            <a:r>
              <a:rPr lang="en-US" dirty="0"/>
              <a:t>!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F90D7C-F033-3CAA-7421-60E40DB9B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810" y="2579427"/>
            <a:ext cx="4538988" cy="33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67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07D76-9483-8240-A467-A241AED6BB48}"/>
              </a:ext>
            </a:extLst>
          </p:cNvPr>
          <p:cNvSpPr txBox="1"/>
          <p:nvPr/>
        </p:nvSpPr>
        <p:spPr>
          <a:xfrm>
            <a:off x="561975" y="2039480"/>
            <a:ext cx="31718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ich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du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er/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xier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Sie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19A24E-5033-1243-9B17-EE6AC6730149}"/>
              </a:ext>
            </a:extLst>
          </p:cNvPr>
          <p:cNvSpPr txBox="1"/>
          <p:nvPr/>
        </p:nvSpPr>
        <p:spPr>
          <a:xfrm>
            <a:off x="5836444" y="1840229"/>
            <a:ext cx="3400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ihr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Sie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3F92D-586E-D74E-B8A8-FAEC31FF7FD8}"/>
              </a:ext>
            </a:extLst>
          </p:cNvPr>
          <p:cNvSpPr txBox="1"/>
          <p:nvPr/>
        </p:nvSpPr>
        <p:spPr>
          <a:xfrm>
            <a:off x="561975" y="1243013"/>
            <a:ext cx="2371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SING.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BCD00-64F6-F245-92ED-051A78F1BA66}"/>
              </a:ext>
            </a:extLst>
          </p:cNvPr>
          <p:cNvSpPr txBox="1"/>
          <p:nvPr/>
        </p:nvSpPr>
        <p:spPr>
          <a:xfrm>
            <a:off x="5915563" y="1181130"/>
            <a:ext cx="140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A2CD55-B5E1-1940-9C1A-3FD71F68A9F5}"/>
              </a:ext>
            </a:extLst>
          </p:cNvPr>
          <p:cNvSpPr txBox="1"/>
          <p:nvPr/>
        </p:nvSpPr>
        <p:spPr>
          <a:xfrm>
            <a:off x="2571749" y="-11073"/>
            <a:ext cx="4457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,,sein”</a:t>
            </a:r>
          </a:p>
        </p:txBody>
      </p:sp>
      <p:pic>
        <p:nvPicPr>
          <p:cNvPr id="2050" name="Picture 2" descr="Glücklich sein ❤️ Grafik Werkstatt">
            <a:extLst>
              <a:ext uri="{FF2B5EF4-FFF2-40B4-BE49-F238E27FC236}">
                <a16:creationId xmlns:a16="http://schemas.microsoft.com/office/drawing/2014/main" id="{0723700C-804C-CE46-88ED-DA78A4AF0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518" y="52833"/>
            <a:ext cx="3829590" cy="271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0797C9-5D4B-8048-92A1-8EF1D20C0328}"/>
              </a:ext>
            </a:extLst>
          </p:cNvPr>
          <p:cNvSpPr txBox="1"/>
          <p:nvPr/>
        </p:nvSpPr>
        <p:spPr>
          <a:xfrm>
            <a:off x="4086225" y="1840229"/>
            <a:ext cx="15287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E67AB6-8CB7-B244-B8C9-93AEB2FDE0A0}"/>
              </a:ext>
            </a:extLst>
          </p:cNvPr>
          <p:cNvSpPr txBox="1"/>
          <p:nvPr/>
        </p:nvSpPr>
        <p:spPr>
          <a:xfrm>
            <a:off x="7143750" y="1840229"/>
            <a:ext cx="209311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seid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91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07D76-9483-8240-A467-A241AED6BB48}"/>
              </a:ext>
            </a:extLst>
          </p:cNvPr>
          <p:cNvSpPr txBox="1"/>
          <p:nvPr/>
        </p:nvSpPr>
        <p:spPr>
          <a:xfrm>
            <a:off x="519112" y="2010905"/>
            <a:ext cx="31718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/>
              <a:t>ich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/>
              <a:t>du </a:t>
            </a:r>
          </a:p>
          <a:p>
            <a:endParaRPr lang="en-US" sz="3600" dirty="0"/>
          </a:p>
          <a:p>
            <a:r>
              <a:rPr lang="en-US" sz="3600" dirty="0"/>
              <a:t>3. er/</a:t>
            </a:r>
            <a:r>
              <a:rPr lang="en-US" sz="3600" dirty="0" err="1"/>
              <a:t>sie</a:t>
            </a:r>
            <a:r>
              <a:rPr lang="en-US" sz="3600" dirty="0"/>
              <a:t>/</a:t>
            </a:r>
            <a:r>
              <a:rPr lang="en-US" sz="3600" dirty="0" err="1"/>
              <a:t>xier</a:t>
            </a:r>
            <a:r>
              <a:rPr lang="en-US" sz="3600" dirty="0"/>
              <a:t>/es</a:t>
            </a:r>
          </a:p>
          <a:p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19A24E-5033-1243-9B17-EE6AC6730149}"/>
              </a:ext>
            </a:extLst>
          </p:cNvPr>
          <p:cNvSpPr txBox="1"/>
          <p:nvPr/>
        </p:nvSpPr>
        <p:spPr>
          <a:xfrm>
            <a:off x="6053137" y="1682293"/>
            <a:ext cx="3400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 err="1"/>
              <a:t>wir</a:t>
            </a:r>
            <a:r>
              <a:rPr lang="en-US" sz="3600" dirty="0"/>
              <a:t>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ihr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sie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3F92D-586E-D74E-B8A8-FAEC31FF7FD8}"/>
              </a:ext>
            </a:extLst>
          </p:cNvPr>
          <p:cNvSpPr txBox="1"/>
          <p:nvPr/>
        </p:nvSpPr>
        <p:spPr>
          <a:xfrm>
            <a:off x="519112" y="1220628"/>
            <a:ext cx="2371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SING.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BCD00-64F6-F245-92ED-051A78F1BA66}"/>
              </a:ext>
            </a:extLst>
          </p:cNvPr>
          <p:cNvSpPr txBox="1"/>
          <p:nvPr/>
        </p:nvSpPr>
        <p:spPr>
          <a:xfrm>
            <a:off x="6162674" y="989795"/>
            <a:ext cx="140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A2CD55-B5E1-1940-9C1A-3FD71F68A9F5}"/>
              </a:ext>
            </a:extLst>
          </p:cNvPr>
          <p:cNvSpPr txBox="1"/>
          <p:nvPr/>
        </p:nvSpPr>
        <p:spPr>
          <a:xfrm>
            <a:off x="1595436" y="43382"/>
            <a:ext cx="8834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PRONOMEN + SEIN</a:t>
            </a:r>
          </a:p>
        </p:txBody>
      </p:sp>
    </p:spTree>
    <p:extLst>
      <p:ext uri="{BB962C8B-B14F-4D97-AF65-F5344CB8AC3E}">
        <p14:creationId xmlns:p14="http://schemas.microsoft.com/office/powerpoint/2010/main" val="155376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F673C6-3C50-AE4E-903B-D13C74731D92}"/>
              </a:ext>
            </a:extLst>
          </p:cNvPr>
          <p:cNvSpPr/>
          <p:nvPr/>
        </p:nvSpPr>
        <p:spPr>
          <a:xfrm>
            <a:off x="1357313" y="285750"/>
            <a:ext cx="81153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Finden Sie die richtigen Pronomen für die Lücken.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____ bist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Studentin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Bryn Mawr College. </a:t>
            </a: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Sind _____ heute </a:t>
            </a:r>
            <a:r>
              <a:rPr lang="de-DE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müde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______bin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glücklich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nicht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nervös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Der Filmstar Matthias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Schweighöffer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kommt aus München. Jetzt ist/wohnt _____ in Berlin. 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_____ sind zusammen </a:t>
            </a:r>
            <a:r>
              <a:rPr lang="de-DE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 Hause 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 das Wochenende. </a:t>
            </a: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Ich lese das Buch  und _____ ist sehr interessant! </a:t>
            </a:r>
          </a:p>
          <a:p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____ seid aktiv am Campus.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937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mine Sevgi Özdamar - Alchetron, The Free Social Encyclopedia">
            <a:extLst>
              <a:ext uri="{FF2B5EF4-FFF2-40B4-BE49-F238E27FC236}">
                <a16:creationId xmlns:a16="http://schemas.microsoft.com/office/drawing/2014/main" id="{0AEDF66B-F18F-6348-9252-11756CAA8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72" y="856669"/>
            <a:ext cx="5146828" cy="487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24A786-4585-FD45-99BE-29A11D457BED}"/>
              </a:ext>
            </a:extLst>
          </p:cNvPr>
          <p:cNvSpPr txBox="1"/>
          <p:nvPr/>
        </p:nvSpPr>
        <p:spPr>
          <a:xfrm>
            <a:off x="949172" y="5739721"/>
            <a:ext cx="6813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sie</a:t>
            </a:r>
            <a:r>
              <a:rPr lang="en-US" sz="3200" dirty="0"/>
              <a:t>/</a:t>
            </a:r>
            <a:r>
              <a:rPr lang="en-US" sz="3200" dirty="0" err="1"/>
              <a:t>Emine</a:t>
            </a:r>
            <a:r>
              <a:rPr lang="en-US" sz="3200" dirty="0"/>
              <a:t> </a:t>
            </a:r>
            <a:r>
              <a:rPr lang="en-US" sz="3200" dirty="0" err="1"/>
              <a:t>Sevgi-Özdamar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C36F1F-484D-4544-BAC0-7107B96789A0}"/>
              </a:ext>
            </a:extLst>
          </p:cNvPr>
          <p:cNvSpPr/>
          <p:nvPr/>
        </p:nvSpPr>
        <p:spPr>
          <a:xfrm>
            <a:off x="1634792" y="5792273"/>
            <a:ext cx="3775587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0C17A3-83E8-A247-9681-8725269B7F38}"/>
              </a:ext>
            </a:extLst>
          </p:cNvPr>
          <p:cNvSpPr txBox="1"/>
          <p:nvPr/>
        </p:nvSpPr>
        <p:spPr>
          <a:xfrm>
            <a:off x="6445045" y="924952"/>
            <a:ext cx="50439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Die Frage- </a:t>
            </a:r>
            <a:r>
              <a:rPr lang="en-US" sz="3600" dirty="0">
                <a:highlight>
                  <a:srgbClr val="FFFF00"/>
                </a:highlight>
              </a:rPr>
              <a:t>was</a:t>
            </a:r>
            <a:r>
              <a:rPr lang="en-US" sz="3600" dirty="0"/>
              <a:t> </a:t>
            </a:r>
            <a:r>
              <a:rPr lang="en-US" sz="3600" dirty="0" err="1"/>
              <a:t>ist</a:t>
            </a:r>
            <a:r>
              <a:rPr lang="en-US" sz="3600" dirty="0"/>
              <a:t> die Frage?</a:t>
            </a:r>
          </a:p>
          <a:p>
            <a:r>
              <a:rPr lang="en-US" sz="3600" dirty="0"/>
              <a:t> </a:t>
            </a:r>
            <a:r>
              <a:rPr lang="en-US" sz="3600" i="1" dirty="0">
                <a:highlight>
                  <a:srgbClr val="FFFF00"/>
                </a:highlight>
              </a:rPr>
              <a:t>Wie</a:t>
            </a:r>
            <a:r>
              <a:rPr lang="en-US" sz="3600" dirty="0"/>
              <a:t> </a:t>
            </a:r>
            <a:r>
              <a:rPr lang="en-US" sz="3600" dirty="0" err="1"/>
              <a:t>heißt</a:t>
            </a:r>
            <a:r>
              <a:rPr lang="en-US" sz="3600" dirty="0"/>
              <a:t> </a:t>
            </a:r>
            <a:r>
              <a:rPr lang="en-US" sz="3600" dirty="0" err="1"/>
              <a:t>sie</a:t>
            </a:r>
            <a:r>
              <a:rPr lang="en-US" sz="3600" dirty="0"/>
              <a:t>? </a:t>
            </a:r>
            <a:r>
              <a:rPr lang="en-US" sz="3600" i="1" dirty="0" err="1">
                <a:highlight>
                  <a:srgbClr val="FFFF00"/>
                </a:highlight>
              </a:rPr>
              <a:t>Wer</a:t>
            </a:r>
            <a:r>
              <a:rPr lang="en-US" sz="3600" dirty="0"/>
              <a:t> </a:t>
            </a:r>
            <a:r>
              <a:rPr lang="en-US" sz="3600" dirty="0" err="1"/>
              <a:t>ist</a:t>
            </a:r>
            <a:r>
              <a:rPr lang="en-US" sz="3600" dirty="0"/>
              <a:t> </a:t>
            </a:r>
            <a:r>
              <a:rPr lang="en-US" sz="3600" dirty="0" err="1"/>
              <a:t>sie</a:t>
            </a:r>
            <a:r>
              <a:rPr lang="en-US" sz="3600" dirty="0"/>
              <a:t>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EF0DD1-122C-724D-9E74-FFC4C5D90E84}"/>
              </a:ext>
            </a:extLst>
          </p:cNvPr>
          <p:cNvSpPr txBox="1"/>
          <p:nvPr/>
        </p:nvSpPr>
        <p:spPr>
          <a:xfrm>
            <a:off x="6511412" y="3322052"/>
            <a:ext cx="49112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Die </a:t>
            </a:r>
            <a:r>
              <a:rPr lang="en-US" sz="3200" dirty="0" err="1"/>
              <a:t>Antwort</a:t>
            </a:r>
            <a:r>
              <a:rPr lang="en-US" sz="3200" dirty="0"/>
              <a:t>: Sie </a:t>
            </a:r>
            <a:r>
              <a:rPr lang="en-US" sz="3200" dirty="0" err="1"/>
              <a:t>heißt</a:t>
            </a:r>
            <a:r>
              <a:rPr lang="en-US" sz="3200" dirty="0"/>
              <a:t> </a:t>
            </a:r>
            <a:r>
              <a:rPr lang="en-US" sz="3200" dirty="0" err="1"/>
              <a:t>Emine</a:t>
            </a:r>
            <a:r>
              <a:rPr lang="en-US" sz="3200" dirty="0"/>
              <a:t> </a:t>
            </a:r>
            <a:r>
              <a:rPr lang="en-US" sz="3200" dirty="0" err="1"/>
              <a:t>Sevgi-Özdamar</a:t>
            </a:r>
            <a:r>
              <a:rPr lang="en-US" sz="3200" dirty="0"/>
              <a:t>. Sie </a:t>
            </a:r>
            <a:r>
              <a:rPr lang="en-US" sz="3200" dirty="0" err="1"/>
              <a:t>ist</a:t>
            </a:r>
            <a:r>
              <a:rPr lang="en-US" sz="3200" dirty="0"/>
              <a:t> </a:t>
            </a:r>
            <a:r>
              <a:rPr lang="en-US" sz="3200" dirty="0" err="1"/>
              <a:t>Emine</a:t>
            </a:r>
            <a:r>
              <a:rPr lang="en-US" sz="3200" dirty="0"/>
              <a:t> </a:t>
            </a:r>
            <a:r>
              <a:rPr lang="en-US" sz="3200" dirty="0" err="1"/>
              <a:t>Sevgi-Ozdamar</a:t>
            </a:r>
            <a:r>
              <a:rPr lang="en-US" sz="3200" dirty="0"/>
              <a:t>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A8D722-EAC6-433A-E1E5-559451021D2C}"/>
              </a:ext>
            </a:extLst>
          </p:cNvPr>
          <p:cNvSpPr txBox="1"/>
          <p:nvPr/>
        </p:nvSpPr>
        <p:spPr>
          <a:xfrm>
            <a:off x="1119066" y="215443"/>
            <a:ext cx="10651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Fragen</a:t>
            </a:r>
            <a:r>
              <a:rPr lang="en-US" sz="3200" dirty="0"/>
              <a:t> und </a:t>
            </a:r>
            <a:r>
              <a:rPr lang="en-US" sz="3200" dirty="0" err="1"/>
              <a:t>Antworten</a:t>
            </a:r>
            <a:r>
              <a:rPr lang="en-US" sz="3200" dirty="0"/>
              <a:t>: </a:t>
            </a:r>
            <a:r>
              <a:rPr lang="en-US" sz="3200" dirty="0" err="1"/>
              <a:t>Wortstellung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680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59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9415</TotalTime>
  <Words>890</Words>
  <Application>Microsoft Office PowerPoint</Application>
  <PresentationFormat>Widescreen</PresentationFormat>
  <Paragraphs>259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Hallo/Guten Morgen. Wie  geht’s…..? </vt:lpstr>
      <vt:lpstr>Was machen Sie am Wochenende? Welche 2 Aktivitäten machen Sie?</vt:lpstr>
      <vt:lpstr>Ein Zungenbrecher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Was machen wir?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das Aussehen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Shane Mackey</dc:creator>
  <cp:lastModifiedBy>Margaret Strair</cp:lastModifiedBy>
  <cp:revision>44</cp:revision>
  <dcterms:created xsi:type="dcterms:W3CDTF">2021-08-12T03:35:54Z</dcterms:created>
  <dcterms:modified xsi:type="dcterms:W3CDTF">2026-09-08T12:48:01Z</dcterms:modified>
</cp:coreProperties>
</file>