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&amp;w=3840&amp;q=75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88" r:id="rId4"/>
    <p:sldId id="257" r:id="rId5"/>
    <p:sldId id="276" r:id="rId6"/>
    <p:sldId id="279" r:id="rId7"/>
    <p:sldId id="296" r:id="rId8"/>
    <p:sldId id="298" r:id="rId9"/>
    <p:sldId id="299" r:id="rId10"/>
    <p:sldId id="300" r:id="rId11"/>
    <p:sldId id="280" r:id="rId12"/>
    <p:sldId id="266" r:id="rId13"/>
    <p:sldId id="268" r:id="rId14"/>
    <p:sldId id="285" r:id="rId15"/>
    <p:sldId id="292" r:id="rId16"/>
    <p:sldId id="308" r:id="rId17"/>
    <p:sldId id="309" r:id="rId18"/>
    <p:sldId id="307" r:id="rId19"/>
    <p:sldId id="306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9"/>
  </p:normalViewPr>
  <p:slideViewPr>
    <p:cSldViewPr snapToGrid="0">
      <p:cViewPr varScale="1">
        <p:scale>
          <a:sx n="89" d="100"/>
          <a:sy n="89" d="100"/>
        </p:scale>
        <p:origin x="168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2210C-03D1-4F42-A628-420D33444A46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3BEE2-80C1-47E1-8FB1-F8336A841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4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practice finding stem and conjugating regular verbs, identify stem and then infinitive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7DE2D-F045-F647-80D0-F43014EEA1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03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hazel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C7DE2D-F045-F647-80D0-F43014EEA1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31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context in which you’d hear </a:t>
            </a:r>
            <a:r>
              <a:rPr lang="en-US" dirty="0" err="1"/>
              <a:t>schlank</a:t>
            </a:r>
            <a:r>
              <a:rPr lang="en-US" dirty="0"/>
              <a:t> or </a:t>
            </a:r>
            <a:r>
              <a:rPr lang="en-US" dirty="0" err="1"/>
              <a:t>mollig</a:t>
            </a:r>
            <a:r>
              <a:rPr lang="en-US" dirty="0"/>
              <a:t>. Not polite or necessarily appropriate when conversing with others. More in a medical sense </a:t>
            </a:r>
          </a:p>
          <a:p>
            <a:r>
              <a:rPr lang="en-US" dirty="0"/>
              <a:t>Gross and </a:t>
            </a:r>
            <a:r>
              <a:rPr lang="en-US" dirty="0" err="1"/>
              <a:t>klein</a:t>
            </a:r>
            <a:r>
              <a:rPr lang="en-US" dirty="0"/>
              <a:t> refers primarily to height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31633-7787-C245-A891-BC4297F3FC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7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F0607-CB8F-D64C-84A7-827A2FC060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07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Divide class into six groups, hand out cards with the letters of the picture. Have the students prepare </a:t>
            </a:r>
          </a:p>
          <a:p>
            <a:r>
              <a:rPr lang="en-US" dirty="0"/>
              <a:t>Die Person hat ….</a:t>
            </a:r>
            <a:r>
              <a:rPr lang="en-US" dirty="0" err="1"/>
              <a:t>Haare</a:t>
            </a:r>
            <a:r>
              <a:rPr lang="en-US" dirty="0"/>
              <a:t> </a:t>
            </a:r>
          </a:p>
          <a:p>
            <a:r>
              <a:rPr lang="en-US" dirty="0"/>
              <a:t>Die Person hat ….</a:t>
            </a:r>
            <a:r>
              <a:rPr lang="en-US" dirty="0" err="1"/>
              <a:t>Augen</a:t>
            </a:r>
            <a:r>
              <a:rPr lang="en-US" dirty="0"/>
              <a:t> </a:t>
            </a:r>
          </a:p>
          <a:p>
            <a:r>
              <a:rPr lang="en-US" dirty="0"/>
              <a:t>Die Person </a:t>
            </a:r>
            <a:r>
              <a:rPr lang="en-US" dirty="0" err="1"/>
              <a:t>ist</a:t>
            </a:r>
            <a:r>
              <a:rPr lang="en-US" dirty="0"/>
              <a:t> alt/</a:t>
            </a:r>
            <a:r>
              <a:rPr lang="en-US" dirty="0" err="1"/>
              <a:t>jung</a:t>
            </a:r>
            <a:r>
              <a:rPr lang="en-US" dirty="0"/>
              <a:t>. </a:t>
            </a:r>
          </a:p>
          <a:p>
            <a:r>
              <a:rPr lang="en-US" dirty="0" err="1"/>
              <a:t>Wer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das?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3F0607-CB8F-D64C-84A7-827A2FC060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6771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to digits as you say </a:t>
            </a:r>
            <a:r>
              <a:rPr lang="en-US" dirty="0" err="1"/>
              <a:t>german</a:t>
            </a:r>
            <a:r>
              <a:rPr lang="en-US" dirty="0"/>
              <a:t> numbers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7DE2D-F045-F647-80D0-F43014EEA1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7DE2D-F045-F647-80D0-F43014EEA1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41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7DE2D-F045-F647-80D0-F43014EEA1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55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852B5-2E8E-A897-99EB-291D63A2F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9FD58-A42E-0536-E377-5477C986C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272D1-8CAA-6AE7-F3C1-A3A5A8D57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1450F-35D8-F135-A6FD-7E5C9B90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AAE95-9F0E-D05E-7B9B-17B988F7F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D562-C473-171E-1239-7FD706F2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473657-0F33-CA79-3D1E-6AE97D9D2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94D6F3-3F59-C5AE-63BE-7D51DEB5A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9568D-B606-B807-9639-A56A5CF24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64129-D815-E20F-2743-8DB9F08B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7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BCE096-75DA-ECF7-9CB0-ED3B10D38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CDAD76-D5DF-6001-3E43-6FCA5731B3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235F6C-00A8-1BF1-7C22-3CBF2B722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AB2F3-C532-C4F5-E346-2C072708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FF38C-275D-9D92-A4EE-CC25226A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172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3042-1189-3747-BD21-5C3AE8C44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739F0-1400-434A-89C1-85A4AD847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59BAC-45F7-BD46-B26D-5B834AAF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B6850-D84B-B044-9393-57A564AB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DF550-BE32-3C49-992D-7EFEDC11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87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944A8-BB66-4A41-A48D-FBB19D9A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68A33-E0D6-3B4B-9F8A-74D19DBA3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A8F54-E996-7A4E-AAE5-6803B259A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DE647-9764-164E-ABD2-18BF45B5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02561-F1A5-7044-84A0-ADAA8D978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35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0F1D-9D49-DC4A-8B1F-BCEACC9FA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F3929-8818-B944-8DAF-87635ECE3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E43E7A-75C3-AE47-8F45-C363E502D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EBE2C-D759-3A40-A4F2-EF19C308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6F5EB-6769-4A4E-BDF8-BD088B0A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3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6F42-D04B-BA44-94B4-A454A3201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D385A-3E07-3349-AD91-EA35D0463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08F6-B62D-7842-B7C2-62B49C6EB3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0710-5CC0-0E4F-8195-FECDEC0D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A1124-9992-6D43-8FDC-CB02A3BF4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53537-5212-EF46-80CF-67A64E92F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17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37BD5-933C-8D4C-8D69-323A495F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507F5-ADB5-3543-8CA0-20CD90EF3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41515-C341-E04B-8342-5AB83FA71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7DA64-102E-B442-9097-F03BAE827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56F565-0CCC-ED47-BC01-8B7297754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D24A7A-763F-8C45-869B-C98C7435B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B3D1E6-4541-9F46-BAD7-5E646F3A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28DEBF-6822-5346-8E89-6DD52CB84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65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3DF38-C780-B44A-8147-17FFF7581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A67F87-8725-4B4F-9E51-B763B32A4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2C787-CA73-AB4B-A6CC-EC30F7E01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8D5F77-E365-9B4A-9642-6BF127D10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9395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5EA893-CEC6-2142-849D-12187BE33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A0DDE5-BD1D-5543-8550-F2C303C1C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361786-A788-894F-B722-C7405A42F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255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2487A-7A72-344A-91AA-34B3EB53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76ABB-5079-2D4E-B477-52A9AF99C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C9E24-8657-2942-8AE8-AA2AC52A9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92D76C-5713-6945-A71B-2B8D58D7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6A93B-B60D-C244-9444-7C704F3BC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8BC2A-D58E-564B-89E2-0ACDDE28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7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50788-9F1A-6CBC-084C-F7A002C3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9DF7B-05FC-9B4A-EF7B-ECE2572E8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1EE82-7142-6D79-9553-AF977250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9FBC0-6D62-0067-5BD4-36D21E80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BC62C-A13C-88B6-750F-31BCB6C0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44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9525-9F8C-5A40-BAB5-ED81B11D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AB478-2D2F-8443-A36F-6F932E676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23B9C-0D8B-B343-914A-EA5C0198C3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D7294-2471-8F4F-8B6F-492648F7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CE2F3-C1BA-FB40-810C-6F9667B7F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B9E3F-1819-A44F-AD58-B37EEA4F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82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FA470-72AE-0041-8198-F6C29D5F4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3DFF2-D9D7-BA4B-ABF2-CAB2086CE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F07E0-7B95-534A-8D0B-D09C724FE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26545-DB97-0B45-8B03-422EDE4C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CDE02-AB92-2C47-A6F7-89644A9BF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3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755BE6-BC77-D742-9B2A-5961271F9E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BDFA7-8BAC-3D49-9FED-69662117D0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C2582-B080-9247-9F53-DB06AAE1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94DDD-519A-6F47-90D1-F31EE323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185B4-FC89-ED40-A89C-C1E7939D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1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EF9D7-ECCD-A26E-A849-72D56C12E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A5C90-65CC-8F1B-9A9B-81B876330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779C3-4023-BA8B-A92C-06C1F0EEC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E040A-EDC4-E9E3-82C1-9404B0B4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8C116-EBBB-3D16-C575-138620F61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FC689-A949-183E-24A9-1DF22E621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1CE3B-C78B-DF83-1872-23F4B5F8B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629D5-B922-4F66-BF93-897B7FF00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F340B-6C1C-A871-1271-045E001BE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4389E-009B-9361-7E95-8487279FA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AF18C-E61D-2FB2-4D43-F62E9DFB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4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C7F59-1937-0031-004D-207EE1857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CDB95-3AC5-51EF-7DAB-5C34DE9F3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EA0B2-1B90-2DD5-C510-A46B47D1C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81AB9-1973-74F0-DBFD-304476CA2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B44C17-4CDF-EFFC-734D-AC0ABB206D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C9780F-A368-5CC3-6695-661CF7D6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72C370-606E-B669-66DC-78C1BCF10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A4D47F-D759-5DF4-CCA7-BCDA8BE4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47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BE9BE-7BD3-A5E2-DBC5-C2EEC3D12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B3B1A4-3400-98E0-9D10-EC4B72F1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CC8150-2D20-46A5-8D11-66725524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81ACCB-5558-D1A1-B2FB-10A3F0B44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6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8960AC-1653-EB4B-1F08-9ED1A2A06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9E8BA-FA97-5CAA-3307-F78A0F12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9917C-4EC3-A013-DB57-3723997D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4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F4455-3090-DBF1-6F2B-DC1E168E6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780043-1831-C11A-73B0-B9E626B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5BA29C-EF7C-1F4F-4E0A-FC9E295DF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CB6DE-E4A2-6213-5FB0-B21F23620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18799-54D2-9F2D-4782-E746CC6CD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5AF09-AF6F-FCA9-91CF-F0E62ADDF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16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8EB8-A167-BB46-B675-FD618CEE3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60466E-4DDC-814E-AEA0-D543AA622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463CE-8E9D-8EA6-7970-D97A36A1A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ABD754-1BE5-54C8-5B6C-5C2953B3A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5BDFF-4FB1-324A-A7E6-7D50AE434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E6F2F1-F940-179B-6F5C-CA73D0ACA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7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B7A4F7-CDB5-C46B-850D-791D0E335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D4F2FB-EE94-D003-7207-7B2F7882C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B806A-6F2B-6A07-0FE6-04E43FABC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7DE1FD-6B68-471B-827E-BFFC50011E29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A4959-E840-1759-C92B-11D997812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3F4BA-8D9A-EA03-934B-104776DFD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075290-8DED-4FDB-94C4-2500C4064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1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3F5B7D-599A-E340-8BA9-D5D0791C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C8EECE-3891-F44A-B2DC-0FB57AAE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14EBF-FF7E-1D44-A432-7F1433509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DE9FD-7A97-2541-94B4-CC79F0A0B731}" type="datetimeFigureOut">
              <a:rPr lang="en-US" smtClean="0"/>
              <a:t>9/9/26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1B0A6-D821-FA45-B2A5-D17DECE31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AF790-9885-6843-9851-0C0C836BD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5B839-3B9C-344B-B33C-7712488CB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24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3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&amp;w=3840&amp;q=75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image" Target="../media/image6.tiff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tiff"/><Relationship Id="rId5" Type="http://schemas.openxmlformats.org/officeDocument/2006/relationships/image" Target="../media/image8.tiff"/><Relationship Id="rId4" Type="http://schemas.openxmlformats.org/officeDocument/2006/relationships/image" Target="../media/image7.tiff"/><Relationship Id="rId9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971DEF-812B-1A1C-429C-3D54171A30A0}"/>
              </a:ext>
            </a:extLst>
          </p:cNvPr>
          <p:cNvSpPr txBox="1"/>
          <p:nvPr/>
        </p:nvSpPr>
        <p:spPr>
          <a:xfrm>
            <a:off x="420756" y="246755"/>
            <a:ext cx="1135048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10. September</a:t>
            </a:r>
          </a:p>
          <a:p>
            <a:endParaRPr lang="en-US" sz="3200" dirty="0"/>
          </a:p>
          <a:p>
            <a:r>
              <a:rPr lang="en-US" sz="3200" dirty="0"/>
              <a:t>-</a:t>
            </a:r>
            <a:r>
              <a:rPr lang="en-US" sz="3200" dirty="0" err="1"/>
              <a:t>Organisatorisches</a:t>
            </a:r>
            <a:endParaRPr lang="en-US" sz="3200" dirty="0"/>
          </a:p>
          <a:p>
            <a:r>
              <a:rPr lang="en-US" sz="3200" dirty="0"/>
              <a:t>-Warm Up: </a:t>
            </a:r>
            <a:r>
              <a:rPr lang="en-US" sz="3200" dirty="0" err="1"/>
              <a:t>Verben</a:t>
            </a:r>
            <a:r>
              <a:rPr lang="en-US" sz="3200" dirty="0"/>
              <a:t> </a:t>
            </a:r>
            <a:r>
              <a:rPr lang="en-US" sz="3200" dirty="0" err="1"/>
              <a:t>konjugieren</a:t>
            </a:r>
            <a:r>
              <a:rPr lang="en-US" sz="3200" dirty="0"/>
              <a:t>/</a:t>
            </a:r>
          </a:p>
          <a:p>
            <a:r>
              <a:rPr lang="en-US" sz="3200" dirty="0" err="1"/>
              <a:t>Fliegenklatsche</a:t>
            </a:r>
            <a:r>
              <a:rPr lang="en-US" sz="3200" dirty="0"/>
              <a:t> </a:t>
            </a:r>
          </a:p>
          <a:p>
            <a:r>
              <a:rPr lang="en-US" sz="3200" dirty="0"/>
              <a:t>-Interviews</a:t>
            </a:r>
          </a:p>
          <a:p>
            <a:r>
              <a:rPr lang="en-US" sz="3200" dirty="0"/>
              <a:t>-das </a:t>
            </a:r>
            <a:r>
              <a:rPr lang="en-US" sz="3200" dirty="0" err="1"/>
              <a:t>Aussehen</a:t>
            </a:r>
            <a:r>
              <a:rPr lang="en-US" sz="3200" dirty="0"/>
              <a:t> </a:t>
            </a:r>
          </a:p>
          <a:p>
            <a:r>
              <a:rPr lang="en-US" sz="3200" dirty="0"/>
              <a:t>-das Spiel: </a:t>
            </a:r>
            <a:r>
              <a:rPr lang="en-US" sz="3200" dirty="0" err="1"/>
              <a:t>Wer</a:t>
            </a:r>
            <a:r>
              <a:rPr lang="en-US" sz="3200" dirty="0"/>
              <a:t> </a:t>
            </a:r>
            <a:r>
              <a:rPr lang="en-US" sz="3200" dirty="0" err="1"/>
              <a:t>ist</a:t>
            </a:r>
            <a:r>
              <a:rPr lang="en-US" sz="3200" dirty="0"/>
              <a:t> es?? </a:t>
            </a:r>
          </a:p>
          <a:p>
            <a:r>
              <a:rPr lang="en-US" sz="3200" dirty="0"/>
              <a:t>-Wie alt </a:t>
            </a:r>
            <a:r>
              <a:rPr lang="en-US" sz="3200" dirty="0" err="1"/>
              <a:t>bist</a:t>
            </a:r>
            <a:r>
              <a:rPr lang="en-US" sz="3200" dirty="0"/>
              <a:t> du? Nummer und Alter</a:t>
            </a:r>
          </a:p>
          <a:p>
            <a:endParaRPr lang="en-US" sz="3200" dirty="0"/>
          </a:p>
          <a:p>
            <a:r>
              <a:rPr lang="en-US" sz="3200" dirty="0"/>
              <a:t>HA: </a:t>
            </a:r>
          </a:p>
          <a:p>
            <a:r>
              <a:rPr lang="en-US" sz="3200" dirty="0" err="1"/>
              <a:t>MindTap:TBD</a:t>
            </a:r>
            <a:r>
              <a:rPr lang="en-US" sz="3200" dirty="0"/>
              <a:t> </a:t>
            </a:r>
          </a:p>
          <a:p>
            <a:r>
              <a:rPr lang="en-US" sz="3200" dirty="0"/>
              <a:t>Moodle: </a:t>
            </a:r>
            <a:r>
              <a:rPr lang="en-US" sz="3200" dirty="0" err="1"/>
              <a:t>Nichts</a:t>
            </a:r>
            <a:r>
              <a:rPr lang="en-US" sz="3200" dirty="0"/>
              <a:t>! 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EEDEC-A4A8-C0B4-5B64-91281205166D}"/>
              </a:ext>
            </a:extLst>
          </p:cNvPr>
          <p:cNvSpPr txBox="1"/>
          <p:nvPr/>
        </p:nvSpPr>
        <p:spPr>
          <a:xfrm>
            <a:off x="7433273" y="930468"/>
            <a:ext cx="466613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/>
              <a:t>Hilfreiche</a:t>
            </a:r>
            <a:r>
              <a:rPr lang="en-US" b="1" u="sng" dirty="0"/>
              <a:t> </a:t>
            </a:r>
            <a:r>
              <a:rPr lang="en-US" b="1" u="sng" dirty="0" err="1"/>
              <a:t>Phrasen</a:t>
            </a:r>
            <a:endParaRPr lang="en-US" b="1" u="sng" dirty="0"/>
          </a:p>
          <a:p>
            <a:endParaRPr lang="en-US" dirty="0"/>
          </a:p>
          <a:p>
            <a:r>
              <a:rPr lang="en-US" dirty="0"/>
              <a:t>Ich </a:t>
            </a:r>
            <a:r>
              <a:rPr lang="en-US" dirty="0" err="1"/>
              <a:t>habe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Frage</a:t>
            </a:r>
            <a:r>
              <a:rPr lang="en-US" dirty="0"/>
              <a:t>…</a:t>
            </a:r>
          </a:p>
          <a:p>
            <a:r>
              <a:rPr lang="en-US" dirty="0"/>
              <a:t>…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sagt</a:t>
            </a:r>
            <a:r>
              <a:rPr lang="en-US" dirty="0"/>
              <a:t> man _____ auf Deutsch? </a:t>
            </a:r>
          </a:p>
          <a:p>
            <a:r>
              <a:rPr lang="en-US" dirty="0"/>
              <a:t>….was </a:t>
            </a:r>
            <a:r>
              <a:rPr lang="en-US" dirty="0" err="1"/>
              <a:t>ist</a:t>
            </a:r>
            <a:r>
              <a:rPr lang="en-US" dirty="0"/>
              <a:t> ______ auf Deutsch/Englisch? </a:t>
            </a:r>
          </a:p>
          <a:p>
            <a:endParaRPr lang="en-US" dirty="0"/>
          </a:p>
          <a:p>
            <a:r>
              <a:rPr lang="en-US" dirty="0"/>
              <a:t>…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schreibt</a:t>
            </a:r>
            <a:r>
              <a:rPr lang="en-US" dirty="0"/>
              <a:t>/</a:t>
            </a:r>
            <a:r>
              <a:rPr lang="en-US" dirty="0" err="1"/>
              <a:t>buschstabiert</a:t>
            </a:r>
            <a:r>
              <a:rPr lang="en-US" dirty="0"/>
              <a:t> man ________? </a:t>
            </a:r>
          </a:p>
          <a:p>
            <a:r>
              <a:rPr lang="en-US" dirty="0"/>
              <a:t>Ich </a:t>
            </a:r>
            <a:r>
              <a:rPr lang="en-US" dirty="0" err="1"/>
              <a:t>verstehe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. </a:t>
            </a:r>
            <a:r>
              <a:rPr lang="en-US" dirty="0" err="1"/>
              <a:t>Wiederholen</a:t>
            </a:r>
            <a:r>
              <a:rPr lang="en-US" dirty="0"/>
              <a:t> Sie, bitte! </a:t>
            </a:r>
          </a:p>
          <a:p>
            <a:endParaRPr lang="en-US" sz="2000" dirty="0"/>
          </a:p>
          <a:p>
            <a:r>
              <a:rPr lang="en-US" sz="20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7534F-C54D-1F69-E09D-DC5E498B6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626" y="3645018"/>
            <a:ext cx="3289161" cy="246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03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gela Merkel | Biography, Education, Political Career, &amp;amp; Facts | Britannica">
            <a:extLst>
              <a:ext uri="{FF2B5EF4-FFF2-40B4-BE49-F238E27FC236}">
                <a16:creationId xmlns:a16="http://schemas.microsoft.com/office/drawing/2014/main" id="{CA51E40A-6841-9847-816A-A57B9B9A9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41" y="622637"/>
            <a:ext cx="3947568" cy="480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B9EBB6-BB7A-4D48-8DD3-4F28DC4F268A}"/>
              </a:ext>
            </a:extLst>
          </p:cNvPr>
          <p:cNvSpPr txBox="1"/>
          <p:nvPr/>
        </p:nvSpPr>
        <p:spPr>
          <a:xfrm>
            <a:off x="5261548" y="622637"/>
            <a:ext cx="64008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Angela alt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oder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jung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?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Wie alt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Angela?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Angela Merkel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72 Jahre alt.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Angela Merkel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de-DE" sz="3200" b="1" dirty="0">
                <a:solidFill>
                  <a:prstClr val="black"/>
                </a:solidFill>
                <a:latin typeface="Calibri" panose="020F0502020204030204"/>
              </a:rPr>
              <a:t>zweiundsiebzig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Jahre alt.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3200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077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93D7436-2A95-404F-98FE-AF55457CF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069" y="818453"/>
            <a:ext cx="3922568" cy="55318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03D91F-9731-EE4B-BFD3-2A8CA29F5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151" y="901674"/>
            <a:ext cx="3080904" cy="2682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20C63D-AFAD-6F4B-B9DB-CFC86622168A}"/>
              </a:ext>
            </a:extLst>
          </p:cNvPr>
          <p:cNvSpPr txBox="1"/>
          <p:nvPr/>
        </p:nvSpPr>
        <p:spPr>
          <a:xfrm>
            <a:off x="266340" y="119793"/>
            <a:ext cx="1087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 alt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du? Wie alt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Sie? Die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Zahlen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1CBC42-35E1-9345-9E23-EF09FC43FD40}"/>
              </a:ext>
            </a:extLst>
          </p:cNvPr>
          <p:cNvSpPr txBox="1"/>
          <p:nvPr/>
        </p:nvSpPr>
        <p:spPr>
          <a:xfrm>
            <a:off x="569405" y="1032387"/>
            <a:ext cx="2911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Nummer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204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834B0F-9C22-A946-87DA-B78E0E462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4632" y="1545937"/>
            <a:ext cx="2690462" cy="31773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FBF3F2-D985-D24C-AAA1-1348C936A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21" y="1545937"/>
            <a:ext cx="5323058" cy="28528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F6AD62-036C-1044-8C29-F6799993C856}"/>
              </a:ext>
            </a:extLst>
          </p:cNvPr>
          <p:cNvSpPr txBox="1"/>
          <p:nvPr/>
        </p:nvSpPr>
        <p:spPr>
          <a:xfrm>
            <a:off x="1302327" y="5264727"/>
            <a:ext cx="8146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pattern do you notice in the 20s?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33B5DC-EF4E-7A4D-9D27-DE685E1912D1}"/>
              </a:ext>
            </a:extLst>
          </p:cNvPr>
          <p:cNvSpPr txBox="1"/>
          <p:nvPr/>
        </p:nvSpPr>
        <p:spPr>
          <a:xfrm>
            <a:off x="1302327" y="5787947"/>
            <a:ext cx="7754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 alt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816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206"/>
    </mc:Choice>
    <mc:Fallback xmlns="">
      <p:transition spd="slow" advTm="136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45C69C-CC00-B840-AF41-B3F7B55D9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647" y="585787"/>
            <a:ext cx="10088706" cy="3486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0C101D-5C8B-A145-942B-7D88C978CD3F}"/>
              </a:ext>
            </a:extLst>
          </p:cNvPr>
          <p:cNvSpPr txBox="1"/>
          <p:nvPr/>
        </p:nvSpPr>
        <p:spPr>
          <a:xfrm>
            <a:off x="1685925" y="4514850"/>
            <a:ext cx="3586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dreißig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0C33A4-84D8-B44C-A520-5ACB28767F36}"/>
              </a:ext>
            </a:extLst>
          </p:cNvPr>
          <p:cNvSpPr txBox="1"/>
          <p:nvPr/>
        </p:nvSpPr>
        <p:spPr>
          <a:xfrm>
            <a:off x="6200775" y="4071937"/>
            <a:ext cx="30575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vierzig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fünfzig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sechzig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siebzig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achtzig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neunzig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307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sut Ozil Fenerbahce move ends divisive Arsenal chapter - Sports  Illustrated">
            <a:extLst>
              <a:ext uri="{FF2B5EF4-FFF2-40B4-BE49-F238E27FC236}">
                <a16:creationId xmlns:a16="http://schemas.microsoft.com/office/drawing/2014/main" id="{B8BA189C-B76E-974E-AB4F-6524A915F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74" y="646470"/>
            <a:ext cx="3542071" cy="354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0E7CE8-98FC-B746-BA7F-D2E0C1D84CC7}"/>
              </a:ext>
            </a:extLst>
          </p:cNvPr>
          <p:cNvSpPr txBox="1"/>
          <p:nvPr/>
        </p:nvSpPr>
        <p:spPr>
          <a:xfrm>
            <a:off x="616974" y="4704735"/>
            <a:ext cx="5267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esut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Özil – 35 </a:t>
            </a:r>
          </a:p>
        </p:txBody>
      </p:sp>
      <p:pic>
        <p:nvPicPr>
          <p:cNvPr id="2054" name="Picture 6" descr="Gerhard Richter at 82: Art Is Still &amp;#39;Sublime&amp;#39; - WSJ">
            <a:extLst>
              <a:ext uri="{FF2B5EF4-FFF2-40B4-BE49-F238E27FC236}">
                <a16:creationId xmlns:a16="http://schemas.microsoft.com/office/drawing/2014/main" id="{71759B70-D56F-334A-B3BB-FE09E0784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045" y="219997"/>
            <a:ext cx="4049660" cy="404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69DB51-2C12-FB4E-A9F9-5F6309298C4E}"/>
              </a:ext>
            </a:extLst>
          </p:cNvPr>
          <p:cNvSpPr txBox="1"/>
          <p:nvPr/>
        </p:nvSpPr>
        <p:spPr>
          <a:xfrm>
            <a:off x="4052733" y="4704735"/>
            <a:ext cx="4262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Gerhard Richter – 87 </a:t>
            </a:r>
          </a:p>
        </p:txBody>
      </p:sp>
      <p:pic>
        <p:nvPicPr>
          <p:cNvPr id="2056" name="Picture 8" descr="Run Lola Run - Wikipedia">
            <a:extLst>
              <a:ext uri="{FF2B5EF4-FFF2-40B4-BE49-F238E27FC236}">
                <a16:creationId xmlns:a16="http://schemas.microsoft.com/office/drawing/2014/main" id="{8C57FD24-750A-2843-849D-A96DECD33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017" y="646470"/>
            <a:ext cx="2893757" cy="379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FE796F-AB5F-894B-8A12-65D3B25A6087}"/>
              </a:ext>
            </a:extLst>
          </p:cNvPr>
          <p:cNvSpPr txBox="1"/>
          <p:nvPr/>
        </p:nvSpPr>
        <p:spPr>
          <a:xfrm>
            <a:off x="8208705" y="4660679"/>
            <a:ext cx="3711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Franka Potente -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50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A86ABD-C1FA-0A48-82A6-8B33E5261484}"/>
              </a:ext>
            </a:extLst>
          </p:cNvPr>
          <p:cNvSpPr txBox="1"/>
          <p:nvPr/>
        </p:nvSpPr>
        <p:spPr>
          <a:xfrm>
            <a:off x="616974" y="5586413"/>
            <a:ext cx="5669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Frage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Wie alt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…….?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Antwort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….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…..Jahre alt </a:t>
            </a:r>
          </a:p>
        </p:txBody>
      </p:sp>
    </p:spTree>
    <p:extLst>
      <p:ext uri="{BB962C8B-B14F-4D97-AF65-F5344CB8AC3E}">
        <p14:creationId xmlns:p14="http://schemas.microsoft.com/office/powerpoint/2010/main" val="4016703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E15FD4-744B-94D6-835F-A6AD829BF455}"/>
              </a:ext>
            </a:extLst>
          </p:cNvPr>
          <p:cNvSpPr txBox="1"/>
          <p:nvPr/>
        </p:nvSpPr>
        <p:spPr>
          <a:xfrm>
            <a:off x="402336" y="341376"/>
            <a:ext cx="114604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Wie alt </a:t>
            </a:r>
            <a:r>
              <a:rPr lang="en-US" sz="4000" dirty="0" err="1"/>
              <a:t>ist</a:t>
            </a:r>
            <a:r>
              <a:rPr lang="en-US" sz="4000" dirty="0"/>
              <a:t>…?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3200" dirty="0"/>
          </a:p>
        </p:txBody>
      </p:sp>
      <p:pic>
        <p:nvPicPr>
          <p:cNvPr id="6" name="Picture 5" descr="Bryn Mawr College - Admissions, Rankings, and Acceptance Rate | Varsity  Tutors">
            <a:extLst>
              <a:ext uri="{FF2B5EF4-FFF2-40B4-BE49-F238E27FC236}">
                <a16:creationId xmlns:a16="http://schemas.microsoft.com/office/drawing/2014/main" id="{E967A0C1-6041-B2D6-9652-2A3F64345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" y="1191450"/>
            <a:ext cx="3121152" cy="1723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A08BEF-5FCA-BE3D-7B75-A3C7ADE7259E}"/>
              </a:ext>
            </a:extLst>
          </p:cNvPr>
          <p:cNvSpPr txBox="1"/>
          <p:nvPr/>
        </p:nvSpPr>
        <p:spPr>
          <a:xfrm>
            <a:off x="329184" y="2968745"/>
            <a:ext cx="425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Bryn Mawr College (141) </a:t>
            </a:r>
          </a:p>
          <a:p>
            <a:endParaRPr lang="en-US" sz="2000" dirty="0"/>
          </a:p>
          <a:p>
            <a:r>
              <a:rPr lang="en-US" sz="2000" u="sng" dirty="0" err="1"/>
              <a:t>einhundert</a:t>
            </a:r>
            <a:r>
              <a:rPr lang="en-US" sz="2000" dirty="0" err="1"/>
              <a:t>einundvierzig</a:t>
            </a:r>
            <a:r>
              <a:rPr lang="en-US" sz="2000" dirty="0"/>
              <a:t> </a:t>
            </a:r>
          </a:p>
        </p:txBody>
      </p:sp>
      <p:pic>
        <p:nvPicPr>
          <p:cNvPr id="12" name="Picture 11" descr="Homepage - Weihenstephaner">
            <a:extLst>
              <a:ext uri="{FF2B5EF4-FFF2-40B4-BE49-F238E27FC236}">
                <a16:creationId xmlns:a16="http://schemas.microsoft.com/office/drawing/2014/main" id="{C0F586A0-9BD4-2D67-F17D-45D04BF00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152" y="1081024"/>
            <a:ext cx="3419349" cy="18339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B84E3B-379B-F7F2-C2CC-9C423D88BE59}"/>
              </a:ext>
            </a:extLst>
          </p:cNvPr>
          <p:cNvSpPr txBox="1"/>
          <p:nvPr/>
        </p:nvSpPr>
        <p:spPr>
          <a:xfrm>
            <a:off x="4645152" y="2927330"/>
            <a:ext cx="4487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Weihenstephaner Bier (986) </a:t>
            </a:r>
          </a:p>
          <a:p>
            <a:endParaRPr lang="en-US" sz="2000" dirty="0"/>
          </a:p>
          <a:p>
            <a:r>
              <a:rPr lang="en-US" sz="2000" u="sng" dirty="0" err="1"/>
              <a:t>neunhundert</a:t>
            </a:r>
            <a:r>
              <a:rPr lang="en-US" sz="2000" dirty="0" err="1"/>
              <a:t>sechsundachtzig</a:t>
            </a:r>
            <a:endParaRPr lang="en-US" sz="2000" dirty="0"/>
          </a:p>
        </p:txBody>
      </p:sp>
      <p:pic>
        <p:nvPicPr>
          <p:cNvPr id="16" name="Picture 15" descr="Lion-man of Hohlenstein-Stadel - Wikipedia">
            <a:extLst>
              <a:ext uri="{FF2B5EF4-FFF2-40B4-BE49-F238E27FC236}">
                <a16:creationId xmlns:a16="http://schemas.microsoft.com/office/drawing/2014/main" id="{B7D6F294-0098-4856-D5F4-5AC301D30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0820" y="1034734"/>
            <a:ext cx="1642396" cy="19340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5F38684-7F34-02C5-D915-BB14FBA6864E}"/>
              </a:ext>
            </a:extLst>
          </p:cNvPr>
          <p:cNvSpPr txBox="1"/>
          <p:nvPr/>
        </p:nvSpPr>
        <p:spPr>
          <a:xfrm>
            <a:off x="8887968" y="3066713"/>
            <a:ext cx="3304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Der </a:t>
            </a:r>
            <a:r>
              <a:rPr lang="en-US" sz="2000" dirty="0" err="1"/>
              <a:t>Löwenmensch</a:t>
            </a:r>
            <a:r>
              <a:rPr lang="en-US" sz="2000" dirty="0"/>
              <a:t> (40,000)</a:t>
            </a:r>
          </a:p>
          <a:p>
            <a:endParaRPr lang="en-US" sz="2000" dirty="0"/>
          </a:p>
          <a:p>
            <a:r>
              <a:rPr lang="en-US" sz="2000" u="sng" dirty="0" err="1"/>
              <a:t>vierzig</a:t>
            </a:r>
            <a:r>
              <a:rPr lang="en-US" sz="2000" dirty="0" err="1"/>
              <a:t>tausend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F042DE-EAA5-3100-B60D-21852400BFA8}"/>
              </a:ext>
            </a:extLst>
          </p:cNvPr>
          <p:cNvSpPr txBox="1"/>
          <p:nvPr/>
        </p:nvSpPr>
        <p:spPr>
          <a:xfrm>
            <a:off x="5766816" y="621166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www.britishmuseum.org</a:t>
            </a:r>
            <a:r>
              <a:rPr lang="en-US" dirty="0"/>
              <a:t>/blog/lion-man-ice-age-masterpiece</a:t>
            </a:r>
          </a:p>
        </p:txBody>
      </p:sp>
      <p:pic>
        <p:nvPicPr>
          <p:cNvPr id="22" name="Picture 21" descr="Tree">
            <a:extLst>
              <a:ext uri="{FF2B5EF4-FFF2-40B4-BE49-F238E27FC236}">
                <a16:creationId xmlns:a16="http://schemas.microsoft.com/office/drawing/2014/main" id="{8575645E-7950-1433-6566-9F2D7B444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36" y="4054406"/>
            <a:ext cx="3358999" cy="18869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1D37595-6FB2-71E2-66F2-BD3CDACB9255}"/>
              </a:ext>
            </a:extLst>
          </p:cNvPr>
          <p:cNvSpPr txBox="1"/>
          <p:nvPr/>
        </p:nvSpPr>
        <p:spPr>
          <a:xfrm>
            <a:off x="149403" y="5934670"/>
            <a:ext cx="3864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Der Alte Eibe/der Baum </a:t>
            </a:r>
          </a:p>
          <a:p>
            <a:endParaRPr lang="en-US" dirty="0"/>
          </a:p>
          <a:p>
            <a:r>
              <a:rPr lang="en-US" dirty="0" err="1"/>
              <a:t>eintausendeinhundert</a:t>
            </a:r>
            <a:r>
              <a:rPr lang="en-US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75CA7B-CF28-BD7C-4974-5EAFC1E9563B}"/>
              </a:ext>
            </a:extLst>
          </p:cNvPr>
          <p:cNvSpPr txBox="1"/>
          <p:nvPr/>
        </p:nvSpPr>
        <p:spPr>
          <a:xfrm>
            <a:off x="5291328" y="4576647"/>
            <a:ext cx="6571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patterns do you notice for </a:t>
            </a:r>
            <a:r>
              <a:rPr lang="en-US" sz="3600" dirty="0" err="1"/>
              <a:t>hundends</a:t>
            </a:r>
            <a:r>
              <a:rPr lang="en-US" sz="3600" dirty="0"/>
              <a:t> and thousands ? </a:t>
            </a:r>
          </a:p>
        </p:txBody>
      </p:sp>
    </p:spTree>
    <p:extLst>
      <p:ext uri="{BB962C8B-B14F-4D97-AF65-F5344CB8AC3E}">
        <p14:creationId xmlns:p14="http://schemas.microsoft.com/office/powerpoint/2010/main" val="4097967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8B8A-9E33-5FF1-48A4-9D15721E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0"/>
            <a:ext cx="10515600" cy="1325563"/>
          </a:xfrm>
        </p:spPr>
        <p:txBody>
          <a:bodyPr/>
          <a:lstStyle/>
          <a:p>
            <a:r>
              <a:rPr lang="en-US" b="1" dirty="0"/>
              <a:t>Das </a:t>
            </a:r>
            <a:r>
              <a:rPr lang="en-US" b="1" dirty="0" err="1"/>
              <a:t>Geburtsjahr</a:t>
            </a:r>
            <a:r>
              <a:rPr lang="en-US" b="1" dirty="0"/>
              <a:t> </a:t>
            </a:r>
          </a:p>
        </p:txBody>
      </p:sp>
      <p:pic>
        <p:nvPicPr>
          <p:cNvPr id="4" name="Picture 2" descr="Angela Merkel | Biography, Education, Political Career, &amp;amp; Facts | Britannica">
            <a:extLst>
              <a:ext uri="{FF2B5EF4-FFF2-40B4-BE49-F238E27FC236}">
                <a16:creationId xmlns:a16="http://schemas.microsoft.com/office/drawing/2014/main" id="{4F93DFFD-B933-21A3-C3FC-1C77800CE7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4" y="1200714"/>
            <a:ext cx="2972181" cy="314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CF3A0C-8B28-AC1F-063D-E755B60B9F89}"/>
              </a:ext>
            </a:extLst>
          </p:cNvPr>
          <p:cNvSpPr txBox="1"/>
          <p:nvPr/>
        </p:nvSpPr>
        <p:spPr>
          <a:xfrm>
            <a:off x="295275" y="4549290"/>
            <a:ext cx="42938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1954</a:t>
            </a:r>
          </a:p>
          <a:p>
            <a:r>
              <a:rPr lang="en-US" dirty="0" err="1"/>
              <a:t>Neunzehnhundertvierundfünfzig</a:t>
            </a:r>
            <a:endParaRPr lang="en-US" dirty="0"/>
          </a:p>
        </p:txBody>
      </p:sp>
      <p:pic>
        <p:nvPicPr>
          <p:cNvPr id="7" name="Picture 6" descr="File:ETA Hoffmann.jpg - Wikimedia Commons">
            <a:extLst>
              <a:ext uri="{FF2B5EF4-FFF2-40B4-BE49-F238E27FC236}">
                <a16:creationId xmlns:a16="http://schemas.microsoft.com/office/drawing/2014/main" id="{D0B45BA3-399A-1C95-88CE-A8EDC33DB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499" y="1150728"/>
            <a:ext cx="3203575" cy="32422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43DD17-C8ED-6B4E-1CCE-7BCB790F4468}"/>
              </a:ext>
            </a:extLst>
          </p:cNvPr>
          <p:cNvSpPr txBox="1"/>
          <p:nvPr/>
        </p:nvSpPr>
        <p:spPr>
          <a:xfrm>
            <a:off x="4254499" y="4549290"/>
            <a:ext cx="42938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1776</a:t>
            </a:r>
          </a:p>
          <a:p>
            <a:r>
              <a:rPr lang="en-US" dirty="0" err="1"/>
              <a:t>Siebzehnhundertsechsundvierzig</a:t>
            </a:r>
            <a:endParaRPr lang="en-US" dirty="0"/>
          </a:p>
        </p:txBody>
      </p:sp>
      <p:pic>
        <p:nvPicPr>
          <p:cNvPr id="9" name="Picture 8" descr="Marlene Dietrich - IMDb">
            <a:extLst>
              <a:ext uri="{FF2B5EF4-FFF2-40B4-BE49-F238E27FC236}">
                <a16:creationId xmlns:a16="http://schemas.microsoft.com/office/drawing/2014/main" id="{5447BD68-508F-071E-EA95-01B6564DC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798" y="1200714"/>
            <a:ext cx="2984500" cy="32422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CDED07-24E3-0C7E-49FF-7731C33D20C4}"/>
              </a:ext>
            </a:extLst>
          </p:cNvPr>
          <p:cNvSpPr txBox="1"/>
          <p:nvPr/>
        </p:nvSpPr>
        <p:spPr>
          <a:xfrm>
            <a:off x="8213723" y="4549290"/>
            <a:ext cx="42938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1901</a:t>
            </a:r>
          </a:p>
          <a:p>
            <a:r>
              <a:rPr lang="en-US" dirty="0" err="1"/>
              <a:t>Neunzehnhunderteins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4449B5-8794-F9DA-E41E-465CE527E771}"/>
              </a:ext>
            </a:extLst>
          </p:cNvPr>
          <p:cNvSpPr txBox="1"/>
          <p:nvPr/>
        </p:nvSpPr>
        <p:spPr>
          <a:xfrm>
            <a:off x="2207512" y="5934670"/>
            <a:ext cx="7717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Was </a:t>
            </a:r>
            <a:r>
              <a:rPr lang="en-US" sz="5400" dirty="0" err="1"/>
              <a:t>ist</a:t>
            </a:r>
            <a:r>
              <a:rPr lang="en-US" sz="5400" dirty="0"/>
              <a:t> </a:t>
            </a:r>
            <a:r>
              <a:rPr lang="en-US" sz="5400" dirty="0" err="1"/>
              <a:t>dein</a:t>
            </a:r>
            <a:r>
              <a:rPr lang="en-US" sz="5400" dirty="0"/>
              <a:t> </a:t>
            </a:r>
            <a:r>
              <a:rPr lang="en-US" sz="5400" dirty="0" err="1"/>
              <a:t>Geburtsjahr</a:t>
            </a:r>
            <a:r>
              <a:rPr lang="en-US" sz="5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3857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7CA6-09F3-2DF8-F9F2-869A67E0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1863" y="22225"/>
            <a:ext cx="10515600" cy="1325563"/>
          </a:xfrm>
        </p:spPr>
        <p:txBody>
          <a:bodyPr/>
          <a:lstStyle/>
          <a:p>
            <a:r>
              <a:rPr lang="en-US" dirty="0"/>
              <a:t>Wie </a:t>
            </a:r>
            <a:r>
              <a:rPr lang="en-US" dirty="0" err="1"/>
              <a:t>viel</a:t>
            </a:r>
            <a:r>
              <a:rPr lang="en-US" dirty="0"/>
              <a:t> ….?</a:t>
            </a:r>
          </a:p>
        </p:txBody>
      </p:sp>
      <p:pic>
        <p:nvPicPr>
          <p:cNvPr id="4" name="Picture 3" descr="Your - Let's learn new vocabulary #math #pakistan #plus #minus #subtraction #division #multiple #learning #language #learngerman #germany #goethe #germanembassy #deutsch #deutschland #islamabad #lahore #onlinelearning #onlineschool #online #germany ...">
            <a:extLst>
              <a:ext uri="{FF2B5EF4-FFF2-40B4-BE49-F238E27FC236}">
                <a16:creationId xmlns:a16="http://schemas.microsoft.com/office/drawing/2014/main" id="{747C19C8-1BF9-E66F-8C21-2460CC995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365125"/>
            <a:ext cx="6076950" cy="6076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F81939-3652-25AD-175E-8BF6DBED2771}"/>
              </a:ext>
            </a:extLst>
          </p:cNvPr>
          <p:cNvSpPr txBox="1"/>
          <p:nvPr/>
        </p:nvSpPr>
        <p:spPr>
          <a:xfrm>
            <a:off x="6886575" y="1347788"/>
            <a:ext cx="47148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Wie </a:t>
            </a:r>
            <a:r>
              <a:rPr lang="en-US" sz="2800" dirty="0" err="1"/>
              <a:t>viel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sieben</a:t>
            </a:r>
            <a:r>
              <a:rPr lang="en-US" sz="2800" dirty="0"/>
              <a:t> plus </a:t>
            </a:r>
            <a:r>
              <a:rPr lang="en-US" sz="2800" dirty="0" err="1"/>
              <a:t>zehn</a:t>
            </a:r>
            <a:r>
              <a:rPr lang="en-US" sz="2800" dirty="0"/>
              <a:t>? 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Wie </a:t>
            </a:r>
            <a:r>
              <a:rPr lang="en-US" sz="2800" dirty="0" err="1"/>
              <a:t>viel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acht</a:t>
            </a:r>
            <a:r>
              <a:rPr lang="en-US" sz="2800" dirty="0"/>
              <a:t> mal </a:t>
            </a:r>
            <a:r>
              <a:rPr lang="en-US" sz="2800" dirty="0" err="1"/>
              <a:t>fünf</a:t>
            </a:r>
            <a:r>
              <a:rPr lang="en-US" sz="2800" dirty="0"/>
              <a:t>? 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Wie </a:t>
            </a:r>
            <a:r>
              <a:rPr lang="en-US" sz="2800" dirty="0" err="1"/>
              <a:t>viel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</a:t>
            </a:r>
            <a:r>
              <a:rPr lang="en-US" sz="2800" dirty="0" err="1"/>
              <a:t>zweihundert</a:t>
            </a:r>
            <a:r>
              <a:rPr lang="en-US" sz="2800" dirty="0"/>
              <a:t> </a:t>
            </a:r>
            <a:r>
              <a:rPr lang="en-US" sz="2800" dirty="0" err="1"/>
              <a:t>durch</a:t>
            </a:r>
            <a:r>
              <a:rPr lang="en-US" sz="2800" dirty="0"/>
              <a:t> vier? </a:t>
            </a:r>
          </a:p>
        </p:txBody>
      </p:sp>
    </p:spTree>
    <p:extLst>
      <p:ext uri="{BB962C8B-B14F-4D97-AF65-F5344CB8AC3E}">
        <p14:creationId xmlns:p14="http://schemas.microsoft.com/office/powerpoint/2010/main" val="48764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521C1-817A-3043-9682-16CB9FBF8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Wie </a:t>
            </a:r>
            <a:r>
              <a:rPr lang="en-US" dirty="0" err="1"/>
              <a:t>viel</a:t>
            </a:r>
            <a:r>
              <a:rPr lang="en-US" b="1" dirty="0" err="1"/>
              <a:t>e</a:t>
            </a:r>
            <a:r>
              <a:rPr lang="en-US" dirty="0"/>
              <a:t>…+ Plural…?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AF4D0-E9E3-1B40-ABFB-BA4F32538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99" y="1627217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Spielen</a:t>
            </a:r>
            <a:r>
              <a:rPr lang="en-US" dirty="0"/>
              <a:t> Sie </a:t>
            </a:r>
            <a:r>
              <a:rPr lang="en-US" sz="2800" dirty="0" err="1"/>
              <a:t>zwei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mehr</a:t>
            </a:r>
            <a:r>
              <a:rPr lang="en-US" sz="2800" dirty="0"/>
              <a:t> </a:t>
            </a:r>
            <a:r>
              <a:rPr lang="en-US" sz="2800" dirty="0" err="1"/>
              <a:t>musikalische</a:t>
            </a:r>
            <a:r>
              <a:rPr lang="en-US" sz="2800" dirty="0"/>
              <a:t> </a:t>
            </a:r>
            <a:r>
              <a:rPr lang="en-US" sz="2800" dirty="0" err="1"/>
              <a:t>Instrumente</a:t>
            </a:r>
            <a:r>
              <a:rPr lang="en-US" sz="2800" dirty="0"/>
              <a:t>? </a:t>
            </a:r>
          </a:p>
          <a:p>
            <a:r>
              <a:rPr lang="en-US" sz="2800" dirty="0"/>
              <a:t>Wie </a:t>
            </a:r>
            <a:r>
              <a:rPr lang="en-US" sz="2800" dirty="0" err="1"/>
              <a:t>viele</a:t>
            </a:r>
            <a:r>
              <a:rPr lang="en-US" sz="2800" dirty="0"/>
              <a:t> </a:t>
            </a:r>
            <a:r>
              <a:rPr lang="en-US" sz="2800" dirty="0" err="1"/>
              <a:t>Bücher</a:t>
            </a:r>
            <a:r>
              <a:rPr lang="en-US" sz="2800" dirty="0"/>
              <a:t> </a:t>
            </a:r>
            <a:r>
              <a:rPr lang="en-US" sz="2800" dirty="0" err="1"/>
              <a:t>lesen</a:t>
            </a:r>
            <a:r>
              <a:rPr lang="en-US" sz="2800" dirty="0"/>
              <a:t> Sie </a:t>
            </a:r>
            <a:r>
              <a:rPr lang="en-US" sz="2800" dirty="0" err="1"/>
              <a:t>im</a:t>
            </a:r>
            <a:r>
              <a:rPr lang="en-US" sz="2800" dirty="0"/>
              <a:t> Sommer? </a:t>
            </a:r>
          </a:p>
          <a:p>
            <a:r>
              <a:rPr lang="en-US" dirty="0"/>
              <a:t>Wie </a:t>
            </a:r>
            <a:r>
              <a:rPr lang="en-US" dirty="0" err="1"/>
              <a:t>viele</a:t>
            </a:r>
            <a:r>
              <a:rPr lang="en-US" dirty="0"/>
              <a:t> Laender </a:t>
            </a:r>
            <a:r>
              <a:rPr lang="en-US" dirty="0" err="1"/>
              <a:t>besuchen</a:t>
            </a:r>
            <a:r>
              <a:rPr lang="en-US" dirty="0"/>
              <a:t> Sie </a:t>
            </a:r>
            <a:r>
              <a:rPr lang="en-US" dirty="0" err="1"/>
              <a:t>im</a:t>
            </a:r>
            <a:r>
              <a:rPr lang="en-US" dirty="0"/>
              <a:t> Leben? (Ein Land: USA, Deutschland)</a:t>
            </a:r>
            <a:endParaRPr lang="en-US" sz="2800" dirty="0"/>
          </a:p>
          <a:p>
            <a:r>
              <a:rPr lang="en-US" dirty="0"/>
              <a:t>Wie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Haustiere</a:t>
            </a:r>
            <a:r>
              <a:rPr lang="en-US" dirty="0"/>
              <a:t> </a:t>
            </a:r>
            <a:r>
              <a:rPr lang="en-US" dirty="0" err="1"/>
              <a:t>haben</a:t>
            </a:r>
            <a:r>
              <a:rPr lang="en-US" dirty="0"/>
              <a:t> Sie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Hause</a:t>
            </a:r>
            <a:r>
              <a:rPr lang="en-US" dirty="0"/>
              <a:t>? (Ich </a:t>
            </a:r>
            <a:r>
              <a:rPr lang="en-US" dirty="0" err="1"/>
              <a:t>habe</a:t>
            </a:r>
            <a:r>
              <a:rPr lang="en-US" dirty="0"/>
              <a:t> </a:t>
            </a:r>
            <a:r>
              <a:rPr lang="en-US" dirty="0" err="1"/>
              <a:t>zwei</a:t>
            </a:r>
            <a:r>
              <a:rPr lang="en-US" dirty="0"/>
              <a:t> </a:t>
            </a:r>
            <a:r>
              <a:rPr lang="en-US" dirty="0" err="1"/>
              <a:t>Haustiere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ich </a:t>
            </a:r>
            <a:r>
              <a:rPr lang="en-US" dirty="0" err="1"/>
              <a:t>habe</a:t>
            </a:r>
            <a:r>
              <a:rPr lang="en-US" dirty="0"/>
              <a:t> </a:t>
            </a:r>
            <a:r>
              <a:rPr lang="en-US" dirty="0" err="1"/>
              <a:t>keine</a:t>
            </a:r>
            <a:r>
              <a:rPr lang="en-US" dirty="0"/>
              <a:t>  (0) </a:t>
            </a:r>
            <a:r>
              <a:rPr lang="en-US" dirty="0" err="1"/>
              <a:t>Haustiere</a:t>
            </a:r>
            <a:r>
              <a:rPr lang="en-US" dirty="0"/>
              <a:t>, </a:t>
            </a:r>
            <a:r>
              <a:rPr lang="en-US" dirty="0" err="1"/>
              <a:t>oder</a:t>
            </a:r>
            <a:r>
              <a:rPr lang="en-US" dirty="0"/>
              <a:t> ich </a:t>
            </a:r>
            <a:r>
              <a:rPr lang="en-US" dirty="0" err="1"/>
              <a:t>habe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Haustier</a:t>
            </a:r>
            <a:r>
              <a:rPr lang="en-US" dirty="0"/>
              <a:t>)</a:t>
            </a:r>
          </a:p>
          <a:p>
            <a:r>
              <a:rPr lang="en-US" sz="2800" dirty="0"/>
              <a:t>Wie </a:t>
            </a:r>
            <a:r>
              <a:rPr lang="en-US" sz="2800" dirty="0" err="1"/>
              <a:t>viele</a:t>
            </a:r>
            <a:r>
              <a:rPr lang="en-US" sz="2800" dirty="0"/>
              <a:t> </a:t>
            </a:r>
            <a:r>
              <a:rPr lang="en-US" sz="2800" dirty="0" err="1"/>
              <a:t>Kurse</a:t>
            </a:r>
            <a:r>
              <a:rPr lang="en-US" sz="2800" dirty="0"/>
              <a:t> </a:t>
            </a:r>
            <a:r>
              <a:rPr lang="en-US" sz="2800" dirty="0" err="1"/>
              <a:t>haben</a:t>
            </a:r>
            <a:r>
              <a:rPr lang="en-US" sz="2800" dirty="0"/>
              <a:t> Sie </a:t>
            </a:r>
            <a:r>
              <a:rPr lang="en-US" sz="2800" dirty="0" err="1"/>
              <a:t>im</a:t>
            </a:r>
            <a:r>
              <a:rPr lang="en-US" sz="2800" dirty="0"/>
              <a:t> </a:t>
            </a:r>
            <a:r>
              <a:rPr lang="en-US" dirty="0"/>
              <a:t>Se</a:t>
            </a:r>
            <a:r>
              <a:rPr lang="en-US" sz="2800" dirty="0"/>
              <a:t>m</a:t>
            </a:r>
            <a:r>
              <a:rPr lang="en-US" dirty="0"/>
              <a:t>ester? </a:t>
            </a:r>
          </a:p>
          <a:p>
            <a:r>
              <a:rPr lang="en-US" sz="2800" dirty="0"/>
              <a:t>Wie </a:t>
            </a:r>
            <a:r>
              <a:rPr lang="en-US" sz="2800" dirty="0" err="1"/>
              <a:t>viele</a:t>
            </a:r>
            <a:r>
              <a:rPr lang="en-US" sz="2800" dirty="0"/>
              <a:t> Tests </a:t>
            </a:r>
            <a:r>
              <a:rPr lang="en-US" sz="2800" dirty="0" err="1"/>
              <a:t>schreiben</a:t>
            </a:r>
            <a:r>
              <a:rPr lang="en-US" sz="2800" dirty="0"/>
              <a:t> Sie </a:t>
            </a:r>
            <a:r>
              <a:rPr lang="en-US" sz="2800" dirty="0" err="1"/>
              <a:t>im</a:t>
            </a:r>
            <a:r>
              <a:rPr lang="en-US" sz="2800" dirty="0"/>
              <a:t> September? </a:t>
            </a:r>
          </a:p>
          <a:p>
            <a:r>
              <a:rPr lang="en-US" dirty="0" err="1"/>
              <a:t>Hypothese</a:t>
            </a:r>
            <a:r>
              <a:rPr lang="en-US" dirty="0"/>
              <a:t>: Wie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Eichhörnchen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a</a:t>
            </a:r>
            <a:r>
              <a:rPr lang="en-US" sz="2800" dirty="0"/>
              <a:t>m Campus? </a:t>
            </a:r>
          </a:p>
          <a:p>
            <a:r>
              <a:rPr lang="en-US" dirty="0" err="1"/>
              <a:t>Hypothese</a:t>
            </a:r>
            <a:r>
              <a:rPr lang="en-US" dirty="0"/>
              <a:t>: Wie </a:t>
            </a:r>
            <a:r>
              <a:rPr lang="en-US" dirty="0" err="1"/>
              <a:t>viele</a:t>
            </a:r>
            <a:r>
              <a:rPr lang="en-US" dirty="0"/>
              <a:t> </a:t>
            </a:r>
            <a:r>
              <a:rPr lang="en-US" dirty="0" err="1"/>
              <a:t>Mäuser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in Old Library? 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pic>
        <p:nvPicPr>
          <p:cNvPr id="1028" name="Picture 4" descr="Ohio's red squirrel less common than others but most interesting">
            <a:extLst>
              <a:ext uri="{FF2B5EF4-FFF2-40B4-BE49-F238E27FC236}">
                <a16:creationId xmlns:a16="http://schemas.microsoft.com/office/drawing/2014/main" id="{880A7386-175C-5A44-AAD4-EBA01EDB7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028" y="3600479"/>
            <a:ext cx="1407543" cy="134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7251C2-1AAD-8FFA-AB44-9211C2801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760" y="5406380"/>
            <a:ext cx="2804522" cy="1481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16B9AB-60CE-B612-681A-D5BCAFD1DFED}"/>
              </a:ext>
            </a:extLst>
          </p:cNvPr>
          <p:cNvSpPr txBox="1"/>
          <p:nvPr/>
        </p:nvSpPr>
        <p:spPr>
          <a:xfrm>
            <a:off x="8609163" y="3802886"/>
            <a:ext cx="1718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das </a:t>
            </a:r>
            <a:r>
              <a:rPr lang="en-US" dirty="0" err="1"/>
              <a:t>Eichhoernchen</a:t>
            </a:r>
            <a:r>
              <a:rPr lang="en-US" dirty="0"/>
              <a:t>/die </a:t>
            </a:r>
            <a:r>
              <a:rPr lang="en-US" dirty="0" err="1"/>
              <a:t>Eichhoernchen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83B5C9-2847-28C1-F087-79BCD3515FF3}"/>
              </a:ext>
            </a:extLst>
          </p:cNvPr>
          <p:cNvSpPr txBox="1"/>
          <p:nvPr/>
        </p:nvSpPr>
        <p:spPr>
          <a:xfrm>
            <a:off x="8484773" y="628155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die Maus/die </a:t>
            </a:r>
            <a:r>
              <a:rPr lang="en-US" dirty="0" err="1"/>
              <a:t>Mäuser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992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gela Merkel | Biography, Education, Political Career, &amp;amp; Facts | Britannica">
            <a:extLst>
              <a:ext uri="{FF2B5EF4-FFF2-40B4-BE49-F238E27FC236}">
                <a16:creationId xmlns:a16="http://schemas.microsoft.com/office/drawing/2014/main" id="{8754D464-E99C-D461-8D16-B0A426707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13" y="497471"/>
            <a:ext cx="4442827" cy="540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334816-8941-FB3F-67FA-B389901A3267}"/>
              </a:ext>
            </a:extLst>
          </p:cNvPr>
          <p:cNvSpPr txBox="1"/>
          <p:nvPr/>
        </p:nvSpPr>
        <p:spPr>
          <a:xfrm>
            <a:off x="5506279" y="0"/>
            <a:ext cx="552615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Fragen</a:t>
            </a:r>
            <a:r>
              <a:rPr lang="en-US" sz="3200" b="1" dirty="0"/>
              <a:t> </a:t>
            </a:r>
            <a:r>
              <a:rPr lang="en-US" sz="3200" b="1" dirty="0" err="1"/>
              <a:t>fuer</a:t>
            </a:r>
            <a:r>
              <a:rPr lang="en-US" sz="3200" b="1" dirty="0"/>
              <a:t> die Person </a:t>
            </a:r>
            <a:r>
              <a:rPr lang="en-US" sz="3200" b="1" dirty="0" err="1"/>
              <a:t>hier</a:t>
            </a:r>
            <a:r>
              <a:rPr lang="en-US" sz="3200" b="1" dirty="0"/>
              <a:t>! (du und Sie Form!) </a:t>
            </a:r>
          </a:p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dirty="0"/>
              <a:t>Wie…..(</a:t>
            </a:r>
            <a:r>
              <a:rPr lang="en-US" sz="3200" b="1" dirty="0" err="1"/>
              <a:t>heissen</a:t>
            </a:r>
            <a:r>
              <a:rPr lang="en-US" sz="3200" b="1" dirty="0"/>
              <a:t>)</a:t>
            </a:r>
          </a:p>
          <a:p>
            <a:r>
              <a:rPr lang="en-US" sz="3200" b="1" dirty="0"/>
              <a:t>Wie…..(</a:t>
            </a:r>
            <a:r>
              <a:rPr lang="en-US" sz="3200" b="1" dirty="0" err="1"/>
              <a:t>gehen</a:t>
            </a:r>
            <a:r>
              <a:rPr lang="en-US" sz="3200" b="1" dirty="0"/>
              <a:t>) </a:t>
            </a:r>
          </a:p>
          <a:p>
            <a:endParaRPr lang="en-US" sz="3200" b="1" dirty="0"/>
          </a:p>
          <a:p>
            <a:r>
              <a:rPr lang="en-US" sz="3200" b="1" dirty="0" err="1"/>
              <a:t>Woher</a:t>
            </a:r>
            <a:r>
              <a:rPr lang="en-US" sz="3200" b="1" dirty="0"/>
              <a:t>….(</a:t>
            </a:r>
            <a:r>
              <a:rPr lang="en-US" sz="3200" b="1" dirty="0" err="1"/>
              <a:t>kommen</a:t>
            </a:r>
            <a:r>
              <a:rPr lang="en-US" sz="3200" b="1" dirty="0"/>
              <a:t>)</a:t>
            </a:r>
          </a:p>
          <a:p>
            <a:endParaRPr lang="en-US" sz="3200" b="1" dirty="0"/>
          </a:p>
          <a:p>
            <a:r>
              <a:rPr lang="en-US" sz="3200" b="1" dirty="0"/>
              <a:t>Was…..(</a:t>
            </a:r>
            <a:r>
              <a:rPr lang="en-US" sz="3200" b="1" dirty="0" err="1"/>
              <a:t>lernen</a:t>
            </a:r>
            <a:r>
              <a:rPr lang="en-US" sz="3200" b="1" dirty="0"/>
              <a:t>) </a:t>
            </a:r>
          </a:p>
          <a:p>
            <a:endParaRPr lang="en-US" sz="3200" b="1" dirty="0"/>
          </a:p>
          <a:p>
            <a:r>
              <a:rPr lang="en-US" sz="3200" b="1" dirty="0" err="1"/>
              <a:t>Welche</a:t>
            </a:r>
            <a:r>
              <a:rPr lang="en-US" sz="3200" b="1" dirty="0"/>
              <a:t> ………(</a:t>
            </a:r>
            <a:r>
              <a:rPr lang="en-US" sz="3200" b="1" dirty="0" err="1"/>
              <a:t>Haarefarbe</a:t>
            </a:r>
            <a:r>
              <a:rPr lang="en-US" sz="3200" b="1" dirty="0"/>
              <a:t>) (</a:t>
            </a:r>
            <a:r>
              <a:rPr lang="en-US" sz="3200" b="1" dirty="0" err="1"/>
              <a:t>haben</a:t>
            </a:r>
            <a:r>
              <a:rPr lang="en-US" sz="32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357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AEED95-EF92-584E-AB8E-302E54A2F78C}"/>
              </a:ext>
            </a:extLst>
          </p:cNvPr>
          <p:cNvSpPr txBox="1"/>
          <p:nvPr/>
        </p:nvSpPr>
        <p:spPr>
          <a:xfrm>
            <a:off x="475989" y="390831"/>
            <a:ext cx="965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Normale/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Regelmaessige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Verben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159710-4AA9-5D4E-A0F1-A914728F9970}"/>
              </a:ext>
            </a:extLst>
          </p:cNvPr>
          <p:cNvSpPr txBox="1"/>
          <p:nvPr/>
        </p:nvSpPr>
        <p:spPr>
          <a:xfrm>
            <a:off x="999827" y="1732474"/>
            <a:ext cx="50488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ich     ___e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 	____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er/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xier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/es ___t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 _____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46045B-EAAC-584B-AF96-78F56BA0CA93}"/>
              </a:ext>
            </a:extLst>
          </p:cNvPr>
          <p:cNvSpPr txBox="1"/>
          <p:nvPr/>
        </p:nvSpPr>
        <p:spPr>
          <a:xfrm>
            <a:off x="5750018" y="1732474"/>
            <a:ext cx="583544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plural.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w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____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ihr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_____t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____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 ___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6BFB05-DAC0-A34C-B93D-2EC67E1E95E5}"/>
              </a:ext>
            </a:extLst>
          </p:cNvPr>
          <p:cNvSpPr txBox="1"/>
          <p:nvPr/>
        </p:nvSpPr>
        <p:spPr>
          <a:xfrm>
            <a:off x="8667740" y="0"/>
            <a:ext cx="326370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kommen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gehen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Calibri" panose="020F0502020204030204"/>
              </a:rPr>
              <a:t>trinken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lernen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lachen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lernen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schreiben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singen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machen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stehen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hören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sagen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fragen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lieben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trinken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970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F569-0C5E-3940-82DC-69116D482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001"/>
            <a:ext cx="12192000" cy="6527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Hallo/</a:t>
            </a:r>
            <a:r>
              <a:rPr lang="en-US" b="1" dirty="0" err="1"/>
              <a:t>Guten</a:t>
            </a:r>
            <a:r>
              <a:rPr lang="en-US" b="1" dirty="0"/>
              <a:t> Morgen. Wie </a:t>
            </a:r>
            <a:r>
              <a:rPr lang="en-US" b="1" dirty="0" err="1"/>
              <a:t>geht</a:t>
            </a:r>
            <a:r>
              <a:rPr lang="en-US" b="1" dirty="0"/>
              <a:t> es (</a:t>
            </a:r>
            <a:r>
              <a:rPr lang="en-US" b="1" dirty="0" err="1"/>
              <a:t>geht’s</a:t>
            </a:r>
            <a:r>
              <a:rPr lang="en-US" b="1" dirty="0"/>
              <a:t>) </a:t>
            </a:r>
            <a:r>
              <a:rPr lang="en-US" b="1" dirty="0" err="1"/>
              <a:t>heute</a:t>
            </a:r>
            <a:r>
              <a:rPr lang="en-US" b="1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4CC9-AD65-6F41-9B29-DAF51C331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77" y="776544"/>
            <a:ext cx="10515600" cy="4351338"/>
          </a:xfrm>
        </p:spPr>
        <p:txBody>
          <a:bodyPr/>
          <a:lstStyle/>
          <a:p>
            <a:r>
              <a:rPr lang="en-US" dirty="0" err="1"/>
              <a:t>Guten</a:t>
            </a:r>
            <a:r>
              <a:rPr lang="en-US" dirty="0"/>
              <a:t> Morgen</a:t>
            </a:r>
            <a:r>
              <a:rPr lang="en-US" b="1" dirty="0"/>
              <a:t>! </a:t>
            </a:r>
            <a:r>
              <a:rPr lang="en-US" dirty="0"/>
              <a:t> Wie ______ du? (</a:t>
            </a:r>
            <a:r>
              <a:rPr lang="en-US" dirty="0" err="1"/>
              <a:t>heissen</a:t>
            </a:r>
            <a:r>
              <a:rPr lang="en-US" dirty="0"/>
              <a:t>)</a:t>
            </a:r>
          </a:p>
          <a:p>
            <a:r>
              <a:rPr lang="en-US" dirty="0"/>
              <a:t>Wie </a:t>
            </a:r>
            <a:r>
              <a:rPr lang="en-US" dirty="0" err="1"/>
              <a:t>geht’s</a:t>
            </a:r>
            <a:r>
              <a:rPr lang="en-US" dirty="0"/>
              <a:t> </a:t>
            </a:r>
            <a:r>
              <a:rPr lang="en-US" dirty="0" err="1"/>
              <a:t>heute</a:t>
            </a:r>
            <a:r>
              <a:rPr lang="en-US" dirty="0"/>
              <a:t>? </a:t>
            </a:r>
          </a:p>
          <a:p>
            <a:r>
              <a:rPr lang="en-US" dirty="0"/>
              <a:t>Was ___ du </a:t>
            </a:r>
            <a:r>
              <a:rPr lang="en-US" dirty="0" err="1"/>
              <a:t>heute</a:t>
            </a:r>
            <a:r>
              <a:rPr lang="en-US" dirty="0"/>
              <a:t>? (</a:t>
            </a:r>
            <a:r>
              <a:rPr lang="en-US" dirty="0" err="1"/>
              <a:t>lernen</a:t>
            </a:r>
            <a:r>
              <a:rPr lang="en-US" dirty="0"/>
              <a:t>) (</a:t>
            </a:r>
            <a:r>
              <a:rPr lang="en-US" dirty="0" err="1"/>
              <a:t>Englisch</a:t>
            </a:r>
            <a:r>
              <a:rPr lang="en-US" dirty="0"/>
              <a:t>? Deutsch? </a:t>
            </a:r>
            <a:r>
              <a:rPr lang="en-US" dirty="0" err="1"/>
              <a:t>Biologie</a:t>
            </a:r>
            <a:r>
              <a:rPr lang="en-US" dirty="0"/>
              <a:t>? </a:t>
            </a:r>
            <a:r>
              <a:rPr lang="en-US" dirty="0" err="1"/>
              <a:t>Chemie</a:t>
            </a:r>
            <a:r>
              <a:rPr lang="en-US" dirty="0"/>
              <a:t>? </a:t>
            </a:r>
            <a:r>
              <a:rPr lang="en-US" dirty="0" err="1"/>
              <a:t>Mathematik</a:t>
            </a:r>
            <a:r>
              <a:rPr lang="en-US" dirty="0"/>
              <a:t>?  </a:t>
            </a:r>
            <a:r>
              <a:rPr lang="en-US" dirty="0" err="1"/>
              <a:t>Literatur</a:t>
            </a:r>
            <a:r>
              <a:rPr lang="en-US" dirty="0"/>
              <a:t>? Philosophie? Politik? </a:t>
            </a:r>
            <a:r>
              <a:rPr lang="en-US" dirty="0" err="1"/>
              <a:t>Physik</a:t>
            </a:r>
            <a:r>
              <a:rPr lang="en-US" dirty="0"/>
              <a:t>? </a:t>
            </a:r>
            <a:r>
              <a:rPr lang="en-US" dirty="0" err="1"/>
              <a:t>Musik</a:t>
            </a:r>
            <a:r>
              <a:rPr lang="en-US" dirty="0"/>
              <a:t>? </a:t>
            </a:r>
            <a:r>
              <a:rPr lang="en-US" dirty="0" err="1"/>
              <a:t>Psychologie?</a:t>
            </a:r>
            <a:r>
              <a:rPr lang="en-US" dirty="0" err="1">
                <a:highlight>
                  <a:srgbClr val="00FF00"/>
                </a:highlight>
              </a:rPr>
              <a:t>Geschichte</a:t>
            </a:r>
            <a:r>
              <a:rPr lang="en-US" dirty="0"/>
              <a:t>?)</a:t>
            </a:r>
          </a:p>
          <a:p>
            <a:r>
              <a:rPr lang="en-US" dirty="0">
                <a:highlight>
                  <a:srgbClr val="FFFF00"/>
                </a:highlight>
              </a:rPr>
              <a:t>Was </a:t>
            </a:r>
            <a:r>
              <a:rPr lang="en-US" dirty="0" err="1">
                <a:highlight>
                  <a:srgbClr val="FFFF00"/>
                </a:highlight>
              </a:rPr>
              <a:t>machst</a:t>
            </a:r>
            <a:r>
              <a:rPr lang="en-US" dirty="0">
                <a:highlight>
                  <a:srgbClr val="FFFF00"/>
                </a:highlight>
              </a:rPr>
              <a:t> du </a:t>
            </a:r>
            <a:r>
              <a:rPr lang="en-US" dirty="0" err="1">
                <a:highlight>
                  <a:srgbClr val="FFFF00"/>
                </a:highlight>
              </a:rPr>
              <a:t>heute</a:t>
            </a:r>
            <a:r>
              <a:rPr lang="en-US" dirty="0">
                <a:highlight>
                  <a:srgbClr val="FFFF00"/>
                </a:highlight>
              </a:rPr>
              <a:t>? </a:t>
            </a:r>
            <a:r>
              <a:rPr lang="en-US" dirty="0"/>
              <a:t>(E-Mails </a:t>
            </a:r>
            <a:r>
              <a:rPr lang="en-US" dirty="0" err="1"/>
              <a:t>schreiben</a:t>
            </a:r>
            <a:r>
              <a:rPr lang="en-US" dirty="0"/>
              <a:t>, </a:t>
            </a:r>
            <a:r>
              <a:rPr lang="en-US" dirty="0" err="1"/>
              <a:t>singen</a:t>
            </a:r>
            <a:r>
              <a:rPr lang="en-US" dirty="0"/>
              <a:t>, Tennis/Basketball/</a:t>
            </a:r>
            <a:r>
              <a:rPr lang="en-US" dirty="0" err="1"/>
              <a:t>Fussball</a:t>
            </a:r>
            <a:r>
              <a:rPr lang="en-US" dirty="0"/>
              <a:t> </a:t>
            </a:r>
            <a:r>
              <a:rPr lang="en-US" dirty="0" err="1"/>
              <a:t>spielen</a:t>
            </a:r>
            <a:r>
              <a:rPr lang="en-US" dirty="0"/>
              <a:t>, </a:t>
            </a:r>
            <a:r>
              <a:rPr lang="en-US" dirty="0" err="1"/>
              <a:t>Hausaufgaben</a:t>
            </a:r>
            <a:r>
              <a:rPr lang="en-US" dirty="0"/>
              <a:t> </a:t>
            </a:r>
            <a:r>
              <a:rPr lang="en-US" dirty="0" err="1"/>
              <a:t>machen</a:t>
            </a:r>
            <a:r>
              <a:rPr lang="en-US" dirty="0"/>
              <a:t>, </a:t>
            </a:r>
            <a:r>
              <a:rPr lang="en-US" dirty="0" err="1"/>
              <a:t>Kaffee</a:t>
            </a:r>
            <a:r>
              <a:rPr lang="en-US" dirty="0"/>
              <a:t>/Tee </a:t>
            </a:r>
            <a:r>
              <a:rPr lang="en-US" dirty="0" err="1"/>
              <a:t>trinken</a:t>
            </a:r>
            <a:r>
              <a:rPr lang="en-US" dirty="0"/>
              <a:t>, Musik </a:t>
            </a:r>
            <a:r>
              <a:rPr lang="en-US" dirty="0" err="1"/>
              <a:t>hören</a:t>
            </a:r>
            <a:r>
              <a:rPr lang="en-US" dirty="0"/>
              <a:t>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11FF4-B6A8-3341-8538-C62A29662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004" y="4307528"/>
            <a:ext cx="1719806" cy="1095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89ECF8-0C2B-B84E-AAAA-C6ADC0FC2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53" y="4307529"/>
            <a:ext cx="1509130" cy="964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8426C-AD35-6743-9E95-8C7FED5F5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390227"/>
            <a:ext cx="1473523" cy="8819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76C508-4E46-9644-A9F2-60DD6E5EE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0144" y="4439329"/>
            <a:ext cx="1422400" cy="8751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7E69BF-8843-E843-AB35-9A3F1E1F05A5}"/>
              </a:ext>
            </a:extLst>
          </p:cNvPr>
          <p:cNvSpPr txBox="1"/>
          <p:nvPr/>
        </p:nvSpPr>
        <p:spPr>
          <a:xfrm>
            <a:off x="943795" y="5308335"/>
            <a:ext cx="137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667BF2-14F2-AB41-931D-21297E6E4CBA}"/>
              </a:ext>
            </a:extLst>
          </p:cNvPr>
          <p:cNvSpPr txBox="1"/>
          <p:nvPr/>
        </p:nvSpPr>
        <p:spPr>
          <a:xfrm>
            <a:off x="3345481" y="5344334"/>
            <a:ext cx="228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7C4B81-00FF-F245-8775-97A9E721FB6A}"/>
              </a:ext>
            </a:extLst>
          </p:cNvPr>
          <p:cNvSpPr txBox="1"/>
          <p:nvPr/>
        </p:nvSpPr>
        <p:spPr>
          <a:xfrm>
            <a:off x="5785472" y="5292281"/>
            <a:ext cx="3108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 La La (OK)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5E7EBF-0322-754E-B66F-6A92DC9CE277}"/>
              </a:ext>
            </a:extLst>
          </p:cNvPr>
          <p:cNvSpPr txBox="1"/>
          <p:nvPr/>
        </p:nvSpPr>
        <p:spPr>
          <a:xfrm>
            <a:off x="9050519" y="5316832"/>
            <a:ext cx="255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SCHLECHT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ACEFC-2456-DCE7-39D2-0780FC1FBCB2}"/>
              </a:ext>
            </a:extLst>
          </p:cNvPr>
          <p:cNvSpPr txBox="1"/>
          <p:nvPr/>
        </p:nvSpPr>
        <p:spPr>
          <a:xfrm>
            <a:off x="764256" y="5886559"/>
            <a:ext cx="1005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Margaret gut und Margaret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lernt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Deutsch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heute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Margaret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spielt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Basketball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heute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30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D82D33-DA13-644C-98E9-72F9E075CF4E}"/>
              </a:ext>
            </a:extLst>
          </p:cNvPr>
          <p:cNvSpPr txBox="1"/>
          <p:nvPr/>
        </p:nvSpPr>
        <p:spPr>
          <a:xfrm>
            <a:off x="322239" y="96705"/>
            <a:ext cx="10301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Wie </a:t>
            </a:r>
            <a:r>
              <a:rPr lang="en-US" sz="2000" dirty="0" err="1"/>
              <a:t>heisst</a:t>
            </a:r>
            <a:r>
              <a:rPr lang="en-US" sz="2000" dirty="0"/>
              <a:t> </a:t>
            </a:r>
            <a:r>
              <a:rPr lang="en-US" sz="2000" dirty="0" err="1"/>
              <a:t>dein</a:t>
            </a:r>
            <a:r>
              <a:rPr lang="en-US" sz="2000" dirty="0"/>
              <a:t> </a:t>
            </a:r>
            <a:r>
              <a:rPr lang="en-US" sz="2000" dirty="0" err="1"/>
              <a:t>Lieblingsmensch</a:t>
            </a:r>
            <a:r>
              <a:rPr lang="en-US" sz="2000" dirty="0"/>
              <a:t>? </a:t>
            </a:r>
            <a:r>
              <a:rPr lang="en-US" sz="2000" dirty="0" err="1"/>
              <a:t>Welche</a:t>
            </a:r>
            <a:r>
              <a:rPr lang="en-US" sz="2000" dirty="0"/>
              <a:t> </a:t>
            </a:r>
            <a:r>
              <a:rPr lang="en-US" sz="2000" dirty="0" err="1"/>
              <a:t>Haarefarbe</a:t>
            </a:r>
            <a:r>
              <a:rPr lang="en-US" sz="2000" dirty="0"/>
              <a:t> und </a:t>
            </a:r>
            <a:r>
              <a:rPr lang="en-US" sz="2000" dirty="0" err="1"/>
              <a:t>Augenfarbe</a:t>
            </a:r>
            <a:r>
              <a:rPr lang="en-US" sz="2000" dirty="0"/>
              <a:t> hat </a:t>
            </a:r>
            <a:r>
              <a:rPr lang="en-US" sz="2000" dirty="0" err="1"/>
              <a:t>dein</a:t>
            </a:r>
            <a:r>
              <a:rPr lang="en-US" sz="2000" dirty="0"/>
              <a:t> </a:t>
            </a:r>
            <a:r>
              <a:rPr lang="en-US" sz="2000" dirty="0" err="1"/>
              <a:t>Lieblingsmensch</a:t>
            </a:r>
            <a:r>
              <a:rPr lang="en-US" sz="2000" dirty="0"/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B872EE-10C1-7443-A994-353D45A08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7843"/>
            <a:ext cx="6266688" cy="16200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EB1547-3B06-ED4D-8A34-9FA8142CD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31312"/>
            <a:ext cx="6096000" cy="4176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C7414D6-DD52-E848-9299-10B965C1BC25}"/>
              </a:ext>
            </a:extLst>
          </p:cNvPr>
          <p:cNvSpPr txBox="1"/>
          <p:nvPr/>
        </p:nvSpPr>
        <p:spPr>
          <a:xfrm>
            <a:off x="6385195" y="827843"/>
            <a:ext cx="25227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blau</a:t>
            </a:r>
            <a:endParaRPr lang="en-US" sz="2800" dirty="0"/>
          </a:p>
          <a:p>
            <a:r>
              <a:rPr lang="en-US" sz="2800" dirty="0" err="1"/>
              <a:t>braun</a:t>
            </a:r>
            <a:endParaRPr lang="en-US" sz="2800" dirty="0"/>
          </a:p>
          <a:p>
            <a:r>
              <a:rPr lang="en-US" sz="2800" dirty="0" err="1"/>
              <a:t>grün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braun-grün</a:t>
            </a:r>
            <a:endParaRPr lang="en-US" sz="2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D4996A-0857-DE42-AF04-E4964DCA7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9632" y="4602496"/>
            <a:ext cx="6316320" cy="15196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A2F004-3A67-544A-BC8D-439B037BB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60" y="2815702"/>
            <a:ext cx="5989923" cy="1548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22A041-6F7B-F24A-AC18-D450160CA4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4302629"/>
            <a:ext cx="5881627" cy="4235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F56E0A4-B59E-4942-90C3-2EE227DE4940}"/>
              </a:ext>
            </a:extLst>
          </p:cNvPr>
          <p:cNvSpPr txBox="1"/>
          <p:nvPr/>
        </p:nvSpPr>
        <p:spPr>
          <a:xfrm>
            <a:off x="6277701" y="2740151"/>
            <a:ext cx="1979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rot </a:t>
            </a:r>
          </a:p>
          <a:p>
            <a:r>
              <a:rPr lang="en-US" sz="2800" dirty="0"/>
              <a:t>schwarz </a:t>
            </a:r>
          </a:p>
          <a:p>
            <a:r>
              <a:rPr lang="en-US" sz="2800" dirty="0" err="1"/>
              <a:t>braun</a:t>
            </a:r>
            <a:endParaRPr lang="en-US" sz="2800" dirty="0"/>
          </a:p>
          <a:p>
            <a:r>
              <a:rPr lang="en-US" sz="2800" dirty="0"/>
              <a:t>blond</a:t>
            </a:r>
          </a:p>
          <a:p>
            <a:r>
              <a:rPr lang="en-US" sz="2800" dirty="0" err="1"/>
              <a:t>grau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84B429D-E371-5D45-B615-E4962CC08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73" y="6227760"/>
            <a:ext cx="5978910" cy="581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7205D0-F387-5D4E-B15E-B1439BAB67B7}"/>
              </a:ext>
            </a:extLst>
          </p:cNvPr>
          <p:cNvSpPr txBox="1"/>
          <p:nvPr/>
        </p:nvSpPr>
        <p:spPr>
          <a:xfrm>
            <a:off x="6326414" y="4922161"/>
            <a:ext cx="22567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lang</a:t>
            </a:r>
          </a:p>
          <a:p>
            <a:r>
              <a:rPr lang="en-US" sz="2400" dirty="0" err="1"/>
              <a:t>kurz</a:t>
            </a:r>
            <a:endParaRPr lang="en-US" sz="2400" dirty="0"/>
          </a:p>
          <a:p>
            <a:r>
              <a:rPr lang="en-US" sz="2400" dirty="0" err="1"/>
              <a:t>glatt</a:t>
            </a:r>
            <a:r>
              <a:rPr lang="en-US" sz="2400" dirty="0"/>
              <a:t>	</a:t>
            </a:r>
            <a:r>
              <a:rPr lang="en-US" sz="2400" dirty="0" err="1"/>
              <a:t>lockig</a:t>
            </a:r>
            <a:endParaRPr lang="en-US" sz="2400" dirty="0"/>
          </a:p>
          <a:p>
            <a:r>
              <a:rPr lang="en-US" sz="2400" dirty="0" err="1"/>
              <a:t>kraus</a:t>
            </a:r>
            <a:endParaRPr lang="en-US" sz="2400" dirty="0"/>
          </a:p>
          <a:p>
            <a:r>
              <a:rPr lang="en-US" sz="2400" dirty="0" err="1"/>
              <a:t>wellig</a:t>
            </a:r>
            <a:endParaRPr lang="en-US" sz="24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AA7F73-2777-076F-71B6-396199940C11}"/>
              </a:ext>
            </a:extLst>
          </p:cNvPr>
          <p:cNvSpPr txBox="1"/>
          <p:nvPr/>
        </p:nvSpPr>
        <p:spPr>
          <a:xfrm>
            <a:off x="8583166" y="961652"/>
            <a:ext cx="31211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Mein </a:t>
            </a:r>
            <a:r>
              <a:rPr lang="en-US" sz="2400" dirty="0" err="1"/>
              <a:t>Lieblingsmensch</a:t>
            </a:r>
            <a:r>
              <a:rPr lang="en-US" sz="2400" dirty="0"/>
              <a:t> </a:t>
            </a:r>
            <a:r>
              <a:rPr lang="en-US" sz="2400" dirty="0" err="1"/>
              <a:t>heisst</a:t>
            </a:r>
            <a:r>
              <a:rPr lang="en-US" sz="2400" dirty="0"/>
              <a:t> </a:t>
            </a:r>
            <a:r>
              <a:rPr lang="en-US" sz="2400" dirty="0" err="1"/>
              <a:t>Alessanda</a:t>
            </a:r>
            <a:r>
              <a:rPr lang="en-US" sz="2400" dirty="0"/>
              <a:t>. Sie hat </a:t>
            </a:r>
            <a:r>
              <a:rPr lang="en-US" sz="2400" dirty="0" err="1"/>
              <a:t>lange</a:t>
            </a:r>
            <a:r>
              <a:rPr lang="en-US" sz="2400" dirty="0"/>
              <a:t>, </a:t>
            </a:r>
            <a:r>
              <a:rPr lang="en-US" sz="2400" dirty="0" err="1"/>
              <a:t>schwarze</a:t>
            </a:r>
            <a:r>
              <a:rPr lang="en-US" sz="2400" dirty="0"/>
              <a:t> und </a:t>
            </a:r>
            <a:r>
              <a:rPr lang="en-US" sz="2400" dirty="0" err="1"/>
              <a:t>glatte</a:t>
            </a:r>
            <a:r>
              <a:rPr lang="en-US" sz="2400" dirty="0"/>
              <a:t> Haare. </a:t>
            </a:r>
          </a:p>
        </p:txBody>
      </p:sp>
      <p:pic>
        <p:nvPicPr>
          <p:cNvPr id="7" name="Picture 6" descr="Pixi 2752: Beste Freunde für immer">
            <a:extLst>
              <a:ext uri="{FF2B5EF4-FFF2-40B4-BE49-F238E27FC236}">
                <a16:creationId xmlns:a16="http://schemas.microsoft.com/office/drawing/2014/main" id="{A3861212-256B-543C-0C9C-D2339D530D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16298" y="3589751"/>
            <a:ext cx="3020567" cy="302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102A-72D0-A04C-A9EC-C21DD7922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6031"/>
          </a:xfrm>
        </p:spPr>
        <p:txBody>
          <a:bodyPr>
            <a:normAutofit/>
          </a:bodyPr>
          <a:lstStyle/>
          <a:p>
            <a:r>
              <a:rPr lang="en-US" sz="4000" b="1" dirty="0"/>
              <a:t>das </a:t>
            </a:r>
            <a:r>
              <a:rPr lang="en-US" sz="4000" b="1" dirty="0" err="1"/>
              <a:t>Aussehen</a:t>
            </a:r>
            <a:r>
              <a:rPr lang="en-US" sz="4000" b="1" dirty="0"/>
              <a:t> – </a:t>
            </a:r>
            <a:r>
              <a:rPr lang="en-US" sz="4000" b="1" dirty="0" err="1"/>
              <a:t>dein</a:t>
            </a:r>
            <a:r>
              <a:rPr lang="en-US" sz="4000" b="1" dirty="0"/>
              <a:t> </a:t>
            </a:r>
            <a:r>
              <a:rPr lang="en-US" sz="4000" b="1" dirty="0" err="1"/>
              <a:t>Lieblingsmensch</a:t>
            </a:r>
            <a:r>
              <a:rPr lang="en-US" sz="4000" b="1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9A4084-FBF8-D646-995A-DCC00A0B7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5843"/>
            <a:ext cx="8425788" cy="2623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0E8337-F0FB-EE4C-B7A3-2CA90EEDBB1E}"/>
              </a:ext>
            </a:extLst>
          </p:cNvPr>
          <p:cNvSpPr txBox="1"/>
          <p:nvPr/>
        </p:nvSpPr>
        <p:spPr>
          <a:xfrm>
            <a:off x="8424464" y="713140"/>
            <a:ext cx="422204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alt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jung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hübsch</a:t>
            </a:r>
            <a:r>
              <a:rPr lang="en-US" sz="2800" dirty="0"/>
              <a:t>/</a:t>
            </a:r>
            <a:r>
              <a:rPr lang="en-US" sz="2800" dirty="0" err="1"/>
              <a:t>attraktiv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unattraktiv</a:t>
            </a:r>
            <a:r>
              <a:rPr lang="en-US" sz="2800" dirty="0"/>
              <a:t> </a:t>
            </a:r>
          </a:p>
          <a:p>
            <a:endParaRPr lang="en-US" sz="2800" dirty="0"/>
          </a:p>
          <a:p>
            <a:r>
              <a:rPr lang="en-US" sz="2800" dirty="0"/>
              <a:t>gross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klein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schlank</a:t>
            </a:r>
            <a:r>
              <a:rPr lang="en-US" sz="2800" dirty="0"/>
              <a:t> </a:t>
            </a:r>
            <a:r>
              <a:rPr lang="en-US" sz="2800" dirty="0" err="1"/>
              <a:t>oder</a:t>
            </a:r>
            <a:r>
              <a:rPr lang="en-US" sz="2800" dirty="0"/>
              <a:t> </a:t>
            </a:r>
            <a:r>
              <a:rPr lang="en-US" sz="2800" dirty="0" err="1"/>
              <a:t>mollig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753775-E7CB-D749-9187-5633C33102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91443"/>
            <a:ext cx="8683316" cy="696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280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44"/>
    </mc:Choice>
    <mc:Fallback xmlns="">
      <p:transition spd="slow" advTm="121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7870-7645-1300-DEB2-0753E5F7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37" y="0"/>
            <a:ext cx="10515600" cy="824964"/>
          </a:xfrm>
        </p:spPr>
        <p:txBody>
          <a:bodyPr/>
          <a:lstStyle/>
          <a:p>
            <a:r>
              <a:rPr lang="en-US" b="1" dirty="0" err="1"/>
              <a:t>Possessiv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D348C-7E6E-84C0-A182-7426D2EFF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755" y="824964"/>
            <a:ext cx="10515600" cy="5761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dirty="0"/>
              <a:t>1. </a:t>
            </a:r>
            <a:r>
              <a:rPr lang="en-US" sz="3800" dirty="0" err="1"/>
              <a:t>Welche</a:t>
            </a:r>
            <a:r>
              <a:rPr lang="en-US" sz="3800" dirty="0"/>
              <a:t> </a:t>
            </a:r>
            <a:r>
              <a:rPr lang="en-US" sz="3800" dirty="0" err="1"/>
              <a:t>Farbe</a:t>
            </a:r>
            <a:r>
              <a:rPr lang="en-US" sz="3800" dirty="0"/>
              <a:t> (</a:t>
            </a:r>
            <a:r>
              <a:rPr lang="en-US" sz="3800" dirty="0" err="1"/>
              <a:t>blau</a:t>
            </a:r>
            <a:r>
              <a:rPr lang="en-US" sz="3800" dirty="0"/>
              <a:t>/</a:t>
            </a:r>
            <a:r>
              <a:rPr lang="en-US" sz="3800" dirty="0" err="1"/>
              <a:t>grau</a:t>
            </a:r>
            <a:r>
              <a:rPr lang="en-US" sz="3800" dirty="0"/>
              <a:t>/</a:t>
            </a:r>
            <a:r>
              <a:rPr lang="en-US" sz="3800" dirty="0" err="1"/>
              <a:t>gruen</a:t>
            </a:r>
            <a:r>
              <a:rPr lang="en-US" sz="3800" dirty="0"/>
              <a:t>) </a:t>
            </a:r>
            <a:r>
              <a:rPr lang="en-US" sz="3800" dirty="0" err="1"/>
              <a:t>haben</a:t>
            </a:r>
            <a:r>
              <a:rPr lang="en-US" sz="3800" dirty="0"/>
              <a:t> die </a:t>
            </a:r>
            <a:r>
              <a:rPr lang="en-US" sz="3800" dirty="0" err="1"/>
              <a:t>Augen</a:t>
            </a:r>
            <a:r>
              <a:rPr lang="en-US" sz="3800" dirty="0"/>
              <a:t>?</a:t>
            </a:r>
          </a:p>
          <a:p>
            <a:pPr marL="0" indent="0">
              <a:buNone/>
            </a:pPr>
            <a:r>
              <a:rPr lang="en-US" sz="3800" dirty="0"/>
              <a:t>2. </a:t>
            </a:r>
            <a:r>
              <a:rPr lang="en-US" sz="3800" dirty="0" err="1"/>
              <a:t>Welche</a:t>
            </a:r>
            <a:r>
              <a:rPr lang="en-US" sz="3800" dirty="0"/>
              <a:t> </a:t>
            </a:r>
            <a:r>
              <a:rPr lang="en-US" sz="3800" dirty="0" err="1"/>
              <a:t>Farbe</a:t>
            </a:r>
            <a:r>
              <a:rPr lang="en-US" sz="3800" dirty="0"/>
              <a:t> </a:t>
            </a:r>
            <a:r>
              <a:rPr lang="en-US" sz="3800" dirty="0" err="1"/>
              <a:t>sind</a:t>
            </a:r>
            <a:r>
              <a:rPr lang="en-US" sz="3800" dirty="0"/>
              <a:t> die </a:t>
            </a:r>
            <a:r>
              <a:rPr lang="en-US" sz="3800" dirty="0" err="1"/>
              <a:t>Augen</a:t>
            </a:r>
            <a:r>
              <a:rPr lang="en-US" sz="3800" dirty="0"/>
              <a:t>?</a:t>
            </a:r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3800" dirty="0"/>
              <a:t>3. </a:t>
            </a:r>
            <a:r>
              <a:rPr lang="en-US" sz="3800" dirty="0" err="1"/>
              <a:t>Welche</a:t>
            </a:r>
            <a:r>
              <a:rPr lang="en-US" sz="3800" dirty="0"/>
              <a:t> </a:t>
            </a:r>
            <a:r>
              <a:rPr lang="en-US" sz="3800" dirty="0" err="1"/>
              <a:t>Augenfarbe</a:t>
            </a:r>
            <a:r>
              <a:rPr lang="en-US" sz="3800" dirty="0"/>
              <a:t> hat Angela?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Angela hat </a:t>
            </a:r>
            <a:r>
              <a:rPr lang="en-US" dirty="0" err="1"/>
              <a:t>blaue</a:t>
            </a:r>
            <a:r>
              <a:rPr lang="en-US" dirty="0"/>
              <a:t> </a:t>
            </a:r>
            <a:r>
              <a:rPr lang="en-US" dirty="0" err="1"/>
              <a:t>Augen</a:t>
            </a:r>
            <a:r>
              <a:rPr lang="en-US" dirty="0"/>
              <a:t>. </a:t>
            </a:r>
          </a:p>
          <a:p>
            <a:r>
              <a:rPr lang="en-US" dirty="0" err="1"/>
              <a:t>Angela</a:t>
            </a:r>
            <a:r>
              <a:rPr lang="en-US" b="1" dirty="0" err="1"/>
              <a:t>s</a:t>
            </a:r>
            <a:r>
              <a:rPr lang="en-US" dirty="0"/>
              <a:t> </a:t>
            </a:r>
            <a:r>
              <a:rPr lang="en-US" dirty="0" err="1"/>
              <a:t>Augen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blau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Schreiben</a:t>
            </a:r>
            <a:r>
              <a:rPr lang="en-US" dirty="0"/>
              <a:t> Sie </a:t>
            </a:r>
            <a:r>
              <a:rPr lang="en-US" dirty="0" err="1"/>
              <a:t>über</a:t>
            </a:r>
            <a:r>
              <a:rPr lang="en-US" dirty="0"/>
              <a:t> die </a:t>
            </a:r>
            <a:r>
              <a:rPr lang="en-US" dirty="0" err="1"/>
              <a:t>Lieblingsperson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Alessandra hat </a:t>
            </a:r>
            <a:r>
              <a:rPr lang="en-US" dirty="0" err="1"/>
              <a:t>braune</a:t>
            </a:r>
            <a:r>
              <a:rPr lang="en-US" dirty="0"/>
              <a:t> </a:t>
            </a:r>
            <a:r>
              <a:rPr lang="en-US" dirty="0" err="1"/>
              <a:t>Augen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Alessandras</a:t>
            </a:r>
            <a:r>
              <a:rPr lang="en-US" dirty="0"/>
              <a:t> </a:t>
            </a:r>
            <a:r>
              <a:rPr lang="en-US" dirty="0" err="1"/>
              <a:t>Augen</a:t>
            </a:r>
            <a:r>
              <a:rPr lang="en-US" dirty="0"/>
              <a:t>  </a:t>
            </a:r>
            <a:r>
              <a:rPr lang="en-US" dirty="0" err="1"/>
              <a:t>sind</a:t>
            </a:r>
            <a:r>
              <a:rPr lang="en-US" dirty="0"/>
              <a:t> </a:t>
            </a:r>
            <a:r>
              <a:rPr lang="en-US" dirty="0" err="1"/>
              <a:t>braun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E579A7-3165-005B-19DF-0DD4F6A6D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140" y="1511382"/>
            <a:ext cx="3884296" cy="471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5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er ist es?, Hasbro Gaming | myToys">
            <a:extLst>
              <a:ext uri="{FF2B5EF4-FFF2-40B4-BE49-F238E27FC236}">
                <a16:creationId xmlns:a16="http://schemas.microsoft.com/office/drawing/2014/main" id="{2BB8CD0D-56ED-B742-971C-04CAEF07A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113" y="765112"/>
            <a:ext cx="4865575" cy="48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BA262B-198B-0849-9A65-70FCF0E2BE62}"/>
              </a:ext>
            </a:extLst>
          </p:cNvPr>
          <p:cNvSpPr txBox="1"/>
          <p:nvPr/>
        </p:nvSpPr>
        <p:spPr>
          <a:xfrm>
            <a:off x="9715863" y="1831513"/>
            <a:ext cx="23380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Geheimnis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</a:t>
            </a:r>
          </a:p>
        </p:txBody>
      </p:sp>
      <p:pic>
        <p:nvPicPr>
          <p:cNvPr id="2054" name="Picture 6" descr="Secret Clipart Shhh, Secret Shhh Transparent Free For - Transparent  Background Shh Emoji Png (#5205589) - PinClipart">
            <a:extLst>
              <a:ext uri="{FF2B5EF4-FFF2-40B4-BE49-F238E27FC236}">
                <a16:creationId xmlns:a16="http://schemas.microsoft.com/office/drawing/2014/main" id="{F4B64BA6-6DE6-E74B-97A7-35090BC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627" y="3112856"/>
            <a:ext cx="3048322" cy="195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7C9910-E1F4-274D-9DC6-D68BD6500B24}"/>
              </a:ext>
            </a:extLst>
          </p:cNvPr>
          <p:cNvSpPr txBox="1"/>
          <p:nvPr/>
        </p:nvSpPr>
        <p:spPr>
          <a:xfrm>
            <a:off x="314324" y="514350"/>
            <a:ext cx="363378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alt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j______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HAARE: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k_____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lange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Haare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glatte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w_____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l_____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krause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Haare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schwarze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braune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blonde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Haare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AUGEN: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blaue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b_____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grüne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esut Ozil Fenerbahce move ends divisive Arsenal chapter - Sports  Illustrated">
            <a:extLst>
              <a:ext uri="{FF2B5EF4-FFF2-40B4-BE49-F238E27FC236}">
                <a16:creationId xmlns:a16="http://schemas.microsoft.com/office/drawing/2014/main" id="{CBF78708-5C9A-9342-91D9-57D9A094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7" y="436615"/>
            <a:ext cx="2826313" cy="282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ose who have known Angela Merkel describe her rise to prominence –  Harvard Gazette">
            <a:extLst>
              <a:ext uri="{FF2B5EF4-FFF2-40B4-BE49-F238E27FC236}">
                <a16:creationId xmlns:a16="http://schemas.microsoft.com/office/drawing/2014/main" id="{F388401F-7272-3D43-A266-324E7A031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48" y="475730"/>
            <a:ext cx="2661031" cy="248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90FD43-D5C1-F146-8F89-3692DC3BFCC9}"/>
              </a:ext>
            </a:extLst>
          </p:cNvPr>
          <p:cNvSpPr txBox="1"/>
          <p:nvPr/>
        </p:nvSpPr>
        <p:spPr>
          <a:xfrm>
            <a:off x="114685" y="126547"/>
            <a:ext cx="57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9296E4-4172-5C4F-BAD3-606E4A6FBE1E}"/>
              </a:ext>
            </a:extLst>
          </p:cNvPr>
          <p:cNvSpPr txBox="1"/>
          <p:nvPr/>
        </p:nvSpPr>
        <p:spPr>
          <a:xfrm>
            <a:off x="3028756" y="30215"/>
            <a:ext cx="771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77B3C1-14DC-D040-9AB2-DB6F52EBFA8D}"/>
              </a:ext>
            </a:extLst>
          </p:cNvPr>
          <p:cNvSpPr txBox="1"/>
          <p:nvPr/>
        </p:nvSpPr>
        <p:spPr>
          <a:xfrm>
            <a:off x="5324756" y="64042"/>
            <a:ext cx="528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070DE2-A290-EA45-9178-B9C1E8F142A0}"/>
              </a:ext>
            </a:extLst>
          </p:cNvPr>
          <p:cNvSpPr txBox="1"/>
          <p:nvPr/>
        </p:nvSpPr>
        <p:spPr>
          <a:xfrm>
            <a:off x="8031979" y="58948"/>
            <a:ext cx="429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pic>
        <p:nvPicPr>
          <p:cNvPr id="4102" name="Picture 6" descr="Namika Stock Photos, Editorial Images and Stock Pictures | Shutterstock">
            <a:extLst>
              <a:ext uri="{FF2B5EF4-FFF2-40B4-BE49-F238E27FC236}">
                <a16:creationId xmlns:a16="http://schemas.microsoft.com/office/drawing/2014/main" id="{AF578A63-14F8-9744-BB2F-563631262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28" y="3470644"/>
            <a:ext cx="1949838" cy="308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lbert Einstein (@AlbertEinstein) | Twitter">
            <a:extLst>
              <a:ext uri="{FF2B5EF4-FFF2-40B4-BE49-F238E27FC236}">
                <a16:creationId xmlns:a16="http://schemas.microsoft.com/office/drawing/2014/main" id="{EF53A982-70B6-8848-A1AE-F04E70B29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951" y="3469917"/>
            <a:ext cx="2370244" cy="28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6811C8-02C0-5445-BB2D-D18CA015E593}"/>
              </a:ext>
            </a:extLst>
          </p:cNvPr>
          <p:cNvSpPr txBox="1"/>
          <p:nvPr/>
        </p:nvSpPr>
        <p:spPr>
          <a:xfrm>
            <a:off x="-26168" y="3449862"/>
            <a:ext cx="582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BD8F6B-944B-5F47-AC27-9038B257C8FC}"/>
              </a:ext>
            </a:extLst>
          </p:cNvPr>
          <p:cNvSpPr txBox="1"/>
          <p:nvPr/>
        </p:nvSpPr>
        <p:spPr>
          <a:xfrm>
            <a:off x="2161955" y="3344515"/>
            <a:ext cx="423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</a:t>
            </a:r>
          </a:p>
        </p:txBody>
      </p:sp>
      <p:pic>
        <p:nvPicPr>
          <p:cNvPr id="4106" name="Picture 10" descr="Franka Potente: How we made Run Lola Run | Movies | The Guardian">
            <a:extLst>
              <a:ext uri="{FF2B5EF4-FFF2-40B4-BE49-F238E27FC236}">
                <a16:creationId xmlns:a16="http://schemas.microsoft.com/office/drawing/2014/main" id="{5F3184E7-AB6B-1342-A1A5-56F10C815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75" y="168337"/>
            <a:ext cx="3447090" cy="257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Martin Schoeller: Udo Lindenberg - CAMERA WORK">
            <a:extLst>
              <a:ext uri="{FF2B5EF4-FFF2-40B4-BE49-F238E27FC236}">
                <a16:creationId xmlns:a16="http://schemas.microsoft.com/office/drawing/2014/main" id="{96DE4BE4-4577-DD4C-BB17-FB6D35AFF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756" y="399547"/>
            <a:ext cx="2208242" cy="276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BEFF674-23A8-9045-8219-F77E34B36D87}"/>
              </a:ext>
            </a:extLst>
          </p:cNvPr>
          <p:cNvSpPr txBox="1"/>
          <p:nvPr/>
        </p:nvSpPr>
        <p:spPr>
          <a:xfrm>
            <a:off x="4674699" y="3429000"/>
            <a:ext cx="37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</a:p>
        </p:txBody>
      </p:sp>
      <p:pic>
        <p:nvPicPr>
          <p:cNvPr id="4112" name="Picture 16" descr="Matthias Schweighofer, Actor - That Smile, That Damn Smile: LadyBoners">
            <a:extLst>
              <a:ext uri="{FF2B5EF4-FFF2-40B4-BE49-F238E27FC236}">
                <a16:creationId xmlns:a16="http://schemas.microsoft.com/office/drawing/2014/main" id="{8B3FB2F5-D1A3-D844-9CA9-48AD27C18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575" y="3505306"/>
            <a:ext cx="1949838" cy="308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279D3BC-2C1F-B648-8915-9AC924C3F223}"/>
              </a:ext>
            </a:extLst>
          </p:cNvPr>
          <p:cNvSpPr txBox="1"/>
          <p:nvPr/>
        </p:nvSpPr>
        <p:spPr>
          <a:xfrm>
            <a:off x="6873413" y="3463172"/>
            <a:ext cx="31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</a:p>
        </p:txBody>
      </p:sp>
      <p:pic>
        <p:nvPicPr>
          <p:cNvPr id="4114" name="Picture 18" descr="The many hairstyles of Till Lindemann | Till lindemann, Platinum silver hair  color, Best home hair color">
            <a:extLst>
              <a:ext uri="{FF2B5EF4-FFF2-40B4-BE49-F238E27FC236}">
                <a16:creationId xmlns:a16="http://schemas.microsoft.com/office/drawing/2014/main" id="{DED0D57C-506B-4A42-9238-78C9437EC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92" y="3349913"/>
            <a:ext cx="2134664" cy="332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Yoko Tawada | New Directions Publishing">
            <a:extLst>
              <a:ext uri="{FF2B5EF4-FFF2-40B4-BE49-F238E27FC236}">
                <a16:creationId xmlns:a16="http://schemas.microsoft.com/office/drawing/2014/main" id="{E68F8C6C-D146-5FE1-5218-CA5F54A9C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1748" y="3449862"/>
            <a:ext cx="2191524" cy="299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D653B7-7119-EB78-17F3-94A949A4A1F2}"/>
              </a:ext>
            </a:extLst>
          </p:cNvPr>
          <p:cNvSpPr txBox="1"/>
          <p:nvPr/>
        </p:nvSpPr>
        <p:spPr>
          <a:xfrm>
            <a:off x="9476509" y="3449862"/>
            <a:ext cx="171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53446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1E5015-0754-1C44-B26F-7288781B10F4}"/>
              </a:ext>
            </a:extLst>
          </p:cNvPr>
          <p:cNvSpPr txBox="1"/>
          <p:nvPr/>
        </p:nvSpPr>
        <p:spPr>
          <a:xfrm>
            <a:off x="9712036" y="349623"/>
            <a:ext cx="24799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Die Person hat ______ </a:t>
            </a:r>
            <a:r>
              <a:rPr lang="en-US" sz="2800" dirty="0" err="1"/>
              <a:t>Augen</a:t>
            </a:r>
            <a:r>
              <a:rPr lang="en-US" sz="2800" dirty="0"/>
              <a:t> und _____, ______, _____ </a:t>
            </a:r>
            <a:r>
              <a:rPr lang="en-US" sz="2800" dirty="0" err="1"/>
              <a:t>Haare</a:t>
            </a:r>
            <a:r>
              <a:rPr lang="en-US" sz="2800" dirty="0"/>
              <a:t>. Die Person </a:t>
            </a:r>
            <a:r>
              <a:rPr lang="en-US" sz="2800" dirty="0" err="1"/>
              <a:t>ist</a:t>
            </a:r>
            <a:r>
              <a:rPr lang="en-US" sz="2800" dirty="0"/>
              <a:t> _______. </a:t>
            </a:r>
          </a:p>
          <a:p>
            <a:r>
              <a:rPr lang="en-US" sz="2800" dirty="0" err="1"/>
              <a:t>Wer</a:t>
            </a:r>
            <a:r>
              <a:rPr lang="en-US" sz="2800" dirty="0"/>
              <a:t> </a:t>
            </a:r>
            <a:r>
              <a:rPr lang="en-US" sz="2800" dirty="0" err="1"/>
              <a:t>ist</a:t>
            </a:r>
            <a:r>
              <a:rPr lang="en-US" sz="2800" dirty="0"/>
              <a:t> das? 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Das </a:t>
            </a:r>
            <a:r>
              <a:rPr lang="en-US" sz="2800" dirty="0" err="1"/>
              <a:t>ist</a:t>
            </a:r>
            <a:r>
              <a:rPr lang="en-US" sz="2800" dirty="0"/>
              <a:t> die Person </a:t>
            </a:r>
            <a:r>
              <a:rPr lang="en-US" sz="2800" dirty="0" err="1"/>
              <a:t>im</a:t>
            </a:r>
            <a:r>
              <a:rPr lang="en-US" sz="2800" dirty="0"/>
              <a:t> Foto ___!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8A56CC-87B9-3EE5-586D-93AE012CB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587345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4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5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8|12.7|144|17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88.7|1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878</Words>
  <Application>Microsoft Macintosh PowerPoint</Application>
  <PresentationFormat>Widescreen</PresentationFormat>
  <Paragraphs>239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Hallo/Guten Morgen. Wie geht es (geht’s) heute? </vt:lpstr>
      <vt:lpstr>PowerPoint Presentation</vt:lpstr>
      <vt:lpstr>das Aussehen – dein Lieblingsmensch </vt:lpstr>
      <vt:lpstr>Possessiv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Das Geburtsjahr </vt:lpstr>
      <vt:lpstr>Wie viel ….?</vt:lpstr>
      <vt:lpstr>Wie viele…+ Plural…?</vt:lpstr>
      <vt:lpstr>PowerPoint Presentation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Margaret Strair</dc:creator>
  <cp:lastModifiedBy>Margaret Strair</cp:lastModifiedBy>
  <cp:revision>6</cp:revision>
  <dcterms:created xsi:type="dcterms:W3CDTF">2025-09-08T14:17:38Z</dcterms:created>
  <dcterms:modified xsi:type="dcterms:W3CDTF">2026-09-09T22:00:10Z</dcterms:modified>
</cp:coreProperties>
</file>