
<file path=[Content_Types].xml><?xml version="1.0" encoding="utf-8"?>
<Types xmlns="http://schemas.openxmlformats.org/package/2006/content-types">
  <Default Extension="jpeg" ContentType="image/jpeg"/>
  <Default Extension="jpg" ContentType="image/jpeg"/>
  <Default Extension="jpg&amp;w=3840&amp;q=75"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6" r:id="rId3"/>
    <p:sldId id="304" r:id="rId4"/>
    <p:sldId id="305" r:id="rId5"/>
    <p:sldId id="315" r:id="rId6"/>
    <p:sldId id="306" r:id="rId7"/>
    <p:sldId id="314" r:id="rId8"/>
    <p:sldId id="309" r:id="rId9"/>
    <p:sldId id="286" r:id="rId10"/>
    <p:sldId id="311" r:id="rId11"/>
    <p:sldId id="303" r:id="rId12"/>
    <p:sldId id="312" r:id="rId13"/>
    <p:sldId id="313" r:id="rId14"/>
    <p:sldId id="310" r:id="rId15"/>
    <p:sldId id="302" r:id="rId16"/>
    <p:sldId id="298" r:id="rId17"/>
    <p:sldId id="297" r:id="rId18"/>
    <p:sldId id="259" r:id="rId19"/>
    <p:sldId id="268" r:id="rId20"/>
    <p:sldId id="307" r:id="rId21"/>
    <p:sldId id="3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9"/>
  </p:normalViewPr>
  <p:slideViewPr>
    <p:cSldViewPr snapToGrid="0">
      <p:cViewPr varScale="1">
        <p:scale>
          <a:sx n="105" d="100"/>
          <a:sy n="105" d="100"/>
        </p:scale>
        <p:origin x="7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EE1978-41AA-4E98-8B9E-9BE11A769745}" type="doc">
      <dgm:prSet loTypeId="urn:microsoft.com/office/officeart/2005/8/layout/default" loCatId="list" qsTypeId="urn:microsoft.com/office/officeart/2005/8/quickstyle/simple1#9" qsCatId="simple" csTypeId="urn:microsoft.com/office/officeart/2005/8/colors/colorful2#1" csCatId="colorful"/>
      <dgm:spPr/>
      <dgm:t>
        <a:bodyPr/>
        <a:lstStyle/>
        <a:p>
          <a:endParaRPr lang="en-US"/>
        </a:p>
      </dgm:t>
    </dgm:pt>
    <dgm:pt modelId="{322D393E-3B28-4C99-92CA-A7DB7E5C29F7}">
      <dgm:prSet/>
      <dgm:spPr/>
      <dgm:t>
        <a:bodyPr/>
        <a:lstStyle/>
        <a:p>
          <a:r>
            <a:rPr lang="en-US"/>
            <a:t>Was </a:t>
          </a:r>
        </a:p>
      </dgm:t>
    </dgm:pt>
    <dgm:pt modelId="{40FE896D-D1D0-4581-97D9-EB967EBE4FDC}" type="parTrans" cxnId="{E6622D0D-458E-428F-9900-2EF4825A313F}">
      <dgm:prSet/>
      <dgm:spPr/>
      <dgm:t>
        <a:bodyPr/>
        <a:lstStyle/>
        <a:p>
          <a:endParaRPr lang="en-US"/>
        </a:p>
      </dgm:t>
    </dgm:pt>
    <dgm:pt modelId="{B35F4FA0-D4AA-490D-A1B5-25127159C070}" type="sibTrans" cxnId="{E6622D0D-458E-428F-9900-2EF4825A313F}">
      <dgm:prSet/>
      <dgm:spPr/>
      <dgm:t>
        <a:bodyPr/>
        <a:lstStyle/>
        <a:p>
          <a:endParaRPr lang="en-US"/>
        </a:p>
      </dgm:t>
    </dgm:pt>
    <dgm:pt modelId="{8EC614BA-DC24-4956-B971-79EAF0166E50}">
      <dgm:prSet/>
      <dgm:spPr/>
      <dgm:t>
        <a:bodyPr/>
        <a:lstStyle/>
        <a:p>
          <a:r>
            <a:rPr lang="en-US" dirty="0" err="1"/>
            <a:t>Wann</a:t>
          </a:r>
          <a:r>
            <a:rPr lang="en-US" dirty="0"/>
            <a:t> </a:t>
          </a:r>
        </a:p>
      </dgm:t>
    </dgm:pt>
    <dgm:pt modelId="{70C11E68-E7FF-41DE-B667-DD54953496BE}" type="parTrans" cxnId="{2C66B8C2-9DAD-4E15-94C2-979198A1FD61}">
      <dgm:prSet/>
      <dgm:spPr/>
      <dgm:t>
        <a:bodyPr/>
        <a:lstStyle/>
        <a:p>
          <a:endParaRPr lang="en-US"/>
        </a:p>
      </dgm:t>
    </dgm:pt>
    <dgm:pt modelId="{D1166076-86E3-4FFB-9187-862E6B25388F}" type="sibTrans" cxnId="{2C66B8C2-9DAD-4E15-94C2-979198A1FD61}">
      <dgm:prSet/>
      <dgm:spPr/>
      <dgm:t>
        <a:bodyPr/>
        <a:lstStyle/>
        <a:p>
          <a:endParaRPr lang="en-US"/>
        </a:p>
      </dgm:t>
    </dgm:pt>
    <dgm:pt modelId="{0F202739-EDB3-434F-9265-506C1B93507E}">
      <dgm:prSet/>
      <dgm:spPr/>
      <dgm:t>
        <a:bodyPr/>
        <a:lstStyle/>
        <a:p>
          <a:r>
            <a:rPr lang="en-US" dirty="0" err="1"/>
            <a:t>Warum</a:t>
          </a:r>
          <a:r>
            <a:rPr lang="en-US" dirty="0"/>
            <a:t> </a:t>
          </a:r>
        </a:p>
      </dgm:t>
    </dgm:pt>
    <dgm:pt modelId="{0188663C-D88D-4F51-A517-1B116DC7A1F7}" type="parTrans" cxnId="{080C009F-4AD7-4D5F-A8F0-C21B6C5AA739}">
      <dgm:prSet/>
      <dgm:spPr/>
      <dgm:t>
        <a:bodyPr/>
        <a:lstStyle/>
        <a:p>
          <a:endParaRPr lang="en-US"/>
        </a:p>
      </dgm:t>
    </dgm:pt>
    <dgm:pt modelId="{46DA8B65-535A-418C-989C-7ED9D459B03E}" type="sibTrans" cxnId="{080C009F-4AD7-4D5F-A8F0-C21B6C5AA739}">
      <dgm:prSet/>
      <dgm:spPr/>
      <dgm:t>
        <a:bodyPr/>
        <a:lstStyle/>
        <a:p>
          <a:endParaRPr lang="en-US"/>
        </a:p>
      </dgm:t>
    </dgm:pt>
    <dgm:pt modelId="{4995AE99-CBA1-4081-A730-78E77818CB23}">
      <dgm:prSet/>
      <dgm:spPr/>
      <dgm:t>
        <a:bodyPr/>
        <a:lstStyle/>
        <a:p>
          <a:r>
            <a:rPr lang="en-US"/>
            <a:t>Wer</a:t>
          </a:r>
        </a:p>
      </dgm:t>
    </dgm:pt>
    <dgm:pt modelId="{F3330CD4-2BDE-4E7B-9488-800A68E2356F}" type="parTrans" cxnId="{5484213B-B97F-4E88-BAF6-40D747F1BC74}">
      <dgm:prSet/>
      <dgm:spPr/>
      <dgm:t>
        <a:bodyPr/>
        <a:lstStyle/>
        <a:p>
          <a:endParaRPr lang="en-US"/>
        </a:p>
      </dgm:t>
    </dgm:pt>
    <dgm:pt modelId="{146B96AB-AB56-4206-B679-9F6E6591F67B}" type="sibTrans" cxnId="{5484213B-B97F-4E88-BAF6-40D747F1BC74}">
      <dgm:prSet/>
      <dgm:spPr/>
      <dgm:t>
        <a:bodyPr/>
        <a:lstStyle/>
        <a:p>
          <a:endParaRPr lang="en-US"/>
        </a:p>
      </dgm:t>
    </dgm:pt>
    <dgm:pt modelId="{7C66A371-585A-4DCA-A618-36308D24E64E}">
      <dgm:prSet/>
      <dgm:spPr/>
      <dgm:t>
        <a:bodyPr/>
        <a:lstStyle/>
        <a:p>
          <a:r>
            <a:rPr lang="en-US"/>
            <a:t>Wie</a:t>
          </a:r>
        </a:p>
      </dgm:t>
    </dgm:pt>
    <dgm:pt modelId="{34F8FD05-E2E2-46CE-B576-ECF5370C73C9}" type="parTrans" cxnId="{E1ACDD35-4DC7-4DC6-93BD-FA35AD1884C4}">
      <dgm:prSet/>
      <dgm:spPr/>
      <dgm:t>
        <a:bodyPr/>
        <a:lstStyle/>
        <a:p>
          <a:endParaRPr lang="en-US"/>
        </a:p>
      </dgm:t>
    </dgm:pt>
    <dgm:pt modelId="{E5EAE60D-AD77-4454-B7E1-55870871613F}" type="sibTrans" cxnId="{E1ACDD35-4DC7-4DC6-93BD-FA35AD1884C4}">
      <dgm:prSet/>
      <dgm:spPr/>
      <dgm:t>
        <a:bodyPr/>
        <a:lstStyle/>
        <a:p>
          <a:endParaRPr lang="en-US"/>
        </a:p>
      </dgm:t>
    </dgm:pt>
    <dgm:pt modelId="{9F1C4413-67FD-4F7D-A074-CF28C4FDC815}">
      <dgm:prSet/>
      <dgm:spPr/>
      <dgm:t>
        <a:bodyPr/>
        <a:lstStyle/>
        <a:p>
          <a:r>
            <a:rPr lang="en-US" dirty="0"/>
            <a:t>Wo</a:t>
          </a:r>
        </a:p>
      </dgm:t>
    </dgm:pt>
    <dgm:pt modelId="{AE083EDA-049A-41BA-9C4A-F0BFFC6C7999}" type="parTrans" cxnId="{FF24ACB5-9061-4C73-B58B-015A8112490E}">
      <dgm:prSet/>
      <dgm:spPr/>
      <dgm:t>
        <a:bodyPr/>
        <a:lstStyle/>
        <a:p>
          <a:endParaRPr lang="en-US"/>
        </a:p>
      </dgm:t>
    </dgm:pt>
    <dgm:pt modelId="{7E3E061F-9633-4D0D-A242-220A9BBC7347}" type="sibTrans" cxnId="{FF24ACB5-9061-4C73-B58B-015A8112490E}">
      <dgm:prSet/>
      <dgm:spPr/>
      <dgm:t>
        <a:bodyPr/>
        <a:lstStyle/>
        <a:p>
          <a:endParaRPr lang="en-US"/>
        </a:p>
      </dgm:t>
    </dgm:pt>
    <dgm:pt modelId="{ED106881-25E7-44BD-8DC1-82EDEE6ACE19}">
      <dgm:prSet/>
      <dgm:spPr/>
      <dgm:t>
        <a:bodyPr/>
        <a:lstStyle/>
        <a:p>
          <a:r>
            <a:rPr lang="en-US" dirty="0" err="1"/>
            <a:t>Woher</a:t>
          </a:r>
          <a:endParaRPr lang="en-US" dirty="0"/>
        </a:p>
      </dgm:t>
    </dgm:pt>
    <dgm:pt modelId="{00435D40-C764-4D98-8928-AD4634595E00}" type="parTrans" cxnId="{838B1F14-0A67-40DD-85E3-82AFFAFB3431}">
      <dgm:prSet/>
      <dgm:spPr/>
      <dgm:t>
        <a:bodyPr/>
        <a:lstStyle/>
        <a:p>
          <a:endParaRPr lang="en-US"/>
        </a:p>
      </dgm:t>
    </dgm:pt>
    <dgm:pt modelId="{AE7A9160-02FC-4CDD-93C3-534851570627}" type="sibTrans" cxnId="{838B1F14-0A67-40DD-85E3-82AFFAFB3431}">
      <dgm:prSet/>
      <dgm:spPr/>
      <dgm:t>
        <a:bodyPr/>
        <a:lstStyle/>
        <a:p>
          <a:endParaRPr lang="en-US"/>
        </a:p>
      </dgm:t>
    </dgm:pt>
    <dgm:pt modelId="{41516FB0-9ACD-4300-B3A0-098E3879C281}">
      <dgm:prSet/>
      <dgm:spPr/>
      <dgm:t>
        <a:bodyPr/>
        <a:lstStyle/>
        <a:p>
          <a:r>
            <a:rPr lang="en-US" dirty="0" err="1"/>
            <a:t>Wohin</a:t>
          </a:r>
          <a:endParaRPr lang="en-US" dirty="0"/>
        </a:p>
      </dgm:t>
    </dgm:pt>
    <dgm:pt modelId="{73F6D812-87AC-4D19-8DAA-DED4652441E7}" type="parTrans" cxnId="{83F7FE83-C3C1-40B5-96C5-B0671625524F}">
      <dgm:prSet/>
      <dgm:spPr/>
      <dgm:t>
        <a:bodyPr/>
        <a:lstStyle/>
        <a:p>
          <a:endParaRPr lang="en-US"/>
        </a:p>
      </dgm:t>
    </dgm:pt>
    <dgm:pt modelId="{A86DB211-6C2E-4CBE-8F37-A96AEE6BD6A1}" type="sibTrans" cxnId="{83F7FE83-C3C1-40B5-96C5-B0671625524F}">
      <dgm:prSet/>
      <dgm:spPr/>
      <dgm:t>
        <a:bodyPr/>
        <a:lstStyle/>
        <a:p>
          <a:endParaRPr lang="en-US"/>
        </a:p>
      </dgm:t>
    </dgm:pt>
    <dgm:pt modelId="{6CAED6EC-D0ED-1243-9B12-D9DEE5F5D6ED}" type="pres">
      <dgm:prSet presAssocID="{84EE1978-41AA-4E98-8B9E-9BE11A769745}" presName="diagram" presStyleCnt="0">
        <dgm:presLayoutVars>
          <dgm:dir/>
          <dgm:resizeHandles val="exact"/>
        </dgm:presLayoutVars>
      </dgm:prSet>
      <dgm:spPr/>
    </dgm:pt>
    <dgm:pt modelId="{D5E9C2FC-559D-3B45-8F21-295367BE6F25}" type="pres">
      <dgm:prSet presAssocID="{322D393E-3B28-4C99-92CA-A7DB7E5C29F7}" presName="node" presStyleLbl="node1" presStyleIdx="0" presStyleCnt="8">
        <dgm:presLayoutVars>
          <dgm:bulletEnabled val="1"/>
        </dgm:presLayoutVars>
      </dgm:prSet>
      <dgm:spPr/>
    </dgm:pt>
    <dgm:pt modelId="{EA56F112-E5BD-FB41-AD5F-2BAF73551374}" type="pres">
      <dgm:prSet presAssocID="{B35F4FA0-D4AA-490D-A1B5-25127159C070}" presName="sibTrans" presStyleCnt="0"/>
      <dgm:spPr/>
    </dgm:pt>
    <dgm:pt modelId="{EB415B76-1C63-C943-BE49-0656940275CF}" type="pres">
      <dgm:prSet presAssocID="{8EC614BA-DC24-4956-B971-79EAF0166E50}" presName="node" presStyleLbl="node1" presStyleIdx="1" presStyleCnt="8">
        <dgm:presLayoutVars>
          <dgm:bulletEnabled val="1"/>
        </dgm:presLayoutVars>
      </dgm:prSet>
      <dgm:spPr/>
    </dgm:pt>
    <dgm:pt modelId="{56F49924-093A-374A-BEA9-79CAD15119CE}" type="pres">
      <dgm:prSet presAssocID="{D1166076-86E3-4FFB-9187-862E6B25388F}" presName="sibTrans" presStyleCnt="0"/>
      <dgm:spPr/>
    </dgm:pt>
    <dgm:pt modelId="{ECAFB3CD-028A-F74A-AF93-98E78947F8DA}" type="pres">
      <dgm:prSet presAssocID="{0F202739-EDB3-434F-9265-506C1B93507E}" presName="node" presStyleLbl="node1" presStyleIdx="2" presStyleCnt="8">
        <dgm:presLayoutVars>
          <dgm:bulletEnabled val="1"/>
        </dgm:presLayoutVars>
      </dgm:prSet>
      <dgm:spPr/>
    </dgm:pt>
    <dgm:pt modelId="{F95E3784-004F-3F46-9C79-5C0251CB71A5}" type="pres">
      <dgm:prSet presAssocID="{46DA8B65-535A-418C-989C-7ED9D459B03E}" presName="sibTrans" presStyleCnt="0"/>
      <dgm:spPr/>
    </dgm:pt>
    <dgm:pt modelId="{12F26702-3D67-E24E-AE44-D0932D359442}" type="pres">
      <dgm:prSet presAssocID="{4995AE99-CBA1-4081-A730-78E77818CB23}" presName="node" presStyleLbl="node1" presStyleIdx="3" presStyleCnt="8">
        <dgm:presLayoutVars>
          <dgm:bulletEnabled val="1"/>
        </dgm:presLayoutVars>
      </dgm:prSet>
      <dgm:spPr/>
    </dgm:pt>
    <dgm:pt modelId="{ECF8021E-DED8-CC40-A414-CE7535B7B513}" type="pres">
      <dgm:prSet presAssocID="{146B96AB-AB56-4206-B679-9F6E6591F67B}" presName="sibTrans" presStyleCnt="0"/>
      <dgm:spPr/>
    </dgm:pt>
    <dgm:pt modelId="{A75CE7FF-88B3-6E4A-B8C9-6368A868D6EA}" type="pres">
      <dgm:prSet presAssocID="{7C66A371-585A-4DCA-A618-36308D24E64E}" presName="node" presStyleLbl="node1" presStyleIdx="4" presStyleCnt="8">
        <dgm:presLayoutVars>
          <dgm:bulletEnabled val="1"/>
        </dgm:presLayoutVars>
      </dgm:prSet>
      <dgm:spPr/>
    </dgm:pt>
    <dgm:pt modelId="{4D67BD43-A01C-0240-83B8-DD7D19A851C3}" type="pres">
      <dgm:prSet presAssocID="{E5EAE60D-AD77-4454-B7E1-55870871613F}" presName="sibTrans" presStyleCnt="0"/>
      <dgm:spPr/>
    </dgm:pt>
    <dgm:pt modelId="{E6FDCA45-5FF9-2140-A761-4E5C11C1CB71}" type="pres">
      <dgm:prSet presAssocID="{9F1C4413-67FD-4F7D-A074-CF28C4FDC815}" presName="node" presStyleLbl="node1" presStyleIdx="5" presStyleCnt="8">
        <dgm:presLayoutVars>
          <dgm:bulletEnabled val="1"/>
        </dgm:presLayoutVars>
      </dgm:prSet>
      <dgm:spPr/>
    </dgm:pt>
    <dgm:pt modelId="{2A7A37DE-6B5C-FA4F-9956-B7669354B108}" type="pres">
      <dgm:prSet presAssocID="{7E3E061F-9633-4D0D-A242-220A9BBC7347}" presName="sibTrans" presStyleCnt="0"/>
      <dgm:spPr/>
    </dgm:pt>
    <dgm:pt modelId="{4F1AADAA-6505-284A-AE27-541470657EE7}" type="pres">
      <dgm:prSet presAssocID="{ED106881-25E7-44BD-8DC1-82EDEE6ACE19}" presName="node" presStyleLbl="node1" presStyleIdx="6" presStyleCnt="8">
        <dgm:presLayoutVars>
          <dgm:bulletEnabled val="1"/>
        </dgm:presLayoutVars>
      </dgm:prSet>
      <dgm:spPr/>
    </dgm:pt>
    <dgm:pt modelId="{A5F9071D-E005-4E41-8E8D-51329CD0AA05}" type="pres">
      <dgm:prSet presAssocID="{AE7A9160-02FC-4CDD-93C3-534851570627}" presName="sibTrans" presStyleCnt="0"/>
      <dgm:spPr/>
    </dgm:pt>
    <dgm:pt modelId="{B5D24C2E-50CD-EB4B-B61A-48AAE4DA98A9}" type="pres">
      <dgm:prSet presAssocID="{41516FB0-9ACD-4300-B3A0-098E3879C281}" presName="node" presStyleLbl="node1" presStyleIdx="7" presStyleCnt="8">
        <dgm:presLayoutVars>
          <dgm:bulletEnabled val="1"/>
        </dgm:presLayoutVars>
      </dgm:prSet>
      <dgm:spPr/>
    </dgm:pt>
  </dgm:ptLst>
  <dgm:cxnLst>
    <dgm:cxn modelId="{E6622D0D-458E-428F-9900-2EF4825A313F}" srcId="{84EE1978-41AA-4E98-8B9E-9BE11A769745}" destId="{322D393E-3B28-4C99-92CA-A7DB7E5C29F7}" srcOrd="0" destOrd="0" parTransId="{40FE896D-D1D0-4581-97D9-EB967EBE4FDC}" sibTransId="{B35F4FA0-D4AA-490D-A1B5-25127159C070}"/>
    <dgm:cxn modelId="{75239611-2489-684D-AD08-B3A53B7E4BA4}" type="presOf" srcId="{9F1C4413-67FD-4F7D-A074-CF28C4FDC815}" destId="{E6FDCA45-5FF9-2140-A761-4E5C11C1CB71}" srcOrd="0" destOrd="0" presId="urn:microsoft.com/office/officeart/2005/8/layout/default"/>
    <dgm:cxn modelId="{838B1F14-0A67-40DD-85E3-82AFFAFB3431}" srcId="{84EE1978-41AA-4E98-8B9E-9BE11A769745}" destId="{ED106881-25E7-44BD-8DC1-82EDEE6ACE19}" srcOrd="6" destOrd="0" parTransId="{00435D40-C764-4D98-8928-AD4634595E00}" sibTransId="{AE7A9160-02FC-4CDD-93C3-534851570627}"/>
    <dgm:cxn modelId="{71972F16-738A-8742-A6CF-5FEE3D5DE43E}" type="presOf" srcId="{4995AE99-CBA1-4081-A730-78E77818CB23}" destId="{12F26702-3D67-E24E-AE44-D0932D359442}" srcOrd="0" destOrd="0" presId="urn:microsoft.com/office/officeart/2005/8/layout/default"/>
    <dgm:cxn modelId="{0B5EA41A-E5C6-534E-A146-1265C0FB7B28}" type="presOf" srcId="{322D393E-3B28-4C99-92CA-A7DB7E5C29F7}" destId="{D5E9C2FC-559D-3B45-8F21-295367BE6F25}" srcOrd="0" destOrd="0" presId="urn:microsoft.com/office/officeart/2005/8/layout/default"/>
    <dgm:cxn modelId="{E1ACDD35-4DC7-4DC6-93BD-FA35AD1884C4}" srcId="{84EE1978-41AA-4E98-8B9E-9BE11A769745}" destId="{7C66A371-585A-4DCA-A618-36308D24E64E}" srcOrd="4" destOrd="0" parTransId="{34F8FD05-E2E2-46CE-B576-ECF5370C73C9}" sibTransId="{E5EAE60D-AD77-4454-B7E1-55870871613F}"/>
    <dgm:cxn modelId="{5484213B-B97F-4E88-BAF6-40D747F1BC74}" srcId="{84EE1978-41AA-4E98-8B9E-9BE11A769745}" destId="{4995AE99-CBA1-4081-A730-78E77818CB23}" srcOrd="3" destOrd="0" parTransId="{F3330CD4-2BDE-4E7B-9488-800A68E2356F}" sibTransId="{146B96AB-AB56-4206-B679-9F6E6591F67B}"/>
    <dgm:cxn modelId="{22BD2F43-A282-1D4B-896D-0F64A61370F8}" type="presOf" srcId="{8EC614BA-DC24-4956-B971-79EAF0166E50}" destId="{EB415B76-1C63-C943-BE49-0656940275CF}" srcOrd="0" destOrd="0" presId="urn:microsoft.com/office/officeart/2005/8/layout/default"/>
    <dgm:cxn modelId="{DA071F60-2186-CA41-AD5F-53F7F5105E26}" type="presOf" srcId="{ED106881-25E7-44BD-8DC1-82EDEE6ACE19}" destId="{4F1AADAA-6505-284A-AE27-541470657EE7}" srcOrd="0" destOrd="0" presId="urn:microsoft.com/office/officeart/2005/8/layout/default"/>
    <dgm:cxn modelId="{28943760-3A0B-8443-90F1-34AC76BF08CB}" type="presOf" srcId="{41516FB0-9ACD-4300-B3A0-098E3879C281}" destId="{B5D24C2E-50CD-EB4B-B61A-48AAE4DA98A9}" srcOrd="0" destOrd="0" presId="urn:microsoft.com/office/officeart/2005/8/layout/default"/>
    <dgm:cxn modelId="{83F7FE83-C3C1-40B5-96C5-B0671625524F}" srcId="{84EE1978-41AA-4E98-8B9E-9BE11A769745}" destId="{41516FB0-9ACD-4300-B3A0-098E3879C281}" srcOrd="7" destOrd="0" parTransId="{73F6D812-87AC-4D19-8DAA-DED4652441E7}" sibTransId="{A86DB211-6C2E-4CBE-8F37-A96AEE6BD6A1}"/>
    <dgm:cxn modelId="{7C2B238E-16D9-D342-8BC1-B87D734100A2}" type="presOf" srcId="{0F202739-EDB3-434F-9265-506C1B93507E}" destId="{ECAFB3CD-028A-F74A-AF93-98E78947F8DA}" srcOrd="0" destOrd="0" presId="urn:microsoft.com/office/officeart/2005/8/layout/default"/>
    <dgm:cxn modelId="{080C009F-4AD7-4D5F-A8F0-C21B6C5AA739}" srcId="{84EE1978-41AA-4E98-8B9E-9BE11A769745}" destId="{0F202739-EDB3-434F-9265-506C1B93507E}" srcOrd="2" destOrd="0" parTransId="{0188663C-D88D-4F51-A517-1B116DC7A1F7}" sibTransId="{46DA8B65-535A-418C-989C-7ED9D459B03E}"/>
    <dgm:cxn modelId="{B917D9AF-634D-694D-9845-D7F32647FD26}" type="presOf" srcId="{7C66A371-585A-4DCA-A618-36308D24E64E}" destId="{A75CE7FF-88B3-6E4A-B8C9-6368A868D6EA}" srcOrd="0" destOrd="0" presId="urn:microsoft.com/office/officeart/2005/8/layout/default"/>
    <dgm:cxn modelId="{FF24ACB5-9061-4C73-B58B-015A8112490E}" srcId="{84EE1978-41AA-4E98-8B9E-9BE11A769745}" destId="{9F1C4413-67FD-4F7D-A074-CF28C4FDC815}" srcOrd="5" destOrd="0" parTransId="{AE083EDA-049A-41BA-9C4A-F0BFFC6C7999}" sibTransId="{7E3E061F-9633-4D0D-A242-220A9BBC7347}"/>
    <dgm:cxn modelId="{2C66B8C2-9DAD-4E15-94C2-979198A1FD61}" srcId="{84EE1978-41AA-4E98-8B9E-9BE11A769745}" destId="{8EC614BA-DC24-4956-B971-79EAF0166E50}" srcOrd="1" destOrd="0" parTransId="{70C11E68-E7FF-41DE-B667-DD54953496BE}" sibTransId="{D1166076-86E3-4FFB-9187-862E6B25388F}"/>
    <dgm:cxn modelId="{107197E9-D0A9-1241-B35D-0BABCD1B770B}" type="presOf" srcId="{84EE1978-41AA-4E98-8B9E-9BE11A769745}" destId="{6CAED6EC-D0ED-1243-9B12-D9DEE5F5D6ED}" srcOrd="0" destOrd="0" presId="urn:microsoft.com/office/officeart/2005/8/layout/default"/>
    <dgm:cxn modelId="{DE986581-6AB8-E242-9CE8-4692452B7153}" type="presParOf" srcId="{6CAED6EC-D0ED-1243-9B12-D9DEE5F5D6ED}" destId="{D5E9C2FC-559D-3B45-8F21-295367BE6F25}" srcOrd="0" destOrd="0" presId="urn:microsoft.com/office/officeart/2005/8/layout/default"/>
    <dgm:cxn modelId="{872B5AFF-286A-3F4E-BCE9-1C5F873F8D97}" type="presParOf" srcId="{6CAED6EC-D0ED-1243-9B12-D9DEE5F5D6ED}" destId="{EA56F112-E5BD-FB41-AD5F-2BAF73551374}" srcOrd="1" destOrd="0" presId="urn:microsoft.com/office/officeart/2005/8/layout/default"/>
    <dgm:cxn modelId="{92BE80B4-5222-A64F-8483-274A9384CF55}" type="presParOf" srcId="{6CAED6EC-D0ED-1243-9B12-D9DEE5F5D6ED}" destId="{EB415B76-1C63-C943-BE49-0656940275CF}" srcOrd="2" destOrd="0" presId="urn:microsoft.com/office/officeart/2005/8/layout/default"/>
    <dgm:cxn modelId="{AC6F0497-1423-2145-8BB1-3CF513F55E6C}" type="presParOf" srcId="{6CAED6EC-D0ED-1243-9B12-D9DEE5F5D6ED}" destId="{56F49924-093A-374A-BEA9-79CAD15119CE}" srcOrd="3" destOrd="0" presId="urn:microsoft.com/office/officeart/2005/8/layout/default"/>
    <dgm:cxn modelId="{6302C3E9-708B-7C41-9013-8A57C33A6999}" type="presParOf" srcId="{6CAED6EC-D0ED-1243-9B12-D9DEE5F5D6ED}" destId="{ECAFB3CD-028A-F74A-AF93-98E78947F8DA}" srcOrd="4" destOrd="0" presId="urn:microsoft.com/office/officeart/2005/8/layout/default"/>
    <dgm:cxn modelId="{02F084B7-416D-ED43-B986-A06B3C1A1ACA}" type="presParOf" srcId="{6CAED6EC-D0ED-1243-9B12-D9DEE5F5D6ED}" destId="{F95E3784-004F-3F46-9C79-5C0251CB71A5}" srcOrd="5" destOrd="0" presId="urn:microsoft.com/office/officeart/2005/8/layout/default"/>
    <dgm:cxn modelId="{C915F4CD-16CF-264F-A50C-AEFC71521901}" type="presParOf" srcId="{6CAED6EC-D0ED-1243-9B12-D9DEE5F5D6ED}" destId="{12F26702-3D67-E24E-AE44-D0932D359442}" srcOrd="6" destOrd="0" presId="urn:microsoft.com/office/officeart/2005/8/layout/default"/>
    <dgm:cxn modelId="{990AC3C0-1112-6E41-9CB3-2E511E02E5C0}" type="presParOf" srcId="{6CAED6EC-D0ED-1243-9B12-D9DEE5F5D6ED}" destId="{ECF8021E-DED8-CC40-A414-CE7535B7B513}" srcOrd="7" destOrd="0" presId="urn:microsoft.com/office/officeart/2005/8/layout/default"/>
    <dgm:cxn modelId="{E4115CF6-7DF5-7141-93EC-3659E936F7B9}" type="presParOf" srcId="{6CAED6EC-D0ED-1243-9B12-D9DEE5F5D6ED}" destId="{A75CE7FF-88B3-6E4A-B8C9-6368A868D6EA}" srcOrd="8" destOrd="0" presId="urn:microsoft.com/office/officeart/2005/8/layout/default"/>
    <dgm:cxn modelId="{41FE43E0-BE96-964E-821C-6A928394B878}" type="presParOf" srcId="{6CAED6EC-D0ED-1243-9B12-D9DEE5F5D6ED}" destId="{4D67BD43-A01C-0240-83B8-DD7D19A851C3}" srcOrd="9" destOrd="0" presId="urn:microsoft.com/office/officeart/2005/8/layout/default"/>
    <dgm:cxn modelId="{9B40B127-1A0C-1248-8B43-761B637CC0F6}" type="presParOf" srcId="{6CAED6EC-D0ED-1243-9B12-D9DEE5F5D6ED}" destId="{E6FDCA45-5FF9-2140-A761-4E5C11C1CB71}" srcOrd="10" destOrd="0" presId="urn:microsoft.com/office/officeart/2005/8/layout/default"/>
    <dgm:cxn modelId="{4ABE66FB-BF2B-EE43-A8FD-E13F1FC61794}" type="presParOf" srcId="{6CAED6EC-D0ED-1243-9B12-D9DEE5F5D6ED}" destId="{2A7A37DE-6B5C-FA4F-9956-B7669354B108}" srcOrd="11" destOrd="0" presId="urn:microsoft.com/office/officeart/2005/8/layout/default"/>
    <dgm:cxn modelId="{DC5CE180-3FC6-AB48-8DC6-92EE9483E626}" type="presParOf" srcId="{6CAED6EC-D0ED-1243-9B12-D9DEE5F5D6ED}" destId="{4F1AADAA-6505-284A-AE27-541470657EE7}" srcOrd="12" destOrd="0" presId="urn:microsoft.com/office/officeart/2005/8/layout/default"/>
    <dgm:cxn modelId="{0D1C9B3E-8F2B-C94D-9B95-E8F8B92E6C50}" type="presParOf" srcId="{6CAED6EC-D0ED-1243-9B12-D9DEE5F5D6ED}" destId="{A5F9071D-E005-4E41-8E8D-51329CD0AA05}" srcOrd="13" destOrd="0" presId="urn:microsoft.com/office/officeart/2005/8/layout/default"/>
    <dgm:cxn modelId="{0F7484DF-00E1-AE47-A6F9-AEBA0BBAC54A}" type="presParOf" srcId="{6CAED6EC-D0ED-1243-9B12-D9DEE5F5D6ED}" destId="{B5D24C2E-50CD-EB4B-B61A-48AAE4DA98A9}"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9C2FC-559D-3B45-8F21-295367BE6F25}">
      <dsp:nvSpPr>
        <dsp:cNvPr id="0" name=""/>
        <dsp:cNvSpPr/>
      </dsp:nvSpPr>
      <dsp:spPr>
        <a:xfrm>
          <a:off x="3342" y="452291"/>
          <a:ext cx="2651349" cy="159080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Was </a:t>
          </a:r>
        </a:p>
      </dsp:txBody>
      <dsp:txXfrm>
        <a:off x="3342" y="452291"/>
        <a:ext cx="2651349" cy="1590809"/>
      </dsp:txXfrm>
    </dsp:sp>
    <dsp:sp modelId="{EB415B76-1C63-C943-BE49-0656940275CF}">
      <dsp:nvSpPr>
        <dsp:cNvPr id="0" name=""/>
        <dsp:cNvSpPr/>
      </dsp:nvSpPr>
      <dsp:spPr>
        <a:xfrm>
          <a:off x="2919826" y="452291"/>
          <a:ext cx="2651349" cy="1590809"/>
        </a:xfrm>
        <a:prstGeom prst="rect">
          <a:avLst/>
        </a:prstGeom>
        <a:solidFill>
          <a:schemeClr val="accent2">
            <a:hueOff val="920516"/>
            <a:satOff val="-2642"/>
            <a:lumOff val="-423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err="1"/>
            <a:t>Wann</a:t>
          </a:r>
          <a:r>
            <a:rPr lang="en-US" sz="5600" kern="1200" dirty="0"/>
            <a:t> </a:t>
          </a:r>
        </a:p>
      </dsp:txBody>
      <dsp:txXfrm>
        <a:off x="2919826" y="452291"/>
        <a:ext cx="2651349" cy="1590809"/>
      </dsp:txXfrm>
    </dsp:sp>
    <dsp:sp modelId="{ECAFB3CD-028A-F74A-AF93-98E78947F8DA}">
      <dsp:nvSpPr>
        <dsp:cNvPr id="0" name=""/>
        <dsp:cNvSpPr/>
      </dsp:nvSpPr>
      <dsp:spPr>
        <a:xfrm>
          <a:off x="5836310" y="452291"/>
          <a:ext cx="2651349" cy="1590809"/>
        </a:xfrm>
        <a:prstGeom prst="rect">
          <a:avLst/>
        </a:prstGeom>
        <a:solidFill>
          <a:schemeClr val="accent2">
            <a:hueOff val="1841033"/>
            <a:satOff val="-5284"/>
            <a:lumOff val="-84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err="1"/>
            <a:t>Warum</a:t>
          </a:r>
          <a:r>
            <a:rPr lang="en-US" sz="5600" kern="1200" dirty="0"/>
            <a:t> </a:t>
          </a:r>
        </a:p>
      </dsp:txBody>
      <dsp:txXfrm>
        <a:off x="5836310" y="452291"/>
        <a:ext cx="2651349" cy="1590809"/>
      </dsp:txXfrm>
    </dsp:sp>
    <dsp:sp modelId="{12F26702-3D67-E24E-AE44-D0932D359442}">
      <dsp:nvSpPr>
        <dsp:cNvPr id="0" name=""/>
        <dsp:cNvSpPr/>
      </dsp:nvSpPr>
      <dsp:spPr>
        <a:xfrm>
          <a:off x="8752795" y="452291"/>
          <a:ext cx="2651349" cy="1590809"/>
        </a:xfrm>
        <a:prstGeom prst="rect">
          <a:avLst/>
        </a:prstGeom>
        <a:solidFill>
          <a:schemeClr val="accent2">
            <a:hueOff val="2761549"/>
            <a:satOff val="-7926"/>
            <a:lumOff val="-126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Wer</a:t>
          </a:r>
        </a:p>
      </dsp:txBody>
      <dsp:txXfrm>
        <a:off x="8752795" y="452291"/>
        <a:ext cx="2651349" cy="1590809"/>
      </dsp:txXfrm>
    </dsp:sp>
    <dsp:sp modelId="{A75CE7FF-88B3-6E4A-B8C9-6368A868D6EA}">
      <dsp:nvSpPr>
        <dsp:cNvPr id="0" name=""/>
        <dsp:cNvSpPr/>
      </dsp:nvSpPr>
      <dsp:spPr>
        <a:xfrm>
          <a:off x="3342" y="2308236"/>
          <a:ext cx="2651349" cy="1590809"/>
        </a:xfrm>
        <a:prstGeom prst="rect">
          <a:avLst/>
        </a:prstGeom>
        <a:solidFill>
          <a:schemeClr val="accent2">
            <a:hueOff val="3682065"/>
            <a:satOff val="-10567"/>
            <a:lumOff val="-1691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a:t>Wie</a:t>
          </a:r>
        </a:p>
      </dsp:txBody>
      <dsp:txXfrm>
        <a:off x="3342" y="2308236"/>
        <a:ext cx="2651349" cy="1590809"/>
      </dsp:txXfrm>
    </dsp:sp>
    <dsp:sp modelId="{E6FDCA45-5FF9-2140-A761-4E5C11C1CB71}">
      <dsp:nvSpPr>
        <dsp:cNvPr id="0" name=""/>
        <dsp:cNvSpPr/>
      </dsp:nvSpPr>
      <dsp:spPr>
        <a:xfrm>
          <a:off x="2919826" y="2308236"/>
          <a:ext cx="2651349" cy="1590809"/>
        </a:xfrm>
        <a:prstGeom prst="rect">
          <a:avLst/>
        </a:prstGeom>
        <a:solidFill>
          <a:schemeClr val="accent2">
            <a:hueOff val="4602581"/>
            <a:satOff val="-13209"/>
            <a:lumOff val="-2114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Wo</a:t>
          </a:r>
        </a:p>
      </dsp:txBody>
      <dsp:txXfrm>
        <a:off x="2919826" y="2308236"/>
        <a:ext cx="2651349" cy="1590809"/>
      </dsp:txXfrm>
    </dsp:sp>
    <dsp:sp modelId="{4F1AADAA-6505-284A-AE27-541470657EE7}">
      <dsp:nvSpPr>
        <dsp:cNvPr id="0" name=""/>
        <dsp:cNvSpPr/>
      </dsp:nvSpPr>
      <dsp:spPr>
        <a:xfrm>
          <a:off x="5836310" y="2308236"/>
          <a:ext cx="2651349" cy="1590809"/>
        </a:xfrm>
        <a:prstGeom prst="rect">
          <a:avLst/>
        </a:prstGeom>
        <a:solidFill>
          <a:schemeClr val="accent2">
            <a:hueOff val="5523098"/>
            <a:satOff val="-15851"/>
            <a:lumOff val="-253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err="1"/>
            <a:t>Woher</a:t>
          </a:r>
          <a:endParaRPr lang="en-US" sz="5600" kern="1200" dirty="0"/>
        </a:p>
      </dsp:txBody>
      <dsp:txXfrm>
        <a:off x="5836310" y="2308236"/>
        <a:ext cx="2651349" cy="1590809"/>
      </dsp:txXfrm>
    </dsp:sp>
    <dsp:sp modelId="{B5D24C2E-50CD-EB4B-B61A-48AAE4DA98A9}">
      <dsp:nvSpPr>
        <dsp:cNvPr id="0" name=""/>
        <dsp:cNvSpPr/>
      </dsp:nvSpPr>
      <dsp:spPr>
        <a:xfrm>
          <a:off x="8752795" y="2308236"/>
          <a:ext cx="2651349" cy="1590809"/>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err="1"/>
            <a:t>Wohin</a:t>
          </a:r>
          <a:endParaRPr lang="en-US" sz="5600" kern="1200" dirty="0"/>
        </a:p>
      </dsp:txBody>
      <dsp:txXfrm>
        <a:off x="8752795" y="2308236"/>
        <a:ext cx="2651349" cy="15908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066C9C-6B4C-41F8-8FA7-8B94CE5E5BCA}" type="datetimeFigureOut">
              <a:rPr lang="en-US" smtClean="0"/>
              <a:t>9/11/26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CB2207-1654-4A0B-B258-183B2E3815BA}" type="slidenum">
              <a:rPr lang="en-US" smtClean="0"/>
              <a:t>‹#›</a:t>
            </a:fld>
            <a:endParaRPr lang="en-US"/>
          </a:p>
        </p:txBody>
      </p:sp>
    </p:spTree>
    <p:extLst>
      <p:ext uri="{BB962C8B-B14F-4D97-AF65-F5344CB8AC3E}">
        <p14:creationId xmlns:p14="http://schemas.microsoft.com/office/powerpoint/2010/main" val="362838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C7DE2D-F045-F647-80D0-F43014EEA1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971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questions aloud and answers </a:t>
            </a:r>
          </a:p>
          <a:p>
            <a:r>
              <a:rPr lang="en-US" dirty="0"/>
              <a:t>After first one </a:t>
            </a:r>
          </a:p>
          <a:p>
            <a:r>
              <a:rPr lang="en-US" dirty="0"/>
              <a:t>Was </a:t>
            </a:r>
            <a:r>
              <a:rPr lang="en-US" dirty="0" err="1"/>
              <a:t>ist</a:t>
            </a:r>
            <a:r>
              <a:rPr lang="en-US" dirty="0"/>
              <a:t> das </a:t>
            </a:r>
            <a:r>
              <a:rPr lang="en-US" dirty="0" err="1"/>
              <a:t>Fragewort</a:t>
            </a:r>
            <a:r>
              <a:rPr lang="en-US" dirty="0"/>
              <a:t>? Das </a:t>
            </a:r>
            <a:r>
              <a:rPr lang="en-US" dirty="0" err="1"/>
              <a:t>Fragewort</a:t>
            </a:r>
            <a:r>
              <a:rPr lang="en-US" dirty="0"/>
              <a:t> </a:t>
            </a:r>
            <a:r>
              <a:rPr lang="en-US" dirty="0" err="1"/>
              <a:t>ist</a:t>
            </a:r>
            <a:r>
              <a:rPr lang="en-US" dirty="0"/>
              <a:t> Was </a:t>
            </a:r>
          </a:p>
          <a:p>
            <a:r>
              <a:rPr lang="en-US" dirty="0"/>
              <a:t>Was </a:t>
            </a:r>
            <a:r>
              <a:rPr lang="en-US" dirty="0" err="1"/>
              <a:t>ist</a:t>
            </a:r>
            <a:r>
              <a:rPr lang="en-US" dirty="0"/>
              <a:t> das </a:t>
            </a:r>
            <a:r>
              <a:rPr lang="en-US" dirty="0" err="1"/>
              <a:t>Fragewort</a:t>
            </a:r>
            <a:r>
              <a:rPr lang="en-US" dirty="0"/>
              <a:t> auf </a:t>
            </a:r>
            <a:r>
              <a:rPr lang="en-US" dirty="0" err="1"/>
              <a:t>Englisch</a:t>
            </a:r>
            <a:r>
              <a:rPr lang="en-US" dirty="0"/>
              <a:t>? Was </a:t>
            </a:r>
            <a:r>
              <a:rPr lang="en-US" dirty="0" err="1"/>
              <a:t>Fragewort</a:t>
            </a:r>
            <a:r>
              <a:rPr lang="en-US" dirty="0"/>
              <a:t> auf </a:t>
            </a:r>
            <a:r>
              <a:rPr lang="en-US" dirty="0" err="1"/>
              <a:t>Englisch</a:t>
            </a:r>
            <a:r>
              <a:rPr lang="en-US" dirty="0"/>
              <a:t> </a:t>
            </a:r>
            <a:r>
              <a:rPr lang="en-US" dirty="0" err="1"/>
              <a:t>ist</a:t>
            </a:r>
            <a:r>
              <a:rPr lang="en-US" dirty="0"/>
              <a:t> was.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3F0607-CB8F-D64C-84A7-827A2FC060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2416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in google doc </a:t>
            </a:r>
          </a:p>
          <a:p>
            <a:r>
              <a:rPr lang="en-US" dirty="0"/>
              <a:t>Review questions </a:t>
            </a:r>
          </a:p>
          <a:p>
            <a:r>
              <a:rPr lang="en-US" dirty="0"/>
              <a:t>Do partner interviews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333C92-895A-4F40-8069-D2BDE2D116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788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D6C8D-5BB0-9C11-3DCC-DAF3F4E8C1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4811AC-4FF4-D511-4BF5-E7C517394C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EF264-A1D6-49C4-5031-D0D5B5BE6B7F}"/>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5" name="Footer Placeholder 4">
            <a:extLst>
              <a:ext uri="{FF2B5EF4-FFF2-40B4-BE49-F238E27FC236}">
                <a16:creationId xmlns:a16="http://schemas.microsoft.com/office/drawing/2014/main" id="{57BEC11E-5732-D473-F58E-244BD702F4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81E1F8-9061-FFE6-EC93-3FF49D9E5E62}"/>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366543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FCA8-36E1-D2BE-9EDB-F74BC9314F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B928C3-0580-3BB6-241E-33058C19AE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A3D09-2946-8843-535F-63620250CC0C}"/>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5" name="Footer Placeholder 4">
            <a:extLst>
              <a:ext uri="{FF2B5EF4-FFF2-40B4-BE49-F238E27FC236}">
                <a16:creationId xmlns:a16="http://schemas.microsoft.com/office/drawing/2014/main" id="{19450930-9191-0E14-877D-9B5A084970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42A9A4-CDF3-6E5E-7BA4-3693C874BA5C}"/>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3791423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431DDB-6AEA-DA81-546A-321E7A6357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B550A8-3884-45A8-97DE-A17E8F7E64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0EB2C-9FFB-195F-D3AE-2CE6D45C179B}"/>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5" name="Footer Placeholder 4">
            <a:extLst>
              <a:ext uri="{FF2B5EF4-FFF2-40B4-BE49-F238E27FC236}">
                <a16:creationId xmlns:a16="http://schemas.microsoft.com/office/drawing/2014/main" id="{5BBF3181-B994-D8AB-EB00-0B74BB1B0B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4B2610-D1C1-81E9-F347-BF6AF619109F}"/>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3850357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F3042-1189-3747-BD21-5C3AE8C44A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9739F0-1400-434A-89C1-85A4AD847D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159BAC-45F7-BD46-B26D-5B834AAFA3C6}"/>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5" name="Footer Placeholder 4">
            <a:extLst>
              <a:ext uri="{FF2B5EF4-FFF2-40B4-BE49-F238E27FC236}">
                <a16:creationId xmlns:a16="http://schemas.microsoft.com/office/drawing/2014/main" id="{2ACB6850-D84B-B044-9393-57A564ABD3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4DF550-BE32-3C49-992D-7EFEDC114408}"/>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2649384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944A8-BB66-4A41-A48D-FBB19D9A83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068A33-E0D6-3B4B-9F8A-74D19DBA38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A8F54-E996-7A4E-AAE5-6803B259A746}"/>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5" name="Footer Placeholder 4">
            <a:extLst>
              <a:ext uri="{FF2B5EF4-FFF2-40B4-BE49-F238E27FC236}">
                <a16:creationId xmlns:a16="http://schemas.microsoft.com/office/drawing/2014/main" id="{6E2DE647-9764-164E-ABD2-18BF45B5F8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702561-F1A5-7044-84A0-ADAA8D97867E}"/>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1127269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0F1D-9D49-DC4A-8B1F-BCEACC9FA9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8F3929-8818-B944-8DAF-87635ECE34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E43E7A-75C3-AE47-8F45-C363E502D357}"/>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5" name="Footer Placeholder 4">
            <a:extLst>
              <a:ext uri="{FF2B5EF4-FFF2-40B4-BE49-F238E27FC236}">
                <a16:creationId xmlns:a16="http://schemas.microsoft.com/office/drawing/2014/main" id="{B41EBE2C-D759-3A40-A4F2-EF19C3086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B6F5EB-6769-4A4E-BDF8-BD088B0A846A}"/>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2719891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06F42-D04B-BA44-94B4-A454A32013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5D385A-3E07-3349-AD91-EA35D0463B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2008F6-B62D-7842-B7C2-62B49C6EB3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3A0710-5CC0-0E4F-8195-FECDEC0DD722}"/>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6" name="Footer Placeholder 5">
            <a:extLst>
              <a:ext uri="{FF2B5EF4-FFF2-40B4-BE49-F238E27FC236}">
                <a16:creationId xmlns:a16="http://schemas.microsoft.com/office/drawing/2014/main" id="{23CA1124-9992-6D43-8FDC-CB02A3BF43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B53537-5212-EF46-80CF-67A64E92FFBD}"/>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1222992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7BD5-933C-8D4C-8D69-323A495FAE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C507F5-ADB5-3543-8CA0-20CD90EF33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341515-C341-E04B-8342-5AB83FA718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57DA64-102E-B442-9097-F03BAE8275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56F565-0CCC-ED47-BC01-8B7297754E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D24A7A-763F-8C45-869B-C98C7435B991}"/>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8" name="Footer Placeholder 7">
            <a:extLst>
              <a:ext uri="{FF2B5EF4-FFF2-40B4-BE49-F238E27FC236}">
                <a16:creationId xmlns:a16="http://schemas.microsoft.com/office/drawing/2014/main" id="{E4B3D1E6-4541-9F46-BAD7-5E646F3A6D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28DEBF-6822-5346-8E89-6DD52CB84768}"/>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2103779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3DF38-C780-B44A-8147-17FFF75811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A67F87-8725-4B4F-9E51-B763B32A42E0}"/>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4" name="Footer Placeholder 3">
            <a:extLst>
              <a:ext uri="{FF2B5EF4-FFF2-40B4-BE49-F238E27FC236}">
                <a16:creationId xmlns:a16="http://schemas.microsoft.com/office/drawing/2014/main" id="{2192C787-CA73-AB4B-A6CC-EC30F7E01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8D5F77-E365-9B4A-9642-6BF127D10553}"/>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688450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5EA893-CEC6-2142-849D-12187BE3351D}"/>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3" name="Footer Placeholder 2">
            <a:extLst>
              <a:ext uri="{FF2B5EF4-FFF2-40B4-BE49-F238E27FC236}">
                <a16:creationId xmlns:a16="http://schemas.microsoft.com/office/drawing/2014/main" id="{4BA0DDE5-BD1D-5543-8550-F2C303C1C7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361786-A788-894F-B722-C7405A42F0E7}"/>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345191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87A-7A72-344A-91AA-34B3EB53B7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676ABB-5079-2D4E-B477-52A9AF99C3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AC9E24-8657-2942-8AE8-AA2AC52A9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92D76C-5713-6945-A71B-2B8D58D7B809}"/>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6" name="Footer Placeholder 5">
            <a:extLst>
              <a:ext uri="{FF2B5EF4-FFF2-40B4-BE49-F238E27FC236}">
                <a16:creationId xmlns:a16="http://schemas.microsoft.com/office/drawing/2014/main" id="{3F06A93B-B60D-C244-9444-7C704F3BCD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D8BC2A-D58E-564B-89E2-0ACDDE28576D}"/>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4151533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88D4E-2680-2E46-0226-F27CA37757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6475EA-85DD-AC30-CE27-22202FCAE9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865BD4-022B-6FE1-85B7-7661AD905212}"/>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5" name="Footer Placeholder 4">
            <a:extLst>
              <a:ext uri="{FF2B5EF4-FFF2-40B4-BE49-F238E27FC236}">
                <a16:creationId xmlns:a16="http://schemas.microsoft.com/office/drawing/2014/main" id="{4FFAF0E3-71E8-0F5F-55BB-C798F2F570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063440-9420-3C10-3336-990724D364A0}"/>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1567903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B9525-9F8C-5A40-BAB5-ED81B11D7D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3AB478-2D2F-8443-A36F-6F932E676C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723B9C-0D8B-B343-914A-EA5C0198C3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ED7294-2471-8F4F-8B6F-492648F7AFDE}"/>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6" name="Footer Placeholder 5">
            <a:extLst>
              <a:ext uri="{FF2B5EF4-FFF2-40B4-BE49-F238E27FC236}">
                <a16:creationId xmlns:a16="http://schemas.microsoft.com/office/drawing/2014/main" id="{707CE2F3-C1BA-FB40-810C-6F9667B7F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B9E3F-1819-A44F-AD58-B37EEA4F614C}"/>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26195430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FA470-72AE-0041-8198-F6C29D5F49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03DFF2-D9D7-BA4B-ABF2-CAB2086CE8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2F07E0-7B95-534A-8D0B-D09C724FE57C}"/>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5" name="Footer Placeholder 4">
            <a:extLst>
              <a:ext uri="{FF2B5EF4-FFF2-40B4-BE49-F238E27FC236}">
                <a16:creationId xmlns:a16="http://schemas.microsoft.com/office/drawing/2014/main" id="{3C126545-DB97-0B45-8B03-422EDE4CAD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CCDE02-AB92-2C47-A6F7-89644A9BF53B}"/>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3788510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755BE6-BC77-D742-9B2A-5961271F9E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4BDFA7-8BAC-3D49-9FED-69662117D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0C2582-B080-9247-9F53-DB06AAE14972}"/>
              </a:ext>
            </a:extLst>
          </p:cNvPr>
          <p:cNvSpPr>
            <a:spLocks noGrp="1"/>
          </p:cNvSpPr>
          <p:nvPr>
            <p:ph type="dt" sz="half" idx="10"/>
          </p:nvPr>
        </p:nvSpPr>
        <p:spPr/>
        <p:txBody>
          <a:bodyPr/>
          <a:lstStyle/>
          <a:p>
            <a:fld id="{869DE9FD-7A97-2541-94B4-CC79F0A0B731}" type="datetimeFigureOut">
              <a:rPr lang="en-US" smtClean="0"/>
              <a:t>9/11/26</a:t>
            </a:fld>
            <a:endParaRPr lang="en-US"/>
          </a:p>
        </p:txBody>
      </p:sp>
      <p:sp>
        <p:nvSpPr>
          <p:cNvPr id="5" name="Footer Placeholder 4">
            <a:extLst>
              <a:ext uri="{FF2B5EF4-FFF2-40B4-BE49-F238E27FC236}">
                <a16:creationId xmlns:a16="http://schemas.microsoft.com/office/drawing/2014/main" id="{07E94DDD-519A-6F47-90D1-F31EE3231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7185B4-FC89-ED40-A89C-C1E7939DCEA9}"/>
              </a:ext>
            </a:extLst>
          </p:cNvPr>
          <p:cNvSpPr>
            <a:spLocks noGrp="1"/>
          </p:cNvSpPr>
          <p:nvPr>
            <p:ph type="sldNum" sz="quarter" idx="12"/>
          </p:nvPr>
        </p:nvSpPr>
        <p:spPr/>
        <p:txBody>
          <a:bodyPr/>
          <a:lstStyle/>
          <a:p>
            <a:fld id="{8A95B839-3B9C-344B-B33C-7712488CB1B7}" type="slidenum">
              <a:rPr lang="en-US" smtClean="0"/>
              <a:t>‹#›</a:t>
            </a:fld>
            <a:endParaRPr lang="en-US"/>
          </a:p>
        </p:txBody>
      </p:sp>
    </p:spTree>
    <p:extLst>
      <p:ext uri="{BB962C8B-B14F-4D97-AF65-F5344CB8AC3E}">
        <p14:creationId xmlns:p14="http://schemas.microsoft.com/office/powerpoint/2010/main" val="3669559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5BAE0-761A-7782-BCA5-E3CD3FE6C2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BADA85-38F2-6809-E3BC-D2EF246008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1609EE-81C2-6881-1A88-3629BEA938B8}"/>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5" name="Footer Placeholder 4">
            <a:extLst>
              <a:ext uri="{FF2B5EF4-FFF2-40B4-BE49-F238E27FC236}">
                <a16:creationId xmlns:a16="http://schemas.microsoft.com/office/drawing/2014/main" id="{DAD44C6B-8738-375F-357C-7519D00EAB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C38EE3-B20F-0AE8-BAA5-B1764C7A3767}"/>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1630885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A018-1575-DE2A-1994-DD5E48E089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93AA57-FFDA-3EBC-64D8-AD8AA4938D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CB990F-C1B7-503D-0B32-AA3C54A62F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F10EE9-D517-182B-7CD8-587E3DF0C539}"/>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6" name="Footer Placeholder 5">
            <a:extLst>
              <a:ext uri="{FF2B5EF4-FFF2-40B4-BE49-F238E27FC236}">
                <a16:creationId xmlns:a16="http://schemas.microsoft.com/office/drawing/2014/main" id="{1AB79B2B-35C2-B173-3208-C45B05394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152E94-FA12-974F-749C-92E3B67186AA}"/>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2135233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06D61-1465-7996-2CA7-D30BED06C5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FF7A55-C4CB-F009-7C33-314AE68DBC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5D33FC-A2F2-8AB7-2C6C-3BBA751FF7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5EF1E2-7C4A-48E4-6A81-950A07492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16CBED-EFC1-CAAA-2A93-CE0BEA0C7D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8DB552-5D2B-5FD3-57EB-C59A3CFFD48E}"/>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8" name="Footer Placeholder 7">
            <a:extLst>
              <a:ext uri="{FF2B5EF4-FFF2-40B4-BE49-F238E27FC236}">
                <a16:creationId xmlns:a16="http://schemas.microsoft.com/office/drawing/2014/main" id="{2204CFED-EC52-A0F8-0485-2E4880D59C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E3C98D-F648-3E70-89B0-04686BFE040A}"/>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3027694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2FD8F-D2B7-8FCA-29AD-E88E341C39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78ACC8-DD86-E28C-CC36-E80D364309CF}"/>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4" name="Footer Placeholder 3">
            <a:extLst>
              <a:ext uri="{FF2B5EF4-FFF2-40B4-BE49-F238E27FC236}">
                <a16:creationId xmlns:a16="http://schemas.microsoft.com/office/drawing/2014/main" id="{EF393833-C912-BD5A-B498-67098F11E8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A61CC5-06CC-EDBE-8020-1C126CB2CD5A}"/>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3065804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5AB6B0-36AF-5FAD-4199-54C437B2574F}"/>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3" name="Footer Placeholder 2">
            <a:extLst>
              <a:ext uri="{FF2B5EF4-FFF2-40B4-BE49-F238E27FC236}">
                <a16:creationId xmlns:a16="http://schemas.microsoft.com/office/drawing/2014/main" id="{7A77549E-C6D3-0B2F-0C6D-20010248B9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8BE2EE-2BEC-CFED-053C-A928E798DD14}"/>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1884433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323DF-DD89-0052-B88E-71C2E2538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A6FC74-8247-63C4-49E5-D413088E81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A81C9D-661E-625B-AC8D-5940CACD22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F84FFA-2318-30A2-5883-6D745DD3BDAD}"/>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6" name="Footer Placeholder 5">
            <a:extLst>
              <a:ext uri="{FF2B5EF4-FFF2-40B4-BE49-F238E27FC236}">
                <a16:creationId xmlns:a16="http://schemas.microsoft.com/office/drawing/2014/main" id="{5BF4CE7E-8971-A242-0043-84F6AAED0E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14CE0-D3B2-18BA-853B-C7D9CDA34FBE}"/>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2114492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6ABCA-C08B-D4C5-9778-B334AB8C36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8A0020-798A-83AD-FC2D-779CC78B5B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0A9460-6B75-A513-F6BA-1C70C4B7F6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95D6BE-C6FD-3D75-8F91-2565F895C30A}"/>
              </a:ext>
            </a:extLst>
          </p:cNvPr>
          <p:cNvSpPr>
            <a:spLocks noGrp="1"/>
          </p:cNvSpPr>
          <p:nvPr>
            <p:ph type="dt" sz="half" idx="10"/>
          </p:nvPr>
        </p:nvSpPr>
        <p:spPr/>
        <p:txBody>
          <a:bodyPr/>
          <a:lstStyle/>
          <a:p>
            <a:fld id="{D8732116-F518-422C-85E7-C1F559BE5809}" type="datetimeFigureOut">
              <a:rPr lang="en-US" smtClean="0"/>
              <a:t>9/11/26</a:t>
            </a:fld>
            <a:endParaRPr lang="en-US"/>
          </a:p>
        </p:txBody>
      </p:sp>
      <p:sp>
        <p:nvSpPr>
          <p:cNvPr id="6" name="Footer Placeholder 5">
            <a:extLst>
              <a:ext uri="{FF2B5EF4-FFF2-40B4-BE49-F238E27FC236}">
                <a16:creationId xmlns:a16="http://schemas.microsoft.com/office/drawing/2014/main" id="{784A197B-A964-3B88-5F62-D1CCA38C7D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070623-E4B4-76CE-B75A-E89FDAB7FD99}"/>
              </a:ext>
            </a:extLst>
          </p:cNvPr>
          <p:cNvSpPr>
            <a:spLocks noGrp="1"/>
          </p:cNvSpPr>
          <p:nvPr>
            <p:ph type="sldNum" sz="quarter" idx="12"/>
          </p:nvPr>
        </p:nvSpPr>
        <p:spPr/>
        <p:txBody>
          <a:bodyPr/>
          <a:lstStyle/>
          <a:p>
            <a:fld id="{871386CB-33E8-414E-9C62-2F130D6A7B6F}" type="slidenum">
              <a:rPr lang="en-US" smtClean="0"/>
              <a:t>‹#›</a:t>
            </a:fld>
            <a:endParaRPr lang="en-US"/>
          </a:p>
        </p:txBody>
      </p:sp>
    </p:spTree>
    <p:extLst>
      <p:ext uri="{BB962C8B-B14F-4D97-AF65-F5344CB8AC3E}">
        <p14:creationId xmlns:p14="http://schemas.microsoft.com/office/powerpoint/2010/main" val="189934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9CC5CD-0AC3-3E47-31AD-6CE41A7570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534022-62E7-78FF-4E1C-EC46E13C41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9DCBFC-7464-4F89-4D83-3EF34E729B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732116-F518-422C-85E7-C1F559BE5809}" type="datetimeFigureOut">
              <a:rPr lang="en-US" smtClean="0"/>
              <a:t>9/11/26</a:t>
            </a:fld>
            <a:endParaRPr lang="en-US"/>
          </a:p>
        </p:txBody>
      </p:sp>
      <p:sp>
        <p:nvSpPr>
          <p:cNvPr id="5" name="Footer Placeholder 4">
            <a:extLst>
              <a:ext uri="{FF2B5EF4-FFF2-40B4-BE49-F238E27FC236}">
                <a16:creationId xmlns:a16="http://schemas.microsoft.com/office/drawing/2014/main" id="{7F72128E-EB26-0181-9641-B95EDC05F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FAB2B47-3451-6C31-9336-47357264BD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1386CB-33E8-414E-9C62-2F130D6A7B6F}" type="slidenum">
              <a:rPr lang="en-US" smtClean="0"/>
              <a:t>‹#›</a:t>
            </a:fld>
            <a:endParaRPr lang="en-US"/>
          </a:p>
        </p:txBody>
      </p:sp>
    </p:spTree>
    <p:extLst>
      <p:ext uri="{BB962C8B-B14F-4D97-AF65-F5344CB8AC3E}">
        <p14:creationId xmlns:p14="http://schemas.microsoft.com/office/powerpoint/2010/main" val="1227091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3F5B7D-599A-E340-8BA9-D5D0791CE6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C8EECE-3891-F44A-B2DC-0FB57AAEEF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C14EBF-FF7E-1D44-A432-7F14335096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9DE9FD-7A97-2541-94B4-CC79F0A0B731}" type="datetimeFigureOut">
              <a:rPr lang="en-US" smtClean="0"/>
              <a:t>9/11/26</a:t>
            </a:fld>
            <a:endParaRPr lang="en-US"/>
          </a:p>
        </p:txBody>
      </p:sp>
      <p:sp>
        <p:nvSpPr>
          <p:cNvPr id="5" name="Footer Placeholder 4">
            <a:extLst>
              <a:ext uri="{FF2B5EF4-FFF2-40B4-BE49-F238E27FC236}">
                <a16:creationId xmlns:a16="http://schemas.microsoft.com/office/drawing/2014/main" id="{5F91B0A6-D821-FA45-B2A5-D17DECE319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5AF790-9885-6843-9851-0C0C836BD7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5B839-3B9C-344B-B33C-7712488CB1B7}" type="slidenum">
              <a:rPr lang="en-US" smtClean="0"/>
              <a:t>‹#›</a:t>
            </a:fld>
            <a:endParaRPr lang="en-US"/>
          </a:p>
        </p:txBody>
      </p:sp>
    </p:spTree>
    <p:extLst>
      <p:ext uri="{BB962C8B-B14F-4D97-AF65-F5344CB8AC3E}">
        <p14:creationId xmlns:p14="http://schemas.microsoft.com/office/powerpoint/2010/main" val="3954908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mailto:angelamliebtpolitik89@gmail.de"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amp;w=3840&amp;q=75"/><Relationship Id="rId2" Type="http://schemas.openxmlformats.org/officeDocument/2006/relationships/image" Target="../media/image7.jpeg"/><Relationship Id="rId1" Type="http://schemas.openxmlformats.org/officeDocument/2006/relationships/slideLayout" Target="../slideLayouts/slideLayout13.xml"/><Relationship Id="rId5" Type="http://schemas.openxmlformats.org/officeDocument/2006/relationships/image" Target="../media/image10.jp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14.tiff"/></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3462F34-893C-CDBA-6D6D-14580725DAE8}"/>
              </a:ext>
            </a:extLst>
          </p:cNvPr>
          <p:cNvSpPr txBox="1"/>
          <p:nvPr/>
        </p:nvSpPr>
        <p:spPr>
          <a:xfrm>
            <a:off x="381000" y="444500"/>
            <a:ext cx="6726936" cy="4801314"/>
          </a:xfrm>
          <a:prstGeom prst="rect">
            <a:avLst/>
          </a:prstGeom>
          <a:noFill/>
        </p:spPr>
        <p:txBody>
          <a:bodyPr wrap="square" rtlCol="0">
            <a:spAutoFit/>
          </a:bodyPr>
          <a:lstStyle/>
          <a:p>
            <a:pPr algn="ctr"/>
            <a:r>
              <a:rPr lang="en-US" sz="2400" b="1" dirty="0"/>
              <a:t>Freitag, der 11. (</a:t>
            </a:r>
            <a:r>
              <a:rPr lang="en-US" sz="2400" b="1" dirty="0" err="1"/>
              <a:t>elfte</a:t>
            </a:r>
            <a:r>
              <a:rPr lang="en-US" sz="2400" b="1" dirty="0"/>
              <a:t>)  September</a:t>
            </a:r>
          </a:p>
          <a:p>
            <a:endParaRPr lang="en-US" sz="2400" dirty="0"/>
          </a:p>
          <a:p>
            <a:r>
              <a:rPr lang="en-US" sz="2400" dirty="0"/>
              <a:t>Wie </a:t>
            </a:r>
            <a:r>
              <a:rPr lang="en-US" sz="2400" dirty="0" err="1"/>
              <a:t>geht’s</a:t>
            </a:r>
            <a:r>
              <a:rPr lang="en-US" sz="2400" dirty="0"/>
              <a:t>? </a:t>
            </a:r>
          </a:p>
          <a:p>
            <a:r>
              <a:rPr lang="en-US" sz="2400" dirty="0"/>
              <a:t>Die Zahlen/die Nummer</a:t>
            </a:r>
          </a:p>
          <a:p>
            <a:r>
              <a:rPr lang="en-US" sz="2400" dirty="0"/>
              <a:t>Die </a:t>
            </a:r>
            <a:r>
              <a:rPr lang="en-US" sz="2400" dirty="0" err="1"/>
              <a:t>Kontaktdaten</a:t>
            </a:r>
            <a:r>
              <a:rPr lang="en-US" sz="2400" dirty="0"/>
              <a:t> </a:t>
            </a:r>
          </a:p>
          <a:p>
            <a:r>
              <a:rPr lang="en-US" sz="2400" dirty="0" err="1"/>
              <a:t>Fragewoerter</a:t>
            </a:r>
            <a:r>
              <a:rPr lang="en-US" sz="2400" dirty="0"/>
              <a:t> und Ja/Nein </a:t>
            </a:r>
            <a:r>
              <a:rPr lang="en-US" sz="2400" dirty="0" err="1"/>
              <a:t>Fragen</a:t>
            </a:r>
            <a:r>
              <a:rPr lang="en-US" sz="2400" dirty="0"/>
              <a:t> </a:t>
            </a:r>
          </a:p>
          <a:p>
            <a:endParaRPr lang="en-US" sz="2400" dirty="0"/>
          </a:p>
          <a:p>
            <a:endParaRPr lang="en-US" sz="2400" dirty="0"/>
          </a:p>
          <a:p>
            <a:r>
              <a:rPr lang="en-US" sz="2400" dirty="0"/>
              <a:t>HA: </a:t>
            </a:r>
          </a:p>
          <a:p>
            <a:r>
              <a:rPr lang="en-US" sz="2400" dirty="0"/>
              <a:t>MindTap: TBD (</a:t>
            </a:r>
            <a:r>
              <a:rPr lang="en-US" sz="2400" dirty="0" err="1"/>
              <a:t>ueber</a:t>
            </a:r>
            <a:r>
              <a:rPr lang="en-US" sz="2400" dirty="0"/>
              <a:t> </a:t>
            </a:r>
            <a:r>
              <a:rPr lang="en-US" sz="2400" dirty="0" err="1"/>
              <a:t>Fragen</a:t>
            </a:r>
            <a:r>
              <a:rPr lang="en-US" sz="2400" dirty="0"/>
              <a:t>) </a:t>
            </a:r>
          </a:p>
          <a:p>
            <a:endParaRPr lang="en-US" sz="2400" dirty="0"/>
          </a:p>
          <a:p>
            <a:r>
              <a:rPr lang="en-US" sz="2400" dirty="0"/>
              <a:t>Stammtisch HEUTE um 12 Uhr @NDDH </a:t>
            </a:r>
          </a:p>
          <a:p>
            <a:r>
              <a:rPr lang="en-US" dirty="0"/>
              <a:t> </a:t>
            </a:r>
          </a:p>
        </p:txBody>
      </p:sp>
      <p:pic>
        <p:nvPicPr>
          <p:cNvPr id="2" name="Picture 1">
            <a:extLst>
              <a:ext uri="{FF2B5EF4-FFF2-40B4-BE49-F238E27FC236}">
                <a16:creationId xmlns:a16="http://schemas.microsoft.com/office/drawing/2014/main" id="{42FA316C-CA76-53F0-A345-FD797EC22A20}"/>
              </a:ext>
            </a:extLst>
          </p:cNvPr>
          <p:cNvPicPr>
            <a:picLocks noChangeAspect="1"/>
          </p:cNvPicPr>
          <p:nvPr/>
        </p:nvPicPr>
        <p:blipFill>
          <a:blip r:embed="rId2"/>
          <a:stretch>
            <a:fillRect/>
          </a:stretch>
        </p:blipFill>
        <p:spPr>
          <a:xfrm>
            <a:off x="7485888" y="895419"/>
            <a:ext cx="3971544" cy="2986355"/>
          </a:xfrm>
          <a:prstGeom prst="rect">
            <a:avLst/>
          </a:prstGeom>
        </p:spPr>
      </p:pic>
      <p:sp>
        <p:nvSpPr>
          <p:cNvPr id="3" name="TextBox 2">
            <a:extLst>
              <a:ext uri="{FF2B5EF4-FFF2-40B4-BE49-F238E27FC236}">
                <a16:creationId xmlns:a16="http://schemas.microsoft.com/office/drawing/2014/main" id="{4F8B87D6-01C9-7E63-8690-9D553D1425F9}"/>
              </a:ext>
            </a:extLst>
          </p:cNvPr>
          <p:cNvSpPr txBox="1"/>
          <p:nvPr/>
        </p:nvSpPr>
        <p:spPr>
          <a:xfrm>
            <a:off x="6742176" y="4474464"/>
            <a:ext cx="5068824" cy="1938992"/>
          </a:xfrm>
          <a:prstGeom prst="rect">
            <a:avLst/>
          </a:prstGeom>
          <a:noFill/>
        </p:spPr>
        <p:txBody>
          <a:bodyPr wrap="square" rtlCol="0">
            <a:spAutoFit/>
          </a:bodyPr>
          <a:lstStyle/>
          <a:p>
            <a:r>
              <a:rPr lang="en-US" sz="2400" dirty="0"/>
              <a:t>Die </a:t>
            </a:r>
            <a:r>
              <a:rPr lang="en-US" sz="2400" dirty="0" err="1"/>
              <a:t>Wochentage</a:t>
            </a:r>
            <a:r>
              <a:rPr lang="en-US" sz="2400" dirty="0"/>
              <a:t> </a:t>
            </a:r>
            <a:r>
              <a:rPr lang="en-US" sz="2400" dirty="0" err="1"/>
              <a:t>sind</a:t>
            </a:r>
            <a:r>
              <a:rPr lang="en-US" sz="2400" dirty="0"/>
              <a:t>: Montag.............Freitag </a:t>
            </a:r>
          </a:p>
          <a:p>
            <a:endParaRPr lang="en-US" sz="2400" dirty="0"/>
          </a:p>
          <a:p>
            <a:r>
              <a:rPr lang="en-US" sz="2400" dirty="0"/>
              <a:t>Die Tage am </a:t>
            </a:r>
            <a:r>
              <a:rPr lang="en-US" sz="2400" dirty="0" err="1"/>
              <a:t>Wochenende</a:t>
            </a:r>
            <a:r>
              <a:rPr lang="en-US" sz="2400" dirty="0"/>
              <a:t> </a:t>
            </a:r>
            <a:r>
              <a:rPr lang="en-US" sz="2400" dirty="0" err="1"/>
              <a:t>sind</a:t>
            </a:r>
            <a:r>
              <a:rPr lang="en-US" sz="2400" dirty="0"/>
              <a:t>: ………und Sonntag</a:t>
            </a:r>
          </a:p>
        </p:txBody>
      </p:sp>
    </p:spTree>
    <p:extLst>
      <p:ext uri="{BB962C8B-B14F-4D97-AF65-F5344CB8AC3E}">
        <p14:creationId xmlns:p14="http://schemas.microsoft.com/office/powerpoint/2010/main" val="2413044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21FE5-CBAB-C5F6-FD8D-0C769B5980FB}"/>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82C137BC-7D3D-0855-0F1C-A94EDF84A4AF}"/>
              </a:ext>
            </a:extLst>
          </p:cNvPr>
          <p:cNvPicPr>
            <a:picLocks noGrp="1" noChangeAspect="1"/>
          </p:cNvPicPr>
          <p:nvPr>
            <p:ph idx="1"/>
          </p:nvPr>
        </p:nvPicPr>
        <p:blipFill>
          <a:blip r:embed="rId2"/>
          <a:stretch>
            <a:fillRect/>
          </a:stretch>
        </p:blipFill>
        <p:spPr>
          <a:xfrm>
            <a:off x="1633719" y="1027906"/>
            <a:ext cx="8924562" cy="4375848"/>
          </a:xfrm>
          <a:prstGeom prst="rect">
            <a:avLst/>
          </a:prstGeom>
        </p:spPr>
      </p:pic>
    </p:spTree>
    <p:extLst>
      <p:ext uri="{BB962C8B-B14F-4D97-AF65-F5344CB8AC3E}">
        <p14:creationId xmlns:p14="http://schemas.microsoft.com/office/powerpoint/2010/main" val="2296310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C13A21F-E1ED-A464-719D-16BBD8AE69FB}"/>
              </a:ext>
            </a:extLst>
          </p:cNvPr>
          <p:cNvSpPr txBox="1"/>
          <p:nvPr/>
        </p:nvSpPr>
        <p:spPr>
          <a:xfrm>
            <a:off x="864798" y="407719"/>
            <a:ext cx="6094562" cy="5016758"/>
          </a:xfrm>
          <a:prstGeom prst="rect">
            <a:avLst/>
          </a:prstGeom>
          <a:noFill/>
        </p:spPr>
        <p:txBody>
          <a:bodyPr wrap="square">
            <a:spAutoFit/>
          </a:bodyPr>
          <a:lstStyle/>
          <a:p>
            <a:r>
              <a:rPr lang="de-DE" sz="2000" dirty="0"/>
              <a:t>Schreiben Sie/Buchstabieren Sie die Zahlen im Foto: </a:t>
            </a:r>
          </a:p>
          <a:p>
            <a:endParaRPr lang="de-DE" sz="2000" dirty="0"/>
          </a:p>
          <a:p>
            <a:endParaRPr lang="de-DE" sz="2000" dirty="0"/>
          </a:p>
          <a:p>
            <a:r>
              <a:rPr lang="de-DE" sz="2000" dirty="0"/>
              <a:t>5: __________________________________________</a:t>
            </a:r>
          </a:p>
          <a:p>
            <a:endParaRPr lang="de-DE" sz="2000" dirty="0"/>
          </a:p>
          <a:p>
            <a:r>
              <a:rPr lang="de-DE" sz="2000" dirty="0"/>
              <a:t>18: _________________________________________</a:t>
            </a:r>
          </a:p>
          <a:p>
            <a:endParaRPr lang="de-DE" sz="2000" dirty="0"/>
          </a:p>
          <a:p>
            <a:r>
              <a:rPr lang="de-DE" sz="2000" dirty="0"/>
              <a:t>22: _________________________________________</a:t>
            </a:r>
          </a:p>
          <a:p>
            <a:endParaRPr lang="de-DE" sz="2000" dirty="0"/>
          </a:p>
          <a:p>
            <a:r>
              <a:rPr lang="de-DE" sz="2000" dirty="0"/>
              <a:t>27:__________________________________________</a:t>
            </a:r>
          </a:p>
          <a:p>
            <a:endParaRPr lang="de-DE" sz="2000" dirty="0"/>
          </a:p>
          <a:p>
            <a:r>
              <a:rPr lang="de-DE" sz="2000" dirty="0"/>
              <a:t>38:__________________________________________</a:t>
            </a:r>
          </a:p>
          <a:p>
            <a:endParaRPr lang="de-DE" sz="2000" dirty="0"/>
          </a:p>
          <a:p>
            <a:r>
              <a:rPr lang="de-DE" sz="2000" dirty="0"/>
              <a:t>48:__________________________________________</a:t>
            </a:r>
          </a:p>
          <a:p>
            <a:endParaRPr lang="de-DE" sz="2000" dirty="0"/>
          </a:p>
          <a:p>
            <a:r>
              <a:rPr lang="de-DE" sz="2000" dirty="0"/>
              <a:t>1:___________________________________________</a:t>
            </a:r>
          </a:p>
        </p:txBody>
      </p:sp>
      <p:pic>
        <p:nvPicPr>
          <p:cNvPr id="2" name="Content Placeholder 3">
            <a:extLst>
              <a:ext uri="{FF2B5EF4-FFF2-40B4-BE49-F238E27FC236}">
                <a16:creationId xmlns:a16="http://schemas.microsoft.com/office/drawing/2014/main" id="{3312B7F2-B33F-2A0F-2DAF-92EDDD9AA109}"/>
              </a:ext>
            </a:extLst>
          </p:cNvPr>
          <p:cNvPicPr>
            <a:picLocks noGrp="1" noChangeAspect="1"/>
          </p:cNvPicPr>
          <p:nvPr>
            <p:ph idx="1"/>
          </p:nvPr>
        </p:nvPicPr>
        <p:blipFill>
          <a:blip r:embed="rId2"/>
          <a:stretch>
            <a:fillRect/>
          </a:stretch>
        </p:blipFill>
        <p:spPr>
          <a:xfrm>
            <a:off x="571287" y="5424477"/>
            <a:ext cx="8924562" cy="1217388"/>
          </a:xfrm>
          <a:prstGeom prst="rect">
            <a:avLst/>
          </a:prstGeom>
        </p:spPr>
      </p:pic>
    </p:spTree>
    <p:extLst>
      <p:ext uri="{BB962C8B-B14F-4D97-AF65-F5344CB8AC3E}">
        <p14:creationId xmlns:p14="http://schemas.microsoft.com/office/powerpoint/2010/main" val="2946493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nfografik: Glückszahlen? | Statista">
            <a:extLst>
              <a:ext uri="{FF2B5EF4-FFF2-40B4-BE49-F238E27FC236}">
                <a16:creationId xmlns:a16="http://schemas.microsoft.com/office/drawing/2014/main" id="{AB252ED3-6E27-D9E5-0B33-6709F44E6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694" y="458731"/>
            <a:ext cx="7102248" cy="5940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73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4ED7A-1DE7-CDF9-7C01-EC54C4811881}"/>
              </a:ext>
            </a:extLst>
          </p:cNvPr>
          <p:cNvSpPr>
            <a:spLocks noGrp="1"/>
          </p:cNvSpPr>
          <p:nvPr>
            <p:ph type="title"/>
          </p:nvPr>
        </p:nvSpPr>
        <p:spPr>
          <a:xfrm>
            <a:off x="435428" y="2651125"/>
            <a:ext cx="10515600" cy="1325563"/>
          </a:xfrm>
        </p:spPr>
        <p:txBody>
          <a:bodyPr>
            <a:normAutofit fontScale="90000"/>
          </a:bodyPr>
          <a:lstStyle/>
          <a:p>
            <a:r>
              <a:rPr lang="en-US" dirty="0">
                <a:highlight>
                  <a:srgbClr val="FFFF00"/>
                </a:highlight>
              </a:rPr>
              <a:t>Wie </a:t>
            </a:r>
            <a:r>
              <a:rPr lang="en-US" dirty="0" err="1">
                <a:highlight>
                  <a:srgbClr val="FFFF00"/>
                </a:highlight>
              </a:rPr>
              <a:t>viele</a:t>
            </a:r>
            <a:r>
              <a:rPr lang="en-US" dirty="0">
                <a:highlight>
                  <a:srgbClr val="FFFF00"/>
                </a:highlight>
              </a:rPr>
              <a:t> </a:t>
            </a:r>
            <a:r>
              <a:rPr lang="en-US" dirty="0"/>
              <a:t>Lotto Zahlen (pl)  </a:t>
            </a:r>
            <a:r>
              <a:rPr lang="en-US" dirty="0" err="1"/>
              <a:t>sind</a:t>
            </a:r>
            <a:r>
              <a:rPr lang="en-US" dirty="0"/>
              <a:t> </a:t>
            </a:r>
            <a:r>
              <a:rPr lang="en-US" dirty="0" err="1"/>
              <a:t>im</a:t>
            </a:r>
            <a:r>
              <a:rPr lang="en-US" dirty="0"/>
              <a:t> Foto?</a:t>
            </a:r>
            <a:br>
              <a:rPr lang="en-US" dirty="0"/>
            </a:br>
            <a:br>
              <a:rPr lang="en-US" dirty="0"/>
            </a:br>
            <a:br>
              <a:rPr lang="en-US" dirty="0"/>
            </a:br>
            <a:br>
              <a:rPr lang="en-US" dirty="0"/>
            </a:br>
            <a:br>
              <a:rPr lang="en-US" dirty="0"/>
            </a:br>
            <a:r>
              <a:rPr lang="en-US" dirty="0">
                <a:highlight>
                  <a:srgbClr val="FFFF00"/>
                </a:highlight>
              </a:rPr>
              <a:t>Wie </a:t>
            </a:r>
            <a:r>
              <a:rPr lang="en-US" dirty="0" err="1">
                <a:highlight>
                  <a:srgbClr val="FFFF00"/>
                </a:highlight>
              </a:rPr>
              <a:t>viel</a:t>
            </a:r>
            <a:r>
              <a:rPr lang="en-US" dirty="0">
                <a:highlight>
                  <a:srgbClr val="FFFF00"/>
                </a:highlight>
              </a:rPr>
              <a:t> </a:t>
            </a:r>
            <a:r>
              <a:rPr lang="en-US" dirty="0" err="1"/>
              <a:t>kostet</a:t>
            </a:r>
            <a:r>
              <a:rPr lang="en-US" dirty="0"/>
              <a:t> </a:t>
            </a:r>
            <a:r>
              <a:rPr lang="en-US" dirty="0" err="1"/>
              <a:t>ein</a:t>
            </a:r>
            <a:r>
              <a:rPr lang="en-US" dirty="0"/>
              <a:t> </a:t>
            </a:r>
            <a:r>
              <a:rPr lang="en-US" dirty="0" err="1"/>
              <a:t>Lottoschein</a:t>
            </a:r>
            <a:r>
              <a:rPr lang="en-US" dirty="0"/>
              <a:t>?  </a:t>
            </a:r>
            <a:br>
              <a:rPr lang="en-US" dirty="0"/>
            </a:br>
            <a:br>
              <a:rPr lang="en-US" dirty="0"/>
            </a:br>
            <a:r>
              <a:rPr lang="en-US" dirty="0"/>
              <a:t>1,20 Euro </a:t>
            </a:r>
          </a:p>
        </p:txBody>
      </p:sp>
      <p:pic>
        <p:nvPicPr>
          <p:cNvPr id="5" name="Picture 4">
            <a:extLst>
              <a:ext uri="{FF2B5EF4-FFF2-40B4-BE49-F238E27FC236}">
                <a16:creationId xmlns:a16="http://schemas.microsoft.com/office/drawing/2014/main" id="{B58E69ED-4D0C-C9E4-D53E-4D7FB8BD89A0}"/>
              </a:ext>
            </a:extLst>
          </p:cNvPr>
          <p:cNvPicPr>
            <a:picLocks noChangeAspect="1"/>
          </p:cNvPicPr>
          <p:nvPr/>
        </p:nvPicPr>
        <p:blipFill>
          <a:blip r:embed="rId2"/>
          <a:stretch>
            <a:fillRect/>
          </a:stretch>
        </p:blipFill>
        <p:spPr>
          <a:xfrm>
            <a:off x="435428" y="1904961"/>
            <a:ext cx="7889995" cy="1492327"/>
          </a:xfrm>
          <a:prstGeom prst="rect">
            <a:avLst/>
          </a:prstGeom>
        </p:spPr>
      </p:pic>
      <p:pic>
        <p:nvPicPr>
          <p:cNvPr id="1026" name="Picture 2" descr="Lottoschein 6 aus 49 Hamburg Hamburg Deutschland *** Lotto ticket 6 out of  49 Hamburg Hamburg Germany Copyright: xLobeca/RHx Stock Photo - Alamy">
            <a:extLst>
              <a:ext uri="{FF2B5EF4-FFF2-40B4-BE49-F238E27FC236}">
                <a16:creationId xmlns:a16="http://schemas.microsoft.com/office/drawing/2014/main" id="{FE4E2CF2-193E-3DBD-C079-E8BA76DBF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7210" y="1904961"/>
            <a:ext cx="2563676" cy="3655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51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1D3210-998B-844C-9F56-A2A8A2CA3E2C}"/>
              </a:ext>
            </a:extLst>
          </p:cNvPr>
          <p:cNvSpPr/>
          <p:nvPr/>
        </p:nvSpPr>
        <p:spPr>
          <a:xfrm>
            <a:off x="868794" y="1702814"/>
            <a:ext cx="10454412" cy="51398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Spielen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Sie Lotto?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rPr>
              <a:t>Hörverständnis</a:t>
            </a:r>
            <a:r>
              <a:rPr kumimoji="0" lang="en-US" sz="1800" b="1" i="0" u="none" strike="noStrike" kern="1200" cap="none" spc="0" normalizeH="0" baseline="0" noProof="0" dirty="0">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rPr>
              <a:t>: Listening Comprehension und die Zahlen - </a:t>
            </a:r>
            <a:r>
              <a:rPr kumimoji="0" lang="en-US" sz="1800" b="1" i="0" u="none" strike="noStrike" kern="1200" cap="none" spc="0" normalizeH="0" baseline="0" noProof="0" dirty="0" err="1">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rPr>
              <a:t>Hausaufgaben</a:t>
            </a:r>
            <a:endParaRPr kumimoji="0" lang="en-US" sz="1800" b="0" i="0" u="none" strike="noStrike" kern="1200" cap="none" spc="0" normalizeH="0" baseline="0" noProof="0" dirty="0">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https://www.youtube.com/watch?v=gLHGWQQ403U&amp;t=69s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Schauen Sie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watch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das Video an. Schreiben Sie Antworten in den Lücken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blanks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Hören Sie gut für Kognaten mit Englisch zu!.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Buchstabieren Sie bitte die Nummer und Zahlen im Video.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(0:00 – 0:15) = 15 Sekunden</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,,Mittwoch der ______________te    S___________    2020. Es ist _______________Uhr _________________.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Wir _____________________(starten/karten) in einer neuen Runde Lottoglück mit Chris Fleischhauer.“ [Kognat hier!]</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Infoportal Deutscher Lotto- und Totoblock - LOTTO in Deutschland">
            <a:extLst>
              <a:ext uri="{FF2B5EF4-FFF2-40B4-BE49-F238E27FC236}">
                <a16:creationId xmlns:a16="http://schemas.microsoft.com/office/drawing/2014/main" id="{2A3AF571-0F55-AD05-322A-9EF2C0563AC5}"/>
              </a:ext>
            </a:extLst>
          </p:cNvPr>
          <p:cNvPicPr>
            <a:picLocks noChangeAspect="1"/>
          </p:cNvPicPr>
          <p:nvPr/>
        </p:nvPicPr>
        <p:blipFill>
          <a:blip r:embed="rId2"/>
          <a:stretch>
            <a:fillRect/>
          </a:stretch>
        </p:blipFill>
        <p:spPr>
          <a:xfrm>
            <a:off x="3694033" y="0"/>
            <a:ext cx="5015251" cy="1731260"/>
          </a:xfrm>
          <a:prstGeom prst="rect">
            <a:avLst/>
          </a:prstGeom>
        </p:spPr>
      </p:pic>
    </p:spTree>
    <p:extLst>
      <p:ext uri="{BB962C8B-B14F-4D97-AF65-F5344CB8AC3E}">
        <p14:creationId xmlns:p14="http://schemas.microsoft.com/office/powerpoint/2010/main" val="388398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1788-D21A-D149-897E-CC8B7775B9B9}"/>
              </a:ext>
            </a:extLst>
          </p:cNvPr>
          <p:cNvSpPr>
            <a:spLocks noGrp="1"/>
          </p:cNvSpPr>
          <p:nvPr>
            <p:ph type="title"/>
          </p:nvPr>
        </p:nvSpPr>
        <p:spPr/>
        <p:txBody>
          <a:bodyPr/>
          <a:lstStyle/>
          <a:p>
            <a:r>
              <a:rPr lang="en-US" b="1" dirty="0" err="1"/>
              <a:t>Welche</a:t>
            </a:r>
            <a:r>
              <a:rPr lang="en-US" b="1" dirty="0"/>
              <a:t> </a:t>
            </a:r>
            <a:r>
              <a:rPr lang="en-US" b="1" dirty="0" err="1"/>
              <a:t>Fragen</a:t>
            </a:r>
            <a:r>
              <a:rPr lang="en-US" b="1" dirty="0"/>
              <a:t> </a:t>
            </a:r>
            <a:r>
              <a:rPr lang="en-US" b="1" dirty="0" err="1">
                <a:highlight>
                  <a:srgbClr val="FFFF00"/>
                </a:highlight>
              </a:rPr>
              <a:t>lernen</a:t>
            </a:r>
            <a:r>
              <a:rPr lang="en-US" b="1" dirty="0"/>
              <a:t> </a:t>
            </a:r>
            <a:r>
              <a:rPr lang="en-US" b="1" dirty="0" err="1"/>
              <a:t>wir</a:t>
            </a:r>
            <a:r>
              <a:rPr lang="en-US" b="1" dirty="0"/>
              <a:t> auf Deutsch? </a:t>
            </a:r>
          </a:p>
        </p:txBody>
      </p:sp>
      <p:graphicFrame>
        <p:nvGraphicFramePr>
          <p:cNvPr id="4" name="Content Placeholder 2">
            <a:extLst>
              <a:ext uri="{FF2B5EF4-FFF2-40B4-BE49-F238E27FC236}">
                <a16:creationId xmlns:a16="http://schemas.microsoft.com/office/drawing/2014/main" id="{87413FAB-2A3C-C542-B925-27559B54BAF5}"/>
              </a:ext>
            </a:extLst>
          </p:cNvPr>
          <p:cNvGraphicFramePr>
            <a:graphicFrameLocks noGrp="1"/>
          </p:cNvGraphicFramePr>
          <p:nvPr>
            <p:ph idx="1"/>
          </p:nvPr>
        </p:nvGraphicFramePr>
        <p:xfrm>
          <a:off x="296489" y="1152764"/>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97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948A7-69B4-644E-80D6-4528C61EE839}"/>
              </a:ext>
            </a:extLst>
          </p:cNvPr>
          <p:cNvSpPr>
            <a:spLocks noGrp="1"/>
          </p:cNvSpPr>
          <p:nvPr>
            <p:ph type="title"/>
          </p:nvPr>
        </p:nvSpPr>
        <p:spPr>
          <a:xfrm>
            <a:off x="838200" y="365126"/>
            <a:ext cx="10515600" cy="641872"/>
          </a:xfrm>
        </p:spPr>
        <p:txBody>
          <a:bodyPr>
            <a:normAutofit fontScale="90000"/>
          </a:bodyPr>
          <a:lstStyle/>
          <a:p>
            <a:endParaRPr lang="en-US" dirty="0"/>
          </a:p>
        </p:txBody>
      </p:sp>
      <p:pic>
        <p:nvPicPr>
          <p:cNvPr id="4" name="Picture 2" descr="Those who have known Angela Merkel describe her rise to prominence –  Harvard Gazette">
            <a:extLst>
              <a:ext uri="{FF2B5EF4-FFF2-40B4-BE49-F238E27FC236}">
                <a16:creationId xmlns:a16="http://schemas.microsoft.com/office/drawing/2014/main" id="{BA2F08EF-3F54-534C-AB21-3CCB72507B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28" y="145207"/>
            <a:ext cx="4761087" cy="26781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2DD83D-B3A8-2F4B-86A4-9A3EBA546595}"/>
              </a:ext>
            </a:extLst>
          </p:cNvPr>
          <p:cNvSpPr txBox="1"/>
          <p:nvPr/>
        </p:nvSpPr>
        <p:spPr>
          <a:xfrm>
            <a:off x="6376760" y="145207"/>
            <a:ext cx="6181725" cy="69865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 Was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Angelas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Angelas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ist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Willy-Brandt-</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Straße</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1</a:t>
            </a:r>
            <a:b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10557 Berlin</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 Wo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wohnt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Angela? /Wo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Angela?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Angela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wohnt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in Berlin.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 Wo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pitchFamily="2" charset="2"/>
              </a:rPr>
              <a:t>sind</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pitchFamily="2" charset="2"/>
              </a:rPr>
              <a:t>wir</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Woher</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kommt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Angela?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Angela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kommt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aus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Leipzig.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 Wie alt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Angela?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Angela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neunundsechzig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Jahre alt.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Wer</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Angela?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Angela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Bundeskanzlerin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Wann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highlight>
                  <a:srgbClr val="FFFF00"/>
                </a:highlight>
                <a:uLnTx/>
                <a:uFillTx/>
                <a:latin typeface="Calibri" panose="020F0502020204030204"/>
                <a:ea typeface="+mn-ea"/>
                <a:cs typeface="+mn-cs"/>
              </a:rPr>
              <a:t>endet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Angelas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Job?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Angelas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Job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endet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Jahr</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2021.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22" name="Picture 2" descr="Karte der deutschen Hauptstadte und Grobstadte, Landkarte der Hauptstadte  und Grobstadte Deutschlands, Karte Deutschland">
            <a:extLst>
              <a:ext uri="{FF2B5EF4-FFF2-40B4-BE49-F238E27FC236}">
                <a16:creationId xmlns:a16="http://schemas.microsoft.com/office/drawing/2014/main" id="{DD6E068F-722B-F544-948A-5C4F470ECA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268" y="2158201"/>
            <a:ext cx="3651054" cy="455459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rojekt: Bundeskanzleramt&amp;lt;br&amp;gt;Willy-Brandt-Straße 1">
            <a:extLst>
              <a:ext uri="{FF2B5EF4-FFF2-40B4-BE49-F238E27FC236}">
                <a16:creationId xmlns:a16="http://schemas.microsoft.com/office/drawing/2014/main" id="{BB0360D1-BB9C-9949-9747-F28924EA7B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0689" y="4523528"/>
            <a:ext cx="2925311" cy="2189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55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6A9C451-BC62-CF4D-AE80-4DAC747637D9}"/>
              </a:ext>
            </a:extLst>
          </p:cNvPr>
          <p:cNvSpPr txBox="1"/>
          <p:nvPr/>
        </p:nvSpPr>
        <p:spPr>
          <a:xfrm>
            <a:off x="1879600" y="1295326"/>
            <a:ext cx="747724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F: Wo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wohnen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Sie?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 Ich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wohne</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in Philadelphia  </a:t>
            </a:r>
          </a:p>
        </p:txBody>
      </p:sp>
      <p:sp>
        <p:nvSpPr>
          <p:cNvPr id="7" name="TextBox 6">
            <a:extLst>
              <a:ext uri="{FF2B5EF4-FFF2-40B4-BE49-F238E27FC236}">
                <a16:creationId xmlns:a16="http://schemas.microsoft.com/office/drawing/2014/main" id="{19426B1A-59CE-2946-B26D-0FEF43D07A33}"/>
              </a:ext>
            </a:extLst>
          </p:cNvPr>
          <p:cNvSpPr txBox="1"/>
          <p:nvPr/>
        </p:nvSpPr>
        <p:spPr>
          <a:xfrm>
            <a:off x="1944546" y="3182930"/>
            <a:ext cx="82634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F: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Wohnen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Sie in Philadelphia?  </a:t>
            </a:r>
          </a:p>
        </p:txBody>
      </p:sp>
      <p:sp>
        <p:nvSpPr>
          <p:cNvPr id="8" name="TextBox 7">
            <a:extLst>
              <a:ext uri="{FF2B5EF4-FFF2-40B4-BE49-F238E27FC236}">
                <a16:creationId xmlns:a16="http://schemas.microsoft.com/office/drawing/2014/main" id="{19DFA5DA-A2E4-6C4D-AD0E-4A5E1014836A}"/>
              </a:ext>
            </a:extLst>
          </p:cNvPr>
          <p:cNvSpPr txBox="1"/>
          <p:nvPr/>
        </p:nvSpPr>
        <p:spPr>
          <a:xfrm>
            <a:off x="2630312" y="3881661"/>
            <a:ext cx="702168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 Ja, ich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wohne</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in Philadelphia </a:t>
            </a:r>
          </a:p>
        </p:txBody>
      </p:sp>
      <p:sp>
        <p:nvSpPr>
          <p:cNvPr id="9" name="TextBox 8">
            <a:extLst>
              <a:ext uri="{FF2B5EF4-FFF2-40B4-BE49-F238E27FC236}">
                <a16:creationId xmlns:a16="http://schemas.microsoft.com/office/drawing/2014/main" id="{2E41AC48-BA85-A247-A63D-EC2F7B5EB727}"/>
              </a:ext>
            </a:extLst>
          </p:cNvPr>
          <p:cNvSpPr txBox="1"/>
          <p:nvPr/>
        </p:nvSpPr>
        <p:spPr>
          <a:xfrm>
            <a:off x="2630312" y="5128805"/>
            <a:ext cx="956168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Nein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ich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wohne</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in Philadelphia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nicht</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BEABEDA5-A0DC-1A4A-883D-D89B1ABF2749}"/>
              </a:ext>
            </a:extLst>
          </p:cNvPr>
          <p:cNvSpPr txBox="1"/>
          <p:nvPr/>
        </p:nvSpPr>
        <p:spPr>
          <a:xfrm>
            <a:off x="282222" y="5914284"/>
            <a:ext cx="1162755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Look at the language in the question with an interrogative (question word), ,,Wo,” and the corresponding answer in ,,Gruppe 1.” Now, look at the question and answers in ,,Gruppe 2.” What do you notice about the word order in the question? (Where is the verb? Where is the subject?)</a:t>
            </a:r>
          </a:p>
        </p:txBody>
      </p:sp>
      <p:sp>
        <p:nvSpPr>
          <p:cNvPr id="11" name="TextBox 10">
            <a:extLst>
              <a:ext uri="{FF2B5EF4-FFF2-40B4-BE49-F238E27FC236}">
                <a16:creationId xmlns:a16="http://schemas.microsoft.com/office/drawing/2014/main" id="{47DBD230-DABF-E342-8B0B-68B494A94C0F}"/>
              </a:ext>
            </a:extLst>
          </p:cNvPr>
          <p:cNvSpPr txBox="1"/>
          <p:nvPr/>
        </p:nvSpPr>
        <p:spPr>
          <a:xfrm>
            <a:off x="1021644" y="827202"/>
            <a:ext cx="17159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Gruppe 1 </a:t>
            </a:r>
          </a:p>
        </p:txBody>
      </p:sp>
      <p:sp>
        <p:nvSpPr>
          <p:cNvPr id="12" name="TextBox 11">
            <a:extLst>
              <a:ext uri="{FF2B5EF4-FFF2-40B4-BE49-F238E27FC236}">
                <a16:creationId xmlns:a16="http://schemas.microsoft.com/office/drawing/2014/main" id="{0C72BFB9-AAA2-8D41-953B-AA882BBE9554}"/>
              </a:ext>
            </a:extLst>
          </p:cNvPr>
          <p:cNvSpPr txBox="1"/>
          <p:nvPr/>
        </p:nvSpPr>
        <p:spPr>
          <a:xfrm>
            <a:off x="1035790" y="2649766"/>
            <a:ext cx="233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Gruppe 2</a:t>
            </a:r>
          </a:p>
        </p:txBody>
      </p:sp>
      <p:sp>
        <p:nvSpPr>
          <p:cNvPr id="15" name="Right Arrow 14">
            <a:extLst>
              <a:ext uri="{FF2B5EF4-FFF2-40B4-BE49-F238E27FC236}">
                <a16:creationId xmlns:a16="http://schemas.microsoft.com/office/drawing/2014/main" id="{E9E4480D-3FD7-CE4D-9A1F-A5695B0CEC54}"/>
              </a:ext>
            </a:extLst>
          </p:cNvPr>
          <p:cNvSpPr/>
          <p:nvPr/>
        </p:nvSpPr>
        <p:spPr>
          <a:xfrm>
            <a:off x="2051790" y="3971174"/>
            <a:ext cx="685766" cy="4402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ight Arrow 15">
            <a:extLst>
              <a:ext uri="{FF2B5EF4-FFF2-40B4-BE49-F238E27FC236}">
                <a16:creationId xmlns:a16="http://schemas.microsoft.com/office/drawing/2014/main" id="{D9B51219-670E-F84D-BE22-9133A0AB3E1B}"/>
              </a:ext>
            </a:extLst>
          </p:cNvPr>
          <p:cNvSpPr/>
          <p:nvPr/>
        </p:nvSpPr>
        <p:spPr>
          <a:xfrm>
            <a:off x="1944546" y="4649334"/>
            <a:ext cx="685766" cy="4708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D89882B-ECF2-D44E-B8E2-387A9B3FC081}"/>
              </a:ext>
            </a:extLst>
          </p:cNvPr>
          <p:cNvSpPr txBox="1"/>
          <p:nvPr/>
        </p:nvSpPr>
        <p:spPr>
          <a:xfrm>
            <a:off x="4560711" y="321504"/>
            <a:ext cx="380435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wohnen</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8" name="TextBox 17">
            <a:extLst>
              <a:ext uri="{FF2B5EF4-FFF2-40B4-BE49-F238E27FC236}">
                <a16:creationId xmlns:a16="http://schemas.microsoft.com/office/drawing/2014/main" id="{D646B9E6-4B4E-4047-871C-D3403DB93CAA}"/>
              </a:ext>
            </a:extLst>
          </p:cNvPr>
          <p:cNvSpPr txBox="1"/>
          <p:nvPr/>
        </p:nvSpPr>
        <p:spPr>
          <a:xfrm>
            <a:off x="2630312" y="4533885"/>
            <a:ext cx="79586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Nein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ich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wohne</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in Bryn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Mawr</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9" name="Right Arrow 18">
            <a:extLst>
              <a:ext uri="{FF2B5EF4-FFF2-40B4-BE49-F238E27FC236}">
                <a16:creationId xmlns:a16="http://schemas.microsoft.com/office/drawing/2014/main" id="{32F453B0-92E2-334B-A2D3-D13DFDB7C17D}"/>
              </a:ext>
            </a:extLst>
          </p:cNvPr>
          <p:cNvSpPr/>
          <p:nvPr/>
        </p:nvSpPr>
        <p:spPr>
          <a:xfrm>
            <a:off x="1944546" y="5288684"/>
            <a:ext cx="685766" cy="4923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551781580"/>
      </p:ext>
    </p:extLst>
  </p:cSld>
  <p:clrMapOvr>
    <a:masterClrMapping/>
  </p:clrMapOvr>
  <mc:AlternateContent xmlns:mc="http://schemas.openxmlformats.org/markup-compatibility/2006" xmlns:p14="http://schemas.microsoft.com/office/powerpoint/2010/main">
    <mc:Choice Requires="p14">
      <p:transition spd="slow" p14:dur="2000" advTm="151573"/>
    </mc:Choice>
    <mc:Fallback xmlns="">
      <p:transition spd="slow" advTm="1515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5" grpId="0" animBg="1"/>
      <p:bldP spid="16" grpId="0" animBg="1"/>
      <p:bldP spid="17" grpId="0"/>
      <p:bldP spid="18" grpId="0"/>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DBDAF-C01F-434A-BD49-E1975AE4B324}"/>
              </a:ext>
            </a:extLst>
          </p:cNvPr>
          <p:cNvSpPr>
            <a:spLocks noGrp="1"/>
          </p:cNvSpPr>
          <p:nvPr>
            <p:ph type="title"/>
          </p:nvPr>
        </p:nvSpPr>
        <p:spPr>
          <a:xfrm>
            <a:off x="578555" y="-27556"/>
            <a:ext cx="10515600" cy="752475"/>
          </a:xfrm>
        </p:spPr>
        <p:txBody>
          <a:bodyPr/>
          <a:lstStyle/>
          <a:p>
            <a:r>
              <a:rPr lang="en-US" dirty="0"/>
              <a:t>Ja </a:t>
            </a:r>
            <a:r>
              <a:rPr lang="en-US" dirty="0" err="1"/>
              <a:t>oder</a:t>
            </a:r>
            <a:r>
              <a:rPr lang="en-US" dirty="0"/>
              <a:t> </a:t>
            </a:r>
            <a:r>
              <a:rPr lang="en-US" dirty="0" err="1"/>
              <a:t>Nein</a:t>
            </a:r>
            <a:r>
              <a:rPr lang="en-US" dirty="0"/>
              <a:t> </a:t>
            </a:r>
            <a:r>
              <a:rPr lang="en-US" dirty="0" err="1"/>
              <a:t>Fragen</a:t>
            </a:r>
            <a:r>
              <a:rPr lang="en-US" dirty="0"/>
              <a:t> – Sie Form!  </a:t>
            </a:r>
          </a:p>
        </p:txBody>
      </p:sp>
      <p:sp>
        <p:nvSpPr>
          <p:cNvPr id="3" name="Content Placeholder 2">
            <a:extLst>
              <a:ext uri="{FF2B5EF4-FFF2-40B4-BE49-F238E27FC236}">
                <a16:creationId xmlns:a16="http://schemas.microsoft.com/office/drawing/2014/main" id="{976424DE-3089-F445-8A58-F04BF778286E}"/>
              </a:ext>
            </a:extLst>
          </p:cNvPr>
          <p:cNvSpPr>
            <a:spLocks noGrp="1"/>
          </p:cNvSpPr>
          <p:nvPr>
            <p:ph idx="1"/>
          </p:nvPr>
        </p:nvSpPr>
        <p:spPr>
          <a:xfrm>
            <a:off x="578555" y="567332"/>
            <a:ext cx="10515600" cy="5999913"/>
          </a:xfrm>
        </p:spPr>
        <p:txBody>
          <a:bodyPr>
            <a:normAutofit fontScale="77500" lnSpcReduction="20000"/>
          </a:bodyPr>
          <a:lstStyle/>
          <a:p>
            <a:pPr marL="0" indent="0">
              <a:buNone/>
            </a:pPr>
            <a:r>
              <a:rPr lang="en-US" dirty="0"/>
              <a:t> </a:t>
            </a:r>
          </a:p>
          <a:p>
            <a:r>
              <a:rPr lang="en-US" i="1" dirty="0" err="1"/>
              <a:t>studieren</a:t>
            </a:r>
            <a:r>
              <a:rPr lang="en-US" i="1" dirty="0"/>
              <a:t> </a:t>
            </a:r>
          </a:p>
          <a:p>
            <a:r>
              <a:rPr lang="en-US" i="1" dirty="0" err="1"/>
              <a:t>lesen</a:t>
            </a:r>
            <a:r>
              <a:rPr lang="en-US" i="1" dirty="0"/>
              <a:t> </a:t>
            </a:r>
          </a:p>
          <a:p>
            <a:r>
              <a:rPr lang="en-US" i="1" dirty="0" err="1"/>
              <a:t>schreiben</a:t>
            </a:r>
            <a:r>
              <a:rPr lang="en-US" i="1" dirty="0"/>
              <a:t> </a:t>
            </a:r>
          </a:p>
          <a:p>
            <a:r>
              <a:rPr lang="en-US" i="1" dirty="0" err="1"/>
              <a:t>hören</a:t>
            </a:r>
            <a:r>
              <a:rPr lang="en-US" i="1" dirty="0"/>
              <a:t> </a:t>
            </a:r>
          </a:p>
          <a:p>
            <a:r>
              <a:rPr lang="en-US" i="1" dirty="0" err="1"/>
              <a:t>wohnen</a:t>
            </a:r>
            <a:r>
              <a:rPr lang="en-US" i="1" dirty="0"/>
              <a:t> </a:t>
            </a:r>
          </a:p>
          <a:p>
            <a:r>
              <a:rPr lang="en-US" i="1" dirty="0" err="1"/>
              <a:t>lernen</a:t>
            </a:r>
            <a:endParaRPr lang="en-US" i="1" dirty="0"/>
          </a:p>
          <a:p>
            <a:r>
              <a:rPr lang="en-US" i="1" dirty="0" err="1"/>
              <a:t>lieben</a:t>
            </a:r>
            <a:r>
              <a:rPr lang="en-US" i="1" dirty="0"/>
              <a:t>  </a:t>
            </a:r>
          </a:p>
          <a:p>
            <a:r>
              <a:rPr lang="en-US" i="1" dirty="0" err="1"/>
              <a:t>sprechen</a:t>
            </a:r>
            <a:endParaRPr lang="en-US" i="1" dirty="0"/>
          </a:p>
          <a:p>
            <a:r>
              <a:rPr lang="en-US" i="1" dirty="0"/>
              <a:t>verstehen</a:t>
            </a:r>
          </a:p>
          <a:p>
            <a:r>
              <a:rPr lang="en-US" i="1" dirty="0" err="1"/>
              <a:t>spielen</a:t>
            </a:r>
            <a:r>
              <a:rPr lang="en-US" i="1" dirty="0"/>
              <a:t> </a:t>
            </a:r>
          </a:p>
          <a:p>
            <a:r>
              <a:rPr lang="en-US" i="1" dirty="0" err="1"/>
              <a:t>machen</a:t>
            </a:r>
            <a:endParaRPr lang="en-US" i="1" dirty="0"/>
          </a:p>
          <a:p>
            <a:r>
              <a:rPr lang="en-US" i="1" dirty="0" err="1"/>
              <a:t>essen</a:t>
            </a:r>
            <a:r>
              <a:rPr lang="en-US" i="1" dirty="0"/>
              <a:t> </a:t>
            </a:r>
          </a:p>
          <a:p>
            <a:r>
              <a:rPr lang="en-US" i="1" dirty="0" err="1"/>
              <a:t>trinken</a:t>
            </a:r>
            <a:r>
              <a:rPr lang="en-US" i="1" dirty="0"/>
              <a:t> </a:t>
            </a:r>
          </a:p>
          <a:p>
            <a:r>
              <a:rPr lang="en-US" i="1" dirty="0"/>
              <a:t> </a:t>
            </a:r>
            <a:r>
              <a:rPr lang="en-US" i="1" dirty="0" err="1"/>
              <a:t>laufen</a:t>
            </a:r>
            <a:endParaRPr lang="en-US" i="1" dirty="0"/>
          </a:p>
          <a:p>
            <a:r>
              <a:rPr lang="en-US" i="1" dirty="0" err="1"/>
              <a:t>gehen</a:t>
            </a:r>
            <a:endParaRPr lang="en-US" i="1" dirty="0"/>
          </a:p>
          <a:p>
            <a:endParaRPr lang="en-US" dirty="0"/>
          </a:p>
        </p:txBody>
      </p:sp>
      <p:sp>
        <p:nvSpPr>
          <p:cNvPr id="5" name="TextBox 4">
            <a:extLst>
              <a:ext uri="{FF2B5EF4-FFF2-40B4-BE49-F238E27FC236}">
                <a16:creationId xmlns:a16="http://schemas.microsoft.com/office/drawing/2014/main" id="{A1276EE2-7FAD-5D4B-BA93-A80DE0A4D4F5}"/>
              </a:ext>
            </a:extLst>
          </p:cNvPr>
          <p:cNvSpPr txBox="1"/>
          <p:nvPr/>
        </p:nvSpPr>
        <p:spPr>
          <a:xfrm>
            <a:off x="4109155" y="858087"/>
            <a:ext cx="6435381" cy="71096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die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Bibliothek</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 der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Bibliothek</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das Restaurant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das Buch (von???)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Im</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Klassenzimmer</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an der Universität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Deutsch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Physik</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Englisch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Mathematik</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Spanisch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Soziologie</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Chinesisch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Chemie</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Französisch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Biologie</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Ruessisch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Literatur</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Italienisch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Geschichte</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Im</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Studentenwohnheim</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(New Dorm, Denbigh, Pembroke)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die Stadt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 der Stadt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Musik</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--&gt;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klassische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Musik</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pitchFamily="2" charset="2"/>
              </a:rPr>
              <a:t>Rock</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musik</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a:extLst>
              <a:ext uri="{FF2B5EF4-FFF2-40B4-BE49-F238E27FC236}">
                <a16:creationId xmlns:a16="http://schemas.microsoft.com/office/drawing/2014/main" id="{2435A7ED-EB37-444A-AF2E-1BF9B304C564}"/>
              </a:ext>
            </a:extLst>
          </p:cNvPr>
          <p:cNvSpPr/>
          <p:nvPr/>
        </p:nvSpPr>
        <p:spPr>
          <a:xfrm>
            <a:off x="2833511" y="3002844"/>
            <a:ext cx="1083733" cy="5644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ight Arrow 6">
            <a:extLst>
              <a:ext uri="{FF2B5EF4-FFF2-40B4-BE49-F238E27FC236}">
                <a16:creationId xmlns:a16="http://schemas.microsoft.com/office/drawing/2014/main" id="{439A7663-978F-3C4D-B3C8-CE37C9872421}"/>
              </a:ext>
            </a:extLst>
          </p:cNvPr>
          <p:cNvSpPr/>
          <p:nvPr/>
        </p:nvSpPr>
        <p:spPr>
          <a:xfrm>
            <a:off x="7507111" y="2810933"/>
            <a:ext cx="1038578" cy="756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DE7F32A-1786-934A-AE91-2992BD411AE4}"/>
              </a:ext>
            </a:extLst>
          </p:cNvPr>
          <p:cNvSpPr txBox="1"/>
          <p:nvPr/>
        </p:nvSpPr>
        <p:spPr>
          <a:xfrm>
            <a:off x="9121422" y="1117600"/>
            <a:ext cx="2754489"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Lieben</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Sie </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die Stadt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735328046"/>
      </p:ext>
    </p:extLst>
  </p:cSld>
  <p:clrMapOvr>
    <a:masterClrMapping/>
  </p:clrMapOvr>
  <mc:AlternateContent xmlns:mc="http://schemas.openxmlformats.org/markup-compatibility/2006" xmlns:p14="http://schemas.microsoft.com/office/powerpoint/2010/main">
    <mc:Choice Requires="p14">
      <p:transition spd="slow" p14:dur="2000" advTm="85224"/>
    </mc:Choice>
    <mc:Fallback xmlns="">
      <p:transition spd="slow" advTm="852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3" end="3"/>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
                                            <p:txEl>
                                              <p:pRg st="5" end="5"/>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
                                            <p:txEl>
                                              <p:pRg st="6" end="6"/>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
                                            <p:txEl>
                                              <p:pRg st="7" end="7"/>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
                                            <p:txEl>
                                              <p:pRg st="9" end="9"/>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
                                            <p:txEl>
                                              <p:pRg st="10" end="10"/>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
                                            <p:txEl>
                                              <p:pRg st="11" end="11"/>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
                                            <p:txEl>
                                              <p:pRg st="12" end="12"/>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
                                            <p:txEl>
                                              <p:pRg st="13" end="13"/>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
                                            <p:txEl>
                                              <p:pRg st="14" end="14"/>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
                                            <p:txEl>
                                              <p:pRg st="15" end="15"/>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rnd das Brot: Who Says Germans Aren't Funny? - DER SPIEGEL">
            <a:extLst>
              <a:ext uri="{FF2B5EF4-FFF2-40B4-BE49-F238E27FC236}">
                <a16:creationId xmlns:a16="http://schemas.microsoft.com/office/drawing/2014/main" id="{70DB952C-B4CC-79A6-98FD-B08A8215A6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221"/>
            <a:ext cx="2644628" cy="26797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otkäppchen und der Wolf | Bemalt | 7131-BE">
            <a:extLst>
              <a:ext uri="{FF2B5EF4-FFF2-40B4-BE49-F238E27FC236}">
                <a16:creationId xmlns:a16="http://schemas.microsoft.com/office/drawing/2014/main" id="{B5D6AC03-73A5-F97F-4882-21C7ED5AB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4628" y="100773"/>
            <a:ext cx="2644628" cy="25972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osferatu: A Symphony of Horror – review | Nosferatu: A Symphony of Horror  | The Guardian">
            <a:extLst>
              <a:ext uri="{FF2B5EF4-FFF2-40B4-BE49-F238E27FC236}">
                <a16:creationId xmlns:a16="http://schemas.microsoft.com/office/drawing/2014/main" id="{8A203E98-D7E8-42FD-A2A9-D75934ADF3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374" y="101340"/>
            <a:ext cx="2848268" cy="24941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Kleiner Maulwurf Wandtattoo »Der kleine Maulwurf: Hurra«, selbstklebend -  hagebau.de">
            <a:extLst>
              <a:ext uri="{FF2B5EF4-FFF2-40B4-BE49-F238E27FC236}">
                <a16:creationId xmlns:a16="http://schemas.microsoft.com/office/drawing/2014/main" id="{16C02A54-3C17-1DD6-2FBD-C20C6543BF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69756"/>
            <a:ext cx="2238227" cy="254302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bi (Bibi Blocksberg) | Fictional Characters Wiki | Fandom">
            <a:extLst>
              <a:ext uri="{FF2B5EF4-FFF2-40B4-BE49-F238E27FC236}">
                <a16:creationId xmlns:a16="http://schemas.microsoft.com/office/drawing/2014/main" id="{9F532DCF-6D2F-730D-1DD1-A56247AD7A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4628" y="4095518"/>
            <a:ext cx="2258344" cy="230857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Schneewittchen - Album by Brüder Grimm | Spotify">
            <a:extLst>
              <a:ext uri="{FF2B5EF4-FFF2-40B4-BE49-F238E27FC236}">
                <a16:creationId xmlns:a16="http://schemas.microsoft.com/office/drawing/2014/main" id="{F9E9C201-B6A4-F17D-2E52-E85284AFFD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6252" y="3720074"/>
            <a:ext cx="2842390" cy="269271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Stream Schnappi Das Kleine Krokodil (DJ HoNkStEp Dubstep Remix) by DJ  HonKSteP | Listen online for free on SoundCloud">
            <a:extLst>
              <a:ext uri="{FF2B5EF4-FFF2-40B4-BE49-F238E27FC236}">
                <a16:creationId xmlns:a16="http://schemas.microsoft.com/office/drawing/2014/main" id="{9BD40888-7F38-4472-E609-46DEC12731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80608" y="100773"/>
            <a:ext cx="3026907" cy="24440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C378351-4A97-8FE1-2B6F-CAB9F2542295}"/>
              </a:ext>
            </a:extLst>
          </p:cNvPr>
          <p:cNvSpPr txBox="1"/>
          <p:nvPr/>
        </p:nvSpPr>
        <p:spPr>
          <a:xfrm>
            <a:off x="0" y="2827421"/>
            <a:ext cx="2225842" cy="369332"/>
          </a:xfrm>
          <a:prstGeom prst="rect">
            <a:avLst/>
          </a:prstGeom>
          <a:noFill/>
        </p:spPr>
        <p:txBody>
          <a:bodyPr wrap="square" rtlCol="0">
            <a:spAutoFit/>
          </a:bodyPr>
          <a:lstStyle/>
          <a:p>
            <a:r>
              <a:rPr lang="en-US" dirty="0"/>
              <a:t>Bernd das </a:t>
            </a:r>
            <a:r>
              <a:rPr lang="en-US" dirty="0" err="1"/>
              <a:t>Brot</a:t>
            </a:r>
            <a:endParaRPr lang="en-US" dirty="0"/>
          </a:p>
        </p:txBody>
      </p:sp>
      <p:sp>
        <p:nvSpPr>
          <p:cNvPr id="5" name="TextBox 4">
            <a:extLst>
              <a:ext uri="{FF2B5EF4-FFF2-40B4-BE49-F238E27FC236}">
                <a16:creationId xmlns:a16="http://schemas.microsoft.com/office/drawing/2014/main" id="{C2F485D2-5138-6D22-6204-4826D08B02D3}"/>
              </a:ext>
            </a:extLst>
          </p:cNvPr>
          <p:cNvSpPr txBox="1"/>
          <p:nvPr/>
        </p:nvSpPr>
        <p:spPr>
          <a:xfrm>
            <a:off x="2384789" y="2839453"/>
            <a:ext cx="3164306" cy="369332"/>
          </a:xfrm>
          <a:prstGeom prst="rect">
            <a:avLst/>
          </a:prstGeom>
          <a:noFill/>
        </p:spPr>
        <p:txBody>
          <a:bodyPr wrap="square" rtlCol="0">
            <a:spAutoFit/>
          </a:bodyPr>
          <a:lstStyle/>
          <a:p>
            <a:r>
              <a:rPr lang="en-US" dirty="0" err="1"/>
              <a:t>Rotkäppchen</a:t>
            </a:r>
            <a:r>
              <a:rPr lang="en-US" dirty="0"/>
              <a:t> und der Wolf</a:t>
            </a:r>
          </a:p>
        </p:txBody>
      </p:sp>
      <p:sp>
        <p:nvSpPr>
          <p:cNvPr id="6" name="TextBox 5">
            <a:extLst>
              <a:ext uri="{FF2B5EF4-FFF2-40B4-BE49-F238E27FC236}">
                <a16:creationId xmlns:a16="http://schemas.microsoft.com/office/drawing/2014/main" id="{88331263-47DF-E5C1-39BC-7968266A88B1}"/>
              </a:ext>
            </a:extLst>
          </p:cNvPr>
          <p:cNvSpPr txBox="1"/>
          <p:nvPr/>
        </p:nvSpPr>
        <p:spPr>
          <a:xfrm>
            <a:off x="5715000" y="2762482"/>
            <a:ext cx="2713642" cy="369332"/>
          </a:xfrm>
          <a:prstGeom prst="rect">
            <a:avLst/>
          </a:prstGeom>
          <a:noFill/>
        </p:spPr>
        <p:txBody>
          <a:bodyPr wrap="square" rtlCol="0">
            <a:spAutoFit/>
          </a:bodyPr>
          <a:lstStyle/>
          <a:p>
            <a:r>
              <a:rPr lang="en-US" dirty="0"/>
              <a:t>Nosferatu </a:t>
            </a:r>
          </a:p>
        </p:txBody>
      </p:sp>
      <p:sp>
        <p:nvSpPr>
          <p:cNvPr id="7" name="TextBox 6">
            <a:extLst>
              <a:ext uri="{FF2B5EF4-FFF2-40B4-BE49-F238E27FC236}">
                <a16:creationId xmlns:a16="http://schemas.microsoft.com/office/drawing/2014/main" id="{B36F51A6-AAC7-6043-B7B2-304A2826CFBD}"/>
              </a:ext>
            </a:extLst>
          </p:cNvPr>
          <p:cNvSpPr txBox="1"/>
          <p:nvPr/>
        </p:nvSpPr>
        <p:spPr>
          <a:xfrm>
            <a:off x="8980608" y="2698044"/>
            <a:ext cx="3026907" cy="369332"/>
          </a:xfrm>
          <a:prstGeom prst="rect">
            <a:avLst/>
          </a:prstGeom>
          <a:noFill/>
        </p:spPr>
        <p:txBody>
          <a:bodyPr wrap="square" rtlCol="0">
            <a:spAutoFit/>
          </a:bodyPr>
          <a:lstStyle/>
          <a:p>
            <a:r>
              <a:rPr lang="en-US" dirty="0" err="1"/>
              <a:t>Schnappi</a:t>
            </a:r>
            <a:r>
              <a:rPr lang="en-US" dirty="0"/>
              <a:t> das </a:t>
            </a:r>
            <a:r>
              <a:rPr lang="en-US" dirty="0" err="1"/>
              <a:t>kleine</a:t>
            </a:r>
            <a:r>
              <a:rPr lang="en-US" dirty="0"/>
              <a:t> </a:t>
            </a:r>
            <a:r>
              <a:rPr lang="en-US" dirty="0" err="1"/>
              <a:t>Krokodil</a:t>
            </a:r>
            <a:endParaRPr lang="en-US" dirty="0"/>
          </a:p>
        </p:txBody>
      </p:sp>
      <p:sp>
        <p:nvSpPr>
          <p:cNvPr id="8" name="TextBox 7">
            <a:extLst>
              <a:ext uri="{FF2B5EF4-FFF2-40B4-BE49-F238E27FC236}">
                <a16:creationId xmlns:a16="http://schemas.microsoft.com/office/drawing/2014/main" id="{F1CF8CEA-E121-5744-B9C8-64557327C62D}"/>
              </a:ext>
            </a:extLst>
          </p:cNvPr>
          <p:cNvSpPr txBox="1"/>
          <p:nvPr/>
        </p:nvSpPr>
        <p:spPr>
          <a:xfrm>
            <a:off x="192505" y="6404095"/>
            <a:ext cx="2161005" cy="369332"/>
          </a:xfrm>
          <a:prstGeom prst="rect">
            <a:avLst/>
          </a:prstGeom>
          <a:noFill/>
        </p:spPr>
        <p:txBody>
          <a:bodyPr wrap="square" rtlCol="0">
            <a:spAutoFit/>
          </a:bodyPr>
          <a:lstStyle/>
          <a:p>
            <a:r>
              <a:rPr lang="en-US" dirty="0"/>
              <a:t>der </a:t>
            </a:r>
            <a:r>
              <a:rPr lang="en-US" dirty="0" err="1"/>
              <a:t>Maulwurf</a:t>
            </a:r>
            <a:endParaRPr lang="en-US" dirty="0"/>
          </a:p>
        </p:txBody>
      </p:sp>
      <p:sp>
        <p:nvSpPr>
          <p:cNvPr id="9" name="TextBox 8">
            <a:extLst>
              <a:ext uri="{FF2B5EF4-FFF2-40B4-BE49-F238E27FC236}">
                <a16:creationId xmlns:a16="http://schemas.microsoft.com/office/drawing/2014/main" id="{41D6A1DA-0462-80AB-743C-DD12D0C5F667}"/>
              </a:ext>
            </a:extLst>
          </p:cNvPr>
          <p:cNvSpPr txBox="1"/>
          <p:nvPr/>
        </p:nvSpPr>
        <p:spPr>
          <a:xfrm>
            <a:off x="2644628" y="6412785"/>
            <a:ext cx="2432698" cy="369332"/>
          </a:xfrm>
          <a:prstGeom prst="rect">
            <a:avLst/>
          </a:prstGeom>
          <a:noFill/>
        </p:spPr>
        <p:txBody>
          <a:bodyPr wrap="square" rtlCol="0">
            <a:spAutoFit/>
          </a:bodyPr>
          <a:lstStyle/>
          <a:p>
            <a:r>
              <a:rPr lang="en-US" dirty="0"/>
              <a:t>Bibi </a:t>
            </a:r>
            <a:r>
              <a:rPr lang="en-US" dirty="0" err="1"/>
              <a:t>Blocksberg</a:t>
            </a:r>
            <a:endParaRPr lang="en-US" dirty="0"/>
          </a:p>
        </p:txBody>
      </p:sp>
      <p:sp>
        <p:nvSpPr>
          <p:cNvPr id="10" name="TextBox 9">
            <a:extLst>
              <a:ext uri="{FF2B5EF4-FFF2-40B4-BE49-F238E27FC236}">
                <a16:creationId xmlns:a16="http://schemas.microsoft.com/office/drawing/2014/main" id="{AD477D52-598A-7BA8-9274-E636E08C747F}"/>
              </a:ext>
            </a:extLst>
          </p:cNvPr>
          <p:cNvSpPr txBox="1"/>
          <p:nvPr/>
        </p:nvSpPr>
        <p:spPr>
          <a:xfrm>
            <a:off x="5549095" y="6412785"/>
            <a:ext cx="2981294" cy="369332"/>
          </a:xfrm>
          <a:prstGeom prst="rect">
            <a:avLst/>
          </a:prstGeom>
          <a:noFill/>
        </p:spPr>
        <p:txBody>
          <a:bodyPr wrap="square" rtlCol="0">
            <a:spAutoFit/>
          </a:bodyPr>
          <a:lstStyle/>
          <a:p>
            <a:r>
              <a:rPr lang="en-US" dirty="0" err="1"/>
              <a:t>Schneewittchen</a:t>
            </a:r>
            <a:endParaRPr lang="en-US" dirty="0"/>
          </a:p>
        </p:txBody>
      </p:sp>
      <p:sp>
        <p:nvSpPr>
          <p:cNvPr id="11" name="TextBox 10">
            <a:extLst>
              <a:ext uri="{FF2B5EF4-FFF2-40B4-BE49-F238E27FC236}">
                <a16:creationId xmlns:a16="http://schemas.microsoft.com/office/drawing/2014/main" id="{94472CD1-B580-31D5-1F2A-76A821BCFF47}"/>
              </a:ext>
            </a:extLst>
          </p:cNvPr>
          <p:cNvSpPr txBox="1"/>
          <p:nvPr/>
        </p:nvSpPr>
        <p:spPr>
          <a:xfrm>
            <a:off x="8726906" y="3377251"/>
            <a:ext cx="3272589" cy="3139321"/>
          </a:xfrm>
          <a:prstGeom prst="rect">
            <a:avLst/>
          </a:prstGeom>
          <a:noFill/>
        </p:spPr>
        <p:txBody>
          <a:bodyPr wrap="square" rtlCol="0">
            <a:spAutoFit/>
          </a:bodyPr>
          <a:lstStyle/>
          <a:p>
            <a:r>
              <a:rPr lang="en-US" dirty="0"/>
              <a:t>Name: </a:t>
            </a:r>
          </a:p>
          <a:p>
            <a:r>
              <a:rPr lang="en-US" dirty="0" err="1"/>
              <a:t>Telefonnummer</a:t>
            </a:r>
            <a:r>
              <a:rPr lang="en-US" dirty="0"/>
              <a:t>: </a:t>
            </a:r>
          </a:p>
          <a:p>
            <a:r>
              <a:rPr lang="en-US" dirty="0"/>
              <a:t>Email: </a:t>
            </a:r>
          </a:p>
          <a:p>
            <a:r>
              <a:rPr lang="en-US" dirty="0" err="1"/>
              <a:t>Adresse</a:t>
            </a:r>
            <a:r>
              <a:rPr lang="en-US" dirty="0"/>
              <a:t>: </a:t>
            </a:r>
          </a:p>
          <a:p>
            <a:r>
              <a:rPr lang="en-US" dirty="0" err="1"/>
              <a:t>Augenfarbe</a:t>
            </a:r>
            <a:r>
              <a:rPr lang="en-US" dirty="0"/>
              <a:t>: </a:t>
            </a:r>
          </a:p>
          <a:p>
            <a:r>
              <a:rPr lang="en-US" dirty="0" err="1"/>
              <a:t>Haarefarbe</a:t>
            </a:r>
            <a:r>
              <a:rPr lang="en-US" dirty="0"/>
              <a:t>: </a:t>
            </a:r>
          </a:p>
          <a:p>
            <a:r>
              <a:rPr lang="en-US" dirty="0"/>
              <a:t>Alter: </a:t>
            </a:r>
          </a:p>
          <a:p>
            <a:r>
              <a:rPr lang="en-US" dirty="0" err="1"/>
              <a:t>Aussehen</a:t>
            </a:r>
            <a:r>
              <a:rPr lang="en-US" dirty="0"/>
              <a:t>: </a:t>
            </a:r>
          </a:p>
          <a:p>
            <a:endParaRPr lang="en-US" dirty="0"/>
          </a:p>
          <a:p>
            <a:r>
              <a:rPr lang="en-US" dirty="0" err="1"/>
              <a:t>Drei</a:t>
            </a:r>
            <a:r>
              <a:rPr lang="en-US" dirty="0"/>
              <a:t> </a:t>
            </a:r>
            <a:r>
              <a:rPr lang="en-US" dirty="0" err="1"/>
              <a:t>Fragen</a:t>
            </a:r>
            <a:r>
              <a:rPr lang="en-US" dirty="0"/>
              <a:t> in ,,Sie” Form für die </a:t>
            </a:r>
            <a:r>
              <a:rPr lang="en-US" dirty="0" err="1"/>
              <a:t>Figur</a:t>
            </a:r>
            <a:endParaRPr lang="en-US" dirty="0"/>
          </a:p>
        </p:txBody>
      </p:sp>
    </p:spTree>
    <p:extLst>
      <p:ext uri="{BB962C8B-B14F-4D97-AF65-F5344CB8AC3E}">
        <p14:creationId xmlns:p14="http://schemas.microsoft.com/office/powerpoint/2010/main" val="2811484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A9BDF65-B300-3A5A-AC11-93F90F34800C}"/>
              </a:ext>
            </a:extLst>
          </p:cNvPr>
          <p:cNvSpPr txBox="1"/>
          <p:nvPr/>
        </p:nvSpPr>
        <p:spPr>
          <a:xfrm>
            <a:off x="481013" y="3752849"/>
            <a:ext cx="3290887" cy="245268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dirty="0">
                <a:latin typeface="+mj-lt"/>
                <a:ea typeface="+mj-ea"/>
                <a:cs typeface="+mj-cs"/>
              </a:rPr>
              <a:t>Wie </a:t>
            </a:r>
            <a:r>
              <a:rPr lang="en-US" sz="3600" dirty="0" err="1">
                <a:latin typeface="+mj-lt"/>
                <a:ea typeface="+mj-ea"/>
                <a:cs typeface="+mj-cs"/>
              </a:rPr>
              <a:t>geht</a:t>
            </a:r>
            <a:r>
              <a:rPr lang="en-US" sz="3600" dirty="0">
                <a:latin typeface="+mj-lt"/>
                <a:ea typeface="+mj-ea"/>
                <a:cs typeface="+mj-cs"/>
              </a:rPr>
              <a:t> es </a:t>
            </a:r>
            <a:r>
              <a:rPr lang="en-US" sz="3600" dirty="0" err="1">
                <a:latin typeface="+mj-lt"/>
                <a:ea typeface="+mj-ea"/>
                <a:cs typeface="+mj-cs"/>
              </a:rPr>
              <a:t>heute</a:t>
            </a:r>
            <a:r>
              <a:rPr lang="en-US" sz="3600" dirty="0">
                <a:latin typeface="+mj-lt"/>
                <a:ea typeface="+mj-ea"/>
                <a:cs typeface="+mj-cs"/>
              </a:rPr>
              <a:t> und was </a:t>
            </a:r>
            <a:r>
              <a:rPr lang="en-US" sz="3600" dirty="0" err="1">
                <a:latin typeface="+mj-lt"/>
                <a:ea typeface="+mj-ea"/>
                <a:cs typeface="+mj-cs"/>
              </a:rPr>
              <a:t>machst</a:t>
            </a:r>
            <a:r>
              <a:rPr lang="en-US" sz="3600" dirty="0">
                <a:latin typeface="+mj-lt"/>
                <a:ea typeface="+mj-ea"/>
                <a:cs typeface="+mj-cs"/>
              </a:rPr>
              <a:t> du, [Name]? </a:t>
            </a:r>
          </a:p>
        </p:txBody>
      </p:sp>
      <p:pic>
        <p:nvPicPr>
          <p:cNvPr id="5" name="Picture 4">
            <a:extLst>
              <a:ext uri="{FF2B5EF4-FFF2-40B4-BE49-F238E27FC236}">
                <a16:creationId xmlns:a16="http://schemas.microsoft.com/office/drawing/2014/main" id="{C81E3D81-9DA0-DE5D-DF0B-3DF9BBC268F3}"/>
              </a:ext>
            </a:extLst>
          </p:cNvPr>
          <p:cNvPicPr>
            <a:picLocks noChangeAspect="1"/>
          </p:cNvPicPr>
          <p:nvPr/>
        </p:nvPicPr>
        <p:blipFill>
          <a:blip r:embed="rId2"/>
          <a:srcRect r="3072" b="1"/>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6" name="TextBox 5">
            <a:extLst>
              <a:ext uri="{FF2B5EF4-FFF2-40B4-BE49-F238E27FC236}">
                <a16:creationId xmlns:a16="http://schemas.microsoft.com/office/drawing/2014/main" id="{A1EA7CF7-AD64-7008-4639-DD769CEADBBF}"/>
              </a:ext>
            </a:extLst>
          </p:cNvPr>
          <p:cNvSpPr txBox="1"/>
          <p:nvPr/>
        </p:nvSpPr>
        <p:spPr>
          <a:xfrm>
            <a:off x="3467080" y="3429000"/>
            <a:ext cx="7444760" cy="331317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dirty="0" err="1"/>
              <a:t>Kaffee</a:t>
            </a:r>
            <a:r>
              <a:rPr lang="en-US" sz="2000" dirty="0"/>
              <a:t> </a:t>
            </a:r>
            <a:r>
              <a:rPr lang="en-US" sz="2000" dirty="0" err="1"/>
              <a:t>trinken</a:t>
            </a:r>
            <a:r>
              <a:rPr lang="en-US" sz="2000" dirty="0"/>
              <a:t> </a:t>
            </a:r>
          </a:p>
          <a:p>
            <a:pPr indent="-228600">
              <a:lnSpc>
                <a:spcPct val="90000"/>
              </a:lnSpc>
              <a:spcAft>
                <a:spcPts val="600"/>
              </a:spcAft>
              <a:buFont typeface="Arial" panose="020B0604020202020204" pitchFamily="34" charset="0"/>
              <a:buChar char="•"/>
            </a:pPr>
            <a:r>
              <a:rPr lang="en-US" sz="2000" dirty="0" err="1"/>
              <a:t>Hausaufgaben</a:t>
            </a:r>
            <a:r>
              <a:rPr lang="en-US" sz="2000" dirty="0"/>
              <a:t> </a:t>
            </a:r>
            <a:r>
              <a:rPr lang="en-US" sz="2000" dirty="0" err="1"/>
              <a:t>machen</a:t>
            </a:r>
            <a:r>
              <a:rPr lang="en-US" sz="2000" dirty="0"/>
              <a:t> </a:t>
            </a:r>
          </a:p>
          <a:p>
            <a:pPr indent="-228600">
              <a:lnSpc>
                <a:spcPct val="90000"/>
              </a:lnSpc>
              <a:spcAft>
                <a:spcPts val="600"/>
              </a:spcAft>
              <a:buFont typeface="Arial" panose="020B0604020202020204" pitchFamily="34" charset="0"/>
              <a:buChar char="•"/>
            </a:pPr>
            <a:r>
              <a:rPr lang="en-US" sz="2000" dirty="0"/>
              <a:t>Basketball/</a:t>
            </a:r>
            <a:r>
              <a:rPr lang="en-US" sz="2000" dirty="0" err="1"/>
              <a:t>Fussball</a:t>
            </a:r>
            <a:r>
              <a:rPr lang="en-US" sz="2000" dirty="0"/>
              <a:t>/Musik/Baseball/Karten </a:t>
            </a:r>
            <a:r>
              <a:rPr lang="en-US" sz="2000" dirty="0" err="1"/>
              <a:t>spielen</a:t>
            </a:r>
            <a:endParaRPr lang="en-US" sz="2000" dirty="0"/>
          </a:p>
          <a:p>
            <a:pPr indent="-228600">
              <a:lnSpc>
                <a:spcPct val="90000"/>
              </a:lnSpc>
              <a:spcAft>
                <a:spcPts val="600"/>
              </a:spcAft>
              <a:buFont typeface="Arial" panose="020B0604020202020204" pitchFamily="34" charset="0"/>
              <a:buChar char="•"/>
            </a:pPr>
            <a:r>
              <a:rPr lang="en-US" sz="2000" dirty="0"/>
              <a:t>Musik </a:t>
            </a:r>
            <a:r>
              <a:rPr lang="en-US" sz="2000" dirty="0" err="1"/>
              <a:t>hoeren</a:t>
            </a:r>
            <a:r>
              <a:rPr lang="en-US" sz="2000" dirty="0"/>
              <a:t> </a:t>
            </a:r>
          </a:p>
          <a:p>
            <a:pPr indent="-228600">
              <a:lnSpc>
                <a:spcPct val="90000"/>
              </a:lnSpc>
              <a:spcAft>
                <a:spcPts val="600"/>
              </a:spcAft>
              <a:buFont typeface="Arial" panose="020B0604020202020204" pitchFamily="34" charset="0"/>
              <a:buChar char="•"/>
            </a:pPr>
            <a:r>
              <a:rPr lang="en-US" sz="2000" dirty="0" err="1"/>
              <a:t>singen</a:t>
            </a:r>
            <a:r>
              <a:rPr lang="en-US" sz="2000" dirty="0"/>
              <a:t> </a:t>
            </a:r>
          </a:p>
          <a:p>
            <a:pPr indent="-228600">
              <a:lnSpc>
                <a:spcPct val="90000"/>
              </a:lnSpc>
              <a:spcAft>
                <a:spcPts val="600"/>
              </a:spcAft>
              <a:buFont typeface="Arial" panose="020B0604020202020204" pitchFamily="34" charset="0"/>
              <a:buChar char="•"/>
            </a:pPr>
            <a:r>
              <a:rPr lang="en-US" sz="2000" dirty="0" err="1"/>
              <a:t>schwimmen</a:t>
            </a:r>
            <a:endParaRPr lang="en-US" sz="2000" dirty="0"/>
          </a:p>
          <a:p>
            <a:pPr indent="-228600">
              <a:lnSpc>
                <a:spcPct val="90000"/>
              </a:lnSpc>
              <a:spcAft>
                <a:spcPts val="600"/>
              </a:spcAft>
              <a:buFont typeface="Arial" panose="020B0604020202020204" pitchFamily="34" charset="0"/>
              <a:buChar char="•"/>
            </a:pPr>
            <a:r>
              <a:rPr lang="en-US" sz="2000" dirty="0" err="1"/>
              <a:t>laufen</a:t>
            </a:r>
            <a:r>
              <a:rPr lang="en-US" sz="2000" dirty="0"/>
              <a:t> </a:t>
            </a:r>
          </a:p>
          <a:p>
            <a:pPr indent="-228600">
              <a:lnSpc>
                <a:spcPct val="90000"/>
              </a:lnSpc>
              <a:spcAft>
                <a:spcPts val="600"/>
              </a:spcAft>
              <a:buFont typeface="Arial" panose="020B0604020202020204" pitchFamily="34" charset="0"/>
              <a:buChar char="•"/>
            </a:pPr>
            <a:r>
              <a:rPr lang="en-US" sz="2000" dirty="0"/>
              <a:t>Deutsch/Englisch/</a:t>
            </a:r>
            <a:r>
              <a:rPr lang="en-US" sz="2000" dirty="0" err="1"/>
              <a:t>Mathematik</a:t>
            </a:r>
            <a:r>
              <a:rPr lang="en-US" sz="2000" dirty="0"/>
              <a:t>/Philosophie/</a:t>
            </a:r>
            <a:r>
              <a:rPr lang="en-US" sz="2000" dirty="0" err="1"/>
              <a:t>Biologie</a:t>
            </a:r>
            <a:r>
              <a:rPr lang="en-US" sz="2000" dirty="0"/>
              <a:t>/</a:t>
            </a:r>
            <a:r>
              <a:rPr lang="en-US" sz="2000" dirty="0" err="1"/>
              <a:t>Chemie</a:t>
            </a:r>
            <a:r>
              <a:rPr lang="en-US" sz="2000" dirty="0"/>
              <a:t>/</a:t>
            </a:r>
            <a:r>
              <a:rPr lang="en-US" sz="2000" dirty="0" err="1"/>
              <a:t>Psychologie</a:t>
            </a:r>
            <a:r>
              <a:rPr lang="en-US" sz="2000" dirty="0"/>
              <a:t>/</a:t>
            </a:r>
            <a:r>
              <a:rPr lang="en-US" sz="2000" dirty="0" err="1"/>
              <a:t>Physik</a:t>
            </a:r>
            <a:r>
              <a:rPr lang="en-US" sz="2000" dirty="0"/>
              <a:t>/Politik </a:t>
            </a:r>
            <a:r>
              <a:rPr lang="en-US" sz="2000" dirty="0" err="1"/>
              <a:t>lernen</a:t>
            </a:r>
            <a:r>
              <a:rPr lang="en-US" sz="2000" dirty="0"/>
              <a:t> </a:t>
            </a:r>
          </a:p>
          <a:p>
            <a:pPr indent="-228600">
              <a:lnSpc>
                <a:spcPct val="90000"/>
              </a:lnSpc>
              <a:spcAft>
                <a:spcPts val="600"/>
              </a:spcAft>
              <a:buFont typeface="Arial" panose="020B0604020202020204" pitchFamily="34" charset="0"/>
              <a:buChar char="•"/>
            </a:pPr>
            <a:endParaRPr lang="en-US" sz="1500" dirty="0"/>
          </a:p>
          <a:p>
            <a:pPr indent="-228600">
              <a:lnSpc>
                <a:spcPct val="90000"/>
              </a:lnSpc>
              <a:spcAft>
                <a:spcPts val="600"/>
              </a:spcAft>
              <a:buFont typeface="Arial" panose="020B0604020202020204" pitchFamily="34" charset="0"/>
              <a:buChar char="•"/>
            </a:pPr>
            <a:endParaRPr lang="en-US" sz="1500" dirty="0"/>
          </a:p>
        </p:txBody>
      </p:sp>
    </p:spTree>
    <p:extLst>
      <p:ext uri="{BB962C8B-B14F-4D97-AF65-F5344CB8AC3E}">
        <p14:creationId xmlns:p14="http://schemas.microsoft.com/office/powerpoint/2010/main" val="2313784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F51AFB-1434-87F8-DB8A-F3CCAC80D623}"/>
              </a:ext>
            </a:extLst>
          </p:cNvPr>
          <p:cNvPicPr>
            <a:picLocks noChangeAspect="1"/>
          </p:cNvPicPr>
          <p:nvPr/>
        </p:nvPicPr>
        <p:blipFill>
          <a:blip r:embed="rId2"/>
          <a:stretch>
            <a:fillRect/>
          </a:stretch>
        </p:blipFill>
        <p:spPr>
          <a:xfrm>
            <a:off x="610598" y="1250839"/>
            <a:ext cx="5621412" cy="3159795"/>
          </a:xfrm>
          <a:prstGeom prst="rect">
            <a:avLst/>
          </a:prstGeom>
        </p:spPr>
      </p:pic>
      <p:sp>
        <p:nvSpPr>
          <p:cNvPr id="5" name="TextBox 4">
            <a:extLst>
              <a:ext uri="{FF2B5EF4-FFF2-40B4-BE49-F238E27FC236}">
                <a16:creationId xmlns:a16="http://schemas.microsoft.com/office/drawing/2014/main" id="{012240B4-EA74-9B5D-97BE-5C39FCBA5FC1}"/>
              </a:ext>
            </a:extLst>
          </p:cNvPr>
          <p:cNvSpPr txBox="1"/>
          <p:nvPr/>
        </p:nvSpPr>
        <p:spPr>
          <a:xfrm>
            <a:off x="6736976" y="941294"/>
            <a:ext cx="4477871" cy="5355312"/>
          </a:xfrm>
          <a:prstGeom prst="rect">
            <a:avLst/>
          </a:prstGeom>
          <a:noFill/>
        </p:spPr>
        <p:txBody>
          <a:bodyPr wrap="square" rtlCol="0">
            <a:spAutoFit/>
          </a:bodyPr>
          <a:lstStyle/>
          <a:p>
            <a:r>
              <a:rPr lang="en-US" dirty="0"/>
              <a:t>Sie </a:t>
            </a:r>
            <a:r>
              <a:rPr lang="en-US" dirty="0" err="1"/>
              <a:t>heisst</a:t>
            </a:r>
            <a:r>
              <a:rPr lang="en-US" dirty="0"/>
              <a:t> Angela und </a:t>
            </a:r>
            <a:r>
              <a:rPr lang="en-US" dirty="0" err="1"/>
              <a:t>sie</a:t>
            </a:r>
            <a:r>
              <a:rPr lang="en-US" dirty="0"/>
              <a:t> </a:t>
            </a:r>
            <a:r>
              <a:rPr lang="en-US" dirty="0" err="1"/>
              <a:t>ist</a:t>
            </a:r>
            <a:r>
              <a:rPr lang="en-US" dirty="0"/>
              <a:t> </a:t>
            </a:r>
            <a:r>
              <a:rPr lang="en-US" dirty="0" err="1"/>
              <a:t>neunundsechzig</a:t>
            </a:r>
            <a:r>
              <a:rPr lang="en-US" dirty="0"/>
              <a:t> Jahre alt. </a:t>
            </a:r>
            <a:r>
              <a:rPr lang="en-US" dirty="0" err="1"/>
              <a:t>Angelas</a:t>
            </a:r>
            <a:r>
              <a:rPr lang="en-US" dirty="0"/>
              <a:t> </a:t>
            </a:r>
            <a:r>
              <a:rPr lang="en-US" dirty="0" err="1"/>
              <a:t>Telefonnummer</a:t>
            </a:r>
            <a:r>
              <a:rPr lang="en-US" dirty="0"/>
              <a:t> </a:t>
            </a:r>
            <a:r>
              <a:rPr lang="en-US" dirty="0" err="1"/>
              <a:t>ist</a:t>
            </a:r>
            <a:r>
              <a:rPr lang="en-US" dirty="0"/>
              <a:t> plus </a:t>
            </a:r>
            <a:r>
              <a:rPr lang="en-US" dirty="0" err="1"/>
              <a:t>neun</a:t>
            </a:r>
            <a:r>
              <a:rPr lang="en-US" dirty="0"/>
              <a:t> vier null </a:t>
            </a:r>
            <a:r>
              <a:rPr lang="en-US" dirty="0" err="1"/>
              <a:t>drei</a:t>
            </a:r>
            <a:r>
              <a:rPr lang="en-US" dirty="0"/>
              <a:t> null </a:t>
            </a:r>
            <a:r>
              <a:rPr lang="en-US" dirty="0" err="1"/>
              <a:t>zwei</a:t>
            </a:r>
            <a:r>
              <a:rPr lang="en-US" dirty="0"/>
              <a:t> </a:t>
            </a:r>
            <a:r>
              <a:rPr lang="en-US" dirty="0" err="1"/>
              <a:t>eins</a:t>
            </a:r>
            <a:r>
              <a:rPr lang="en-US" dirty="0"/>
              <a:t> </a:t>
            </a:r>
            <a:r>
              <a:rPr lang="en-US" dirty="0" err="1"/>
              <a:t>fuenf</a:t>
            </a:r>
            <a:r>
              <a:rPr lang="en-US" dirty="0"/>
              <a:t> </a:t>
            </a:r>
            <a:r>
              <a:rPr lang="en-US" dirty="0" err="1"/>
              <a:t>sechs</a:t>
            </a:r>
            <a:r>
              <a:rPr lang="en-US" dirty="0"/>
              <a:t>. </a:t>
            </a:r>
            <a:r>
              <a:rPr lang="en-US" dirty="0" err="1"/>
              <a:t>Angelas</a:t>
            </a:r>
            <a:r>
              <a:rPr lang="en-US" dirty="0"/>
              <a:t> Email </a:t>
            </a:r>
            <a:r>
              <a:rPr lang="en-US" dirty="0" err="1"/>
              <a:t>Adresse</a:t>
            </a:r>
            <a:r>
              <a:rPr lang="en-US" dirty="0"/>
              <a:t> </a:t>
            </a:r>
            <a:r>
              <a:rPr lang="en-US" dirty="0" err="1"/>
              <a:t>ist</a:t>
            </a:r>
            <a:r>
              <a:rPr lang="en-US" dirty="0"/>
              <a:t> </a:t>
            </a:r>
            <a:r>
              <a:rPr lang="en-US" dirty="0">
                <a:hlinkClick r:id="rId3"/>
              </a:rPr>
              <a:t>angelamliebtpolitik89@gmail.de</a:t>
            </a:r>
            <a:r>
              <a:rPr lang="en-US" dirty="0"/>
              <a:t>. </a:t>
            </a:r>
            <a:r>
              <a:rPr lang="en-US" dirty="0" err="1"/>
              <a:t>Angelas</a:t>
            </a:r>
            <a:r>
              <a:rPr lang="en-US" dirty="0"/>
              <a:t> </a:t>
            </a:r>
            <a:r>
              <a:rPr lang="en-US" dirty="0" err="1"/>
              <a:t>Adresse</a:t>
            </a:r>
            <a:r>
              <a:rPr lang="en-US" dirty="0"/>
              <a:t> </a:t>
            </a:r>
            <a:r>
              <a:rPr lang="en-US" dirty="0" err="1"/>
              <a:t>ist</a:t>
            </a:r>
            <a:r>
              <a:rPr lang="en-US" dirty="0"/>
              <a:t> Willy </a:t>
            </a:r>
            <a:r>
              <a:rPr lang="en-US" dirty="0" err="1"/>
              <a:t>Brandstrasse</a:t>
            </a:r>
            <a:r>
              <a:rPr lang="en-US" dirty="0"/>
              <a:t> </a:t>
            </a:r>
            <a:r>
              <a:rPr lang="en-US" dirty="0" err="1"/>
              <a:t>fuenfundsiebzig</a:t>
            </a:r>
            <a:r>
              <a:rPr lang="en-US" dirty="0"/>
              <a:t> Berlin. Die </a:t>
            </a:r>
            <a:r>
              <a:rPr lang="en-US" dirty="0" err="1"/>
              <a:t>Postleitzahl</a:t>
            </a:r>
            <a:r>
              <a:rPr lang="en-US" dirty="0"/>
              <a:t> </a:t>
            </a:r>
            <a:r>
              <a:rPr lang="en-US" dirty="0" err="1"/>
              <a:t>ist</a:t>
            </a:r>
            <a:r>
              <a:rPr lang="en-US" dirty="0"/>
              <a:t>  </a:t>
            </a:r>
            <a:r>
              <a:rPr lang="en-US" dirty="0" err="1"/>
              <a:t>eins</a:t>
            </a:r>
            <a:r>
              <a:rPr lang="en-US" dirty="0"/>
              <a:t> null </a:t>
            </a:r>
            <a:r>
              <a:rPr lang="en-US" dirty="0" err="1"/>
              <a:t>fuenf</a:t>
            </a:r>
            <a:r>
              <a:rPr lang="en-US" dirty="0"/>
              <a:t> </a:t>
            </a:r>
            <a:r>
              <a:rPr lang="en-US" dirty="0" err="1"/>
              <a:t>fuenf</a:t>
            </a:r>
            <a:r>
              <a:rPr lang="en-US" dirty="0"/>
              <a:t> </a:t>
            </a:r>
            <a:r>
              <a:rPr lang="en-US" dirty="0" err="1"/>
              <a:t>sieben</a:t>
            </a:r>
            <a:r>
              <a:rPr lang="en-US" dirty="0"/>
              <a:t>. Sie hat </a:t>
            </a:r>
            <a:r>
              <a:rPr lang="en-US" dirty="0" err="1"/>
              <a:t>kurze</a:t>
            </a:r>
            <a:r>
              <a:rPr lang="en-US" dirty="0"/>
              <a:t>, </a:t>
            </a:r>
            <a:r>
              <a:rPr lang="en-US" dirty="0" err="1"/>
              <a:t>glatte</a:t>
            </a:r>
            <a:r>
              <a:rPr lang="en-US" dirty="0"/>
              <a:t> und blonde </a:t>
            </a:r>
            <a:r>
              <a:rPr lang="en-US" dirty="0" err="1"/>
              <a:t>Haare</a:t>
            </a:r>
            <a:r>
              <a:rPr lang="en-US" dirty="0"/>
              <a:t> und </a:t>
            </a:r>
            <a:r>
              <a:rPr lang="en-US" dirty="0" err="1"/>
              <a:t>blaue</a:t>
            </a:r>
            <a:r>
              <a:rPr lang="en-US" dirty="0"/>
              <a:t> </a:t>
            </a:r>
            <a:r>
              <a:rPr lang="en-US" dirty="0" err="1"/>
              <a:t>Augen</a:t>
            </a:r>
            <a:r>
              <a:rPr lang="en-US" dirty="0"/>
              <a:t>. Sie </a:t>
            </a:r>
            <a:r>
              <a:rPr lang="en-US" dirty="0" err="1"/>
              <a:t>ist</a:t>
            </a:r>
            <a:r>
              <a:rPr lang="en-US" dirty="0"/>
              <a:t> </a:t>
            </a:r>
            <a:r>
              <a:rPr lang="en-US" dirty="0" err="1"/>
              <a:t>nicht</a:t>
            </a:r>
            <a:r>
              <a:rPr lang="en-US" dirty="0"/>
              <a:t> </a:t>
            </a:r>
            <a:r>
              <a:rPr lang="en-US" dirty="0" err="1"/>
              <a:t>jung</a:t>
            </a:r>
            <a:r>
              <a:rPr lang="en-US" dirty="0"/>
              <a:t> und </a:t>
            </a:r>
            <a:r>
              <a:rPr lang="en-US" dirty="0" err="1"/>
              <a:t>nicht</a:t>
            </a:r>
            <a:r>
              <a:rPr lang="en-US" dirty="0"/>
              <a:t> </a:t>
            </a:r>
            <a:r>
              <a:rPr lang="en-US" dirty="0" err="1"/>
              <a:t>sehr</a:t>
            </a:r>
            <a:r>
              <a:rPr lang="en-US" dirty="0"/>
              <a:t> alt. </a:t>
            </a:r>
          </a:p>
          <a:p>
            <a:endParaRPr lang="en-US" dirty="0"/>
          </a:p>
          <a:p>
            <a:r>
              <a:rPr lang="en-US" dirty="0"/>
              <a:t>Die </a:t>
            </a:r>
            <a:r>
              <a:rPr lang="en-US" dirty="0" err="1"/>
              <a:t>Fragen</a:t>
            </a:r>
            <a:r>
              <a:rPr lang="en-US" dirty="0"/>
              <a:t> </a:t>
            </a:r>
            <a:r>
              <a:rPr lang="en-US" dirty="0" err="1"/>
              <a:t>fuer</a:t>
            </a:r>
            <a:r>
              <a:rPr lang="en-US" dirty="0"/>
              <a:t> Angela </a:t>
            </a:r>
            <a:r>
              <a:rPr lang="en-US" dirty="0" err="1"/>
              <a:t>sind</a:t>
            </a:r>
            <a:r>
              <a:rPr lang="en-US" dirty="0"/>
              <a:t>: </a:t>
            </a:r>
          </a:p>
          <a:p>
            <a:endParaRPr lang="en-US" dirty="0"/>
          </a:p>
          <a:p>
            <a:r>
              <a:rPr lang="en-US" dirty="0" err="1"/>
              <a:t>Spielen</a:t>
            </a:r>
            <a:r>
              <a:rPr lang="en-US" dirty="0"/>
              <a:t> Sie </a:t>
            </a:r>
            <a:r>
              <a:rPr lang="en-US" dirty="0" err="1"/>
              <a:t>Brettspiele</a:t>
            </a:r>
            <a:r>
              <a:rPr lang="en-US" dirty="0"/>
              <a:t>? </a:t>
            </a:r>
          </a:p>
          <a:p>
            <a:r>
              <a:rPr lang="en-US" dirty="0" err="1"/>
              <a:t>Hoeren</a:t>
            </a:r>
            <a:r>
              <a:rPr lang="en-US" dirty="0"/>
              <a:t> Sie Musik? </a:t>
            </a:r>
          </a:p>
          <a:p>
            <a:r>
              <a:rPr lang="en-US" dirty="0" err="1"/>
              <a:t>Lieben</a:t>
            </a:r>
            <a:r>
              <a:rPr lang="en-US" dirty="0"/>
              <a:t> Sie Berlin? </a:t>
            </a:r>
          </a:p>
          <a:p>
            <a:endParaRPr lang="en-US" dirty="0"/>
          </a:p>
          <a:p>
            <a:endParaRPr lang="en-US" dirty="0"/>
          </a:p>
        </p:txBody>
      </p:sp>
    </p:spTree>
    <p:extLst>
      <p:ext uri="{BB962C8B-B14F-4D97-AF65-F5344CB8AC3E}">
        <p14:creationId xmlns:p14="http://schemas.microsoft.com/office/powerpoint/2010/main" val="1366627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2F39CA2-FFA3-06FF-5F6A-833BB79845A6}"/>
              </a:ext>
            </a:extLst>
          </p:cNvPr>
          <p:cNvSpPr>
            <a:spLocks noGrp="1"/>
          </p:cNvSpPr>
          <p:nvPr>
            <p:ph type="subTitle" idx="1"/>
          </p:nvPr>
        </p:nvSpPr>
        <p:spPr>
          <a:xfrm>
            <a:off x="1524000" y="365543"/>
            <a:ext cx="9144000" cy="1655762"/>
          </a:xfrm>
        </p:spPr>
        <p:txBody>
          <a:bodyPr>
            <a:normAutofit/>
          </a:bodyPr>
          <a:lstStyle/>
          <a:p>
            <a:r>
              <a:rPr lang="en-US" sz="6600" dirty="0" err="1"/>
              <a:t>Zahlen</a:t>
            </a:r>
            <a:r>
              <a:rPr lang="en-US" sz="6600" dirty="0"/>
              <a:t> Sie, bitte! </a:t>
            </a:r>
          </a:p>
        </p:txBody>
      </p:sp>
      <p:pic>
        <p:nvPicPr>
          <p:cNvPr id="2050" name="Picture 2" descr="N is for Numbers–A to Z Blog Challenge – Story Crossroads">
            <a:extLst>
              <a:ext uri="{FF2B5EF4-FFF2-40B4-BE49-F238E27FC236}">
                <a16:creationId xmlns:a16="http://schemas.microsoft.com/office/drawing/2014/main" id="{09EEA995-7F60-15BE-628B-A89029B70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779" y="1322805"/>
            <a:ext cx="7874000" cy="505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020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67CA6-09F3-2DF8-F9F2-869A67E03D0C}"/>
              </a:ext>
            </a:extLst>
          </p:cNvPr>
          <p:cNvSpPr>
            <a:spLocks noGrp="1"/>
          </p:cNvSpPr>
          <p:nvPr>
            <p:ph type="title"/>
          </p:nvPr>
        </p:nvSpPr>
        <p:spPr>
          <a:xfrm>
            <a:off x="7281863" y="22225"/>
            <a:ext cx="10515600" cy="1325563"/>
          </a:xfrm>
        </p:spPr>
        <p:txBody>
          <a:bodyPr/>
          <a:lstStyle/>
          <a:p>
            <a:r>
              <a:rPr lang="en-US" dirty="0">
                <a:highlight>
                  <a:srgbClr val="FFFF00"/>
                </a:highlight>
              </a:rPr>
              <a:t>Wie </a:t>
            </a:r>
            <a:r>
              <a:rPr lang="en-US" dirty="0" err="1">
                <a:highlight>
                  <a:srgbClr val="FFFF00"/>
                </a:highlight>
              </a:rPr>
              <a:t>viel</a:t>
            </a:r>
            <a:r>
              <a:rPr lang="en-US" dirty="0">
                <a:highlight>
                  <a:srgbClr val="FFFF00"/>
                </a:highlight>
              </a:rPr>
              <a:t> </a:t>
            </a:r>
            <a:r>
              <a:rPr lang="en-US" dirty="0"/>
              <a:t>….?</a:t>
            </a:r>
          </a:p>
        </p:txBody>
      </p:sp>
      <p:pic>
        <p:nvPicPr>
          <p:cNvPr id="4" name="Picture 3" descr="Your - Let's learn new vocabulary #math #pakistan #plus #minus #subtraction #division #multiple #learning #language #learngerman #germany #goethe #germanembassy #deutsch #deutschland #islamabad #lahore #onlinelearning #onlineschool #online #germany ...">
            <a:extLst>
              <a:ext uri="{FF2B5EF4-FFF2-40B4-BE49-F238E27FC236}">
                <a16:creationId xmlns:a16="http://schemas.microsoft.com/office/drawing/2014/main" id="{747C19C8-1BF9-E66F-8C21-2460CC995819}"/>
              </a:ext>
            </a:extLst>
          </p:cNvPr>
          <p:cNvPicPr>
            <a:picLocks noChangeAspect="1"/>
          </p:cNvPicPr>
          <p:nvPr/>
        </p:nvPicPr>
        <p:blipFill>
          <a:blip r:embed="rId2"/>
          <a:stretch>
            <a:fillRect/>
          </a:stretch>
        </p:blipFill>
        <p:spPr>
          <a:xfrm>
            <a:off x="352425" y="365125"/>
            <a:ext cx="6076950" cy="6076950"/>
          </a:xfrm>
          <a:prstGeom prst="rect">
            <a:avLst/>
          </a:prstGeom>
        </p:spPr>
      </p:pic>
      <p:sp>
        <p:nvSpPr>
          <p:cNvPr id="5" name="TextBox 4">
            <a:extLst>
              <a:ext uri="{FF2B5EF4-FFF2-40B4-BE49-F238E27FC236}">
                <a16:creationId xmlns:a16="http://schemas.microsoft.com/office/drawing/2014/main" id="{16F81939-3652-25AD-175E-8BF6DBED2771}"/>
              </a:ext>
            </a:extLst>
          </p:cNvPr>
          <p:cNvSpPr txBox="1"/>
          <p:nvPr/>
        </p:nvSpPr>
        <p:spPr>
          <a:xfrm>
            <a:off x="6886575" y="1347788"/>
            <a:ext cx="4714875"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Wie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viel</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sieben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plus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zehn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Wie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viel</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acht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mal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fünf</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Wie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viel</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zweihundert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durch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vier? </a:t>
            </a:r>
          </a:p>
        </p:txBody>
      </p:sp>
    </p:spTree>
    <p:extLst>
      <p:ext uri="{BB962C8B-B14F-4D97-AF65-F5344CB8AC3E}">
        <p14:creationId xmlns:p14="http://schemas.microsoft.com/office/powerpoint/2010/main" val="48764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521C1-817A-3043-9682-16CB9FBF82C4}"/>
              </a:ext>
            </a:extLst>
          </p:cNvPr>
          <p:cNvSpPr>
            <a:spLocks noGrp="1"/>
          </p:cNvSpPr>
          <p:nvPr>
            <p:ph type="title"/>
          </p:nvPr>
        </p:nvSpPr>
        <p:spPr>
          <a:xfrm>
            <a:off x="279421" y="0"/>
            <a:ext cx="10515600" cy="1325563"/>
          </a:xfrm>
        </p:spPr>
        <p:txBody>
          <a:bodyPr>
            <a:normAutofit/>
          </a:bodyPr>
          <a:lstStyle/>
          <a:p>
            <a:r>
              <a:rPr lang="en-US" dirty="0">
                <a:highlight>
                  <a:srgbClr val="FFFF00"/>
                </a:highlight>
              </a:rPr>
              <a:t>Wie </a:t>
            </a:r>
            <a:r>
              <a:rPr lang="en-US" dirty="0" err="1">
                <a:highlight>
                  <a:srgbClr val="FFFF00"/>
                </a:highlight>
              </a:rPr>
              <a:t>viel</a:t>
            </a:r>
            <a:r>
              <a:rPr lang="en-US" b="1" dirty="0" err="1">
                <a:highlight>
                  <a:srgbClr val="FFFF00"/>
                </a:highlight>
              </a:rPr>
              <a:t>e</a:t>
            </a:r>
            <a:r>
              <a:rPr lang="en-US" dirty="0">
                <a:highlight>
                  <a:srgbClr val="FFFF00"/>
                </a:highlight>
              </a:rPr>
              <a:t>…+ </a:t>
            </a:r>
            <a:r>
              <a:rPr lang="en-US" dirty="0"/>
              <a:t>Plural…?</a:t>
            </a:r>
          </a:p>
        </p:txBody>
      </p:sp>
      <p:sp>
        <p:nvSpPr>
          <p:cNvPr id="3" name="Content Placeholder 2">
            <a:extLst>
              <a:ext uri="{FF2B5EF4-FFF2-40B4-BE49-F238E27FC236}">
                <a16:creationId xmlns:a16="http://schemas.microsoft.com/office/drawing/2014/main" id="{73AAF4D0-E9E3-1B40-ABFB-BA4F32538532}"/>
              </a:ext>
            </a:extLst>
          </p:cNvPr>
          <p:cNvSpPr>
            <a:spLocks noGrp="1"/>
          </p:cNvSpPr>
          <p:nvPr>
            <p:ph idx="1"/>
          </p:nvPr>
        </p:nvSpPr>
        <p:spPr>
          <a:xfrm>
            <a:off x="216379" y="1190303"/>
            <a:ext cx="10515600" cy="4351338"/>
          </a:xfrm>
        </p:spPr>
        <p:txBody>
          <a:bodyPr>
            <a:normAutofit fontScale="85000" lnSpcReduction="20000"/>
          </a:bodyPr>
          <a:lstStyle/>
          <a:p>
            <a:r>
              <a:rPr lang="en-US" dirty="0" err="1"/>
              <a:t>Spielen</a:t>
            </a:r>
            <a:r>
              <a:rPr lang="en-US" dirty="0"/>
              <a:t> Sie </a:t>
            </a:r>
            <a:r>
              <a:rPr lang="en-US" sz="2800" dirty="0" err="1"/>
              <a:t>zwei</a:t>
            </a:r>
            <a:r>
              <a:rPr lang="en-US" sz="2800" dirty="0"/>
              <a:t> </a:t>
            </a:r>
            <a:r>
              <a:rPr lang="en-US" sz="2800" dirty="0" err="1"/>
              <a:t>oder</a:t>
            </a:r>
            <a:r>
              <a:rPr lang="en-US" sz="2800" dirty="0"/>
              <a:t> </a:t>
            </a:r>
            <a:r>
              <a:rPr lang="en-US" sz="2800" dirty="0" err="1"/>
              <a:t>mehr</a:t>
            </a:r>
            <a:r>
              <a:rPr lang="en-US" sz="2800" dirty="0"/>
              <a:t> </a:t>
            </a:r>
            <a:r>
              <a:rPr lang="en-US" sz="2800" dirty="0" err="1"/>
              <a:t>musikalische</a:t>
            </a:r>
            <a:r>
              <a:rPr lang="en-US" sz="2800" dirty="0"/>
              <a:t> </a:t>
            </a:r>
            <a:r>
              <a:rPr lang="en-US" sz="2800" dirty="0" err="1"/>
              <a:t>Instrumente</a:t>
            </a:r>
            <a:r>
              <a:rPr lang="en-US" sz="2800" dirty="0"/>
              <a:t>? </a:t>
            </a:r>
          </a:p>
          <a:p>
            <a:r>
              <a:rPr lang="en-US" sz="2800" dirty="0"/>
              <a:t>Ja, ich </a:t>
            </a:r>
            <a:r>
              <a:rPr lang="en-US" sz="2800" dirty="0" err="1"/>
              <a:t>spiele</a:t>
            </a:r>
            <a:r>
              <a:rPr lang="en-US" sz="2800" dirty="0"/>
              <a:t>….</a:t>
            </a:r>
          </a:p>
          <a:p>
            <a:r>
              <a:rPr lang="en-US" sz="2800" dirty="0"/>
              <a:t>Nein, ich </a:t>
            </a:r>
            <a:r>
              <a:rPr lang="en-US" sz="2800" dirty="0" err="1"/>
              <a:t>spiele</a:t>
            </a:r>
            <a:r>
              <a:rPr lang="en-US" sz="2800" dirty="0"/>
              <a:t>…nicht</a:t>
            </a:r>
          </a:p>
          <a:p>
            <a:r>
              <a:rPr lang="en-US" sz="2800" dirty="0"/>
              <a:t>Wie </a:t>
            </a:r>
            <a:r>
              <a:rPr lang="en-US" sz="2800" dirty="0" err="1"/>
              <a:t>viele</a:t>
            </a:r>
            <a:r>
              <a:rPr lang="en-US" sz="2800" dirty="0"/>
              <a:t> </a:t>
            </a:r>
            <a:r>
              <a:rPr lang="en-US" sz="2800" dirty="0" err="1"/>
              <a:t>Bücher</a:t>
            </a:r>
            <a:r>
              <a:rPr lang="en-US" sz="2800" dirty="0"/>
              <a:t> </a:t>
            </a:r>
            <a:r>
              <a:rPr lang="en-US" sz="2800" dirty="0" err="1"/>
              <a:t>lesen</a:t>
            </a:r>
            <a:r>
              <a:rPr lang="en-US" sz="2800" dirty="0"/>
              <a:t> Sie </a:t>
            </a:r>
            <a:r>
              <a:rPr lang="en-US" sz="2800" dirty="0" err="1"/>
              <a:t>im</a:t>
            </a:r>
            <a:r>
              <a:rPr lang="en-US" sz="2800" dirty="0"/>
              <a:t> Sommer? </a:t>
            </a:r>
          </a:p>
          <a:p>
            <a:pPr lvl="1"/>
            <a:r>
              <a:rPr lang="en-US" dirty="0"/>
              <a:t>Ich lese….</a:t>
            </a:r>
          </a:p>
          <a:p>
            <a:r>
              <a:rPr lang="en-US" dirty="0"/>
              <a:t>Wie </a:t>
            </a:r>
            <a:r>
              <a:rPr lang="en-US" dirty="0" err="1"/>
              <a:t>viele</a:t>
            </a:r>
            <a:r>
              <a:rPr lang="en-US" dirty="0"/>
              <a:t> </a:t>
            </a:r>
            <a:r>
              <a:rPr lang="en-US" dirty="0">
                <a:highlight>
                  <a:srgbClr val="00FF00"/>
                </a:highlight>
              </a:rPr>
              <a:t>Laender</a:t>
            </a:r>
            <a:r>
              <a:rPr lang="en-US" dirty="0"/>
              <a:t> </a:t>
            </a:r>
            <a:r>
              <a:rPr lang="en-US" dirty="0" err="1"/>
              <a:t>besuchen</a:t>
            </a:r>
            <a:r>
              <a:rPr lang="en-US" dirty="0"/>
              <a:t> Sie </a:t>
            </a:r>
            <a:r>
              <a:rPr lang="en-US" dirty="0" err="1"/>
              <a:t>im</a:t>
            </a:r>
            <a:r>
              <a:rPr lang="en-US" dirty="0"/>
              <a:t> Leben? (Ein Land: USA, Deutschland)</a:t>
            </a:r>
            <a:endParaRPr lang="en-US" sz="2800" dirty="0"/>
          </a:p>
          <a:p>
            <a:r>
              <a:rPr lang="en-US" dirty="0"/>
              <a:t>Wie </a:t>
            </a:r>
            <a:r>
              <a:rPr lang="en-US" dirty="0" err="1"/>
              <a:t>viele</a:t>
            </a:r>
            <a:r>
              <a:rPr lang="en-US" dirty="0"/>
              <a:t> </a:t>
            </a:r>
            <a:r>
              <a:rPr lang="en-US" dirty="0" err="1"/>
              <a:t>Haustiere</a:t>
            </a:r>
            <a:r>
              <a:rPr lang="en-US" dirty="0"/>
              <a:t> </a:t>
            </a:r>
            <a:r>
              <a:rPr lang="en-US" dirty="0" err="1"/>
              <a:t>haben</a:t>
            </a:r>
            <a:r>
              <a:rPr lang="en-US" dirty="0"/>
              <a:t> Sie </a:t>
            </a:r>
            <a:r>
              <a:rPr lang="en-US" dirty="0" err="1"/>
              <a:t>zu</a:t>
            </a:r>
            <a:r>
              <a:rPr lang="en-US" dirty="0"/>
              <a:t> </a:t>
            </a:r>
            <a:r>
              <a:rPr lang="en-US" dirty="0" err="1"/>
              <a:t>Hause</a:t>
            </a:r>
            <a:r>
              <a:rPr lang="en-US" dirty="0"/>
              <a:t>? (Ich </a:t>
            </a:r>
            <a:r>
              <a:rPr lang="en-US" dirty="0" err="1"/>
              <a:t>habe</a:t>
            </a:r>
            <a:r>
              <a:rPr lang="en-US" dirty="0"/>
              <a:t> </a:t>
            </a:r>
            <a:r>
              <a:rPr lang="en-US" dirty="0" err="1"/>
              <a:t>zwei</a:t>
            </a:r>
            <a:r>
              <a:rPr lang="en-US" dirty="0"/>
              <a:t> </a:t>
            </a:r>
            <a:r>
              <a:rPr lang="en-US" dirty="0" err="1"/>
              <a:t>Haustiere</a:t>
            </a:r>
            <a:r>
              <a:rPr lang="en-US" dirty="0"/>
              <a:t> </a:t>
            </a:r>
            <a:r>
              <a:rPr lang="en-US" dirty="0" err="1"/>
              <a:t>oder</a:t>
            </a:r>
            <a:r>
              <a:rPr lang="en-US" dirty="0"/>
              <a:t> ich </a:t>
            </a:r>
            <a:r>
              <a:rPr lang="en-US" dirty="0" err="1"/>
              <a:t>habe</a:t>
            </a:r>
            <a:r>
              <a:rPr lang="en-US" dirty="0"/>
              <a:t> </a:t>
            </a:r>
            <a:r>
              <a:rPr lang="en-US" dirty="0" err="1"/>
              <a:t>keine</a:t>
            </a:r>
            <a:r>
              <a:rPr lang="en-US" dirty="0"/>
              <a:t>  (0) </a:t>
            </a:r>
            <a:r>
              <a:rPr lang="en-US" dirty="0" err="1"/>
              <a:t>Haustiere</a:t>
            </a:r>
            <a:r>
              <a:rPr lang="en-US" dirty="0"/>
              <a:t>, </a:t>
            </a:r>
            <a:r>
              <a:rPr lang="en-US" dirty="0" err="1"/>
              <a:t>oder</a:t>
            </a:r>
            <a:r>
              <a:rPr lang="en-US" dirty="0"/>
              <a:t> ich </a:t>
            </a:r>
            <a:r>
              <a:rPr lang="en-US" dirty="0" err="1"/>
              <a:t>habe</a:t>
            </a:r>
            <a:r>
              <a:rPr lang="en-US" dirty="0"/>
              <a:t> </a:t>
            </a:r>
            <a:r>
              <a:rPr lang="en-US" dirty="0" err="1"/>
              <a:t>ein</a:t>
            </a:r>
            <a:r>
              <a:rPr lang="en-US" dirty="0"/>
              <a:t> </a:t>
            </a:r>
            <a:r>
              <a:rPr lang="en-US" dirty="0" err="1"/>
              <a:t>Haustier</a:t>
            </a:r>
            <a:r>
              <a:rPr lang="en-US" dirty="0"/>
              <a:t>)</a:t>
            </a:r>
          </a:p>
          <a:p>
            <a:r>
              <a:rPr lang="en-US" sz="2800" dirty="0"/>
              <a:t>Wie </a:t>
            </a:r>
            <a:r>
              <a:rPr lang="en-US" sz="2800" dirty="0" err="1"/>
              <a:t>viele</a:t>
            </a:r>
            <a:r>
              <a:rPr lang="en-US" sz="2800" dirty="0"/>
              <a:t> </a:t>
            </a:r>
            <a:r>
              <a:rPr lang="en-US" sz="2800" dirty="0" err="1"/>
              <a:t>Kurse</a:t>
            </a:r>
            <a:r>
              <a:rPr lang="en-US" sz="2800" dirty="0"/>
              <a:t> </a:t>
            </a:r>
            <a:r>
              <a:rPr lang="en-US" sz="2800" dirty="0" err="1"/>
              <a:t>haben</a:t>
            </a:r>
            <a:r>
              <a:rPr lang="en-US" sz="2800" dirty="0"/>
              <a:t> Sie </a:t>
            </a:r>
            <a:r>
              <a:rPr lang="en-US" sz="2800" dirty="0" err="1"/>
              <a:t>im</a:t>
            </a:r>
            <a:r>
              <a:rPr lang="en-US" sz="2800" dirty="0"/>
              <a:t> </a:t>
            </a:r>
            <a:r>
              <a:rPr lang="en-US" dirty="0"/>
              <a:t>Se</a:t>
            </a:r>
            <a:r>
              <a:rPr lang="en-US" sz="2800" dirty="0"/>
              <a:t>m</a:t>
            </a:r>
            <a:r>
              <a:rPr lang="en-US" dirty="0"/>
              <a:t>ester? </a:t>
            </a:r>
          </a:p>
          <a:p>
            <a:r>
              <a:rPr lang="en-US" sz="2800" dirty="0"/>
              <a:t>Wie </a:t>
            </a:r>
            <a:r>
              <a:rPr lang="en-US" sz="2800" dirty="0" err="1"/>
              <a:t>viele</a:t>
            </a:r>
            <a:r>
              <a:rPr lang="en-US" sz="2800" dirty="0"/>
              <a:t> Tests </a:t>
            </a:r>
            <a:r>
              <a:rPr lang="en-US" sz="2800" dirty="0" err="1"/>
              <a:t>schreiben</a:t>
            </a:r>
            <a:r>
              <a:rPr lang="en-US" sz="2800" dirty="0"/>
              <a:t> Sie </a:t>
            </a:r>
            <a:r>
              <a:rPr lang="en-US" sz="2800" dirty="0" err="1"/>
              <a:t>im</a:t>
            </a:r>
            <a:r>
              <a:rPr lang="en-US" sz="2800" dirty="0"/>
              <a:t> September? </a:t>
            </a:r>
          </a:p>
          <a:p>
            <a:r>
              <a:rPr lang="en-US" dirty="0" err="1"/>
              <a:t>Hypothese</a:t>
            </a:r>
            <a:r>
              <a:rPr lang="en-US" dirty="0"/>
              <a:t>: Wie </a:t>
            </a:r>
            <a:r>
              <a:rPr lang="en-US" dirty="0" err="1"/>
              <a:t>viele</a:t>
            </a:r>
            <a:r>
              <a:rPr lang="en-US" dirty="0"/>
              <a:t> </a:t>
            </a:r>
            <a:r>
              <a:rPr lang="en-US" dirty="0" err="1"/>
              <a:t>Eichhörnchen</a:t>
            </a:r>
            <a:r>
              <a:rPr lang="en-US" dirty="0"/>
              <a:t> </a:t>
            </a:r>
            <a:r>
              <a:rPr lang="en-US" dirty="0" err="1"/>
              <a:t>sind</a:t>
            </a:r>
            <a:r>
              <a:rPr lang="en-US" dirty="0"/>
              <a:t> a</a:t>
            </a:r>
            <a:r>
              <a:rPr lang="en-US" sz="2800" dirty="0"/>
              <a:t>m Campus? </a:t>
            </a:r>
          </a:p>
          <a:p>
            <a:r>
              <a:rPr lang="en-US" dirty="0" err="1"/>
              <a:t>Hypothese</a:t>
            </a:r>
            <a:r>
              <a:rPr lang="en-US" dirty="0"/>
              <a:t>: Wie </a:t>
            </a:r>
            <a:r>
              <a:rPr lang="en-US" dirty="0" err="1"/>
              <a:t>viele</a:t>
            </a:r>
            <a:r>
              <a:rPr lang="en-US" dirty="0"/>
              <a:t> </a:t>
            </a:r>
            <a:r>
              <a:rPr lang="en-US" dirty="0" err="1"/>
              <a:t>Mäuser</a:t>
            </a:r>
            <a:r>
              <a:rPr lang="en-US" dirty="0"/>
              <a:t> </a:t>
            </a:r>
            <a:r>
              <a:rPr lang="en-US" dirty="0" err="1"/>
              <a:t>sind</a:t>
            </a:r>
            <a:r>
              <a:rPr lang="en-US" dirty="0"/>
              <a:t> in Old Library? </a:t>
            </a:r>
            <a:endParaRPr lang="en-US" sz="2800" dirty="0"/>
          </a:p>
          <a:p>
            <a:endParaRPr lang="en-US" sz="2800" dirty="0"/>
          </a:p>
          <a:p>
            <a:endParaRPr lang="en-US" sz="2800" dirty="0"/>
          </a:p>
          <a:p>
            <a:endParaRPr lang="en-US" dirty="0"/>
          </a:p>
        </p:txBody>
      </p:sp>
      <p:pic>
        <p:nvPicPr>
          <p:cNvPr id="1028" name="Picture 4" descr="Ohio's red squirrel less common than others but most interesting">
            <a:extLst>
              <a:ext uri="{FF2B5EF4-FFF2-40B4-BE49-F238E27FC236}">
                <a16:creationId xmlns:a16="http://schemas.microsoft.com/office/drawing/2014/main" id="{880A7386-175C-5A44-AAD4-EBA01EDB7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8078" y="4064087"/>
            <a:ext cx="1407543" cy="1342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27251C2-1AAD-8FFA-AB44-9211C2801340}"/>
              </a:ext>
            </a:extLst>
          </p:cNvPr>
          <p:cNvPicPr>
            <a:picLocks noChangeAspect="1"/>
          </p:cNvPicPr>
          <p:nvPr/>
        </p:nvPicPr>
        <p:blipFill>
          <a:blip r:embed="rId3"/>
          <a:stretch>
            <a:fillRect/>
          </a:stretch>
        </p:blipFill>
        <p:spPr>
          <a:xfrm>
            <a:off x="9392760" y="5406380"/>
            <a:ext cx="2804522" cy="1481138"/>
          </a:xfrm>
          <a:prstGeom prst="rect">
            <a:avLst/>
          </a:prstGeom>
        </p:spPr>
      </p:pic>
      <p:sp>
        <p:nvSpPr>
          <p:cNvPr id="5" name="TextBox 4">
            <a:extLst>
              <a:ext uri="{FF2B5EF4-FFF2-40B4-BE49-F238E27FC236}">
                <a16:creationId xmlns:a16="http://schemas.microsoft.com/office/drawing/2014/main" id="{6F16B9AB-60CE-B612-681A-D5BCAFD1DFED}"/>
              </a:ext>
            </a:extLst>
          </p:cNvPr>
          <p:cNvSpPr txBox="1"/>
          <p:nvPr/>
        </p:nvSpPr>
        <p:spPr>
          <a:xfrm>
            <a:off x="8609163" y="3802886"/>
            <a:ext cx="1718094" cy="1200329"/>
          </a:xfrm>
          <a:prstGeom prst="rect">
            <a:avLst/>
          </a:prstGeom>
          <a:noFill/>
        </p:spPr>
        <p:txBody>
          <a:bodyPr wrap="square" rtlCol="0">
            <a:spAutoFit/>
          </a:bodyPr>
          <a:lstStyle/>
          <a:p>
            <a:r>
              <a:rPr lang="en-US" dirty="0"/>
              <a:t>das </a:t>
            </a:r>
            <a:r>
              <a:rPr lang="en-US" dirty="0" err="1"/>
              <a:t>Eichhoernchen</a:t>
            </a:r>
            <a:r>
              <a:rPr lang="en-US" dirty="0"/>
              <a:t>/die </a:t>
            </a:r>
            <a:r>
              <a:rPr lang="en-US" dirty="0" err="1"/>
              <a:t>Eichhoernchen</a:t>
            </a:r>
            <a:endParaRPr lang="en-US" dirty="0"/>
          </a:p>
        </p:txBody>
      </p:sp>
      <p:sp>
        <p:nvSpPr>
          <p:cNvPr id="6" name="TextBox 5">
            <a:extLst>
              <a:ext uri="{FF2B5EF4-FFF2-40B4-BE49-F238E27FC236}">
                <a16:creationId xmlns:a16="http://schemas.microsoft.com/office/drawing/2014/main" id="{C083B5C9-2847-28C1-F087-79BCD3515FF3}"/>
              </a:ext>
            </a:extLst>
          </p:cNvPr>
          <p:cNvSpPr txBox="1"/>
          <p:nvPr/>
        </p:nvSpPr>
        <p:spPr>
          <a:xfrm>
            <a:off x="8484773" y="6281559"/>
            <a:ext cx="2194832" cy="369332"/>
          </a:xfrm>
          <a:prstGeom prst="rect">
            <a:avLst/>
          </a:prstGeom>
          <a:noFill/>
        </p:spPr>
        <p:txBody>
          <a:bodyPr wrap="none" rtlCol="0">
            <a:spAutoFit/>
          </a:bodyPr>
          <a:lstStyle/>
          <a:p>
            <a:r>
              <a:rPr lang="en-US" dirty="0"/>
              <a:t>die Maus/die </a:t>
            </a:r>
            <a:r>
              <a:rPr lang="en-US" dirty="0" err="1"/>
              <a:t>Mäuser</a:t>
            </a:r>
            <a:endParaRPr lang="en-US" dirty="0"/>
          </a:p>
        </p:txBody>
      </p:sp>
    </p:spTree>
    <p:extLst>
      <p:ext uri="{BB962C8B-B14F-4D97-AF65-F5344CB8AC3E}">
        <p14:creationId xmlns:p14="http://schemas.microsoft.com/office/powerpoint/2010/main" val="3086992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E15FD4-744B-94D6-835F-A6AD829BF455}"/>
              </a:ext>
            </a:extLst>
          </p:cNvPr>
          <p:cNvSpPr txBox="1"/>
          <p:nvPr/>
        </p:nvSpPr>
        <p:spPr>
          <a:xfrm>
            <a:off x="402336" y="341376"/>
            <a:ext cx="11460480"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Wie alt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Bryn Mawr College - Admissions, Rankings, and Acceptance Rate | Varsity  Tutors">
            <a:extLst>
              <a:ext uri="{FF2B5EF4-FFF2-40B4-BE49-F238E27FC236}">
                <a16:creationId xmlns:a16="http://schemas.microsoft.com/office/drawing/2014/main" id="{E967A0C1-6041-B2D6-9652-2A3F64345AD0}"/>
              </a:ext>
            </a:extLst>
          </p:cNvPr>
          <p:cNvPicPr>
            <a:picLocks noChangeAspect="1"/>
          </p:cNvPicPr>
          <p:nvPr/>
        </p:nvPicPr>
        <p:blipFill>
          <a:blip r:embed="rId2"/>
          <a:stretch>
            <a:fillRect/>
          </a:stretch>
        </p:blipFill>
        <p:spPr>
          <a:xfrm>
            <a:off x="329184" y="1191450"/>
            <a:ext cx="3121152" cy="1723558"/>
          </a:xfrm>
          <a:prstGeom prst="rect">
            <a:avLst/>
          </a:prstGeom>
        </p:spPr>
      </p:pic>
      <p:sp>
        <p:nvSpPr>
          <p:cNvPr id="9" name="TextBox 8">
            <a:extLst>
              <a:ext uri="{FF2B5EF4-FFF2-40B4-BE49-F238E27FC236}">
                <a16:creationId xmlns:a16="http://schemas.microsoft.com/office/drawing/2014/main" id="{11A08BEF-5FCA-BE3D-7B75-A3C7ADE7259E}"/>
              </a:ext>
            </a:extLst>
          </p:cNvPr>
          <p:cNvSpPr txBox="1"/>
          <p:nvPr/>
        </p:nvSpPr>
        <p:spPr>
          <a:xfrm>
            <a:off x="329184" y="2968745"/>
            <a:ext cx="425500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Bryn Mawr College (141)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err="1">
                <a:ln>
                  <a:noFill/>
                </a:ln>
                <a:solidFill>
                  <a:prstClr val="black"/>
                </a:solidFill>
                <a:effectLst/>
                <a:uLnTx/>
                <a:uFillTx/>
                <a:latin typeface="Calibri" panose="020F0502020204030204"/>
                <a:ea typeface="+mn-ea"/>
                <a:cs typeface="+mn-cs"/>
              </a:rPr>
              <a:t>einhundert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einundvierzig</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12" name="Picture 11" descr="Homepage - Weihenstephaner">
            <a:extLst>
              <a:ext uri="{FF2B5EF4-FFF2-40B4-BE49-F238E27FC236}">
                <a16:creationId xmlns:a16="http://schemas.microsoft.com/office/drawing/2014/main" id="{C0F586A0-9BD4-2D67-F17D-45D04BF00FF8}"/>
              </a:ext>
            </a:extLst>
          </p:cNvPr>
          <p:cNvPicPr>
            <a:picLocks noChangeAspect="1"/>
          </p:cNvPicPr>
          <p:nvPr/>
        </p:nvPicPr>
        <p:blipFill>
          <a:blip r:embed="rId3"/>
          <a:stretch>
            <a:fillRect/>
          </a:stretch>
        </p:blipFill>
        <p:spPr>
          <a:xfrm>
            <a:off x="4645152" y="1081024"/>
            <a:ext cx="3419349" cy="1833984"/>
          </a:xfrm>
          <a:prstGeom prst="rect">
            <a:avLst/>
          </a:prstGeom>
        </p:spPr>
      </p:pic>
      <p:sp>
        <p:nvSpPr>
          <p:cNvPr id="13" name="TextBox 12">
            <a:extLst>
              <a:ext uri="{FF2B5EF4-FFF2-40B4-BE49-F238E27FC236}">
                <a16:creationId xmlns:a16="http://schemas.microsoft.com/office/drawing/2014/main" id="{DDB84E3B-379B-F7F2-C2CC-9C423D88BE59}"/>
              </a:ext>
            </a:extLst>
          </p:cNvPr>
          <p:cNvSpPr txBox="1"/>
          <p:nvPr/>
        </p:nvSpPr>
        <p:spPr>
          <a:xfrm>
            <a:off x="4645152" y="2927330"/>
            <a:ext cx="448760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Weihenstephaner Bier (986)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err="1">
                <a:ln>
                  <a:noFill/>
                </a:ln>
                <a:solidFill>
                  <a:prstClr val="black"/>
                </a:solidFill>
                <a:effectLst/>
                <a:uLnTx/>
                <a:uFillTx/>
                <a:latin typeface="Calibri" panose="020F0502020204030204"/>
                <a:ea typeface="+mn-ea"/>
                <a:cs typeface="+mn-cs"/>
              </a:rPr>
              <a:t>neunhundert</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sechsundachtzig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Picture 15" descr="Lion-man of Hohlenstein-Stadel - Wikipedia">
            <a:extLst>
              <a:ext uri="{FF2B5EF4-FFF2-40B4-BE49-F238E27FC236}">
                <a16:creationId xmlns:a16="http://schemas.microsoft.com/office/drawing/2014/main" id="{B7D6F294-0098-4856-D5F4-5AC301D308AC}"/>
              </a:ext>
            </a:extLst>
          </p:cNvPr>
          <p:cNvPicPr>
            <a:picLocks noChangeAspect="1"/>
          </p:cNvPicPr>
          <p:nvPr/>
        </p:nvPicPr>
        <p:blipFill>
          <a:blip r:embed="rId4"/>
          <a:stretch>
            <a:fillRect/>
          </a:stretch>
        </p:blipFill>
        <p:spPr>
          <a:xfrm>
            <a:off x="9610820" y="1034734"/>
            <a:ext cx="1642396" cy="1934012"/>
          </a:xfrm>
          <a:prstGeom prst="rect">
            <a:avLst/>
          </a:prstGeom>
        </p:spPr>
      </p:pic>
      <p:sp>
        <p:nvSpPr>
          <p:cNvPr id="17" name="TextBox 16">
            <a:extLst>
              <a:ext uri="{FF2B5EF4-FFF2-40B4-BE49-F238E27FC236}">
                <a16:creationId xmlns:a16="http://schemas.microsoft.com/office/drawing/2014/main" id="{F5F38684-7F34-02C5-D915-BB14FBA6864E}"/>
              </a:ext>
            </a:extLst>
          </p:cNvPr>
          <p:cNvSpPr txBox="1"/>
          <p:nvPr/>
        </p:nvSpPr>
        <p:spPr>
          <a:xfrm>
            <a:off x="8887968" y="3066713"/>
            <a:ext cx="330403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Der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Löwenmensch</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(40,000)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err="1">
                <a:ln>
                  <a:noFill/>
                </a:ln>
                <a:solidFill>
                  <a:prstClr val="black"/>
                </a:solidFill>
                <a:effectLst/>
                <a:uLnTx/>
                <a:uFillTx/>
                <a:latin typeface="Calibri" panose="020F0502020204030204"/>
                <a:ea typeface="+mn-ea"/>
                <a:cs typeface="+mn-cs"/>
              </a:rPr>
              <a:t>vierzig</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tausend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19F042DE-EAA5-3100-B60D-21852400BFA8}"/>
              </a:ext>
            </a:extLst>
          </p:cNvPr>
          <p:cNvSpPr txBox="1"/>
          <p:nvPr/>
        </p:nvSpPr>
        <p:spPr>
          <a:xfrm>
            <a:off x="5766816" y="6211669"/>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www.britishmuseum.org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/blog/lion-man-ice-age-masterpiece</a:t>
            </a:r>
          </a:p>
        </p:txBody>
      </p:sp>
      <p:pic>
        <p:nvPicPr>
          <p:cNvPr id="22" name="Picture 21" descr="Tree">
            <a:extLst>
              <a:ext uri="{FF2B5EF4-FFF2-40B4-BE49-F238E27FC236}">
                <a16:creationId xmlns:a16="http://schemas.microsoft.com/office/drawing/2014/main" id="{8575645E-7950-1433-6566-9F2D7B4441B5}"/>
              </a:ext>
            </a:extLst>
          </p:cNvPr>
          <p:cNvPicPr>
            <a:picLocks noChangeAspect="1"/>
          </p:cNvPicPr>
          <p:nvPr/>
        </p:nvPicPr>
        <p:blipFill>
          <a:blip r:embed="rId5"/>
          <a:stretch>
            <a:fillRect/>
          </a:stretch>
        </p:blipFill>
        <p:spPr>
          <a:xfrm>
            <a:off x="402336" y="4054406"/>
            <a:ext cx="3358999" cy="1886928"/>
          </a:xfrm>
          <a:prstGeom prst="rect">
            <a:avLst/>
          </a:prstGeom>
        </p:spPr>
      </p:pic>
      <p:sp>
        <p:nvSpPr>
          <p:cNvPr id="23" name="TextBox 22">
            <a:extLst>
              <a:ext uri="{FF2B5EF4-FFF2-40B4-BE49-F238E27FC236}">
                <a16:creationId xmlns:a16="http://schemas.microsoft.com/office/drawing/2014/main" id="{01D37595-6FB2-71E2-66F2-BD3CDACB9255}"/>
              </a:ext>
            </a:extLst>
          </p:cNvPr>
          <p:cNvSpPr txBox="1"/>
          <p:nvPr/>
        </p:nvSpPr>
        <p:spPr>
          <a:xfrm>
            <a:off x="149403" y="5934670"/>
            <a:ext cx="386486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Der Alte Eibe/der Baum (1100)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eintausendeinhundert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4" name="TextBox 23">
            <a:extLst>
              <a:ext uri="{FF2B5EF4-FFF2-40B4-BE49-F238E27FC236}">
                <a16:creationId xmlns:a16="http://schemas.microsoft.com/office/drawing/2014/main" id="{2F75CA7B-CF28-BD7C-4974-5EAFC1E9563B}"/>
              </a:ext>
            </a:extLst>
          </p:cNvPr>
          <p:cNvSpPr txBox="1"/>
          <p:nvPr/>
        </p:nvSpPr>
        <p:spPr>
          <a:xfrm>
            <a:off x="5291328" y="4576647"/>
            <a:ext cx="657148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What patterns do you notice for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hundends</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and thousands ? </a:t>
            </a:r>
          </a:p>
        </p:txBody>
      </p:sp>
    </p:spTree>
    <p:extLst>
      <p:ext uri="{BB962C8B-B14F-4D97-AF65-F5344CB8AC3E}">
        <p14:creationId xmlns:p14="http://schemas.microsoft.com/office/powerpoint/2010/main" val="4097967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8B8A-9E33-5FF1-48A4-9D15721EDA12}"/>
              </a:ext>
            </a:extLst>
          </p:cNvPr>
          <p:cNvSpPr>
            <a:spLocks noGrp="1"/>
          </p:cNvSpPr>
          <p:nvPr>
            <p:ph type="title"/>
          </p:nvPr>
        </p:nvSpPr>
        <p:spPr>
          <a:xfrm>
            <a:off x="295275" y="0"/>
            <a:ext cx="10515600" cy="1325563"/>
          </a:xfrm>
        </p:spPr>
        <p:txBody>
          <a:bodyPr/>
          <a:lstStyle/>
          <a:p>
            <a:r>
              <a:rPr lang="en-US" b="1" dirty="0"/>
              <a:t>Das </a:t>
            </a:r>
            <a:r>
              <a:rPr lang="en-US" b="1" dirty="0" err="1"/>
              <a:t>Geburtsjahr</a:t>
            </a:r>
            <a:r>
              <a:rPr lang="en-US" b="1" dirty="0"/>
              <a:t> </a:t>
            </a:r>
          </a:p>
        </p:txBody>
      </p:sp>
      <p:pic>
        <p:nvPicPr>
          <p:cNvPr id="4" name="Picture 2" descr="Angela Merkel | Biography, Education, Political Career, &amp;amp; Facts | Britannica">
            <a:extLst>
              <a:ext uri="{FF2B5EF4-FFF2-40B4-BE49-F238E27FC236}">
                <a16:creationId xmlns:a16="http://schemas.microsoft.com/office/drawing/2014/main" id="{4F93DFFD-B933-21A3-C3FC-1C77800CE7B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274" y="1200714"/>
            <a:ext cx="2972181" cy="31423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9CF3A0C-8B28-AC1F-063D-E755B60B9F89}"/>
              </a:ext>
            </a:extLst>
          </p:cNvPr>
          <p:cNvSpPr txBox="1"/>
          <p:nvPr/>
        </p:nvSpPr>
        <p:spPr>
          <a:xfrm>
            <a:off x="295275" y="4549290"/>
            <a:ext cx="42938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1954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Neunzehnhundertvierundfünfzig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File:ETA Hoffmann.jpg - Wikimedia Commons">
            <a:extLst>
              <a:ext uri="{FF2B5EF4-FFF2-40B4-BE49-F238E27FC236}">
                <a16:creationId xmlns:a16="http://schemas.microsoft.com/office/drawing/2014/main" id="{D0B45BA3-399A-1C95-88CE-A8EDC33DB1F0}"/>
              </a:ext>
            </a:extLst>
          </p:cNvPr>
          <p:cNvPicPr>
            <a:picLocks noChangeAspect="1"/>
          </p:cNvPicPr>
          <p:nvPr/>
        </p:nvPicPr>
        <p:blipFill>
          <a:blip r:embed="rId3"/>
          <a:stretch>
            <a:fillRect/>
          </a:stretch>
        </p:blipFill>
        <p:spPr>
          <a:xfrm>
            <a:off x="4254499" y="1150728"/>
            <a:ext cx="3203575" cy="3242278"/>
          </a:xfrm>
          <a:prstGeom prst="rect">
            <a:avLst/>
          </a:prstGeom>
        </p:spPr>
      </p:pic>
      <p:sp>
        <p:nvSpPr>
          <p:cNvPr id="8" name="TextBox 7">
            <a:extLst>
              <a:ext uri="{FF2B5EF4-FFF2-40B4-BE49-F238E27FC236}">
                <a16:creationId xmlns:a16="http://schemas.microsoft.com/office/drawing/2014/main" id="{2143DD17-C8ED-6B4E-1CCE-7BCB790F4468}"/>
              </a:ext>
            </a:extLst>
          </p:cNvPr>
          <p:cNvSpPr txBox="1"/>
          <p:nvPr/>
        </p:nvSpPr>
        <p:spPr>
          <a:xfrm>
            <a:off x="4254499" y="4549290"/>
            <a:ext cx="42938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1776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Siebzehnhundertsechsundvierzig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Marlene Dietrich - IMDb">
            <a:extLst>
              <a:ext uri="{FF2B5EF4-FFF2-40B4-BE49-F238E27FC236}">
                <a16:creationId xmlns:a16="http://schemas.microsoft.com/office/drawing/2014/main" id="{5447BD68-508F-071E-EA95-01B6564DCCCF}"/>
              </a:ext>
            </a:extLst>
          </p:cNvPr>
          <p:cNvPicPr>
            <a:picLocks noChangeAspect="1"/>
          </p:cNvPicPr>
          <p:nvPr/>
        </p:nvPicPr>
        <p:blipFill>
          <a:blip r:embed="rId4"/>
          <a:stretch>
            <a:fillRect/>
          </a:stretch>
        </p:blipFill>
        <p:spPr>
          <a:xfrm>
            <a:off x="8432798" y="1200714"/>
            <a:ext cx="2984500" cy="3242278"/>
          </a:xfrm>
          <a:prstGeom prst="rect">
            <a:avLst/>
          </a:prstGeom>
        </p:spPr>
      </p:pic>
      <p:sp>
        <p:nvSpPr>
          <p:cNvPr id="11" name="TextBox 10">
            <a:extLst>
              <a:ext uri="{FF2B5EF4-FFF2-40B4-BE49-F238E27FC236}">
                <a16:creationId xmlns:a16="http://schemas.microsoft.com/office/drawing/2014/main" id="{41CDED07-24E3-0C7E-49FF-7731C33D20C4}"/>
              </a:ext>
            </a:extLst>
          </p:cNvPr>
          <p:cNvSpPr txBox="1"/>
          <p:nvPr/>
        </p:nvSpPr>
        <p:spPr>
          <a:xfrm>
            <a:off x="8213723" y="4549290"/>
            <a:ext cx="42938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1901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Neunzehnhunderteins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1F4449B5-8794-F9DA-E41E-465CE527E771}"/>
              </a:ext>
            </a:extLst>
          </p:cNvPr>
          <p:cNvSpPr txBox="1"/>
          <p:nvPr/>
        </p:nvSpPr>
        <p:spPr>
          <a:xfrm>
            <a:off x="2207512" y="5934670"/>
            <a:ext cx="771753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Was </a:t>
            </a:r>
            <a:r>
              <a:rPr kumimoji="0" lang="en-US" sz="54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prstClr val="black"/>
                </a:solidFill>
                <a:effectLst/>
                <a:uLnTx/>
                <a:uFillTx/>
                <a:latin typeface="Calibri" panose="020F0502020204030204"/>
                <a:ea typeface="+mn-ea"/>
                <a:cs typeface="+mn-cs"/>
              </a:rPr>
              <a:t>dein</a:t>
            </a: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prstClr val="black"/>
                </a:solidFill>
                <a:effectLst/>
                <a:uLnTx/>
                <a:uFillTx/>
                <a:latin typeface="Calibri" panose="020F0502020204030204"/>
                <a:ea typeface="+mn-ea"/>
                <a:cs typeface="+mn-cs"/>
              </a:rPr>
              <a:t>Geburtsjahr</a:t>
            </a: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63857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97058B-B5A1-FC46-AC00-D6AD0B36B2C2}"/>
              </a:ext>
            </a:extLst>
          </p:cNvPr>
          <p:cNvPicPr>
            <a:picLocks noChangeAspect="1"/>
          </p:cNvPicPr>
          <p:nvPr/>
        </p:nvPicPr>
        <p:blipFill>
          <a:blip r:embed="rId4"/>
          <a:stretch>
            <a:fillRect/>
          </a:stretch>
        </p:blipFill>
        <p:spPr>
          <a:xfrm>
            <a:off x="657677" y="0"/>
            <a:ext cx="8362046" cy="6858000"/>
          </a:xfrm>
          <a:prstGeom prst="rect">
            <a:avLst/>
          </a:prstGeom>
        </p:spPr>
      </p:pic>
      <p:sp>
        <p:nvSpPr>
          <p:cNvPr id="5" name="TextBox 4">
            <a:extLst>
              <a:ext uri="{FF2B5EF4-FFF2-40B4-BE49-F238E27FC236}">
                <a16:creationId xmlns:a16="http://schemas.microsoft.com/office/drawing/2014/main" id="{2BA2E3E6-51D5-E54B-B269-2B81C4D90074}"/>
              </a:ext>
            </a:extLst>
          </p:cNvPr>
          <p:cNvSpPr txBox="1"/>
          <p:nvPr/>
        </p:nvSpPr>
        <p:spPr>
          <a:xfrm>
            <a:off x="9244012" y="-38647"/>
            <a:ext cx="2860901"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Die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Kontaktdaten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Postleitzahl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Telefonnummer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die E-Mail-</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die Stadt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At-</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Zeichnen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Affenschwanz</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42C7D7F-40C3-B742-9574-D8A3DE5E1511}"/>
              </a:ext>
            </a:extLst>
          </p:cNvPr>
          <p:cNvSpPr txBox="1"/>
          <p:nvPr/>
        </p:nvSpPr>
        <p:spPr>
          <a:xfrm>
            <a:off x="9208068" y="4041662"/>
            <a:ext cx="2983932"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Und du? Was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deine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Was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deine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Telefonnummer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Was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deine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E-Mail-</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Meine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Telefonnummer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Meine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Adresse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ist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cxnSp>
        <p:nvCxnSpPr>
          <p:cNvPr id="3" name="Straight Arrow Connector 2">
            <a:extLst>
              <a:ext uri="{FF2B5EF4-FFF2-40B4-BE49-F238E27FC236}">
                <a16:creationId xmlns:a16="http://schemas.microsoft.com/office/drawing/2014/main" id="{EEF2BEB3-2AE1-E949-B28F-75DEA3D0D201}"/>
              </a:ext>
            </a:extLst>
          </p:cNvPr>
          <p:cNvCxnSpPr/>
          <p:nvPr/>
        </p:nvCxnSpPr>
        <p:spPr>
          <a:xfrm flipH="1">
            <a:off x="8090704" y="740780"/>
            <a:ext cx="1153309" cy="2257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EB82394-957A-004C-A0E3-96FA96B831A4}"/>
              </a:ext>
            </a:extLst>
          </p:cNvPr>
          <p:cNvCxnSpPr/>
          <p:nvPr/>
        </p:nvCxnSpPr>
        <p:spPr>
          <a:xfrm flipH="1">
            <a:off x="8345347" y="1770927"/>
            <a:ext cx="1006997" cy="2013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B6D40B2-3389-1F48-999A-CB66AB5FAFD4}"/>
              </a:ext>
            </a:extLst>
          </p:cNvPr>
          <p:cNvCxnSpPr/>
          <p:nvPr/>
        </p:nvCxnSpPr>
        <p:spPr>
          <a:xfrm flipH="1">
            <a:off x="7176304" y="1203767"/>
            <a:ext cx="2176040" cy="2002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F0757DB-601A-0346-8B7C-F8EE3DC09593}"/>
              </a:ext>
            </a:extLst>
          </p:cNvPr>
          <p:cNvCxnSpPr/>
          <p:nvPr/>
        </p:nvCxnSpPr>
        <p:spPr>
          <a:xfrm flipH="1">
            <a:off x="7586663" y="2371725"/>
            <a:ext cx="1765681" cy="1971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39539898"/>
      </p:ext>
    </p:extLst>
  </p:cSld>
  <p:clrMapOvr>
    <a:masterClrMapping/>
  </p:clrMapOvr>
  <mc:AlternateContent xmlns:mc="http://schemas.openxmlformats.org/markup-compatibility/2006" xmlns:p14="http://schemas.microsoft.com/office/powerpoint/2010/main">
    <mc:Choice Requires="p14">
      <p:transition spd="slow" p14:dur="2000" advTm="164383"/>
    </mc:Choice>
    <mc:Fallback xmlns="">
      <p:transition spd="slow" advTm="16438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A84C-81FC-6E9A-1A9E-8018B461309F}"/>
              </a:ext>
            </a:extLst>
          </p:cNvPr>
          <p:cNvSpPr>
            <a:spLocks noGrp="1"/>
          </p:cNvSpPr>
          <p:nvPr>
            <p:ph type="title"/>
          </p:nvPr>
        </p:nvSpPr>
        <p:spPr/>
        <p:txBody>
          <a:bodyPr/>
          <a:lstStyle/>
          <a:p>
            <a:r>
              <a:rPr lang="en-US" dirty="0"/>
              <a:t>Haben Sie/hast du/</a:t>
            </a:r>
            <a:r>
              <a:rPr lang="en-US" dirty="0" err="1"/>
              <a:t>habt</a:t>
            </a:r>
            <a:r>
              <a:rPr lang="en-US" dirty="0"/>
              <a:t> </a:t>
            </a:r>
            <a:r>
              <a:rPr lang="en-US" dirty="0" err="1"/>
              <a:t>ihr</a:t>
            </a:r>
            <a:r>
              <a:rPr lang="en-US" dirty="0"/>
              <a:t> </a:t>
            </a:r>
            <a:r>
              <a:rPr lang="en-US" dirty="0" err="1"/>
              <a:t>eine</a:t>
            </a:r>
            <a:r>
              <a:rPr lang="en-US" dirty="0"/>
              <a:t> </a:t>
            </a:r>
            <a:r>
              <a:rPr lang="en-US" dirty="0" err="1"/>
              <a:t>Glueckszahl</a:t>
            </a:r>
            <a:r>
              <a:rPr lang="en-US" dirty="0"/>
              <a:t>? </a:t>
            </a:r>
          </a:p>
        </p:txBody>
      </p:sp>
      <p:pic>
        <p:nvPicPr>
          <p:cNvPr id="2050" name="Picture 2" descr="Glueckszahl | Sarah Esther Sophie Kaesmayr | Flickr">
            <a:extLst>
              <a:ext uri="{FF2B5EF4-FFF2-40B4-BE49-F238E27FC236}">
                <a16:creationId xmlns:a16="http://schemas.microsoft.com/office/drawing/2014/main" id="{5211C0BC-569F-5B37-8C31-FC6D986740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70" y="1429430"/>
            <a:ext cx="4909457" cy="49094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3.400+ Grafiken, lizenzfreie Vektorgrafiken und Clipart zu Glücksschwein -  iStock | Glücksbringer, Kleeblatt, Schornsteinfeger">
            <a:extLst>
              <a:ext uri="{FF2B5EF4-FFF2-40B4-BE49-F238E27FC236}">
                <a16:creationId xmlns:a16="http://schemas.microsoft.com/office/drawing/2014/main" id="{8CD8FDBC-CE4A-4D24-3B68-8016EE23E6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690688"/>
            <a:ext cx="4691743" cy="3917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3647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2|10.4|22|29.8|36.5|16.3|0.7|0.8"/>
</p:tagLst>
</file>

<file path=ppt/tags/tag2.xml><?xml version="1.0" encoding="utf-8"?>
<p:tagLst xmlns:a="http://schemas.openxmlformats.org/drawingml/2006/main" xmlns:r="http://schemas.openxmlformats.org/officeDocument/2006/relationships" xmlns:p="http://schemas.openxmlformats.org/presentationml/2006/main">
  <p:tag name="TIMING" val="|8|36.9|10|16|2.7|9.2|3|9|1.4|12.7|0.9|11.3"/>
</p:tagLst>
</file>

<file path=ppt/tags/tag3.xml><?xml version="1.0" encoding="utf-8"?>
<p:tagLst xmlns:a="http://schemas.openxmlformats.org/drawingml/2006/main" xmlns:r="http://schemas.openxmlformats.org/officeDocument/2006/relationships" xmlns:p="http://schemas.openxmlformats.org/presentationml/2006/main">
  <p:tag name="TIMING" val="|9.1|30.3|2.3|22.3|0.6|1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TotalTime>
  <Words>1043</Words>
  <Application>Microsoft Macintosh PowerPoint</Application>
  <PresentationFormat>Widescreen</PresentationFormat>
  <Paragraphs>234</Paragraphs>
  <Slides>20</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Aptos</vt:lpstr>
      <vt:lpstr>Aptos Display</vt:lpstr>
      <vt:lpstr>Arial</vt:lpstr>
      <vt:lpstr>Calibri</vt:lpstr>
      <vt:lpstr>Calibri Light</vt:lpstr>
      <vt:lpstr>Office Theme</vt:lpstr>
      <vt:lpstr>1_Office Theme</vt:lpstr>
      <vt:lpstr>PowerPoint Presentation</vt:lpstr>
      <vt:lpstr>PowerPoint Presentation</vt:lpstr>
      <vt:lpstr>PowerPoint Presentation</vt:lpstr>
      <vt:lpstr>Wie viel ….?</vt:lpstr>
      <vt:lpstr>Wie viele…+ Plural…?</vt:lpstr>
      <vt:lpstr>PowerPoint Presentation</vt:lpstr>
      <vt:lpstr>Das Geburtsjahr </vt:lpstr>
      <vt:lpstr>PowerPoint Presentation</vt:lpstr>
      <vt:lpstr>Haben Sie/hast du/habt ihr eine Glueckszahl? </vt:lpstr>
      <vt:lpstr>PowerPoint Presentation</vt:lpstr>
      <vt:lpstr>PowerPoint Presentation</vt:lpstr>
      <vt:lpstr>PowerPoint Presentation</vt:lpstr>
      <vt:lpstr>Wie viele Lotto Zahlen (pl)  sind im Foto?     Wie viel kostet ein Lottoschein?    1,20 Euro </vt:lpstr>
      <vt:lpstr>PowerPoint Presentation</vt:lpstr>
      <vt:lpstr>Welche Fragen lernen wir auf Deutsch? </vt:lpstr>
      <vt:lpstr>PowerPoint Presentation</vt:lpstr>
      <vt:lpstr>PowerPoint Presentation</vt:lpstr>
      <vt:lpstr>Ja oder Nein Fragen – Sie Form!  </vt:lpstr>
      <vt:lpstr>PowerPoint Presentation</vt:lpstr>
      <vt:lpstr>PowerPoint Presentation</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Strair</dc:creator>
  <cp:lastModifiedBy>Margaret Strair</cp:lastModifiedBy>
  <cp:revision>6</cp:revision>
  <dcterms:created xsi:type="dcterms:W3CDTF">2025-09-09T19:13:37Z</dcterms:created>
  <dcterms:modified xsi:type="dcterms:W3CDTF">2026-09-11T12:50:14Z</dcterms:modified>
</cp:coreProperties>
</file>